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7" r:id="rId3"/>
    <p:sldId id="313" r:id="rId4"/>
    <p:sldId id="318" r:id="rId5"/>
    <p:sldId id="335" r:id="rId6"/>
    <p:sldId id="326" r:id="rId7"/>
    <p:sldId id="327" r:id="rId8"/>
    <p:sldId id="330" r:id="rId9"/>
    <p:sldId id="332" r:id="rId10"/>
    <p:sldId id="334" r:id="rId11"/>
    <p:sldId id="333" r:id="rId12"/>
    <p:sldId id="293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54545"/>
    <a:srgbClr val="4EA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6E05A-6810-5142-B19C-DDE7623E89C1}" v="834" dt="2025-01-21T06:40:44.847"/>
    <p1510:client id="{46263155-B703-78BB-949E-2462EBD4E553}" v="637" dt="2025-01-21T06:42:07.720"/>
    <p1510:client id="{E1D90AC6-79CA-7C02-2E64-8A1430254CBB}" v="51" dt="2025-01-21T06:05:24.183"/>
  </p1510:revLst>
</p1510:revInfo>
</file>

<file path=ppt/tableStyles.xml><?xml version="1.0" encoding="utf-8"?>
<a:tblStyleLst xmlns:a="http://schemas.openxmlformats.org/drawingml/2006/main" def="{956C5FAC-24FA-4816-B33A-D82C4DCD9F7F}">
  <a:tblStyle styleId="{956C5FAC-24FA-4816-B33A-D82C4DCD9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9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ring.com/kb/feature-engineering-in-ml-with-python" TargetMode="External"/><Relationship Id="rId3" Type="http://schemas.openxmlformats.org/officeDocument/2006/relationships/hyperlink" Target="https://www.calgary.ca/311.html" TargetMode="External"/><Relationship Id="rId7" Type="http://schemas.openxmlformats.org/officeDocument/2006/relationships/hyperlink" Target="https://pandas.pydata.org/docs/reference/api/pandas.to_datetim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dium.com/analytics-vidhya/appropriate-ways-to-treat-missing-values-f82f00edd9be" TargetMode="External"/><Relationship Id="rId5" Type="http://schemas.openxmlformats.org/officeDocument/2006/relationships/hyperlink" Target="https://www.datacamp.com/tutorial/guide-to-data-cleaning-in-python" TargetMode="External"/><Relationship Id="rId10" Type="http://schemas.openxmlformats.org/officeDocument/2006/relationships/hyperlink" Target="https://www.researchgate.net/publication/378841602_Impact_Of_Data_Visualization_In_Data_Analysis_To_Improve_The_Efficiency_Of_Machine_Learning_Models" TargetMode="External"/><Relationship Id="rId4" Type="http://schemas.openxmlformats.org/officeDocument/2006/relationships/hyperlink" Target="https://data.calgary.ca/Services-and-Amenities/311-Service-Requests/iahh-g8bj/about_data" TargetMode="External"/><Relationship Id="rId9" Type="http://schemas.openxmlformats.org/officeDocument/2006/relationships/hyperlink" Target="https://www.analyticsvidhya.com/blog/2021/05/feature-engineering-how-to-detect-and-remove-outliers-with-python-cod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529985" y="341285"/>
            <a:ext cx="480078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4000"/>
              <a:t>311 Service Requests Analysis and Visualization</a:t>
            </a: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336780" y="3466071"/>
            <a:ext cx="3280679" cy="1221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Authors: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en"/>
              <a:t>Anitha Joseph(3028277)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en"/>
              <a:t>Megha R S(</a:t>
            </a:r>
            <a:r>
              <a:rPr lang="en-CA"/>
              <a:t>30272516)</a:t>
            </a:r>
            <a:endParaRPr lang="en"/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en"/>
              <a:t>Jincy Thomas(</a:t>
            </a:r>
            <a:r>
              <a:rPr lang="en-CA"/>
              <a:t>30271046)</a:t>
            </a:r>
            <a:endParaRPr lang="en"/>
          </a:p>
          <a:p>
            <a:pPr marL="342900" indent="-342900">
              <a:lnSpc>
                <a:spcPct val="114999"/>
              </a:lnSpc>
              <a:buAutoNum type="arabicPeriod"/>
            </a:pPr>
            <a:endParaRPr lang="en"/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cxnSp>
        <p:nvCxnSpPr>
          <p:cNvPr id="346" name="Google Shape;346;p36"/>
          <p:cNvCxnSpPr>
            <a:cxnSpLocks/>
          </p:cNvCxnSpPr>
          <p:nvPr/>
        </p:nvCxnSpPr>
        <p:spPr>
          <a:xfrm>
            <a:off x="713224" y="539497"/>
            <a:ext cx="36693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2CC4D0-8624-8512-3749-836A3CD9C8F1}"/>
              </a:ext>
            </a:extLst>
          </p:cNvPr>
          <p:cNvSpPr txBox="1">
            <a:spLocks/>
          </p:cNvSpPr>
          <p:nvPr/>
        </p:nvSpPr>
        <p:spPr>
          <a:xfrm>
            <a:off x="1127541" y="243158"/>
            <a:ext cx="44451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pPr algn="l"/>
            <a:r>
              <a:rPr lang="en-CA" sz="2400" i="0" u="none" strike="noStrike">
                <a:solidFill>
                  <a:srgbClr val="000000"/>
                </a:solidFill>
                <a:effectLst/>
                <a:latin typeface="Times New Roman"/>
              </a:rPr>
              <a:t>2. Data </a:t>
            </a:r>
            <a:r>
              <a:rPr lang="en-CA" sz="2400">
                <a:solidFill>
                  <a:srgbClr val="000000"/>
                </a:solidFill>
                <a:latin typeface="Times New Roman"/>
              </a:rPr>
              <a:t>Transformations</a:t>
            </a: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AF3EC-2804-B6CD-E637-872811D9B055}"/>
              </a:ext>
            </a:extLst>
          </p:cNvPr>
          <p:cNvSpPr txBox="1"/>
          <p:nvPr/>
        </p:nvSpPr>
        <p:spPr>
          <a:xfrm>
            <a:off x="698741" y="650217"/>
            <a:ext cx="824253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,Sans-Serif"/>
              <a:buChar char="q"/>
            </a:pPr>
            <a:endParaRPr lang="en-GB" sz="1800" i="1">
              <a:latin typeface="Times New Roman"/>
            </a:endParaRPr>
          </a:p>
          <a:p>
            <a:pPr marL="457200" lvl="1" algn="just"/>
            <a:r>
              <a:rPr lang="en-GB" sz="1800" b="1">
                <a:latin typeface="Times New Roman"/>
              </a:rPr>
              <a:t>Encoding Categorical Variables​</a:t>
            </a:r>
          </a:p>
          <a:p>
            <a:pPr marL="1200150" lvl="2" indent="-285750" algn="just">
              <a:buFont typeface="Arial"/>
              <a:buChar char="•"/>
            </a:pPr>
            <a:r>
              <a:rPr lang="en-GB" sz="1800">
                <a:latin typeface="Times New Roman"/>
                <a:cs typeface="Times New Roman"/>
              </a:rPr>
              <a:t>Convert categories into numerical formats. </a:t>
            </a:r>
          </a:p>
          <a:p>
            <a:pPr marL="1200150" lvl="2" indent="-285750" algn="just">
              <a:buFont typeface="Arial"/>
              <a:buChar char="•"/>
            </a:pPr>
            <a:r>
              <a:rPr lang="en-GB" sz="1800">
                <a:latin typeface="Times New Roman"/>
                <a:cs typeface="Times New Roman"/>
              </a:rPr>
              <a:t>Convert "</a:t>
            </a:r>
            <a:r>
              <a:rPr lang="en-GB" sz="1800" err="1">
                <a:latin typeface="Times New Roman"/>
                <a:cs typeface="Times New Roman"/>
              </a:rPr>
              <a:t>status_description</a:t>
            </a:r>
            <a:r>
              <a:rPr lang="en-GB" sz="1800">
                <a:latin typeface="Times New Roman"/>
                <a:cs typeface="Times New Roman"/>
              </a:rPr>
              <a:t>" (Open, Closed) to numerical values (0 for Open, 1 for Closed).</a:t>
            </a:r>
            <a:r>
              <a:rPr lang="en-US" sz="1800">
                <a:latin typeface="Times New Roman"/>
                <a:cs typeface="Times New Roman"/>
              </a:rPr>
              <a:t> </a:t>
            </a:r>
          </a:p>
          <a:p>
            <a:pPr marL="1200150" lvl="2" indent="-285750" algn="just">
              <a:buFont typeface="Arial"/>
              <a:buChar char="•"/>
            </a:pPr>
            <a:endParaRPr lang="en-US" sz="1800">
              <a:latin typeface="Times New Roman"/>
              <a:cs typeface="Times New Roman"/>
            </a:endParaRPr>
          </a:p>
          <a:p>
            <a:pPr marL="457200" lvl="1" algn="just"/>
            <a:r>
              <a:rPr lang="en-US" sz="1800" b="1">
                <a:latin typeface="Times New Roman"/>
                <a:cs typeface="Times New Roman"/>
              </a:rPr>
              <a:t>Feature Engineering</a:t>
            </a:r>
          </a:p>
          <a:p>
            <a:pPr marL="1200150" lvl="2" indent="-285750">
              <a:buFont typeface="Arial"/>
              <a:buChar char="•"/>
            </a:pPr>
            <a:r>
              <a:rPr lang="en-GB" sz="1800" i="1">
                <a:latin typeface="Times New Roman"/>
                <a:cs typeface="Times New Roman"/>
              </a:rPr>
              <a:t>Deriving New Columns</a:t>
            </a:r>
            <a:r>
              <a:rPr lang="en-GB" sz="1800">
                <a:latin typeface="Times New Roman"/>
                <a:cs typeface="Times New Roman"/>
              </a:rPr>
              <a:t>: </a:t>
            </a:r>
            <a:r>
              <a:rPr lang="en-GB" sz="1800">
                <a:latin typeface="Times New Roman"/>
              </a:rPr>
              <a:t>Extract meaningful features from existing columns.</a:t>
            </a:r>
          </a:p>
          <a:p>
            <a:pPr marL="1200150" lvl="2" indent="-285750">
              <a:buFont typeface="Arial"/>
              <a:buChar char="•"/>
            </a:pPr>
            <a:r>
              <a:rPr lang="en-GB" sz="1800">
                <a:latin typeface="Times New Roman"/>
              </a:rPr>
              <a:t>Calculate response time ("</a:t>
            </a:r>
            <a:r>
              <a:rPr lang="en-GB" sz="1800" err="1">
                <a:latin typeface="Times New Roman"/>
              </a:rPr>
              <a:t>closed_date</a:t>
            </a:r>
            <a:r>
              <a:rPr lang="en-GB" sz="1800">
                <a:latin typeface="Times New Roman"/>
              </a:rPr>
              <a:t>" - "</a:t>
            </a:r>
            <a:r>
              <a:rPr lang="en-GB" sz="1800" err="1">
                <a:latin typeface="Times New Roman"/>
              </a:rPr>
              <a:t>requested_date</a:t>
            </a:r>
            <a:r>
              <a:rPr lang="en-GB" sz="1800">
                <a:latin typeface="Times New Roman"/>
              </a:rPr>
              <a:t>") to </a:t>
            </a:r>
            <a:r>
              <a:rPr lang="en-GB" sz="1800" err="1">
                <a:latin typeface="Times New Roman"/>
              </a:rPr>
              <a:t>analyze</a:t>
            </a:r>
            <a:r>
              <a:rPr lang="en-GB" sz="1800">
                <a:latin typeface="Times New Roman"/>
              </a:rPr>
              <a:t> efficiency.</a:t>
            </a:r>
          </a:p>
          <a:p>
            <a:pPr marL="1200150" lvl="2" indent="-285750">
              <a:buFont typeface="Arial"/>
              <a:buChar char="•"/>
            </a:pPr>
            <a:r>
              <a:rPr lang="en-GB" sz="1800" i="1">
                <a:latin typeface="Times New Roman"/>
                <a:cs typeface="Times New Roman"/>
              </a:rPr>
              <a:t>Grouping and Mapping Subdivisions</a:t>
            </a:r>
            <a:r>
              <a:rPr lang="en-GB" sz="1800">
                <a:latin typeface="Times New Roman"/>
                <a:cs typeface="Times New Roman"/>
              </a:rPr>
              <a:t>: </a:t>
            </a:r>
            <a:r>
              <a:rPr lang="en-GB" sz="1800">
                <a:latin typeface="Times New Roman"/>
              </a:rPr>
              <a:t>Combine similar categories into broader groups.</a:t>
            </a:r>
          </a:p>
          <a:p>
            <a:pPr marL="1200150" lvl="2" indent="-285750">
              <a:buFont typeface="Arial"/>
              <a:buChar char="•"/>
            </a:pPr>
            <a:r>
              <a:rPr lang="en-GB" sz="1800">
                <a:latin typeface="Times New Roman"/>
              </a:rPr>
              <a:t>Group specific "</a:t>
            </a:r>
            <a:r>
              <a:rPr lang="en-GB" sz="1800" err="1">
                <a:latin typeface="Times New Roman"/>
              </a:rPr>
              <a:t>service_name</a:t>
            </a:r>
            <a:r>
              <a:rPr lang="en-GB" sz="1800">
                <a:latin typeface="Times New Roman"/>
              </a:rPr>
              <a:t>" entries </a:t>
            </a:r>
          </a:p>
          <a:p>
            <a:pPr marL="1200150" lvl="2" indent="-285750">
              <a:buFont typeface="Arial"/>
              <a:buChar char="•"/>
            </a:pPr>
            <a:endParaRPr lang="en-GB" sz="18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24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EBC9-A156-F94A-5A88-A13CCBC97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6CE1-F302-EAB6-62A8-99250C9D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331" y="198102"/>
            <a:ext cx="3083933" cy="572700"/>
          </a:xfrm>
        </p:spPr>
        <p:txBody>
          <a:bodyPr/>
          <a:lstStyle/>
          <a:p>
            <a:pPr algn="l"/>
            <a:r>
              <a:rPr lang="en-CA" sz="2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CA" sz="240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Data Visualization</a:t>
            </a:r>
            <a:endParaRPr lang="en-US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FAE18A-9675-F7F8-1969-53BB9BBE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0BD5-237B-9703-A2B4-B630B57050BA}"/>
              </a:ext>
            </a:extLst>
          </p:cNvPr>
          <p:cNvSpPr txBox="1"/>
          <p:nvPr/>
        </p:nvSpPr>
        <p:spPr>
          <a:xfrm>
            <a:off x="590910" y="768830"/>
            <a:ext cx="8555247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lvl="1"/>
            <a:r>
              <a:rPr lang="en-GB" sz="1800" b="1">
                <a:latin typeface="Times New Roman"/>
                <a:cs typeface="Times New Roman"/>
              </a:rPr>
              <a:t>Distribution and Outlier analysis​</a:t>
            </a:r>
            <a:r>
              <a:rPr lang="en-US" sz="1800" b="1">
                <a:latin typeface="Times New Roman"/>
                <a:cs typeface="Times New Roman"/>
              </a:rPr>
              <a:t>​</a:t>
            </a:r>
            <a:endParaRPr lang="en-US"/>
          </a:p>
          <a:p>
            <a:pPr marL="1200150" lvl="2" indent="-285750">
              <a:buChar char="•"/>
            </a:pPr>
            <a:r>
              <a:rPr lang="en-US" sz="1600">
                <a:latin typeface="Times New Roman"/>
                <a:cs typeface="Times New Roman"/>
              </a:rPr>
              <a:t>Use histograms and boxplots to understand data spread and detect outliers.</a:t>
            </a:r>
          </a:p>
          <a:p>
            <a:pPr marL="1200150" lvl="2" indent="-285750">
              <a:buChar char="•"/>
            </a:pPr>
            <a:r>
              <a:rPr lang="en-US" sz="1600">
                <a:latin typeface="Times New Roman"/>
                <a:cs typeface="Times New Roman"/>
              </a:rPr>
              <a:t>Boxplot for "</a:t>
            </a:r>
            <a:r>
              <a:rPr lang="en-US" sz="1600" err="1">
                <a:latin typeface="Times New Roman"/>
                <a:cs typeface="Times New Roman"/>
              </a:rPr>
              <a:t>response_time</a:t>
            </a:r>
            <a:r>
              <a:rPr lang="en-US" sz="1600">
                <a:latin typeface="Times New Roman"/>
                <a:cs typeface="Times New Roman"/>
              </a:rPr>
              <a:t>" to identify unusually slow responses.</a:t>
            </a:r>
          </a:p>
          <a:p>
            <a:pPr marL="914400" lvl="2"/>
            <a:endParaRPr lang="en-US" sz="1800">
              <a:latin typeface="Times New Roman"/>
            </a:endParaRPr>
          </a:p>
          <a:p>
            <a:pPr marL="457200" lvl="1"/>
            <a:r>
              <a:rPr lang="en-GB" sz="1800" b="1">
                <a:latin typeface="Times New Roman"/>
                <a:cs typeface="Times New Roman"/>
              </a:rPr>
              <a:t>Exploring Relationship​</a:t>
            </a:r>
            <a:r>
              <a:rPr lang="en-US" sz="1800" b="1">
                <a:latin typeface="Times New Roman"/>
                <a:cs typeface="Times New Roman"/>
              </a:rPr>
              <a:t>​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Use scatterplots or line charts to analyze variable relationships.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Scatterplot of "</a:t>
            </a:r>
            <a:r>
              <a:rPr lang="en-US" sz="1600" err="1">
                <a:latin typeface="Times New Roman"/>
                <a:cs typeface="Times New Roman"/>
              </a:rPr>
              <a:t>requested_date</a:t>
            </a:r>
            <a:r>
              <a:rPr lang="en-US" sz="1600">
                <a:latin typeface="Times New Roman"/>
                <a:cs typeface="Times New Roman"/>
              </a:rPr>
              <a:t>" vs. "</a:t>
            </a:r>
            <a:r>
              <a:rPr lang="en-US" sz="1600" err="1">
                <a:latin typeface="Times New Roman"/>
                <a:cs typeface="Times New Roman"/>
              </a:rPr>
              <a:t>closed_date</a:t>
            </a:r>
            <a:r>
              <a:rPr lang="en-US" sz="1600">
                <a:latin typeface="Times New Roman"/>
                <a:cs typeface="Times New Roman"/>
              </a:rPr>
              <a:t>" to track response patterns over time.</a:t>
            </a:r>
          </a:p>
          <a:p>
            <a:pPr marL="1200150" lvl="2" indent="-285750">
              <a:buFont typeface="Arial"/>
              <a:buChar char="•"/>
            </a:pPr>
            <a:endParaRPr lang="en-US" sz="1800">
              <a:latin typeface="Times New Roman"/>
            </a:endParaRPr>
          </a:p>
          <a:p>
            <a:pPr marL="457200" lvl="1"/>
            <a:r>
              <a:rPr lang="en-GB" sz="1800" b="1">
                <a:latin typeface="Times New Roman"/>
                <a:cs typeface="Times New Roman"/>
              </a:rPr>
              <a:t>Categorical column summaries​</a:t>
            </a:r>
            <a:r>
              <a:rPr lang="en-US" sz="1800" b="1">
                <a:latin typeface="Times New Roman"/>
                <a:cs typeface="Times New Roman"/>
              </a:rPr>
              <a:t>​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Bar and pie charts to summarize categories.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Shows the distribution of request "source" of request (from phone or web).</a:t>
            </a:r>
          </a:p>
          <a:p>
            <a:pPr marL="914400" lvl="2"/>
            <a:endParaRPr lang="en-US" sz="1800">
              <a:latin typeface="Times New Roman"/>
            </a:endParaRPr>
          </a:p>
          <a:p>
            <a:pPr marL="457200" lvl="1"/>
            <a:r>
              <a:rPr lang="en-GB" sz="1800" b="1">
                <a:latin typeface="Times New Roman"/>
                <a:cs typeface="Times New Roman"/>
              </a:rPr>
              <a:t>Advanced Visualization</a:t>
            </a:r>
          </a:p>
          <a:p>
            <a:pPr marL="1200150" lvl="2" indent="-285750">
              <a:buFont typeface="Arial"/>
              <a:buChar char="•"/>
            </a:pPr>
            <a:r>
              <a:rPr lang="en-GB" sz="1600">
                <a:latin typeface="Times New Roman"/>
                <a:cs typeface="Times New Roman"/>
              </a:rPr>
              <a:t>Geospatial maps for location-based insights.</a:t>
            </a:r>
          </a:p>
          <a:p>
            <a:pPr marL="1200150" lvl="2" indent="-285750">
              <a:buFont typeface="Arial"/>
              <a:buChar char="•"/>
            </a:pPr>
            <a:r>
              <a:rPr lang="en-GB" sz="1600">
                <a:latin typeface="Times New Roman"/>
                <a:cs typeface="Times New Roman"/>
              </a:rPr>
              <a:t>Map service requests based on "latitude" and "longitude" to identify hotspots</a:t>
            </a:r>
            <a:r>
              <a:rPr lang="en-GB" sz="180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9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720000" y="999150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"/>
                <a:ea typeface="Outfit"/>
                <a:cs typeface="Outfit"/>
                <a:sym typeface="Outfit"/>
              </a:rPr>
              <a:t>Links</a:t>
            </a:r>
            <a:endParaRPr b="1">
              <a:latin typeface=""/>
              <a:ea typeface="Outfit"/>
              <a:cs typeface="Outfit"/>
              <a:sym typeface="Outfi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DM Sans Light"/>
              <a:buChar char="●"/>
            </a:pPr>
            <a:r>
              <a:rPr lang="en-CA" b="0" i="1" u="sng" strike="noStrike">
                <a:solidFill>
                  <a:srgbClr val="1155CC"/>
                </a:solidFill>
                <a:effectLst/>
                <a:latin typeface=""/>
                <a:hlinkClick r:id="rId3"/>
              </a:rPr>
              <a:t>https://www.calgary.ca/311.html</a:t>
            </a:r>
            <a:r>
              <a:rPr lang="en-CA" b="0" i="1" u="none" strike="noStrike">
                <a:solidFill>
                  <a:srgbClr val="000000"/>
                </a:solidFill>
                <a:effectLst/>
                <a:latin typeface=""/>
              </a:rPr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DM Sans Light"/>
              <a:buChar char="●"/>
            </a:pPr>
            <a:r>
              <a:rPr lang="en-CA" b="0" i="1" u="sng" strike="noStrike">
                <a:solidFill>
                  <a:srgbClr val="1155CC"/>
                </a:solidFill>
                <a:effectLst/>
                <a:latin typeface=""/>
                <a:hlinkClick r:id="rId4"/>
              </a:rPr>
              <a:t>https://data.calgary.ca/Services-and-Amenities/311-Service-Requests/iahh-g8bj/about_data</a:t>
            </a:r>
            <a:endParaRPr b="1" i="1">
              <a:latin typeface=""/>
              <a:sym typeface="Outfi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DM Sans Light"/>
              <a:buChar char="●"/>
            </a:pPr>
            <a:r>
              <a:rPr lang="en-CA" b="0" i="1" u="sng" strike="noStrike">
                <a:solidFill>
                  <a:srgbClr val="1155CC"/>
                </a:solidFill>
                <a:effectLst/>
                <a:latin typeface=""/>
                <a:hlinkClick r:id="rId5"/>
              </a:rPr>
              <a:t>https://www.datacamp.com/tutorial/guide-to-data-cleaning-in-python</a:t>
            </a:r>
            <a:endParaRPr b="1" i="1">
              <a:latin typeface=""/>
              <a:ea typeface="Outfit"/>
              <a:cs typeface="Outfit"/>
              <a:sym typeface="Outfi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DM Sans Light"/>
              <a:buChar char="●"/>
            </a:pPr>
            <a:r>
              <a:rPr lang="en-CA" b="0" i="1" u="sng" strike="noStrike">
                <a:solidFill>
                  <a:srgbClr val="1155CC"/>
                </a:solidFill>
                <a:effectLst/>
                <a:latin typeface=""/>
                <a:hlinkClick r:id="rId6"/>
              </a:rPr>
              <a:t>https://medium.com/analytics-vidhya/appropriate-ways-to-treat-missing-values-f82f00edd9be</a:t>
            </a:r>
            <a:r>
              <a:rPr lang="en-CA" b="0" i="1" u="none" strike="noStrike">
                <a:solidFill>
                  <a:srgbClr val="000000"/>
                </a:solidFill>
                <a:effectLst/>
                <a:latin typeface=""/>
              </a:rPr>
              <a:t> </a:t>
            </a:r>
            <a:endParaRPr i="1">
              <a:latin typeface="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Char char="●"/>
            </a:pPr>
            <a:r>
              <a:rPr lang="en-CA" b="0" i="1" u="sng" strike="noStrike">
                <a:solidFill>
                  <a:srgbClr val="1155CC"/>
                </a:solidFill>
                <a:effectLst/>
                <a:latin typeface=""/>
                <a:hlinkClick r:id="rId7"/>
              </a:rPr>
              <a:t>https://pandas.pydata.org/docs/reference/api/pandas.to_datetime.html</a:t>
            </a:r>
            <a:endParaRPr lang="en-CA" b="0" i="1" u="sng" strike="noStrike">
              <a:solidFill>
                <a:srgbClr val="1155CC"/>
              </a:solidFill>
              <a:effectLst/>
              <a:latin typeface="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Char char="●"/>
            </a:pPr>
            <a:r>
              <a:rPr lang="en-CA" b="0" i="1" u="sng" strike="noStrike">
                <a:solidFill>
                  <a:srgbClr val="1155CC"/>
                </a:solidFill>
                <a:effectLst/>
                <a:latin typeface=""/>
                <a:hlinkClick r:id="rId8"/>
              </a:rPr>
              <a:t>https://www.turing.com/kb/feature-engineering-in-ml-with-python</a:t>
            </a:r>
            <a:r>
              <a:rPr lang="en-CA" b="0" i="1" u="none" strike="noStrike">
                <a:solidFill>
                  <a:srgbClr val="000000"/>
                </a:solidFill>
                <a:effectLst/>
                <a:latin typeface=""/>
              </a:rPr>
              <a:t>.</a:t>
            </a:r>
            <a:endParaRPr lang="en-CA" i="1" u="sng">
              <a:solidFill>
                <a:srgbClr val="1155CC"/>
              </a:solidFill>
              <a:latin typeface="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Char char="●"/>
            </a:pPr>
            <a:r>
              <a:rPr lang="en-CA" b="0" i="1" u="sng" strike="noStrike">
                <a:solidFill>
                  <a:srgbClr val="1155CC"/>
                </a:solidFill>
                <a:effectLst/>
                <a:latin typeface=""/>
                <a:hlinkClick r:id="rId9"/>
              </a:rPr>
              <a:t>https://www.analyticsvidhya.com/blog/2021/05/feature-engineering-how-to-detect-and-remove-outliers-with-python-code/</a:t>
            </a:r>
            <a:r>
              <a:rPr lang="en-CA" b="0" i="1" u="none" strike="noStrike">
                <a:solidFill>
                  <a:srgbClr val="000000"/>
                </a:solidFill>
                <a:effectLst/>
                <a:latin typeface=""/>
              </a:rPr>
              <a:t>.</a:t>
            </a:r>
            <a:endParaRPr i="1">
              <a:latin typeface="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Char char="●"/>
            </a:pPr>
            <a:r>
              <a:rPr lang="en-CA" b="0" i="1" u="sng" strike="noStrike">
                <a:solidFill>
                  <a:srgbClr val="1155CC"/>
                </a:solidFill>
                <a:effectLst/>
                <a:latin typeface=""/>
                <a:hlinkClick r:id="rId10"/>
              </a:rPr>
              <a:t>https://www.researchgate.net/publication/378841602_Impact_Of_Data_Visualization_In_Data_Analysis_To_Improve_The_Efficiency_Of_Machine_Learning_Models</a:t>
            </a:r>
            <a:r>
              <a:rPr lang="en-CA" b="0" i="1" u="none" strike="noStrike">
                <a:solidFill>
                  <a:srgbClr val="000000"/>
                </a:solidFill>
                <a:effectLst/>
                <a:latin typeface=""/>
              </a:rPr>
              <a:t> </a:t>
            </a:r>
            <a:endParaRPr i="1">
              <a:latin typeface="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/>
          </p:nvPr>
        </p:nvSpPr>
        <p:spPr>
          <a:xfrm>
            <a:off x="4398783" y="1378142"/>
            <a:ext cx="4745217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620" name="Google Shape;620;p47"/>
          <p:cNvGrpSpPr/>
          <p:nvPr/>
        </p:nvGrpSpPr>
        <p:grpSpPr>
          <a:xfrm>
            <a:off x="-311973" y="-106034"/>
            <a:ext cx="3997531" cy="5454467"/>
            <a:chOff x="-311973" y="-106034"/>
            <a:chExt cx="3997531" cy="5454467"/>
          </a:xfrm>
        </p:grpSpPr>
        <p:sp>
          <p:nvSpPr>
            <p:cNvPr id="621" name="Google Shape;621;p47"/>
            <p:cNvSpPr/>
            <p:nvPr/>
          </p:nvSpPr>
          <p:spPr>
            <a:xfrm>
              <a:off x="2084909" y="643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1401408" y="27017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1061727" y="4905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644984" y="-10603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822495" y="159614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1401408" y="19952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2008129" y="17131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 rot="10800000" flipH="1">
              <a:off x="-72150" y="24780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 rot="10800000" flipH="1">
              <a:off x="876630" y="37414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 rot="10800000" flipH="1">
              <a:off x="324034" y="41605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2455608" y="27831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2846848" y="32663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 rot="10800000" flipH="1">
              <a:off x="1900437" y="38532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 rot="10800000" flipH="1">
              <a:off x="2417668" y="43803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47208" y="29254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523872" y="2239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-311973" y="1386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96929" y="8031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9" name="Google Shape;639;p47"/>
          <p:cNvCxnSpPr>
            <a:cxnSpLocks/>
          </p:cNvCxnSpPr>
          <p:nvPr/>
        </p:nvCxnSpPr>
        <p:spPr>
          <a:xfrm>
            <a:off x="4394150" y="1562388"/>
            <a:ext cx="417320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title"/>
          </p:nvPr>
        </p:nvSpPr>
        <p:spPr>
          <a:xfrm>
            <a:off x="702909" y="330688"/>
            <a:ext cx="30644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graphicFrame>
        <p:nvGraphicFramePr>
          <p:cNvPr id="376" name="Google Shape;376;p37"/>
          <p:cNvGraphicFramePr/>
          <p:nvPr>
            <p:extLst>
              <p:ext uri="{D42A27DB-BD31-4B8C-83A1-F6EECF244321}">
                <p14:modId xmlns:p14="http://schemas.microsoft.com/office/powerpoint/2010/main" val="1741807112"/>
              </p:ext>
            </p:extLst>
          </p:nvPr>
        </p:nvGraphicFramePr>
        <p:xfrm>
          <a:off x="1255550" y="1162171"/>
          <a:ext cx="4257134" cy="3100215"/>
        </p:xfrm>
        <a:graphic>
          <a:graphicData uri="http://schemas.openxmlformats.org/drawingml/2006/table">
            <a:tbl>
              <a:tblPr>
                <a:noFill/>
                <a:tableStyleId>{956C5FAC-24FA-4816-B33A-D82C4DCD9F7F}</a:tableStyleId>
              </a:tblPr>
              <a:tblGrid>
                <a:gridCol w="4257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0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i="0">
                          <a:solidFill>
                            <a:srgbClr val="454545"/>
                          </a:solidFill>
                          <a:latin typeface=""/>
                        </a:rPr>
                        <a:t>1. Introduction</a:t>
                      </a:r>
                      <a:endParaRPr sz="1800" b="1" i="0">
                        <a:solidFill>
                          <a:srgbClr val="454545"/>
                        </a:solidFill>
                        <a:latin typeface="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4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CA" sz="1800" b="1" i="0" u="none" strike="noStrike" cap="none">
                          <a:solidFill>
                            <a:srgbClr val="454545"/>
                          </a:solidFill>
                          <a:effectLst/>
                          <a:latin typeface=""/>
                          <a:ea typeface="Arial"/>
                          <a:cs typeface="Arial"/>
                          <a:sym typeface="Arial"/>
                        </a:rPr>
                        <a:t>2. Guiding questions </a:t>
                      </a:r>
                      <a:endParaRPr sz="1800" b="1" i="0">
                        <a:solidFill>
                          <a:srgbClr val="454545"/>
                        </a:solidFill>
                        <a:latin typeface="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4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0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CA" sz="1800" b="1" i="0" u="none" strike="noStrike" cap="none">
                          <a:solidFill>
                            <a:srgbClr val="454545"/>
                          </a:solidFill>
                          <a:effectLst/>
                          <a:latin typeface=""/>
                          <a:ea typeface="Arial"/>
                          <a:cs typeface="Arial"/>
                          <a:sym typeface="Arial"/>
                        </a:rPr>
                        <a:t>3. Datasets </a:t>
                      </a:r>
                      <a:endParaRPr sz="1800" b="1" i="0">
                        <a:solidFill>
                          <a:srgbClr val="454545"/>
                        </a:solidFill>
                        <a:latin typeface="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4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0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CA" sz="1800" b="1" i="0" u="none" strike="noStrike" cap="none">
                          <a:solidFill>
                            <a:srgbClr val="454545"/>
                          </a:solidFill>
                          <a:effectLst/>
                          <a:latin typeface=""/>
                          <a:ea typeface="Arial"/>
                          <a:cs typeface="Arial"/>
                          <a:sym typeface="Arial"/>
                        </a:rPr>
                        <a:t>4. Tasks </a:t>
                      </a:r>
                      <a:endParaRPr sz="1800" b="1" i="0">
                        <a:solidFill>
                          <a:srgbClr val="454545"/>
                        </a:solidFill>
                        <a:latin typeface="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4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0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0" u="none" strike="noStrike" cap="none">
                          <a:solidFill>
                            <a:srgbClr val="454545"/>
                          </a:solidFill>
                          <a:effectLst/>
                          <a:latin typeface=""/>
                          <a:ea typeface="Arial"/>
                          <a:cs typeface="Arial"/>
                          <a:sym typeface="Arial"/>
                        </a:rPr>
                        <a:t>5. References</a:t>
                      </a:r>
                      <a:endParaRPr sz="1800" b="1" i="0">
                        <a:solidFill>
                          <a:srgbClr val="454545"/>
                        </a:solidFill>
                        <a:latin typeface="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4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FDBE2-F34F-D63A-3190-A8E481122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grpSp>
        <p:nvGrpSpPr>
          <p:cNvPr id="2" name="Google Shape;432;p40">
            <a:extLst>
              <a:ext uri="{FF2B5EF4-FFF2-40B4-BE49-F238E27FC236}">
                <a16:creationId xmlns:a16="http://schemas.microsoft.com/office/drawing/2014/main" id="{3D4DDCE6-F2A9-C76C-D557-DE90A5E346B8}"/>
              </a:ext>
            </a:extLst>
          </p:cNvPr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" name="Google Shape;433;p40">
              <a:extLst>
                <a:ext uri="{FF2B5EF4-FFF2-40B4-BE49-F238E27FC236}">
                  <a16:creationId xmlns:a16="http://schemas.microsoft.com/office/drawing/2014/main" id="{3085B55B-071C-D647-5244-4C41843199FC}"/>
                </a:ext>
              </a:extLst>
            </p:cNvPr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4;p40">
              <a:extLst>
                <a:ext uri="{FF2B5EF4-FFF2-40B4-BE49-F238E27FC236}">
                  <a16:creationId xmlns:a16="http://schemas.microsoft.com/office/drawing/2014/main" id="{340F8FFE-59A6-9B4C-9FDC-439A95627A77}"/>
                </a:ext>
              </a:extLst>
            </p:cNvPr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5;p40">
              <a:extLst>
                <a:ext uri="{FF2B5EF4-FFF2-40B4-BE49-F238E27FC236}">
                  <a16:creationId xmlns:a16="http://schemas.microsoft.com/office/drawing/2014/main" id="{6A7FCD72-1EBF-296D-4F0B-17FA6D2FFB27}"/>
                </a:ext>
              </a:extLst>
            </p:cNvPr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6;p40">
              <a:extLst>
                <a:ext uri="{FF2B5EF4-FFF2-40B4-BE49-F238E27FC236}">
                  <a16:creationId xmlns:a16="http://schemas.microsoft.com/office/drawing/2014/main" id="{2428D7C6-4AEC-04B8-D700-7594DB718A96}"/>
                </a:ext>
              </a:extLst>
            </p:cNvPr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7;p40">
              <a:extLst>
                <a:ext uri="{FF2B5EF4-FFF2-40B4-BE49-F238E27FC236}">
                  <a16:creationId xmlns:a16="http://schemas.microsoft.com/office/drawing/2014/main" id="{AE65B9E0-8486-3837-CF2C-64089B07CE7E}"/>
                </a:ext>
              </a:extLst>
            </p:cNvPr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8;p40">
              <a:extLst>
                <a:ext uri="{FF2B5EF4-FFF2-40B4-BE49-F238E27FC236}">
                  <a16:creationId xmlns:a16="http://schemas.microsoft.com/office/drawing/2014/main" id="{163F9F36-7C91-1347-73AE-2AF9490CC89F}"/>
                </a:ext>
              </a:extLst>
            </p:cNvPr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9;p40">
              <a:extLst>
                <a:ext uri="{FF2B5EF4-FFF2-40B4-BE49-F238E27FC236}">
                  <a16:creationId xmlns:a16="http://schemas.microsoft.com/office/drawing/2014/main" id="{BA3932B1-17FB-D69F-BA3A-F76837F80535}"/>
                </a:ext>
              </a:extLst>
            </p:cNvPr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40">
              <a:extLst>
                <a:ext uri="{FF2B5EF4-FFF2-40B4-BE49-F238E27FC236}">
                  <a16:creationId xmlns:a16="http://schemas.microsoft.com/office/drawing/2014/main" id="{92BE26B3-EE38-A518-7E2B-270529FDED1A}"/>
                </a:ext>
              </a:extLst>
            </p:cNvPr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40">
              <a:extLst>
                <a:ext uri="{FF2B5EF4-FFF2-40B4-BE49-F238E27FC236}">
                  <a16:creationId xmlns:a16="http://schemas.microsoft.com/office/drawing/2014/main" id="{53FA84F1-9DCA-5D96-FB62-5CBA23906D19}"/>
                </a:ext>
              </a:extLst>
            </p:cNvPr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40">
              <a:extLst>
                <a:ext uri="{FF2B5EF4-FFF2-40B4-BE49-F238E27FC236}">
                  <a16:creationId xmlns:a16="http://schemas.microsoft.com/office/drawing/2014/main" id="{09568704-270F-F727-D26C-A3AE82AF7EC2}"/>
                </a:ext>
              </a:extLst>
            </p:cNvPr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40">
              <a:extLst>
                <a:ext uri="{FF2B5EF4-FFF2-40B4-BE49-F238E27FC236}">
                  <a16:creationId xmlns:a16="http://schemas.microsoft.com/office/drawing/2014/main" id="{AFF78F2A-D29D-C311-CA68-58B2E3D48A18}"/>
                </a:ext>
              </a:extLst>
            </p:cNvPr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4;p40">
              <a:extLst>
                <a:ext uri="{FF2B5EF4-FFF2-40B4-BE49-F238E27FC236}">
                  <a16:creationId xmlns:a16="http://schemas.microsoft.com/office/drawing/2014/main" id="{F491E42B-9B0F-B8BA-60CA-C1A5DA6AD8D2}"/>
                </a:ext>
              </a:extLst>
            </p:cNvPr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5;p40">
              <a:extLst>
                <a:ext uri="{FF2B5EF4-FFF2-40B4-BE49-F238E27FC236}">
                  <a16:creationId xmlns:a16="http://schemas.microsoft.com/office/drawing/2014/main" id="{C78A8F80-F1CA-F6AE-98B5-03E46CC4CEE6}"/>
                </a:ext>
              </a:extLst>
            </p:cNvPr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6;p40">
              <a:extLst>
                <a:ext uri="{FF2B5EF4-FFF2-40B4-BE49-F238E27FC236}">
                  <a16:creationId xmlns:a16="http://schemas.microsoft.com/office/drawing/2014/main" id="{E04BCC7C-F34D-E8C2-BC36-CFC1CCDEA9DC}"/>
                </a:ext>
              </a:extLst>
            </p:cNvPr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7;p40">
              <a:extLst>
                <a:ext uri="{FF2B5EF4-FFF2-40B4-BE49-F238E27FC236}">
                  <a16:creationId xmlns:a16="http://schemas.microsoft.com/office/drawing/2014/main" id="{2E5D6F0A-3395-CFC7-B973-0A3A72FA3100}"/>
                </a:ext>
              </a:extLst>
            </p:cNvPr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8;p40">
              <a:extLst>
                <a:ext uri="{FF2B5EF4-FFF2-40B4-BE49-F238E27FC236}">
                  <a16:creationId xmlns:a16="http://schemas.microsoft.com/office/drawing/2014/main" id="{52D2B37C-3325-FCA3-EE74-A39A1D364B55}"/>
                </a:ext>
              </a:extLst>
            </p:cNvPr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9;p40">
              <a:extLst>
                <a:ext uri="{FF2B5EF4-FFF2-40B4-BE49-F238E27FC236}">
                  <a16:creationId xmlns:a16="http://schemas.microsoft.com/office/drawing/2014/main" id="{347E989A-29FD-314E-7AE6-C0D7F8041EEF}"/>
                </a:ext>
              </a:extLst>
            </p:cNvPr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342A-E96A-2CF1-14C9-979B212F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562"/>
            <a:ext cx="7704000" cy="572700"/>
          </a:xfrm>
        </p:spPr>
        <p:txBody>
          <a:bodyPr/>
          <a:lstStyle/>
          <a:p>
            <a:r>
              <a:rPr lang="en-US"/>
              <a:t>What is 311?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1B49A8-07E4-07B8-73AC-DD3BF4156C21}"/>
              </a:ext>
            </a:extLst>
          </p:cNvPr>
          <p:cNvSpPr txBox="1">
            <a:spLocks/>
          </p:cNvSpPr>
          <p:nvPr/>
        </p:nvSpPr>
        <p:spPr>
          <a:xfrm>
            <a:off x="720000" y="961368"/>
            <a:ext cx="8021859" cy="401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latin typeface=""/>
                <a:cs typeface="Times New Roman"/>
              </a:rPr>
              <a:t>Definition: </a:t>
            </a:r>
            <a:r>
              <a:rPr lang="en-US">
                <a:solidFill>
                  <a:srgbClr val="000000"/>
                </a:solidFill>
                <a:latin typeface=""/>
                <a:cs typeface="Times New Roman"/>
              </a:rPr>
              <a:t>A simple way to connect with your local government for non-emergency issues and information.</a:t>
            </a:r>
            <a:endParaRPr lang="en-US">
              <a:solidFill>
                <a:srgbClr val="384655"/>
              </a:solidFill>
              <a:latin typeface=""/>
              <a:cs typeface="Times New Roman"/>
            </a:endParaRPr>
          </a:p>
          <a:p>
            <a:pPr marL="0" indent="0" algn="l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"/>
              <a:cs typeface="Times New Roman"/>
            </a:endParaRPr>
          </a:p>
          <a:p>
            <a:pPr marL="171450" indent="-171450"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latin typeface=""/>
                <a:cs typeface="Times New Roman"/>
              </a:rPr>
              <a:t>What Can You Do with 311?</a:t>
            </a:r>
            <a:endParaRPr lang="en-US" sz="1600">
              <a:solidFill>
                <a:srgbClr val="000000"/>
              </a:solidFill>
              <a:latin typeface=""/>
              <a:cs typeface="Times New Roman"/>
            </a:endParaRPr>
          </a:p>
          <a:p>
            <a:pPr algn="l">
              <a:lnSpc>
                <a:spcPct val="114999"/>
              </a:lnSpc>
            </a:pPr>
            <a:r>
              <a:rPr lang="en-US" b="1">
                <a:solidFill>
                  <a:srgbClr val="000000"/>
                </a:solidFill>
                <a:latin typeface=""/>
                <a:cs typeface="Times New Roman"/>
              </a:rPr>
              <a:t>Report Problems: </a:t>
            </a:r>
            <a:r>
              <a:rPr lang="en-US">
                <a:solidFill>
                  <a:srgbClr val="000000"/>
                </a:solidFill>
                <a:latin typeface=""/>
                <a:cs typeface="Times New Roman"/>
              </a:rPr>
              <a:t>Public property damage, broken streetlights, abandoned cars, noise issues.</a:t>
            </a:r>
          </a:p>
          <a:p>
            <a:pPr algn="l">
              <a:lnSpc>
                <a:spcPct val="114999"/>
              </a:lnSpc>
            </a:pPr>
            <a:r>
              <a:rPr lang="en-US" b="1">
                <a:solidFill>
                  <a:srgbClr val="000000"/>
                </a:solidFill>
                <a:latin typeface=""/>
                <a:cs typeface="Times New Roman"/>
              </a:rPr>
              <a:t>Request Services: </a:t>
            </a:r>
            <a:r>
              <a:rPr lang="en-US">
                <a:solidFill>
                  <a:srgbClr val="000000"/>
                </a:solidFill>
                <a:latin typeface=""/>
                <a:cs typeface="Times New Roman"/>
              </a:rPr>
              <a:t>Trash pickup, street cleaning, tree trimming, snow removal, animal threats.</a:t>
            </a:r>
          </a:p>
          <a:p>
            <a:pPr algn="l">
              <a:lnSpc>
                <a:spcPct val="114999"/>
              </a:lnSpc>
            </a:pPr>
            <a:r>
              <a:rPr lang="en-US" b="1">
                <a:solidFill>
                  <a:srgbClr val="000000"/>
                </a:solidFill>
                <a:latin typeface=""/>
                <a:cs typeface="Times New Roman"/>
              </a:rPr>
              <a:t>Get Information: </a:t>
            </a:r>
            <a:r>
              <a:rPr lang="en-US">
                <a:solidFill>
                  <a:srgbClr val="000000"/>
                </a:solidFill>
                <a:latin typeface=""/>
                <a:cs typeface="Times New Roman"/>
              </a:rPr>
              <a:t>City programs, permits, parking rules, events, and health updates.</a:t>
            </a:r>
          </a:p>
          <a:p>
            <a:pPr algn="l">
              <a:lnSpc>
                <a:spcPct val="114999"/>
              </a:lnSpc>
            </a:pPr>
            <a:r>
              <a:rPr lang="en-US" b="1">
                <a:solidFill>
                  <a:srgbClr val="000000"/>
                </a:solidFill>
                <a:latin typeface=""/>
                <a:cs typeface="Times New Roman"/>
              </a:rPr>
              <a:t>Engage with the Community: </a:t>
            </a:r>
            <a:r>
              <a:rPr lang="en-US">
                <a:solidFill>
                  <a:srgbClr val="000000"/>
                </a:solidFill>
                <a:latin typeface=""/>
                <a:cs typeface="Times New Roman"/>
              </a:rPr>
              <a:t>Voting info, volunteer opportunities, and local initiatives.</a:t>
            </a:r>
          </a:p>
          <a:p>
            <a:pPr marL="139700" indent="0" algn="l">
              <a:lnSpc>
                <a:spcPct val="114999"/>
              </a:lnSpc>
              <a:buNone/>
            </a:pPr>
            <a:endParaRPr lang="en-US">
              <a:solidFill>
                <a:srgbClr val="000000"/>
              </a:solidFill>
              <a:latin typeface=""/>
              <a:cs typeface="Times New Roman"/>
            </a:endParaRPr>
          </a:p>
          <a:p>
            <a:pPr marL="171450" indent="-171450"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latin typeface=""/>
                <a:cs typeface="Times New Roman"/>
              </a:rPr>
              <a:t>How Does 311 Work?</a:t>
            </a:r>
            <a:endParaRPr lang="en-US" sz="1600">
              <a:solidFill>
                <a:srgbClr val="000000"/>
              </a:solidFill>
              <a:latin typeface=""/>
              <a:cs typeface="Times New Roman"/>
            </a:endParaRPr>
          </a:p>
          <a:p>
            <a:pPr algn="l">
              <a:lnSpc>
                <a:spcPct val="114999"/>
              </a:lnSpc>
            </a:pPr>
            <a:r>
              <a:rPr lang="en-US">
                <a:solidFill>
                  <a:srgbClr val="000000"/>
                </a:solidFill>
                <a:latin typeface=""/>
                <a:cs typeface="Times New Roman"/>
              </a:rPr>
              <a:t>Collects service requests through phone, web and app.</a:t>
            </a:r>
          </a:p>
          <a:p>
            <a:pPr algn="l">
              <a:lnSpc>
                <a:spcPct val="114999"/>
              </a:lnSpc>
            </a:pPr>
            <a:r>
              <a:rPr lang="en-US">
                <a:solidFill>
                  <a:srgbClr val="000000"/>
                </a:solidFill>
                <a:latin typeface=""/>
                <a:cs typeface="Times New Roman"/>
              </a:rPr>
              <a:t>Requests are forwarded to the responsible department.</a:t>
            </a:r>
          </a:p>
          <a:p>
            <a:pPr algn="l">
              <a:lnSpc>
                <a:spcPct val="114999"/>
              </a:lnSpc>
            </a:pPr>
            <a:r>
              <a:rPr lang="en-US">
                <a:solidFill>
                  <a:srgbClr val="000000"/>
                </a:solidFill>
                <a:latin typeface=""/>
                <a:cs typeface="Times New Roman"/>
              </a:rPr>
              <a:t>Allows tracking the progress of the service reports.</a:t>
            </a:r>
          </a:p>
          <a:p>
            <a:pPr lvl="1" algn="l">
              <a:lnSpc>
                <a:spcPct val="114999"/>
              </a:lnSpc>
            </a:pPr>
            <a:endParaRPr lang="en-US" b="1">
              <a:solidFill>
                <a:srgbClr val="000000"/>
              </a:solidFill>
              <a:latin typeface=""/>
              <a:cs typeface="Times New Roman"/>
            </a:endParaRPr>
          </a:p>
          <a:p>
            <a:pPr marL="171450" indent="-171450" algn="l">
              <a:lnSpc>
                <a:spcPct val="114999"/>
              </a:lnSpc>
            </a:pPr>
            <a:endParaRPr lang="en-US" b="1">
              <a:solidFill>
                <a:srgbClr val="000000"/>
              </a:solidFill>
              <a:latin typeface=""/>
              <a:cs typeface="Times New Roman"/>
            </a:endParaRPr>
          </a:p>
          <a:p>
            <a:pPr algn="l">
              <a:lnSpc>
                <a:spcPct val="114999"/>
              </a:lnSpc>
            </a:pPr>
            <a:endParaRPr lang="en-US" b="1">
              <a:solidFill>
                <a:srgbClr val="000000"/>
              </a:solidFill>
              <a:latin typeface=""/>
              <a:cs typeface="Times New Roman"/>
            </a:endParaRPr>
          </a:p>
          <a:p>
            <a:pPr algn="l">
              <a:lnSpc>
                <a:spcPct val="114999"/>
              </a:lnSpc>
            </a:pPr>
            <a:endParaRPr lang="en-US">
              <a:solidFill>
                <a:srgbClr val="384655"/>
              </a:solidFill>
              <a:latin typeface="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08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BE32-6C97-6727-0C66-15D54AC2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3001"/>
            <a:ext cx="7704000" cy="5727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/>
              <a:t>Guiding Questions for Data Insights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4AD69-E025-0DB6-68FE-969CC668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59048"/>
            <a:ext cx="8186256" cy="3739427"/>
          </a:xfrm>
        </p:spPr>
        <p:txBody>
          <a:bodyPr/>
          <a:lstStyle/>
          <a:p>
            <a:pPr algn="l">
              <a:lnSpc>
                <a:spcPct val="114999"/>
              </a:lnSpc>
              <a:buNone/>
            </a:pPr>
            <a:endParaRPr lang="en-CA" sz="1100" b="1">
              <a:solidFill>
                <a:srgbClr val="000000"/>
              </a:solidFill>
            </a:endParaRPr>
          </a:p>
          <a:p>
            <a:pPr algn="l">
              <a:lnSpc>
                <a:spcPct val="114999"/>
              </a:lnSpc>
              <a:buNone/>
            </a:pPr>
            <a:r>
              <a:rPr lang="en-CA" b="1" i="0" u="none" strike="noStrike">
                <a:solidFill>
                  <a:srgbClr val="000000"/>
                </a:solidFill>
                <a:effectLst/>
                <a:latin typeface="Times New Roman"/>
              </a:rPr>
              <a:t>1. </a:t>
            </a:r>
            <a:r>
              <a:rPr lang="en-CA" b="1">
                <a:solidFill>
                  <a:srgbClr val="000000"/>
                </a:solidFill>
                <a:latin typeface="Times New Roman"/>
              </a:rPr>
              <a:t>Geographic Analysis</a:t>
            </a:r>
            <a:endParaRPr lang="en-US">
              <a:latin typeface="Times New Roman"/>
            </a:endParaRPr>
          </a:p>
          <a:p>
            <a:pPr marL="285750" indent="-285750" algn="l">
              <a:lnSpc>
                <a:spcPct val="114999"/>
              </a:lnSpc>
            </a:pPr>
            <a:r>
              <a:rPr lang="en-CA" i="0" u="none" strike="noStrike">
                <a:solidFill>
                  <a:srgbClr val="000000"/>
                </a:solidFill>
                <a:effectLst/>
                <a:latin typeface="Times New Roman"/>
              </a:rPr>
              <a:t>Which community </a:t>
            </a:r>
            <a:r>
              <a:rPr lang="en-CA">
                <a:solidFill>
                  <a:srgbClr val="000000"/>
                </a:solidFill>
                <a:latin typeface="Times New Roman"/>
              </a:rPr>
              <a:t>or location has </a:t>
            </a:r>
            <a:r>
              <a:rPr lang="en-CA" b="0" i="0" u="none" strike="noStrike">
                <a:solidFill>
                  <a:srgbClr val="000000"/>
                </a:solidFill>
                <a:effectLst/>
                <a:latin typeface="Times New Roman"/>
              </a:rPr>
              <a:t>the largest number of service requests?</a:t>
            </a:r>
            <a:endParaRPr lang="en-CA">
              <a:latin typeface="Times New Roman"/>
            </a:endParaRPr>
          </a:p>
          <a:p>
            <a:pPr marL="285750" indent="-285750" algn="l">
              <a:lnSpc>
                <a:spcPct val="114999"/>
              </a:lnSpc>
            </a:pPr>
            <a:r>
              <a:rPr lang="en-CA">
                <a:solidFill>
                  <a:srgbClr val="000000"/>
                </a:solidFill>
                <a:latin typeface="Times New Roman"/>
              </a:rPr>
              <a:t>Are there any specific needs for certain areas?</a:t>
            </a:r>
            <a:endParaRPr lang="en-CA">
              <a:latin typeface="Times New Roman"/>
            </a:endParaRPr>
          </a:p>
          <a:p>
            <a:pPr marL="0" indent="0" algn="l">
              <a:lnSpc>
                <a:spcPct val="114999"/>
              </a:lnSpc>
              <a:buNone/>
            </a:pPr>
            <a:endParaRPr lang="en-CA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ct val="114999"/>
              </a:lnSpc>
              <a:buNone/>
            </a:pPr>
            <a:r>
              <a:rPr lang="en-CA" b="1">
                <a:solidFill>
                  <a:srgbClr val="000000"/>
                </a:solidFill>
                <a:latin typeface="Times New Roman"/>
              </a:rPr>
              <a:t>2. Seasonal Trends</a:t>
            </a:r>
            <a:endParaRPr lang="en-CA">
              <a:latin typeface="Times New Roman"/>
            </a:endParaRPr>
          </a:p>
          <a:p>
            <a:pPr marL="285750" indent="-285750" algn="l">
              <a:lnSpc>
                <a:spcPct val="114999"/>
              </a:lnSpc>
            </a:pPr>
            <a:r>
              <a:rPr lang="en-CA">
                <a:solidFill>
                  <a:srgbClr val="000000"/>
                </a:solidFill>
                <a:latin typeface="Times New Roman"/>
              </a:rPr>
              <a:t>During which seasons do service requests occur most often?</a:t>
            </a:r>
            <a:endParaRPr lang="en-CA">
              <a:latin typeface="Times New Roman"/>
            </a:endParaRPr>
          </a:p>
          <a:p>
            <a:pPr marL="285750" indent="-285750" algn="l">
              <a:lnSpc>
                <a:spcPct val="114999"/>
              </a:lnSpc>
            </a:pPr>
            <a:r>
              <a:rPr lang="en-CA">
                <a:solidFill>
                  <a:srgbClr val="000000"/>
                </a:solidFill>
                <a:latin typeface="Times New Roman"/>
              </a:rPr>
              <a:t>How do service requests change over seasons? Are there any identifiable patterns?</a:t>
            </a:r>
            <a:endParaRPr lang="en-CA">
              <a:latin typeface="Times New Roman"/>
            </a:endParaRPr>
          </a:p>
          <a:p>
            <a:pPr marL="285750" indent="-285750" algn="l">
              <a:lnSpc>
                <a:spcPct val="114999"/>
              </a:lnSpc>
            </a:pPr>
            <a:endParaRPr lang="en-CA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ct val="114999"/>
              </a:lnSpc>
              <a:buNone/>
            </a:pPr>
            <a:r>
              <a:rPr lang="en-CA" b="1">
                <a:solidFill>
                  <a:srgbClr val="000000"/>
                </a:solidFill>
                <a:latin typeface="Times New Roman"/>
              </a:rPr>
              <a:t>3. Request Sources</a:t>
            </a:r>
            <a:endParaRPr lang="en-CA">
              <a:latin typeface="Times New Roman"/>
            </a:endParaRPr>
          </a:p>
          <a:p>
            <a:pPr marL="285750" indent="-285750" algn="l">
              <a:lnSpc>
                <a:spcPct val="114999"/>
              </a:lnSpc>
            </a:pPr>
            <a:r>
              <a:rPr lang="en-CA">
                <a:solidFill>
                  <a:srgbClr val="000000"/>
                </a:solidFill>
                <a:latin typeface="Times New Roman"/>
              </a:rPr>
              <a:t>What is the primary source of service requests: phone calls or online submissions (web)?</a:t>
            </a:r>
            <a:endParaRPr lang="en-CA">
              <a:latin typeface="Times New Roman"/>
            </a:endParaRPr>
          </a:p>
          <a:p>
            <a:pPr marL="285750" indent="-285750" algn="l">
              <a:lnSpc>
                <a:spcPct val="114999"/>
              </a:lnSpc>
            </a:pPr>
            <a:endParaRPr lang="en-CA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ct val="114999"/>
              </a:lnSpc>
              <a:buNone/>
            </a:pPr>
            <a:r>
              <a:rPr lang="en-CA" b="1">
                <a:solidFill>
                  <a:srgbClr val="000000"/>
                </a:solidFill>
                <a:latin typeface="Times New Roman"/>
              </a:rPr>
              <a:t>4. Types of Service Requests</a:t>
            </a:r>
            <a:endParaRPr lang="en-CA">
              <a:latin typeface="Times New Roman"/>
            </a:endParaRPr>
          </a:p>
          <a:p>
            <a:pPr marL="285750" indent="-285750" algn="l">
              <a:lnSpc>
                <a:spcPct val="114999"/>
              </a:lnSpc>
            </a:pPr>
            <a:r>
              <a:rPr lang="en-CA">
                <a:solidFill>
                  <a:srgbClr val="000000"/>
                </a:solidFill>
                <a:latin typeface="Times New Roman"/>
              </a:rPr>
              <a:t>What is the service requested most frequently?</a:t>
            </a:r>
            <a:endParaRPr lang="en-CA">
              <a:latin typeface="Times New Roman"/>
            </a:endParaRPr>
          </a:p>
          <a:p>
            <a:pPr algn="l">
              <a:lnSpc>
                <a:spcPct val="114999"/>
              </a:lnSpc>
              <a:buNone/>
            </a:pPr>
            <a:br>
              <a:rPr lang="en-CA" sz="2000"/>
            </a:br>
            <a:br>
              <a:rPr lang="en-CA" sz="2000"/>
            </a:b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5634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F6-6D70-5492-6A9A-7F62174B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Guiding Questions for Data Insights</a:t>
            </a:r>
            <a:endParaRPr lang="en-US" b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58CC-4D97-B368-D2BC-9BDF0454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004E5-986A-0314-DBDD-3F2ABB079189}"/>
              </a:ext>
            </a:extLst>
          </p:cNvPr>
          <p:cNvSpPr txBox="1"/>
          <p:nvPr/>
        </p:nvSpPr>
        <p:spPr>
          <a:xfrm>
            <a:off x="714444" y="1413253"/>
            <a:ext cx="7724106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</a:rPr>
              <a:t>5. Response Efficiency</a:t>
            </a:r>
          </a:p>
          <a:p>
            <a:endParaRPr lang="en-US">
              <a:latin typeface="Times New Roman"/>
            </a:endParaRPr>
          </a:p>
          <a:p>
            <a:pPr marL="285750" indent="-285750">
              <a:buChar char="•"/>
            </a:pPr>
            <a:r>
              <a:rPr lang="en-US">
                <a:latin typeface="Times New Roman"/>
              </a:rPr>
              <a:t>Which agency handles the most and least number of service requests?</a:t>
            </a:r>
            <a:endParaRPr lang="en-US" b="1">
              <a:latin typeface="Times New Roman"/>
            </a:endParaRPr>
          </a:p>
          <a:p>
            <a:pPr marL="285750" indent="-285750">
              <a:buChar char="•"/>
            </a:pPr>
            <a:r>
              <a:rPr lang="en-US">
                <a:latin typeface="Times New Roman"/>
              </a:rPr>
              <a:t>What is the average response rate and time for resolving for service requests?</a:t>
            </a:r>
            <a:endParaRPr lang="en-US" b="1">
              <a:latin typeface="Times New Roman"/>
            </a:endParaRPr>
          </a:p>
          <a:p>
            <a:pPr marL="285750" indent="-285750">
              <a:buChar char="•"/>
            </a:pPr>
            <a:r>
              <a:rPr lang="en-US">
                <a:latin typeface="Times New Roman"/>
              </a:rPr>
              <a:t>Who are the most efficient agents in terms of response and resolution times?</a:t>
            </a:r>
            <a:endParaRPr lang="en-US" b="1">
              <a:latin typeface="Times New Roman"/>
            </a:endParaRPr>
          </a:p>
          <a:p>
            <a:pPr marL="285750" indent="-285750">
              <a:buChar char="•"/>
            </a:pPr>
            <a:r>
              <a:rPr lang="en-US">
                <a:latin typeface="Times New Roman"/>
              </a:rPr>
              <a:t>How does the response efficiency vary across different years?</a:t>
            </a:r>
            <a:endParaRPr lang="en-US" b="1">
              <a:latin typeface="Times New Roman"/>
            </a:endParaRPr>
          </a:p>
          <a:p>
            <a:pPr marL="514350" indent="-285750">
              <a:buChar char="•"/>
            </a:pPr>
            <a:endParaRPr lang="en-US">
              <a:latin typeface="Times New Roman"/>
            </a:endParaRPr>
          </a:p>
          <a:p>
            <a:pPr marL="457200" indent="-228600"/>
            <a:endParaRPr lang="en-US">
              <a:latin typeface="Times New Roman"/>
            </a:endParaRPr>
          </a:p>
          <a:p>
            <a:r>
              <a:rPr lang="en-US" b="1">
                <a:latin typeface="Times New Roman"/>
              </a:rPr>
              <a:t>6. Trends Over Time</a:t>
            </a:r>
          </a:p>
          <a:p>
            <a:endParaRPr lang="en-US" b="1">
              <a:latin typeface="Times New Roman"/>
            </a:endParaRPr>
          </a:p>
          <a:p>
            <a:pPr marL="285750" indent="-285750">
              <a:buChar char="•"/>
            </a:pPr>
            <a:r>
              <a:rPr lang="en-US">
                <a:latin typeface="Times New Roman"/>
              </a:rPr>
              <a:t>How has the volume and type of service requests changed over the past five years?</a:t>
            </a:r>
          </a:p>
          <a:p>
            <a:pPr marL="285750" indent="-285750">
              <a:buChar char="•"/>
            </a:pPr>
            <a:r>
              <a:rPr lang="en-US">
                <a:latin typeface="Times New Roman"/>
              </a:rPr>
              <a:t>Are there noticeable trends in requests that could be used for future planning?</a:t>
            </a:r>
          </a:p>
          <a:p>
            <a:pPr marL="457200" indent="-228600"/>
            <a:endParaRPr lang="en-US">
              <a:latin typeface="Times New Roman"/>
            </a:endParaRPr>
          </a:p>
          <a:p>
            <a:pPr marL="457200" indent="-228600"/>
            <a:endParaRPr lang="en-US">
              <a:latin typeface="Times New Roman"/>
            </a:endParaRPr>
          </a:p>
          <a:p>
            <a:pPr marL="457200" indent="-228600"/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725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F75B-09B5-0251-8A7D-37EB0C56D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956-F3F5-17C2-7337-A693254C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562"/>
            <a:ext cx="7704000" cy="572700"/>
          </a:xfrm>
        </p:spPr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8F1765-21E2-51BB-B1C6-748769310B4D}"/>
              </a:ext>
            </a:extLst>
          </p:cNvPr>
          <p:cNvSpPr txBox="1">
            <a:spLocks/>
          </p:cNvSpPr>
          <p:nvPr/>
        </p:nvSpPr>
        <p:spPr>
          <a:xfrm>
            <a:off x="720000" y="961368"/>
            <a:ext cx="7820496" cy="401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latin typeface="Times New Roman"/>
                <a:cs typeface="Times New Roman"/>
              </a:rPr>
              <a:t>Source: </a:t>
            </a:r>
            <a:r>
              <a:rPr lang="en-CA" sz="1600">
                <a:solidFill>
                  <a:srgbClr val="000000"/>
                </a:solidFill>
                <a:latin typeface="Times New Roman"/>
                <a:cs typeface="Times New Roman"/>
              </a:rPr>
              <a:t>The City of Calgary’s open data portal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171450" indent="-171450"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latin typeface="Times New Roman"/>
                <a:cs typeface="Times New Roman"/>
              </a:rPr>
              <a:t>Data Supplier: </a:t>
            </a:r>
            <a:r>
              <a:rPr lang="en-CA" sz="1600">
                <a:solidFill>
                  <a:srgbClr val="000000"/>
                </a:solidFill>
                <a:latin typeface="Times New Roman"/>
                <a:cs typeface="Times New Roman"/>
              </a:rPr>
              <a:t>The City of Calgary, Customer Service</a:t>
            </a:r>
            <a:endParaRPr lang="en-US" sz="16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71450" indent="-171450"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latin typeface="Times New Roman"/>
                <a:cs typeface="Times New Roman"/>
              </a:rPr>
              <a:t>Update Frequency: </a:t>
            </a:r>
            <a:r>
              <a:rPr lang="en-CA" sz="1600">
                <a:solidFill>
                  <a:srgbClr val="000000"/>
                </a:solidFill>
                <a:latin typeface="Times New Roman"/>
                <a:cs typeface="Times New Roman"/>
              </a:rPr>
              <a:t>The City of Calgary, Customer Service</a:t>
            </a:r>
          </a:p>
          <a:p>
            <a:pPr marL="171450" indent="-171450"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latin typeface="Times New Roman"/>
                <a:cs typeface="Times New Roman"/>
              </a:rPr>
              <a:t>Data Topic: </a:t>
            </a:r>
            <a:r>
              <a:rPr lang="en-CA" sz="1600">
                <a:solidFill>
                  <a:srgbClr val="000000"/>
                </a:solidFill>
                <a:latin typeface="Times New Roman"/>
                <a:cs typeface="Times New Roman"/>
              </a:rPr>
              <a:t>311 Service Requests </a:t>
            </a:r>
          </a:p>
          <a:p>
            <a:pPr marL="171450" indent="-171450"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latin typeface="Times New Roman"/>
                <a:cs typeface="Times New Roman"/>
              </a:rPr>
              <a:t>Data Category: </a:t>
            </a:r>
            <a:r>
              <a:rPr lang="en-CA" sz="1600">
                <a:solidFill>
                  <a:srgbClr val="000000"/>
                </a:solidFill>
                <a:latin typeface="Times New Roman"/>
                <a:cs typeface="Times New Roman"/>
              </a:rPr>
              <a:t>Services and Amenities- includes public service requests submitted via 311 from 2020 to the present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171450" indent="-171450"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latin typeface="Times New Roman"/>
                <a:cs typeface="Times New Roman"/>
              </a:rPr>
              <a:t>Actual Data: 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The data has 6.65M records and Time period covered is 2012 to present</a:t>
            </a:r>
          </a:p>
          <a:p>
            <a:pPr marL="171450" indent="-171450" algn="l">
              <a:lnSpc>
                <a:spcPct val="114999"/>
              </a:lnSpc>
            </a:pPr>
            <a:r>
              <a:rPr lang="en-CA" sz="1600" b="1">
                <a:solidFill>
                  <a:srgbClr val="000000"/>
                </a:solidFill>
                <a:latin typeface="Times New Roman"/>
                <a:cs typeface="Times New Roman"/>
              </a:rPr>
              <a:t>Data Considered: </a:t>
            </a:r>
            <a:r>
              <a:rPr lang="en-CA" sz="1600">
                <a:solidFill>
                  <a:srgbClr val="000000"/>
                </a:solidFill>
                <a:latin typeface="Times New Roman"/>
                <a:cs typeface="Times New Roman"/>
              </a:rPr>
              <a:t>requests submitted via 311 from 2020 to the present.</a:t>
            </a:r>
            <a:endParaRPr lang="en-US" sz="16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71450" indent="-171450" algn="l">
              <a:lnSpc>
                <a:spcPct val="114999"/>
              </a:lnSpc>
            </a:pPr>
            <a:r>
              <a:rPr lang="en-US" sz="1600" b="1">
                <a:solidFill>
                  <a:srgbClr val="000000"/>
                </a:solidFill>
                <a:latin typeface="Times New Roman"/>
                <a:cs typeface="Times New Roman"/>
              </a:rPr>
              <a:t>Format and structure: </a:t>
            </a:r>
            <a:r>
              <a:rPr lang="en-CA" sz="1600">
                <a:solidFill>
                  <a:srgbClr val="000000"/>
                </a:solidFill>
                <a:latin typeface="Times New Roman"/>
                <a:cs typeface="Times New Roman"/>
              </a:rPr>
              <a:t>Structured data in tabular format consisting of 2,585,662 rows and 15 columns.</a:t>
            </a:r>
          </a:p>
          <a:p>
            <a:pPr marL="171450" indent="-171450" algn="l">
              <a:lnSpc>
                <a:spcPct val="114999"/>
              </a:lnSpc>
            </a:pPr>
            <a:r>
              <a:rPr lang="en-CA" sz="1600" b="1">
                <a:solidFill>
                  <a:srgbClr val="000000"/>
                </a:solidFill>
                <a:latin typeface="Times New Roman"/>
                <a:cs typeface="Times New Roman"/>
              </a:rPr>
              <a:t>License Details:</a:t>
            </a:r>
            <a:r>
              <a:rPr lang="en-CA" sz="1600">
                <a:solidFill>
                  <a:srgbClr val="000000"/>
                </a:solidFill>
                <a:latin typeface="Times New Roman"/>
                <a:cs typeface="Times New Roman"/>
              </a:rPr>
              <a:t> Copy, modify, publish, translate, adapt, distribute or otherwise use the Information in any medium, mode or format for any lawful purpose, but does not grant you any right to use Personal Information.</a:t>
            </a:r>
            <a:endParaRPr lang="en-US" sz="16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71450" indent="-171450" algn="l">
              <a:lnSpc>
                <a:spcPct val="114999"/>
              </a:lnSpc>
            </a:pPr>
            <a:endParaRPr lang="en-US" sz="16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14999"/>
              </a:lnSpc>
            </a:pPr>
            <a:endParaRPr lang="en-US" sz="16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14999"/>
              </a:lnSpc>
            </a:pPr>
            <a:endParaRPr lang="en-US" sz="1600">
              <a:solidFill>
                <a:srgbClr val="384655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C6C28F-0AD2-7219-6A6E-37123C5F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C78A2-32D9-6655-1080-FC61E34C7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E5F7-5A77-F6DD-0E78-F9960157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0049"/>
            <a:ext cx="7704000" cy="572700"/>
          </a:xfrm>
        </p:spPr>
        <p:txBody>
          <a:bodyPr/>
          <a:lstStyle/>
          <a:p>
            <a:r>
              <a:rPr lang="en-US"/>
              <a:t>Data Format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CAAD1F-4E54-B2CE-8DDF-E311E5D56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3818"/>
              </p:ext>
            </p:extLst>
          </p:nvPr>
        </p:nvGraphicFramePr>
        <p:xfrm>
          <a:off x="864972" y="827596"/>
          <a:ext cx="7496433" cy="3789380"/>
        </p:xfrm>
        <a:graphic>
          <a:graphicData uri="http://schemas.openxmlformats.org/drawingml/2006/table">
            <a:tbl>
              <a:tblPr/>
              <a:tblGrid>
                <a:gridCol w="1770461">
                  <a:extLst>
                    <a:ext uri="{9D8B030D-6E8A-4147-A177-3AD203B41FA5}">
                      <a16:colId xmlns:a16="http://schemas.microsoft.com/office/drawing/2014/main" val="4061679143"/>
                    </a:ext>
                  </a:extLst>
                </a:gridCol>
                <a:gridCol w="4424394">
                  <a:extLst>
                    <a:ext uri="{9D8B030D-6E8A-4147-A177-3AD203B41FA5}">
                      <a16:colId xmlns:a16="http://schemas.microsoft.com/office/drawing/2014/main" val="118259306"/>
                    </a:ext>
                  </a:extLst>
                </a:gridCol>
                <a:gridCol w="1301578">
                  <a:extLst>
                    <a:ext uri="{9D8B030D-6E8A-4147-A177-3AD203B41FA5}">
                      <a16:colId xmlns:a16="http://schemas.microsoft.com/office/drawing/2014/main" val="2926545657"/>
                    </a:ext>
                  </a:extLst>
                </a:gridCol>
              </a:tblGrid>
              <a:tr h="1910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Column Name</a:t>
                      </a:r>
                      <a:endParaRPr lang="en-CA" sz="1000">
                        <a:effectLst/>
                        <a:latin typeface="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Description</a:t>
                      </a:r>
                      <a:endParaRPr lang="en-CA" sz="1000">
                        <a:effectLst/>
                        <a:latin typeface="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Data Type</a:t>
                      </a:r>
                      <a:endParaRPr lang="en-CA" sz="1000">
                        <a:effectLst/>
                        <a:latin typeface="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77521"/>
                  </a:ext>
                </a:extLst>
              </a:tr>
              <a:tr h="191071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  <a:sym typeface="Arial"/>
                        </a:rPr>
                        <a:t>service_request_id</a:t>
                      </a: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  <a:sym typeface="Arial"/>
                        </a:rPr>
                        <a:t>The unique identifier for an individual request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256231"/>
                  </a:ext>
                </a:extLst>
              </a:tr>
              <a:tr h="191071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  <a:sym typeface="Arial"/>
                        </a:rPr>
                        <a:t>requested_date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  <a:sym typeface="Arial"/>
                        </a:rPr>
                        <a:t>The date the request was submitted.</a:t>
                      </a: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Floating Timestamp</a:t>
                      </a:r>
                      <a:endParaRPr lang="en-US"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196026"/>
                  </a:ext>
                </a:extLst>
              </a:tr>
              <a:tr h="191071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  <a:sym typeface="Arial"/>
                        </a:rPr>
                        <a:t>updated_date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  <a:sym typeface="Arial"/>
                        </a:rPr>
                        <a:t>The most recent date the request was updated</a:t>
                      </a: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Floating Timestamp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468151"/>
                  </a:ext>
                </a:extLst>
              </a:tr>
              <a:tr h="191071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closed_date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date the request was closed.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Floating Timestamp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678835"/>
                  </a:ext>
                </a:extLst>
              </a:tr>
              <a:tr h="191071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status_description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current status of the request (e.g., open, closed).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464191"/>
                  </a:ext>
                </a:extLst>
              </a:tr>
              <a:tr h="226103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source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channel used to submit the request.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777265"/>
                  </a:ext>
                </a:extLst>
              </a:tr>
              <a:tr h="191071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service_name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type of service requested.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705440"/>
                  </a:ext>
                </a:extLst>
              </a:tr>
              <a:tr h="226103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agency_responsible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department responsible for this request.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275092"/>
                  </a:ext>
                </a:extLst>
              </a:tr>
              <a:tr h="226103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address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location of the service request (if applicable).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289271"/>
                  </a:ext>
                </a:extLst>
              </a:tr>
              <a:tr h="226103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comm_code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community code associated with the service request location.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537362"/>
                  </a:ext>
                </a:extLst>
              </a:tr>
              <a:tr h="226103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comm_name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community name associated with the service request location.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231278"/>
                  </a:ext>
                </a:extLst>
              </a:tr>
              <a:tr h="367418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location_type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type of location information provided for this service request. (None, Community Centrepoint, or Service Request Location).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11487"/>
                  </a:ext>
                </a:extLst>
              </a:tr>
              <a:tr h="226103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longitude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longitude of the service request.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Number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560114"/>
                  </a:ext>
                </a:extLst>
              </a:tr>
              <a:tr h="226103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latitude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latitude of the service request.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Number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037410"/>
                  </a:ext>
                </a:extLst>
              </a:tr>
              <a:tr h="226103"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point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spatial coordinates are based on latitude and longitude.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63500" marR="635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Point</a:t>
                      </a:r>
                      <a:endParaRPr lang="en-CA" sz="1000">
                        <a:effectLst/>
                        <a:latin typeface="Times New Roman"/>
                      </a:endParaRPr>
                    </a:p>
                  </a:txBody>
                  <a:tcPr marL="37263" marR="37263" marT="26830" marB="2683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917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13A7C9A-2DDA-6FC0-F2D8-26662EF57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15B0C-C3F6-E130-92B4-878EFEE1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F1FBDBD-37B4-3957-9F89-3D16FDD3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BB823C-CEB5-E3ED-8267-491CF02AA017}"/>
              </a:ext>
            </a:extLst>
          </p:cNvPr>
          <p:cNvSpPr/>
          <p:nvPr/>
        </p:nvSpPr>
        <p:spPr>
          <a:xfrm>
            <a:off x="1416631" y="1229708"/>
            <a:ext cx="2497870" cy="752926"/>
          </a:xfrm>
          <a:prstGeom prst="roundRect">
            <a:avLst/>
          </a:prstGeom>
          <a:solidFill>
            <a:srgbClr val="4EA3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2000" b="0" i="0" u="none" strike="noStrike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Data </a:t>
            </a:r>
            <a:r>
              <a:rPr lang="en-CA" sz="2000">
                <a:solidFill>
                  <a:srgbClr val="000000"/>
                </a:solidFill>
                <a:latin typeface="Times New Roman"/>
                <a:cs typeface="Times New Roman"/>
              </a:rPr>
              <a:t>Cleaning</a:t>
            </a:r>
            <a:endParaRPr lang="en-US" sz="200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746CC6-15D5-48A0-182C-07CC7F035399}"/>
              </a:ext>
            </a:extLst>
          </p:cNvPr>
          <p:cNvSpPr/>
          <p:nvPr/>
        </p:nvSpPr>
        <p:spPr>
          <a:xfrm>
            <a:off x="3009406" y="2617472"/>
            <a:ext cx="2497870" cy="752926"/>
          </a:xfrm>
          <a:prstGeom prst="roundRect">
            <a:avLst/>
          </a:prstGeom>
          <a:solidFill>
            <a:srgbClr val="4EA3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Transformation</a:t>
            </a:r>
            <a:endParaRPr lang="en-US" sz="200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B81A02-546F-8370-7ED8-89B8A8A3A44E}"/>
              </a:ext>
            </a:extLst>
          </p:cNvPr>
          <p:cNvSpPr/>
          <p:nvPr/>
        </p:nvSpPr>
        <p:spPr>
          <a:xfrm>
            <a:off x="4783519" y="4003653"/>
            <a:ext cx="2497870" cy="752926"/>
          </a:xfrm>
          <a:prstGeom prst="roundRect">
            <a:avLst/>
          </a:prstGeom>
          <a:solidFill>
            <a:srgbClr val="4EA3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Visualization</a:t>
            </a:r>
            <a:endParaRPr lang="en-US" sz="200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6D640DC-05BF-938B-63A2-768136A5EE69}"/>
              </a:ext>
            </a:extLst>
          </p:cNvPr>
          <p:cNvSpPr/>
          <p:nvPr/>
        </p:nvSpPr>
        <p:spPr>
          <a:xfrm>
            <a:off x="3287523" y="1982634"/>
            <a:ext cx="45719" cy="6186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2297B499-E647-1574-4567-58A27710413A}"/>
              </a:ext>
            </a:extLst>
          </p:cNvPr>
          <p:cNvSpPr/>
          <p:nvPr/>
        </p:nvSpPr>
        <p:spPr>
          <a:xfrm>
            <a:off x="5072335" y="3366321"/>
            <a:ext cx="45719" cy="6186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FD811C0-1077-02AA-BE22-47A1B31F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9562"/>
            <a:ext cx="7704000" cy="572700"/>
          </a:xfrm>
        </p:spPr>
        <p:txBody>
          <a:bodyPr/>
          <a:lstStyle/>
          <a:p>
            <a:r>
              <a:rPr lang="en-US"/>
              <a:t>Tasks to perform</a:t>
            </a:r>
          </a:p>
        </p:txBody>
      </p:sp>
    </p:spTree>
    <p:extLst>
      <p:ext uri="{BB962C8B-B14F-4D97-AF65-F5344CB8AC3E}">
        <p14:creationId xmlns:p14="http://schemas.microsoft.com/office/powerpoint/2010/main" val="408110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5105-8851-751A-51E6-669B4902D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1306-575E-61E4-DE0D-E4D9B14C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16" y="279562"/>
            <a:ext cx="3083933" cy="572700"/>
          </a:xfrm>
        </p:spPr>
        <p:txBody>
          <a:bodyPr/>
          <a:lstStyle/>
          <a:p>
            <a:pPr algn="l"/>
            <a:r>
              <a:rPr lang="en-CA" sz="2400" i="0" u="none" strike="noStrike">
                <a:solidFill>
                  <a:srgbClr val="000000"/>
                </a:solidFill>
                <a:effectLst/>
                <a:latin typeface="Times New Roman"/>
              </a:rPr>
              <a:t>1. Data </a:t>
            </a:r>
            <a:r>
              <a:rPr lang="en-CA" sz="2400">
                <a:solidFill>
                  <a:srgbClr val="000000"/>
                </a:solidFill>
                <a:latin typeface="Times New Roman"/>
              </a:rPr>
              <a:t>Cleaning</a:t>
            </a:r>
            <a:endParaRPr lang="en-US" sz="40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CFD8332-D395-2742-4FEF-D29E02C544FE}"/>
              </a:ext>
            </a:extLst>
          </p:cNvPr>
          <p:cNvSpPr txBox="1">
            <a:spLocks/>
          </p:cNvSpPr>
          <p:nvPr/>
        </p:nvSpPr>
        <p:spPr>
          <a:xfrm>
            <a:off x="621879" y="855803"/>
            <a:ext cx="8361411" cy="42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57200" lvl="1" indent="0" algn="just">
              <a:buNone/>
            </a:pPr>
            <a:r>
              <a:rPr lang="en-GB" sz="1800" b="1">
                <a:solidFill>
                  <a:srgbClr val="000000"/>
                </a:solidFill>
                <a:latin typeface="Times New Roman"/>
                <a:cs typeface="Times New Roman"/>
              </a:rPr>
              <a:t>Handling Null Values</a:t>
            </a:r>
            <a:endParaRPr lang="en-US" b="1"/>
          </a:p>
          <a:p>
            <a:pPr marL="882650" lvl="2" indent="-285750" algn="just"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Times New Roman"/>
                <a:cs typeface="Times New Roman"/>
              </a:rPr>
              <a:t>Two main strategies: Deletion removes columns or rows with missing data and Imputing missing values with mean, median or mode.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2650" lvl="2" indent="-285750" algn="just"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Times New Roman"/>
                <a:cs typeface="Times New Roman"/>
              </a:rPr>
              <a:t>Removing "address" column as it has many null values.</a:t>
            </a:r>
          </a:p>
          <a:p>
            <a:pPr marL="882650" lvl="2" indent="-285750" algn="just">
              <a:buFont typeface="Arial"/>
              <a:buChar char="•"/>
            </a:pPr>
            <a:endParaRPr lang="en-GB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 algn="just">
              <a:buNone/>
            </a:pPr>
            <a:r>
              <a:rPr lang="en-GB" sz="1800" b="1">
                <a:solidFill>
                  <a:srgbClr val="000000"/>
                </a:solidFill>
                <a:latin typeface="Times New Roman"/>
                <a:cs typeface="Times New Roman"/>
              </a:rPr>
              <a:t>Managing Duplicates</a:t>
            </a:r>
          </a:p>
          <a:p>
            <a:pPr marL="882650" lvl="2" indent="-285750" algn="just"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Times New Roman"/>
                <a:cs typeface="Times New Roman"/>
              </a:rPr>
              <a:t>Identify and remove repeated records to avoid bias.</a:t>
            </a:r>
          </a:p>
          <a:p>
            <a:pPr marL="882650" lvl="2" indent="-285750" algn="just">
              <a:buFont typeface="Arial"/>
              <a:buChar char="•"/>
            </a:pPr>
            <a:endParaRPr lang="en-GB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 algn="just">
              <a:buNone/>
            </a:pPr>
            <a:r>
              <a:rPr lang="en-GB" sz="1800" b="1">
                <a:solidFill>
                  <a:srgbClr val="000000"/>
                </a:solidFill>
                <a:latin typeface="Times New Roman"/>
                <a:cs typeface="Times New Roman"/>
              </a:rPr>
              <a:t>Formatting Data Type</a:t>
            </a:r>
          </a:p>
          <a:p>
            <a:pPr marL="882650" lvl="2" indent="-285750" algn="just"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Times New Roman"/>
                <a:cs typeface="Times New Roman"/>
              </a:rPr>
              <a:t>Convert columns to correct type.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2650" lvl="2" indent="-285750" algn="just"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Times New Roman"/>
                <a:cs typeface="Times New Roman"/>
              </a:rPr>
              <a:t>Column "</a:t>
            </a:r>
            <a:r>
              <a:rPr lang="en-GB" sz="1800" err="1">
                <a:solidFill>
                  <a:srgbClr val="000000"/>
                </a:solidFill>
                <a:latin typeface="Times New Roman"/>
                <a:cs typeface="Times New Roman"/>
              </a:rPr>
              <a:t>request_date</a:t>
            </a:r>
            <a:r>
              <a:rPr lang="en-GB" sz="1800">
                <a:solidFill>
                  <a:srgbClr val="000000"/>
                </a:solidFill>
                <a:latin typeface="Times New Roman"/>
                <a:cs typeface="Times New Roman"/>
              </a:rPr>
              <a:t>" floating Timestamp to datetime format.</a:t>
            </a:r>
          </a:p>
          <a:p>
            <a:pPr marL="882650" lvl="2" indent="-285750" algn="just">
              <a:buFont typeface="Arial"/>
              <a:buChar char="•"/>
            </a:pPr>
            <a:endParaRPr lang="en-GB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 algn="just">
              <a:buNone/>
            </a:pPr>
            <a:r>
              <a:rPr lang="en-GB" sz="1800" b="1">
                <a:solidFill>
                  <a:srgbClr val="000000"/>
                </a:solidFill>
                <a:latin typeface="Times New Roman"/>
                <a:cs typeface="Times New Roman"/>
              </a:rPr>
              <a:t>Detect Outlier </a:t>
            </a:r>
          </a:p>
          <a:p>
            <a:pPr marL="882650" lvl="2" indent="-285750" algn="just">
              <a:buFont typeface="Arial"/>
              <a:buChar char="•"/>
            </a:pPr>
            <a:r>
              <a:rPr lang="en-GB" sz="1800">
                <a:solidFill>
                  <a:srgbClr val="000000"/>
                </a:solidFill>
                <a:latin typeface="Times New Roman"/>
                <a:cs typeface="Times New Roman"/>
              </a:rPr>
              <a:t>Identify extreme values that deviate from the majority.</a:t>
            </a:r>
            <a:endParaRPr lang="en-US" sz="18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22473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Data Collection and Analysis - Master of Science in Community Health and Prevention Research by Slidesgo</vt:lpstr>
      <vt:lpstr>311 Service Requests Analysis and Visualization</vt:lpstr>
      <vt:lpstr>Contents</vt:lpstr>
      <vt:lpstr>What is 311?</vt:lpstr>
      <vt:lpstr>Guiding Questions for Data Insights</vt:lpstr>
      <vt:lpstr>Guiding Questions for Data Insights </vt:lpstr>
      <vt:lpstr>Data Description</vt:lpstr>
      <vt:lpstr>Data Format</vt:lpstr>
      <vt:lpstr>Tasks to perform</vt:lpstr>
      <vt:lpstr>1. Data Cleaning</vt:lpstr>
      <vt:lpstr>PowerPoint Presentation</vt:lpstr>
      <vt:lpstr>3. Data Visualization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2025-01-21T06:42:39Z</dcterms:modified>
</cp:coreProperties>
</file>