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  <p:sldId id="276" r:id="rId11"/>
    <p:sldId id="277" r:id="rId12"/>
    <p:sldId id="278" r:id="rId13"/>
    <p:sldId id="279" r:id="rId14"/>
    <p:sldId id="280" r:id="rId15"/>
    <p:sldId id="287" r:id="rId16"/>
    <p:sldId id="288" r:id="rId17"/>
    <p:sldId id="265" r:id="rId18"/>
    <p:sldId id="281" r:id="rId19"/>
    <p:sldId id="282" r:id="rId20"/>
    <p:sldId id="283" r:id="rId21"/>
    <p:sldId id="284" r:id="rId22"/>
    <p:sldId id="285" r:id="rId23"/>
    <p:sldId id="286" r:id="rId24"/>
    <p:sldId id="289" r:id="rId25"/>
    <p:sldId id="266" r:id="rId26"/>
    <p:sldId id="290" r:id="rId27"/>
    <p:sldId id="268" r:id="rId28"/>
    <p:sldId id="269" r:id="rId29"/>
    <p:sldId id="270" r:id="rId30"/>
    <p:sldId id="291" r:id="rId31"/>
    <p:sldId id="274" r:id="rId32"/>
    <p:sldId id="275" r:id="rId33"/>
    <p:sldId id="271" r:id="rId34"/>
    <p:sldId id="272" r:id="rId35"/>
    <p:sldId id="273" r:id="rId36"/>
    <p:sldId id="267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1" autoAdjust="0"/>
    <p:restoredTop sz="74499" autoAdjust="0"/>
  </p:normalViewPr>
  <p:slideViewPr>
    <p:cSldViewPr snapToGrid="0">
      <p:cViewPr varScale="1">
        <p:scale>
          <a:sx n="93" d="100"/>
          <a:sy n="93" d="100"/>
        </p:scale>
        <p:origin x="115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A5732-9B2A-4165-A4CD-87DC94AD8046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9CFA7-FEA5-46FD-8F7D-0E163F40D6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93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Group signatures: sign in the name of a company, manager adds employee to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9CFA7-FEA5-46FD-8F7D-0E163F40D69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164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9CFA7-FEA5-46FD-8F7D-0E163F40D69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824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9CFA7-FEA5-46FD-8F7D-0E163F40D69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926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H1: hash to numbers</a:t>
            </a:r>
          </a:p>
          <a:p>
            <a:r>
              <a:rPr lang="en-GB" dirty="0"/>
              <a:t>H2: hash to prime order subgroup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9CFA7-FEA5-46FD-8F7D-0E163F40D69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252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9CFA7-FEA5-46FD-8F7D-0E163F40D69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339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Two properties fulfilled: anonymity, spontaneity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9CFA7-FEA5-46FD-8F7D-0E163F40D69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694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Public key: 2048 bits</a:t>
            </a:r>
          </a:p>
          <a:p>
            <a:r>
              <a:rPr lang="en-GB" dirty="0" err="1"/>
              <a:t>si</a:t>
            </a:r>
            <a:r>
              <a:rPr lang="en-GB" dirty="0"/>
              <a:t>: 2048 bits</a:t>
            </a:r>
          </a:p>
          <a:p>
            <a:r>
              <a:rPr lang="en-GB" dirty="0"/>
              <a:t>c1: 2048 bits</a:t>
            </a:r>
          </a:p>
          <a:p>
            <a:r>
              <a:rPr lang="en-GB" dirty="0"/>
              <a:t>y’: 2048 bits</a:t>
            </a:r>
          </a:p>
          <a:p>
            <a:endParaRPr lang="en-GB" dirty="0"/>
          </a:p>
          <a:p>
            <a:r>
              <a:rPr lang="en-GB" dirty="0"/>
              <a:t>For n = 10: 10* 2048 + 10 * 2048 + 2048 + 2048 = 44 Kbytes</a:t>
            </a:r>
          </a:p>
          <a:p>
            <a:r>
              <a:rPr lang="en-GB" dirty="0"/>
              <a:t>For n = 100: 404 Kbytes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9CFA7-FEA5-46FD-8F7D-0E163F40D69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090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9CFA7-FEA5-46FD-8F7D-0E163F40D69E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87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4542115-FE95-418F-A206-F68252A21E82}" type="datetime1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GB"/>
              <a:t>Implementation of Ring Signatures | Seminar Cryptography and Data Security | Spring 2022 | Markus Eggimann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ABFF729-D9E4-4600-AA3A-6FC02A9CB41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3669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C498-0B06-4D19-A1FA-599F160FBBE4}" type="datetime1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Implementation of Ring Signatures | Seminar Cryptography and Data Security | Spring 2022 | Markus Eggimann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F729-D9E4-4600-AA3A-6FC02A9CB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40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6C8B-8123-4865-A3A9-1DAB4EF39B03}" type="datetime1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Implementation of Ring Signatures | Seminar Cryptography and Data Security | Spring 2022 | Markus Eggimann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F729-D9E4-4600-AA3A-6FC02A9CB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06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DCE4-F893-4406-AEAF-AC5744A2C14E}" type="datetime1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Implementation of Ring Signatures | Seminar Cryptography and Data Security | Spring 2022 | Markus Eggimann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F729-D9E4-4600-AA3A-6FC02A9CB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46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6C6A-98CE-483C-B53B-C71609901038}" type="datetime1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Implementation of Ring Signatures | Seminar Cryptography and Data Security | Spring 2022 | Markus Eggimann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F729-D9E4-4600-AA3A-6FC02A9CB41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664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94F7-7006-42D5-9B1F-BCE2B64A341E}" type="datetime1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Implementation of Ring Signatures | Seminar Cryptography and Data Security | Spring 2022 | Markus Eggimann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F729-D9E4-4600-AA3A-6FC02A9CB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70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9EFC-ABBC-4EF9-A1AB-83BBE6DF6B70}" type="datetime1">
              <a:rPr lang="en-GB" smtClean="0"/>
              <a:t>11/05/2022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Implementation of Ring Signatures | Seminar Cryptography and Data Security | Spring 2022 | Markus Eggimann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F729-D9E4-4600-AA3A-6FC02A9CB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932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C88B-0B53-45B6-A55E-D574CDFF0FC8}" type="datetime1">
              <a:rPr lang="en-GB" smtClean="0"/>
              <a:t>11/05/2022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Implementation of Ring Signatures | Seminar Cryptography and Data Security | Spring 2022 | Markus Eggimann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F729-D9E4-4600-AA3A-6FC02A9CB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55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FF62-3CE1-4383-88C2-74A195B2F0AE}" type="datetime1">
              <a:rPr lang="en-GB" smtClean="0"/>
              <a:t>11/05/2022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Implementation of Ring Signatures | Seminar Cryptography and Data Security | Spring 2022 | Markus Eggimann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F729-D9E4-4600-AA3A-6FC02A9CB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5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E9EF-654B-4CC0-B4CA-20650382E4E9}" type="datetime1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Implementation of Ring Signatures | Seminar Cryptography and Data Security | Spring 2022 | Markus Eggimann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F729-D9E4-4600-AA3A-6FC02A9CB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00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5891-F2FC-42A5-AD61-2C8586812EED}" type="datetime1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Implementation of Ring Signatures | Seminar Cryptography and Data Security | Spring 2022 | Markus Eggimann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F729-D9E4-4600-AA3A-6FC02A9CB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47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FC70484-108A-4DBD-A892-21E7352AE0D9}" type="datetime1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GB"/>
              <a:t>Implementation of Ring Signatures | Seminar Cryptography and Data Security | Spring 2022 | Markus Eggimann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ABFF729-D9E4-4600-AA3A-6FC02A9CB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04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print.iacr.org/2015/1098.pdf" TargetMode="External"/><Relationship Id="rId2" Type="http://schemas.openxmlformats.org/officeDocument/2006/relationships/hyperlink" Target="https://web.archive.org/web/20201028121818/https:/cryptonote.org/whitepaper.pdf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rrge/LSAG" TargetMode="External"/><Relationship Id="rId2" Type="http://schemas.openxmlformats.org/officeDocument/2006/relationships/hyperlink" Target="https://github.com/meggima/seminar-crypto-202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EBE7-8169-4992-8562-7406B886C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Ring Signatures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B3319-086B-4C58-B5A5-D44E520494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Implementation of Linkable Spontaneous Anonymous Group Signatures</a:t>
            </a:r>
          </a:p>
          <a:p>
            <a:r>
              <a:rPr lang="en-GB" dirty="0"/>
              <a:t>Markus Eggimann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192E56-AA34-AC55-61EB-C998CE567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8979" y="702342"/>
            <a:ext cx="2948480" cy="317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64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0BE7-D0A3-4A5A-A778-A9B2A361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LSAG Algorithm II – Signing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EE419-B3E2-4EB7-A8F9-D8B3A5BD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BFF729-D9E4-4600-AA3A-6FC02A9CB41D}" type="slidenum">
              <a:rPr lang="en-GB" smtClean="0"/>
              <a:t>10</a:t>
            </a:fld>
            <a:endParaRPr lang="en-GB"/>
          </a:p>
        </p:txBody>
      </p:sp>
      <p:pic>
        <p:nvPicPr>
          <p:cNvPr id="8" name="Content Placeholder 12">
            <a:extLst>
              <a:ext uri="{FF2B5EF4-FFF2-40B4-BE49-F238E27FC236}">
                <a16:creationId xmlns:a16="http://schemas.microsoft.com/office/drawing/2014/main" id="{BF561288-F37A-44BF-9CB7-1287D013C8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" b="48018"/>
          <a:stretch/>
        </p:blipFill>
        <p:spPr>
          <a:xfrm>
            <a:off x="6126163" y="3037599"/>
            <a:ext cx="4481512" cy="193374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C687988-4FDC-4456-8F8C-E749DCFECD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6356" y="1828800"/>
            <a:ext cx="4351338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4B55E3-DBA2-9C3A-B291-8618899CB4B2}"/>
              </a:ext>
            </a:extLst>
          </p:cNvPr>
          <p:cNvSpPr/>
          <p:nvPr/>
        </p:nvSpPr>
        <p:spPr>
          <a:xfrm>
            <a:off x="6126162" y="3683875"/>
            <a:ext cx="3611671" cy="3993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431324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0BE7-D0A3-4A5A-A778-A9B2A361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LSAG Algorithm II – Signing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EE419-B3E2-4EB7-A8F9-D8B3A5BD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BFF729-D9E4-4600-AA3A-6FC02A9CB41D}" type="slidenum">
              <a:rPr lang="en-GB" smtClean="0"/>
              <a:t>11</a:t>
            </a:fld>
            <a:endParaRPr lang="en-GB"/>
          </a:p>
        </p:txBody>
      </p:sp>
      <p:pic>
        <p:nvPicPr>
          <p:cNvPr id="8" name="Content Placeholder 12">
            <a:extLst>
              <a:ext uri="{FF2B5EF4-FFF2-40B4-BE49-F238E27FC236}">
                <a16:creationId xmlns:a16="http://schemas.microsoft.com/office/drawing/2014/main" id="{BF561288-F37A-44BF-9CB7-1287D013C8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" b="48018"/>
          <a:stretch/>
        </p:blipFill>
        <p:spPr>
          <a:xfrm>
            <a:off x="6126163" y="3037599"/>
            <a:ext cx="4481512" cy="193374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C687988-4FDC-4456-8F8C-E749DCFECD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6356" y="1828800"/>
            <a:ext cx="4351338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06B8D2-6771-ED73-56AD-C2BFE7659717}"/>
              </a:ext>
            </a:extLst>
          </p:cNvPr>
          <p:cNvSpPr/>
          <p:nvPr/>
        </p:nvSpPr>
        <p:spPr>
          <a:xfrm>
            <a:off x="6126163" y="4104289"/>
            <a:ext cx="3611671" cy="3993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21264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0BE7-D0A3-4A5A-A778-A9B2A361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LSAG Algorithm II – Signing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EE419-B3E2-4EB7-A8F9-D8B3A5BD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BFF729-D9E4-4600-AA3A-6FC02A9CB41D}" type="slidenum">
              <a:rPr lang="en-GB" smtClean="0"/>
              <a:t>12</a:t>
            </a:fld>
            <a:endParaRPr lang="en-GB"/>
          </a:p>
        </p:txBody>
      </p:sp>
      <p:pic>
        <p:nvPicPr>
          <p:cNvPr id="8" name="Content Placeholder 12">
            <a:extLst>
              <a:ext uri="{FF2B5EF4-FFF2-40B4-BE49-F238E27FC236}">
                <a16:creationId xmlns:a16="http://schemas.microsoft.com/office/drawing/2014/main" id="{BF561288-F37A-44BF-9CB7-1287D013C8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" b="48018"/>
          <a:stretch/>
        </p:blipFill>
        <p:spPr>
          <a:xfrm>
            <a:off x="6126163" y="3037599"/>
            <a:ext cx="4481512" cy="193374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C687988-4FDC-4456-8F8C-E749DCFECD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6356" y="1828800"/>
            <a:ext cx="4351338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E0BAD8-DD57-20B8-8377-1252437D641D}"/>
              </a:ext>
            </a:extLst>
          </p:cNvPr>
          <p:cNvSpPr/>
          <p:nvPr/>
        </p:nvSpPr>
        <p:spPr>
          <a:xfrm>
            <a:off x="6126163" y="4104289"/>
            <a:ext cx="3611671" cy="3993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34246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0BE7-D0A3-4A5A-A778-A9B2A361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LSAG Algorithm II – Signing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EE419-B3E2-4EB7-A8F9-D8B3A5BD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BFF729-D9E4-4600-AA3A-6FC02A9CB41D}" type="slidenum">
              <a:rPr lang="en-GB" smtClean="0"/>
              <a:t>13</a:t>
            </a:fld>
            <a:endParaRPr lang="en-GB"/>
          </a:p>
        </p:txBody>
      </p:sp>
      <p:pic>
        <p:nvPicPr>
          <p:cNvPr id="8" name="Content Placeholder 12">
            <a:extLst>
              <a:ext uri="{FF2B5EF4-FFF2-40B4-BE49-F238E27FC236}">
                <a16:creationId xmlns:a16="http://schemas.microsoft.com/office/drawing/2014/main" id="{BF561288-F37A-44BF-9CB7-1287D013C8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" b="48018"/>
          <a:stretch/>
        </p:blipFill>
        <p:spPr>
          <a:xfrm>
            <a:off x="6126163" y="3037599"/>
            <a:ext cx="4481512" cy="193374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C687988-4FDC-4456-8F8C-E749DCFECD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6356" y="1828800"/>
            <a:ext cx="4351338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B86B09-CB23-BE37-BB6B-89700B08F500}"/>
              </a:ext>
            </a:extLst>
          </p:cNvPr>
          <p:cNvSpPr/>
          <p:nvPr/>
        </p:nvSpPr>
        <p:spPr>
          <a:xfrm>
            <a:off x="6126163" y="4104289"/>
            <a:ext cx="3611671" cy="3993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897430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0BE7-D0A3-4A5A-A778-A9B2A361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LSAG Algorithm II – Signing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EE419-B3E2-4EB7-A8F9-D8B3A5BD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BFF729-D9E4-4600-AA3A-6FC02A9CB41D}" type="slidenum">
              <a:rPr lang="en-GB" smtClean="0"/>
              <a:t>14</a:t>
            </a:fld>
            <a:endParaRPr lang="en-GB"/>
          </a:p>
        </p:txBody>
      </p:sp>
      <p:pic>
        <p:nvPicPr>
          <p:cNvPr id="8" name="Content Placeholder 12">
            <a:extLst>
              <a:ext uri="{FF2B5EF4-FFF2-40B4-BE49-F238E27FC236}">
                <a16:creationId xmlns:a16="http://schemas.microsoft.com/office/drawing/2014/main" id="{BF561288-F37A-44BF-9CB7-1287D013C8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1" b="48018"/>
          <a:stretch/>
        </p:blipFill>
        <p:spPr>
          <a:xfrm>
            <a:off x="6126163" y="3037599"/>
            <a:ext cx="4481512" cy="193374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C687988-4FDC-4456-8F8C-E749DCFECD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6356" y="1828800"/>
            <a:ext cx="4351338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8ECE76-FBD1-1875-A678-DDF6BE9C670C}"/>
              </a:ext>
            </a:extLst>
          </p:cNvPr>
          <p:cNvSpPr/>
          <p:nvPr/>
        </p:nvSpPr>
        <p:spPr>
          <a:xfrm>
            <a:off x="6126163" y="4514193"/>
            <a:ext cx="3611671" cy="2207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89382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0BE7-D0A3-4A5A-A778-A9B2A361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LSAG Algorithm II – Signing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EE419-B3E2-4EB7-A8F9-D8B3A5BD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BFF729-D9E4-4600-AA3A-6FC02A9CB41D}" type="slidenum">
              <a:rPr lang="en-GB" smtClean="0"/>
              <a:t>15</a:t>
            </a:fld>
            <a:endParaRPr lang="en-GB"/>
          </a:p>
        </p:txBody>
      </p:sp>
      <p:pic>
        <p:nvPicPr>
          <p:cNvPr id="8" name="Content Placeholder 12">
            <a:extLst>
              <a:ext uri="{FF2B5EF4-FFF2-40B4-BE49-F238E27FC236}">
                <a16:creationId xmlns:a16="http://schemas.microsoft.com/office/drawing/2014/main" id="{BF561288-F37A-44BF-9CB7-1287D013C8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1" b="48018"/>
          <a:stretch/>
        </p:blipFill>
        <p:spPr>
          <a:xfrm>
            <a:off x="6126163" y="3037599"/>
            <a:ext cx="4481512" cy="193374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C687988-4FDC-4456-8F8C-E749DCFECD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6356" y="1828800"/>
            <a:ext cx="4351338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8ECE76-FBD1-1875-A678-DDF6BE9C670C}"/>
              </a:ext>
            </a:extLst>
          </p:cNvPr>
          <p:cNvSpPr/>
          <p:nvPr/>
        </p:nvSpPr>
        <p:spPr>
          <a:xfrm>
            <a:off x="6126163" y="4708635"/>
            <a:ext cx="3611671" cy="2207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6F9EEB-E559-7313-2ED8-4893DD59EDBF}"/>
              </a:ext>
            </a:extLst>
          </p:cNvPr>
          <p:cNvSpPr/>
          <p:nvPr/>
        </p:nvSpPr>
        <p:spPr>
          <a:xfrm>
            <a:off x="2410757" y="3547242"/>
            <a:ext cx="288000" cy="288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3E2741-B4C1-E440-BC0E-4633D2AC0EB5}"/>
              </a:ext>
            </a:extLst>
          </p:cNvPr>
          <p:cNvSpPr/>
          <p:nvPr/>
        </p:nvSpPr>
        <p:spPr>
          <a:xfrm>
            <a:off x="2718782" y="2159876"/>
            <a:ext cx="288000" cy="288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E4AF57-4CF4-F28D-90F1-F6C8A08BC83A}"/>
              </a:ext>
            </a:extLst>
          </p:cNvPr>
          <p:cNvSpPr/>
          <p:nvPr/>
        </p:nvSpPr>
        <p:spPr>
          <a:xfrm>
            <a:off x="5055540" y="3253470"/>
            <a:ext cx="288000" cy="288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702B47-8FC5-09AB-108C-BCBB7A0155E8}"/>
              </a:ext>
            </a:extLst>
          </p:cNvPr>
          <p:cNvSpPr/>
          <p:nvPr/>
        </p:nvSpPr>
        <p:spPr>
          <a:xfrm>
            <a:off x="3978230" y="5581511"/>
            <a:ext cx="288000" cy="288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B37E26-B8BD-45F1-B85B-9B64F449936D}"/>
              </a:ext>
            </a:extLst>
          </p:cNvPr>
          <p:cNvSpPr/>
          <p:nvPr/>
        </p:nvSpPr>
        <p:spPr>
          <a:xfrm>
            <a:off x="1644933" y="4493690"/>
            <a:ext cx="288000" cy="288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01508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0BE7-D0A3-4A5A-A778-A9B2A361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LSAG Algorithm II – Signing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EE419-B3E2-4EB7-A8F9-D8B3A5BD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BFF729-D9E4-4600-AA3A-6FC02A9CB41D}" type="slidenum">
              <a:rPr lang="en-GB" smtClean="0"/>
              <a:t>16</a:t>
            </a:fld>
            <a:endParaRPr lang="en-GB"/>
          </a:p>
        </p:txBody>
      </p:sp>
      <p:pic>
        <p:nvPicPr>
          <p:cNvPr id="8" name="Content Placeholder 12">
            <a:extLst>
              <a:ext uri="{FF2B5EF4-FFF2-40B4-BE49-F238E27FC236}">
                <a16:creationId xmlns:a16="http://schemas.microsoft.com/office/drawing/2014/main" id="{BF561288-F37A-44BF-9CB7-1287D013C8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" b="48018"/>
          <a:stretch/>
        </p:blipFill>
        <p:spPr>
          <a:xfrm>
            <a:off x="6126163" y="3037599"/>
            <a:ext cx="4481512" cy="193374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C687988-4FDC-4456-8F8C-E749DCFECD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6356" y="1828800"/>
            <a:ext cx="4351338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8ECE76-FBD1-1875-A678-DDF6BE9C670C}"/>
              </a:ext>
            </a:extLst>
          </p:cNvPr>
          <p:cNvSpPr/>
          <p:nvPr/>
        </p:nvSpPr>
        <p:spPr>
          <a:xfrm>
            <a:off x="8345214" y="4708635"/>
            <a:ext cx="162910" cy="2207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C59100-4696-D0A6-5B5F-E082CFA89225}"/>
              </a:ext>
            </a:extLst>
          </p:cNvPr>
          <p:cNvSpPr/>
          <p:nvPr/>
        </p:nvSpPr>
        <p:spPr>
          <a:xfrm>
            <a:off x="7751380" y="3505200"/>
            <a:ext cx="467710" cy="2207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75470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0BE7-D0A3-4A5A-A778-A9B2A361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LSAG Algorithm III – 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EE419-B3E2-4EB7-A8F9-D8B3A5BD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BFF729-D9E4-4600-AA3A-6FC02A9CB41D}" type="slidenum">
              <a:rPr lang="en-GB" smtClean="0"/>
              <a:t>17</a:t>
            </a:fld>
            <a:endParaRPr lang="en-GB"/>
          </a:p>
        </p:txBody>
      </p:sp>
      <p:pic>
        <p:nvPicPr>
          <p:cNvPr id="8" name="Content Placeholder 12">
            <a:extLst>
              <a:ext uri="{FF2B5EF4-FFF2-40B4-BE49-F238E27FC236}">
                <a16:creationId xmlns:a16="http://schemas.microsoft.com/office/drawing/2014/main" id="{BF561288-F37A-44BF-9CB7-1287D013C8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74837" b="-26819"/>
          <a:stretch/>
        </p:blipFill>
        <p:spPr>
          <a:xfrm>
            <a:off x="6126163" y="3037599"/>
            <a:ext cx="4481512" cy="193374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5EFDD07-30CC-43BC-BDA9-752CE6A521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6356" y="1828800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96000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0BE7-D0A3-4A5A-A778-A9B2A361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LSAG Algorithm III – 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EE419-B3E2-4EB7-A8F9-D8B3A5BD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BFF729-D9E4-4600-AA3A-6FC02A9CB41D}" type="slidenum">
              <a:rPr lang="en-GB" smtClean="0"/>
              <a:t>18</a:t>
            </a:fld>
            <a:endParaRPr lang="en-GB"/>
          </a:p>
        </p:txBody>
      </p:sp>
      <p:pic>
        <p:nvPicPr>
          <p:cNvPr id="8" name="Content Placeholder 12">
            <a:extLst>
              <a:ext uri="{FF2B5EF4-FFF2-40B4-BE49-F238E27FC236}">
                <a16:creationId xmlns:a16="http://schemas.microsoft.com/office/drawing/2014/main" id="{BF561288-F37A-44BF-9CB7-1287D013C8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74837" b="-26819"/>
          <a:stretch/>
        </p:blipFill>
        <p:spPr>
          <a:xfrm>
            <a:off x="6126163" y="3037599"/>
            <a:ext cx="4481512" cy="193374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5EFDD07-30CC-43BC-BDA9-752CE6A521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6356" y="1828800"/>
            <a:ext cx="4351338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53AA291-7D9A-5275-32B7-C47235B069DC}"/>
              </a:ext>
            </a:extLst>
          </p:cNvPr>
          <p:cNvSpPr/>
          <p:nvPr/>
        </p:nvSpPr>
        <p:spPr>
          <a:xfrm>
            <a:off x="8113987" y="3027089"/>
            <a:ext cx="1471448" cy="2207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843872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0BE7-D0A3-4A5A-A778-A9B2A361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LSAG Algorithm III – 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EE419-B3E2-4EB7-A8F9-D8B3A5BD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BFF729-D9E4-4600-AA3A-6FC02A9CB41D}" type="slidenum">
              <a:rPr lang="en-GB" smtClean="0"/>
              <a:t>19</a:t>
            </a:fld>
            <a:endParaRPr lang="en-GB"/>
          </a:p>
        </p:txBody>
      </p:sp>
      <p:pic>
        <p:nvPicPr>
          <p:cNvPr id="8" name="Content Placeholder 12">
            <a:extLst>
              <a:ext uri="{FF2B5EF4-FFF2-40B4-BE49-F238E27FC236}">
                <a16:creationId xmlns:a16="http://schemas.microsoft.com/office/drawing/2014/main" id="{BF561288-F37A-44BF-9CB7-1287D013C8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74837" b="-26819"/>
          <a:stretch/>
        </p:blipFill>
        <p:spPr>
          <a:xfrm>
            <a:off x="6126163" y="3037599"/>
            <a:ext cx="4481512" cy="193374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5EFDD07-30CC-43BC-BDA9-752CE6A521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6356" y="1828800"/>
            <a:ext cx="4351338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BA1413-7E93-A85F-DA76-F05D457F1999}"/>
              </a:ext>
            </a:extLst>
          </p:cNvPr>
          <p:cNvSpPr/>
          <p:nvPr/>
        </p:nvSpPr>
        <p:spPr>
          <a:xfrm>
            <a:off x="6126163" y="3358054"/>
            <a:ext cx="4405203" cy="3993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72511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23E7-7877-41F0-ADE2-C9E97FE7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2F6FF-A432-4F93-AC38-ED82191B1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Definitions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LSAG Ring Signature Scheme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Demonstration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Applications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Discussion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134A1-D11C-400C-8D7A-B81AFEA8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BFF729-D9E4-4600-AA3A-6FC02A9CB41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985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0BE7-D0A3-4A5A-A778-A9B2A361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LSAG Algorithm III – 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EE419-B3E2-4EB7-A8F9-D8B3A5BD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BFF729-D9E4-4600-AA3A-6FC02A9CB41D}" type="slidenum">
              <a:rPr lang="en-GB" smtClean="0"/>
              <a:t>20</a:t>
            </a:fld>
            <a:endParaRPr lang="en-GB"/>
          </a:p>
        </p:txBody>
      </p:sp>
      <p:pic>
        <p:nvPicPr>
          <p:cNvPr id="8" name="Content Placeholder 12">
            <a:extLst>
              <a:ext uri="{FF2B5EF4-FFF2-40B4-BE49-F238E27FC236}">
                <a16:creationId xmlns:a16="http://schemas.microsoft.com/office/drawing/2014/main" id="{BF561288-F37A-44BF-9CB7-1287D013C8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74837" b="-26819"/>
          <a:stretch/>
        </p:blipFill>
        <p:spPr>
          <a:xfrm>
            <a:off x="6126163" y="3037599"/>
            <a:ext cx="4481512" cy="193374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5EFDD07-30CC-43BC-BDA9-752CE6A521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6356" y="1828800"/>
            <a:ext cx="4351338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2266C3-5C39-AB5C-AC04-6FAFA789D929}"/>
              </a:ext>
            </a:extLst>
          </p:cNvPr>
          <p:cNvSpPr/>
          <p:nvPr/>
        </p:nvSpPr>
        <p:spPr>
          <a:xfrm>
            <a:off x="6126163" y="3358054"/>
            <a:ext cx="4405203" cy="3993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85196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0BE7-D0A3-4A5A-A778-A9B2A361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LSAG Algorithm III – 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EE419-B3E2-4EB7-A8F9-D8B3A5BD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BFF729-D9E4-4600-AA3A-6FC02A9CB41D}" type="slidenum">
              <a:rPr lang="en-GB" smtClean="0"/>
              <a:t>21</a:t>
            </a:fld>
            <a:endParaRPr lang="en-GB"/>
          </a:p>
        </p:txBody>
      </p:sp>
      <p:pic>
        <p:nvPicPr>
          <p:cNvPr id="8" name="Content Placeholder 12">
            <a:extLst>
              <a:ext uri="{FF2B5EF4-FFF2-40B4-BE49-F238E27FC236}">
                <a16:creationId xmlns:a16="http://schemas.microsoft.com/office/drawing/2014/main" id="{BF561288-F37A-44BF-9CB7-1287D013C8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74837" b="-26819"/>
          <a:stretch/>
        </p:blipFill>
        <p:spPr>
          <a:xfrm>
            <a:off x="6126163" y="3037599"/>
            <a:ext cx="4481512" cy="193374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5EFDD07-30CC-43BC-BDA9-752CE6A521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6356" y="1828800"/>
            <a:ext cx="4351338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0F647A-6328-F3A5-FDA4-4912BCA251BE}"/>
              </a:ext>
            </a:extLst>
          </p:cNvPr>
          <p:cNvSpPr/>
          <p:nvPr/>
        </p:nvSpPr>
        <p:spPr>
          <a:xfrm>
            <a:off x="6126163" y="3358054"/>
            <a:ext cx="4405203" cy="3993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07054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0BE7-D0A3-4A5A-A778-A9B2A361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LSAG Algorithm III – 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EE419-B3E2-4EB7-A8F9-D8B3A5BD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BFF729-D9E4-4600-AA3A-6FC02A9CB41D}" type="slidenum">
              <a:rPr lang="en-GB" smtClean="0"/>
              <a:t>22</a:t>
            </a:fld>
            <a:endParaRPr lang="en-GB"/>
          </a:p>
        </p:txBody>
      </p:sp>
      <p:pic>
        <p:nvPicPr>
          <p:cNvPr id="8" name="Content Placeholder 12">
            <a:extLst>
              <a:ext uri="{FF2B5EF4-FFF2-40B4-BE49-F238E27FC236}">
                <a16:creationId xmlns:a16="http://schemas.microsoft.com/office/drawing/2014/main" id="{BF561288-F37A-44BF-9CB7-1287D013C8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74837" b="-26819"/>
          <a:stretch/>
        </p:blipFill>
        <p:spPr>
          <a:xfrm>
            <a:off x="6126163" y="3037599"/>
            <a:ext cx="4481512" cy="193374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5EFDD07-30CC-43BC-BDA9-752CE6A521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6356" y="1828800"/>
            <a:ext cx="4351338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ADF3AA-2843-F4EB-BEE2-88F8AF405A8C}"/>
              </a:ext>
            </a:extLst>
          </p:cNvPr>
          <p:cNvSpPr/>
          <p:nvPr/>
        </p:nvSpPr>
        <p:spPr>
          <a:xfrm>
            <a:off x="6126163" y="3358054"/>
            <a:ext cx="4405203" cy="3993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013008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0BE7-D0A3-4A5A-A778-A9B2A361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LSAG Algorithm III – 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EE419-B3E2-4EB7-A8F9-D8B3A5BD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BFF729-D9E4-4600-AA3A-6FC02A9CB41D}" type="slidenum">
              <a:rPr lang="en-GB" smtClean="0"/>
              <a:t>23</a:t>
            </a:fld>
            <a:endParaRPr lang="en-GB"/>
          </a:p>
        </p:txBody>
      </p:sp>
      <p:pic>
        <p:nvPicPr>
          <p:cNvPr id="8" name="Content Placeholder 12">
            <a:extLst>
              <a:ext uri="{FF2B5EF4-FFF2-40B4-BE49-F238E27FC236}">
                <a16:creationId xmlns:a16="http://schemas.microsoft.com/office/drawing/2014/main" id="{BF561288-F37A-44BF-9CB7-1287D013C8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74837" b="-26819"/>
          <a:stretch/>
        </p:blipFill>
        <p:spPr>
          <a:xfrm>
            <a:off x="6126163" y="3037599"/>
            <a:ext cx="4481512" cy="193374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5EFDD07-30CC-43BC-BDA9-752CE6A521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6356" y="1828800"/>
            <a:ext cx="4351338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ADF3AA-2843-F4EB-BEE2-88F8AF405A8C}"/>
              </a:ext>
            </a:extLst>
          </p:cNvPr>
          <p:cNvSpPr/>
          <p:nvPr/>
        </p:nvSpPr>
        <p:spPr>
          <a:xfrm>
            <a:off x="6126163" y="3710151"/>
            <a:ext cx="4405203" cy="2469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7CD61C-191F-73F7-71FF-709DA7BF83A0}"/>
              </a:ext>
            </a:extLst>
          </p:cNvPr>
          <p:cNvSpPr/>
          <p:nvPr/>
        </p:nvSpPr>
        <p:spPr>
          <a:xfrm>
            <a:off x="1795902" y="2945579"/>
            <a:ext cx="358720" cy="2469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EC78A0-0497-5EAC-3742-DEA82D39B38D}"/>
              </a:ext>
            </a:extLst>
          </p:cNvPr>
          <p:cNvSpPr/>
          <p:nvPr/>
        </p:nvSpPr>
        <p:spPr>
          <a:xfrm>
            <a:off x="2379226" y="3584081"/>
            <a:ext cx="358720" cy="2469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3" name="Arrow: Left-Up 2">
            <a:extLst>
              <a:ext uri="{FF2B5EF4-FFF2-40B4-BE49-F238E27FC236}">
                <a16:creationId xmlns:a16="http://schemas.microsoft.com/office/drawing/2014/main" id="{2FDA2F36-FE5C-D444-4AE9-30CEB3CDE1F4}"/>
              </a:ext>
            </a:extLst>
          </p:cNvPr>
          <p:cNvSpPr/>
          <p:nvPr/>
        </p:nvSpPr>
        <p:spPr>
          <a:xfrm rot="5400000">
            <a:off x="1808929" y="3345870"/>
            <a:ext cx="493988" cy="493988"/>
          </a:xfrm>
          <a:prstGeom prst="leftUp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00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F8654B61-9766-D147-5773-FB62DD8811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08192" y="1916831"/>
            <a:ext cx="4481512" cy="9258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8E0BE7-D0A3-4A5A-A778-A9B2A361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LSAG Algorithm IV – Linking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EE419-B3E2-4EB7-A8F9-D8B3A5BD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BFF729-D9E4-4600-AA3A-6FC02A9CB41D}" type="slidenum">
              <a:rPr lang="en-GB" smtClean="0"/>
              <a:t>24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ADF3AA-2843-F4EB-BEE2-88F8AF405A8C}"/>
              </a:ext>
            </a:extLst>
          </p:cNvPr>
          <p:cNvSpPr/>
          <p:nvPr/>
        </p:nvSpPr>
        <p:spPr>
          <a:xfrm>
            <a:off x="6980234" y="2384997"/>
            <a:ext cx="450577" cy="1637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541B74EF-C62B-8D79-1BF1-9D383F8CE26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GB" dirty="0"/>
                  <a:t>Two signatures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are signed by same signer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541B74EF-C62B-8D79-1BF1-9D383F8CE2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72" t="-9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823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E7B69-53DE-4417-8218-1441ED5E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2B632-95CC-4D66-946C-DF20F58F5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Implemented using C# and .NET Framework 6</a:t>
            </a:r>
          </a:p>
          <a:p>
            <a:r>
              <a:rPr lang="en-GB" dirty="0"/>
              <a:t>Functional tests with </a:t>
            </a:r>
            <a:r>
              <a:rPr lang="en-GB" dirty="0" err="1"/>
              <a:t>Xunit</a:t>
            </a:r>
            <a:r>
              <a:rPr lang="en-GB" dirty="0"/>
              <a:t> Framework</a:t>
            </a:r>
          </a:p>
          <a:p>
            <a:r>
              <a:rPr lang="en-GB" dirty="0"/>
              <a:t>Benchmarks using </a:t>
            </a:r>
            <a:r>
              <a:rPr lang="en-GB" dirty="0" err="1"/>
              <a:t>Benchmark.Net</a:t>
            </a:r>
            <a:r>
              <a:rPr lang="en-GB" dirty="0"/>
              <a:t>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3001E-7403-482B-9ADE-68EF9B1A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BFF729-D9E4-4600-AA3A-6FC02A9CB41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408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68AF-766F-CECD-E99C-108BE9BB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FB057-C88D-B9BB-6B29-5B04A07DC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573142-1FAA-926B-C21A-245AC698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BFF729-D9E4-4600-AA3A-6FC02A9CB41D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148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51EEB-6572-4FDF-B7EF-6CF759027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I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C38DA7A-B232-47BE-AD59-84AFC4BCF7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594630"/>
              </p:ext>
            </p:extLst>
          </p:nvPr>
        </p:nvGraphicFramePr>
        <p:xfrm>
          <a:off x="1383226" y="1966417"/>
          <a:ext cx="8477573" cy="2227901"/>
        </p:xfrm>
        <a:graphic>
          <a:graphicData uri="http://schemas.openxmlformats.org/drawingml/2006/table">
            <a:tbl>
              <a:tblPr firstRow="1" firstCol="1">
                <a:tableStyleId>{3B4B98B0-60AC-42C2-AFA5-B58CD77FA1E5}</a:tableStyleId>
              </a:tblPr>
              <a:tblGrid>
                <a:gridCol w="1627473">
                  <a:extLst>
                    <a:ext uri="{9D8B030D-6E8A-4147-A177-3AD203B41FA5}">
                      <a16:colId xmlns:a16="http://schemas.microsoft.com/office/drawing/2014/main" val="4175368103"/>
                    </a:ext>
                  </a:extLst>
                </a:gridCol>
                <a:gridCol w="905773">
                  <a:extLst>
                    <a:ext uri="{9D8B030D-6E8A-4147-A177-3AD203B41FA5}">
                      <a16:colId xmlns:a16="http://schemas.microsoft.com/office/drawing/2014/main" val="3896372456"/>
                    </a:ext>
                  </a:extLst>
                </a:gridCol>
                <a:gridCol w="1281425">
                  <a:extLst>
                    <a:ext uri="{9D8B030D-6E8A-4147-A177-3AD203B41FA5}">
                      <a16:colId xmlns:a16="http://schemas.microsoft.com/office/drawing/2014/main" val="1925149004"/>
                    </a:ext>
                  </a:extLst>
                </a:gridCol>
                <a:gridCol w="1281425">
                  <a:extLst>
                    <a:ext uri="{9D8B030D-6E8A-4147-A177-3AD203B41FA5}">
                      <a16:colId xmlns:a16="http://schemas.microsoft.com/office/drawing/2014/main" val="220326133"/>
                    </a:ext>
                  </a:extLst>
                </a:gridCol>
                <a:gridCol w="1095869">
                  <a:extLst>
                    <a:ext uri="{9D8B030D-6E8A-4147-A177-3AD203B41FA5}">
                      <a16:colId xmlns:a16="http://schemas.microsoft.com/office/drawing/2014/main" val="2341297630"/>
                    </a:ext>
                  </a:extLst>
                </a:gridCol>
                <a:gridCol w="1095869">
                  <a:extLst>
                    <a:ext uri="{9D8B030D-6E8A-4147-A177-3AD203B41FA5}">
                      <a16:colId xmlns:a16="http://schemas.microsoft.com/office/drawing/2014/main" val="958557354"/>
                    </a:ext>
                  </a:extLst>
                </a:gridCol>
                <a:gridCol w="1189739">
                  <a:extLst>
                    <a:ext uri="{9D8B030D-6E8A-4147-A177-3AD203B41FA5}">
                      <a16:colId xmlns:a16="http://schemas.microsoft.com/office/drawing/2014/main" val="279354965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Method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Ring Size [n]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Signature Size* [KB]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Mean</a:t>
                      </a:r>
                    </a:p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[</a:t>
                      </a:r>
                      <a:r>
                        <a:rPr lang="en-GB" sz="1800" u="none" strike="noStrike" dirty="0" err="1">
                          <a:effectLst/>
                        </a:rPr>
                        <a:t>ms</a:t>
                      </a:r>
                      <a:r>
                        <a:rPr lang="en-GB" sz="1800" u="none" strike="noStrike" dirty="0">
                          <a:effectLst/>
                        </a:rPr>
                        <a:t>]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Error</a:t>
                      </a:r>
                    </a:p>
                    <a:p>
                      <a:pPr algn="r" fontAlgn="b"/>
                      <a:r>
                        <a:rPr lang="en-GB" sz="18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[</a:t>
                      </a:r>
                      <a:r>
                        <a:rPr lang="en-GB" sz="1800" u="none" strike="noStrik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ms</a:t>
                      </a:r>
                      <a:r>
                        <a:rPr lang="en-GB" sz="18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]</a:t>
                      </a:r>
                      <a:endParaRPr lang="en-GB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StdDev</a:t>
                      </a:r>
                      <a:r>
                        <a:rPr lang="en-GB" sz="18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 [</a:t>
                      </a:r>
                      <a:r>
                        <a:rPr lang="en-GB" sz="1800" u="none" strike="noStrik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ms</a:t>
                      </a:r>
                      <a:r>
                        <a:rPr lang="en-GB" sz="18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]</a:t>
                      </a:r>
                      <a:endParaRPr lang="en-GB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Allocated [KB]</a:t>
                      </a:r>
                      <a:endParaRPr lang="en-GB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60208865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 err="1">
                          <a:effectLst/>
                        </a:rPr>
                        <a:t>SignMessage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10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107.9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1.95</a:t>
                      </a:r>
                      <a:endParaRPr lang="en-GB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1.63</a:t>
                      </a:r>
                      <a:endParaRPr lang="en-GB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246</a:t>
                      </a:r>
                      <a:endParaRPr lang="en-GB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26638942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 err="1">
                          <a:effectLst/>
                        </a:rPr>
                        <a:t>VerifySignature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10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108.8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2.15</a:t>
                      </a:r>
                      <a:endParaRPr lang="en-GB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2.01</a:t>
                      </a:r>
                      <a:endParaRPr lang="en-GB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252</a:t>
                      </a:r>
                      <a:endParaRPr lang="en-GB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23648974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 err="1">
                          <a:effectLst/>
                        </a:rPr>
                        <a:t>SignMessage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100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1,093.0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18.60</a:t>
                      </a:r>
                      <a:endParaRPr lang="en-GB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17.40</a:t>
                      </a:r>
                      <a:endParaRPr lang="en-GB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4,723</a:t>
                      </a:r>
                      <a:endParaRPr lang="en-GB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9001264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VerifySignature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100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1,119.7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4.76</a:t>
                      </a:r>
                      <a:endParaRPr lang="en-GB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4.22</a:t>
                      </a:r>
                      <a:endParaRPr lang="en-GB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4,723</a:t>
                      </a:r>
                      <a:endParaRPr lang="en-GB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5498785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SignMessage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1000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4,004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11,477.0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220.37</a:t>
                      </a:r>
                      <a:endParaRPr lang="en-GB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235.79</a:t>
                      </a:r>
                      <a:endParaRPr lang="en-GB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272,279</a:t>
                      </a:r>
                      <a:endParaRPr lang="en-GB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05858391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VerifySignature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1000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4,004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11,896.2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234.29</a:t>
                      </a:r>
                      <a:endParaRPr lang="en-GB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304.64</a:t>
                      </a:r>
                      <a:endParaRPr lang="en-GB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272,188</a:t>
                      </a:r>
                      <a:endParaRPr lang="en-GB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0365587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5EFAF-9DEB-4C92-AFAB-F9297C55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BFF729-D9E4-4600-AA3A-6FC02A9CB41D}" type="slidenum">
              <a:rPr lang="en-GB" smtClean="0"/>
              <a:t>27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0772B-7B30-402A-A831-AE0DA68FA315}"/>
              </a:ext>
            </a:extLst>
          </p:cNvPr>
          <p:cNvSpPr txBox="1"/>
          <p:nvPr/>
        </p:nvSpPr>
        <p:spPr>
          <a:xfrm>
            <a:off x="1261872" y="5525869"/>
            <a:ext cx="75125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BenchmarkDotNet</a:t>
            </a:r>
            <a:r>
              <a:rPr lang="en-US" dirty="0"/>
              <a:t>=v0.13.1, OS=Windows 10.0.22000</a:t>
            </a:r>
          </a:p>
          <a:p>
            <a:r>
              <a:rPr lang="en-US" dirty="0"/>
              <a:t>11th Gen Intel Core i7-11800H 2.30GHz, 1 CPU, 16 logical and 8 physical cores</a:t>
            </a:r>
          </a:p>
          <a:p>
            <a:r>
              <a:rPr lang="en-US" dirty="0"/>
              <a:t>* Theoretical number, actual size smaller as only necessary bytes are stored</a:t>
            </a:r>
          </a:p>
        </p:txBody>
      </p:sp>
    </p:spTree>
    <p:extLst>
      <p:ext uri="{BB962C8B-B14F-4D97-AF65-F5344CB8AC3E}">
        <p14:creationId xmlns:p14="http://schemas.microsoft.com/office/powerpoint/2010/main" val="2138326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4239F-621A-47A3-9E1D-B4E89FFD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B4335-6871-493C-9BBC-D8EEF89A8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Signature length: |c</a:t>
            </a:r>
            <a:r>
              <a:rPr lang="en-GB" baseline="-25000" dirty="0"/>
              <a:t>1</a:t>
            </a:r>
            <a:r>
              <a:rPr lang="en-GB" dirty="0"/>
              <a:t>| + |s</a:t>
            </a:r>
            <a:r>
              <a:rPr lang="en-GB" baseline="-25000" dirty="0"/>
              <a:t>1</a:t>
            </a:r>
            <a:r>
              <a:rPr lang="en-GB" dirty="0"/>
              <a:t>| + … + |</a:t>
            </a:r>
            <a:r>
              <a:rPr lang="en-GB" dirty="0" err="1"/>
              <a:t>s</a:t>
            </a:r>
            <a:r>
              <a:rPr lang="en-GB" baseline="-25000" dirty="0" err="1"/>
              <a:t>n</a:t>
            </a:r>
            <a:r>
              <a:rPr lang="en-GB" dirty="0"/>
              <a:t>| + |y’| + |y</a:t>
            </a:r>
            <a:r>
              <a:rPr lang="en-GB" baseline="-25000" dirty="0"/>
              <a:t>1</a:t>
            </a:r>
            <a:r>
              <a:rPr lang="en-GB" dirty="0"/>
              <a:t>| + … + |</a:t>
            </a:r>
            <a:r>
              <a:rPr lang="en-GB" dirty="0" err="1"/>
              <a:t>y</a:t>
            </a:r>
            <a:r>
              <a:rPr lang="en-GB" baseline="-25000" dirty="0" err="1"/>
              <a:t>n</a:t>
            </a:r>
            <a:r>
              <a:rPr lang="en-GB" dirty="0"/>
              <a:t>|</a:t>
            </a:r>
          </a:p>
          <a:p>
            <a:r>
              <a:rPr lang="en-GB" dirty="0"/>
              <a:t>Signature length linear in ring size</a:t>
            </a:r>
          </a:p>
          <a:p>
            <a:r>
              <a:rPr lang="en-GB" dirty="0"/>
              <a:t>Computational complexity linear in ring size</a:t>
            </a:r>
          </a:p>
          <a:p>
            <a:r>
              <a:rPr lang="en-GB" dirty="0"/>
              <a:t>BUT: Implementation not optimized for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FCB07-104A-4FD4-84EE-5C2F2406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BFF729-D9E4-4600-AA3A-6FC02A9CB41D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934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D5B1-1656-4D48-AE59-960683DE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 I – </a:t>
            </a:r>
            <a:r>
              <a:rPr lang="en-GB" dirty="0" err="1"/>
              <a:t>Monero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13107-7888-4DA1-9C4B-38FFDD8D7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Generalization of LSAG: MLSAG</a:t>
            </a:r>
          </a:p>
          <a:p>
            <a:r>
              <a:rPr lang="en-US" dirty="0"/>
              <a:t>Shen </a:t>
            </a:r>
            <a:r>
              <a:rPr lang="en-US" dirty="0" err="1"/>
              <a:t>Noether</a:t>
            </a:r>
            <a:r>
              <a:rPr lang="en-US" dirty="0"/>
              <a:t>, </a:t>
            </a:r>
            <a:r>
              <a:rPr lang="en-US" dirty="0" err="1"/>
              <a:t>Monero</a:t>
            </a:r>
            <a:r>
              <a:rPr lang="en-US" dirty="0"/>
              <a:t> Research Labs (2015)</a:t>
            </a:r>
          </a:p>
          <a:p>
            <a:r>
              <a:rPr lang="en-US" dirty="0"/>
              <a:t>Works with multiple key </a:t>
            </a:r>
            <a:r>
              <a:rPr lang="en-US" i="1" dirty="0"/>
              <a:t>vectors</a:t>
            </a:r>
            <a:r>
              <a:rPr lang="en-US" dirty="0"/>
              <a:t> instead of multiple keys</a:t>
            </a:r>
          </a:p>
          <a:p>
            <a:r>
              <a:rPr lang="en-US" dirty="0"/>
              <a:t>Prevents double spending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73871-22FC-495F-BFBC-56CDF195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BFF729-D9E4-4600-AA3A-6FC02A9CB41D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49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276E1-3A71-4715-A5DA-C064BA1CD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Definitions I – Signature Schemes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CA403-0C02-4E29-AA58-471C7B997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2810887" cy="731520"/>
          </a:xfrm>
        </p:spPr>
        <p:txBody>
          <a:bodyPr/>
          <a:lstStyle/>
          <a:p>
            <a:r>
              <a:rPr lang="en-GB" dirty="0"/>
              <a:t>Single Signer Scheme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A9D4AF-4515-4D56-8F2F-D6FDFF542D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1178" y="3022490"/>
            <a:ext cx="612274" cy="81302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E92897-E72A-4B9D-945C-FEC0EEFED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96152" y="1713655"/>
            <a:ext cx="2810888" cy="731520"/>
          </a:xfrm>
        </p:spPr>
        <p:txBody>
          <a:bodyPr/>
          <a:lstStyle/>
          <a:p>
            <a:pPr algn="r"/>
            <a:r>
              <a:rPr lang="en-GB" dirty="0"/>
              <a:t>Ring Signature Scheme</a:t>
            </a:r>
          </a:p>
        </p:txBody>
      </p:sp>
      <p:pic>
        <p:nvPicPr>
          <p:cNvPr id="11" name="Content Placeholder 10" descr="Timeline&#10;&#10;Description automatically generated">
            <a:extLst>
              <a:ext uri="{FF2B5EF4-FFF2-40B4-BE49-F238E27FC236}">
                <a16:creationId xmlns:a16="http://schemas.microsoft.com/office/drawing/2014/main" id="{E1C2E7F3-7A8B-45FB-A3AA-E6C30D859DD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573" y="2508249"/>
            <a:ext cx="2176046" cy="23249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EF7FE-1123-475B-8B2E-9BA76B63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BFF729-D9E4-4600-AA3A-6FC02A9CB41D}" type="slidenum">
              <a:rPr lang="en-GB" smtClean="0"/>
              <a:t>3</a:t>
            </a:fld>
            <a:endParaRPr lang="en-GB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C7FFBF4-1C67-A36B-DB37-F0BDAF49BBC4}"/>
              </a:ext>
            </a:extLst>
          </p:cNvPr>
          <p:cNvSpPr txBox="1">
            <a:spLocks/>
          </p:cNvSpPr>
          <p:nvPr/>
        </p:nvSpPr>
        <p:spPr>
          <a:xfrm>
            <a:off x="4528655" y="1713655"/>
            <a:ext cx="2810887" cy="731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000" b="0" kern="1200" spc="1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Group Signature Scheme</a:t>
            </a:r>
          </a:p>
        </p:txBody>
      </p:sp>
      <p:pic>
        <p:nvPicPr>
          <p:cNvPr id="10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700A3509-4A2B-7A01-08F9-C94749D957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655" y="2508249"/>
            <a:ext cx="2811600" cy="232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37E05-0004-6E8F-C548-BD21355C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 I – </a:t>
            </a:r>
            <a:r>
              <a:rPr lang="en-GB" dirty="0" err="1"/>
              <a:t>Monero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C9532-D665-A347-C716-27E3CC48F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Sender derives one-time receiver address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Sender sends money to that address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Receiver observes blockchain for transactions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If transaction is for him, uses private view key to unlock private spend key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Receiver uses spend key if he wants to send the money further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E20D6-B795-BFEC-FB3A-47ED16B5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F729-D9E4-4600-AA3A-6FC02A9CB41D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672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9052-304E-4AE2-96B8-FCFB19EB5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 I – </a:t>
            </a:r>
            <a:r>
              <a:rPr lang="en-GB" dirty="0" err="1"/>
              <a:t>Monero</a:t>
            </a:r>
            <a:endParaRPr lang="en-GB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356DD81A-8D89-4F7E-AE65-0A63B9701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079" y="1828800"/>
            <a:ext cx="5914692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66FA9-7484-4AC2-A8A3-9610BE9B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BFF729-D9E4-4600-AA3A-6FC02A9CB41D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83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9052-304E-4AE2-96B8-FCFB19EB5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 I – </a:t>
            </a:r>
            <a:r>
              <a:rPr lang="en-GB" dirty="0" err="1"/>
              <a:t>Monero</a:t>
            </a:r>
            <a:endParaRPr lang="en-GB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356DD81A-8D89-4F7E-AE65-0A63B9701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079" y="1828800"/>
            <a:ext cx="5914692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66FA9-7484-4AC2-A8A3-9610BE9B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BFF729-D9E4-4600-AA3A-6FC02A9CB41D}" type="slidenum">
              <a:rPr lang="en-GB" smtClean="0"/>
              <a:t>32</a:t>
            </a:fld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77773C-E504-478E-90AB-C398F9A7A86D}"/>
              </a:ext>
            </a:extLst>
          </p:cNvPr>
          <p:cNvSpPr/>
          <p:nvPr/>
        </p:nvSpPr>
        <p:spPr>
          <a:xfrm>
            <a:off x="4263887" y="5078896"/>
            <a:ext cx="2589143" cy="79513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154484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A06C7-FB65-4EFE-B277-333B065D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 II – E-Voting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F5634-002E-4715-A194-7E937431D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3434367" cy="4351337"/>
          </a:xfrm>
        </p:spPr>
        <p:txBody>
          <a:bodyPr/>
          <a:lstStyle/>
          <a:p>
            <a:r>
              <a:rPr lang="en-US" dirty="0"/>
              <a:t>No Registration Phase</a:t>
            </a:r>
          </a:p>
          <a:p>
            <a:r>
              <a:rPr lang="en-US" dirty="0"/>
              <a:t>Government issues </a:t>
            </a:r>
            <a:r>
              <a:rPr lang="en-US" dirty="0" err="1"/>
              <a:t>m</a:t>
            </a:r>
            <a:r>
              <a:rPr lang="en-US" baseline="-25000" dirty="0" err="1"/>
              <a:t>yes</a:t>
            </a:r>
            <a:r>
              <a:rPr lang="en-US" dirty="0"/>
              <a:t> and </a:t>
            </a:r>
            <a:r>
              <a:rPr lang="en-US" dirty="0" err="1"/>
              <a:t>m</a:t>
            </a:r>
            <a:r>
              <a:rPr lang="en-US" baseline="-25000" dirty="0" err="1"/>
              <a:t>no</a:t>
            </a:r>
            <a:endParaRPr lang="en-US" baseline="-25000" dirty="0"/>
          </a:p>
          <a:p>
            <a:r>
              <a:rPr lang="en-US" dirty="0"/>
              <a:t>Voter signs one message</a:t>
            </a:r>
          </a:p>
          <a:p>
            <a:r>
              <a:rPr lang="en-US" dirty="0"/>
              <a:t>Multiple votes not possible</a:t>
            </a:r>
            <a:endParaRPr lang="en-GB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437E02FC-F813-47B9-846A-99608A276D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043" y="1828800"/>
            <a:ext cx="6033469" cy="288234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19CD4-B838-496D-BDBF-69175017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BFF729-D9E4-4600-AA3A-6FC02A9CB41D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552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9A3CF-9884-47AD-8CB7-60A4EEFD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A08E2-F0F9-4625-9504-9A5AF670B9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F814A-ACF3-4F10-B0FC-721AE50A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BFF729-D9E4-4600-AA3A-6FC02A9CB41D}" type="slidenum">
              <a:rPr lang="en-GB" smtClean="0"/>
              <a:t>34</a:t>
            </a:fld>
            <a:endParaRPr lang="en-GB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F423E0DB-EA90-5836-2323-87E7D9026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794" y="822014"/>
            <a:ext cx="2949207" cy="31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77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2A89-3A77-49F9-8DA4-09F69E6BE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DD297-AA53-4C34-A46E-FBDB474D7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Linkable Spontaneous Anonymous Group Signature for Ad Hoc Groups</a:t>
            </a:r>
            <a:br>
              <a:rPr lang="en-US" dirty="0"/>
            </a:br>
            <a:r>
              <a:rPr lang="en-US" sz="1800" b="0" i="0" u="none" strike="noStrike" baseline="0" dirty="0">
                <a:latin typeface="CMR10"/>
              </a:rPr>
              <a:t>Joseph K. Liu, Victor K. Wei, and Duncan S. Wong</a:t>
            </a:r>
            <a:br>
              <a:rPr lang="en-US" sz="1800" b="0" i="0" u="none" strike="noStrike" baseline="0" dirty="0">
                <a:latin typeface="CMR10"/>
              </a:rPr>
            </a:br>
            <a:r>
              <a:rPr lang="en-US" sz="1800" b="0" i="0" u="none" strike="noStrike" baseline="0" dirty="0">
                <a:latin typeface="CMR10"/>
              </a:rPr>
              <a:t>2004</a:t>
            </a:r>
          </a:p>
          <a:p>
            <a:pPr marL="0" indent="0">
              <a:buNone/>
            </a:pPr>
            <a:r>
              <a:rPr lang="en-US" b="1" dirty="0">
                <a:latin typeface="CMR10"/>
              </a:rPr>
              <a:t>How to Leak a Secret</a:t>
            </a:r>
            <a:br>
              <a:rPr lang="en-GB" b="1" dirty="0">
                <a:latin typeface="CMR10"/>
              </a:rPr>
            </a:br>
            <a:r>
              <a:rPr lang="en-US" sz="1800" b="0" i="0" u="none" strike="noStrike" baseline="0" dirty="0">
                <a:latin typeface="CMR10"/>
              </a:rPr>
              <a:t>Ronald L. Rivest, Adi Shamir, and Yael </a:t>
            </a:r>
            <a:r>
              <a:rPr lang="en-US" sz="1800" b="0" i="0" u="none" strike="noStrike" baseline="0" dirty="0" err="1">
                <a:latin typeface="CMR10"/>
              </a:rPr>
              <a:t>Tauman</a:t>
            </a:r>
            <a:br>
              <a:rPr lang="en-GB" b="1" dirty="0">
                <a:latin typeface="CMR10"/>
              </a:rPr>
            </a:br>
            <a:r>
              <a:rPr lang="en-GB" dirty="0">
                <a:latin typeface="CMR10"/>
              </a:rPr>
              <a:t>in Advances in Cryptology – ASIACRYPT 2001 Proceedings</a:t>
            </a:r>
            <a:br>
              <a:rPr lang="en-US" b="1" dirty="0">
                <a:latin typeface="CMR10"/>
              </a:rPr>
            </a:br>
            <a:r>
              <a:rPr lang="en-US" dirty="0">
                <a:latin typeface="CMR10"/>
              </a:rPr>
              <a:t>2001</a:t>
            </a:r>
          </a:p>
          <a:p>
            <a:pPr marL="0" indent="0">
              <a:buNone/>
            </a:pPr>
            <a:r>
              <a:rPr lang="en-US" sz="1800" b="1" i="0" u="none" strike="noStrike" baseline="0" dirty="0" err="1">
                <a:latin typeface="CMR10"/>
              </a:rPr>
              <a:t>CryptoNote</a:t>
            </a:r>
            <a:r>
              <a:rPr lang="en-US" sz="1800" b="1" i="0" u="none" strike="noStrike" baseline="0" dirty="0">
                <a:latin typeface="CMR10"/>
              </a:rPr>
              <a:t> </a:t>
            </a:r>
            <a:r>
              <a:rPr lang="en-US" sz="1800" b="1" i="0" u="none" strike="noStrike" baseline="0" dirty="0" err="1">
                <a:latin typeface="CMR10"/>
              </a:rPr>
              <a:t>WhitePaper</a:t>
            </a:r>
            <a:r>
              <a:rPr lang="en-US" sz="1800" b="1" i="0" u="none" strike="noStrike" baseline="0" dirty="0">
                <a:latin typeface="CMR10"/>
              </a:rPr>
              <a:t> v2.0</a:t>
            </a:r>
            <a:br>
              <a:rPr lang="en-US" sz="1800" b="1" i="0" u="none" strike="noStrike" baseline="0" dirty="0">
                <a:latin typeface="CMR10"/>
              </a:rPr>
            </a:br>
            <a:r>
              <a:rPr lang="en-US" sz="1800" i="0" u="none" strike="noStrike" baseline="0" dirty="0">
                <a:latin typeface="CMR10"/>
                <a:hlinkClick r:id="rId2"/>
              </a:rPr>
              <a:t>https://web.archive.org/web/20201028121818/https://cryptonote.org/whitepaper.pdf</a:t>
            </a:r>
            <a:br>
              <a:rPr lang="en-US" sz="1800" b="1" i="0" u="none" strike="noStrike" baseline="0" dirty="0">
                <a:latin typeface="CMR10"/>
              </a:rPr>
            </a:br>
            <a:r>
              <a:rPr lang="en-US" sz="1800" i="0" u="none" strike="noStrike" baseline="0" dirty="0">
                <a:latin typeface="CMR10"/>
              </a:rPr>
              <a:t>Nicolas van Saberhagen</a:t>
            </a:r>
            <a:br>
              <a:rPr lang="en-US" sz="1800" i="0" u="none" strike="noStrike" baseline="0" dirty="0">
                <a:latin typeface="CMR10"/>
              </a:rPr>
            </a:br>
            <a:r>
              <a:rPr lang="en-US" sz="1800" i="0" u="none" strike="noStrike" baseline="0" dirty="0">
                <a:latin typeface="CMR10"/>
              </a:rPr>
              <a:t>2013</a:t>
            </a:r>
          </a:p>
          <a:p>
            <a:pPr marL="0" indent="0">
              <a:buNone/>
            </a:pPr>
            <a:r>
              <a:rPr lang="en-US" b="1" dirty="0">
                <a:latin typeface="CMR10"/>
              </a:rPr>
              <a:t>Ring Confidential Transactions</a:t>
            </a:r>
            <a:br>
              <a:rPr lang="en-US" b="1" dirty="0">
                <a:latin typeface="CMR10"/>
              </a:rPr>
            </a:br>
            <a:r>
              <a:rPr lang="en-US" sz="1800" i="0" u="none" strike="noStrike" baseline="0" dirty="0">
                <a:latin typeface="CMR10"/>
                <a:hlinkClick r:id="rId3"/>
              </a:rPr>
              <a:t>https://eprint.iacr.org/2015/1098.pdf</a:t>
            </a:r>
            <a:r>
              <a:rPr lang="en-US" sz="1800" i="0" u="none" strike="noStrike" baseline="0" dirty="0">
                <a:latin typeface="CMR10"/>
              </a:rPr>
              <a:t> </a:t>
            </a:r>
            <a:br>
              <a:rPr lang="en-US" sz="1800" i="0" u="none" strike="noStrike" baseline="0" dirty="0">
                <a:latin typeface="CMR10"/>
              </a:rPr>
            </a:br>
            <a:r>
              <a:rPr lang="en-US" sz="1800" i="0" u="none" strike="noStrike" baseline="0" dirty="0">
                <a:latin typeface="CMR10"/>
              </a:rPr>
              <a:t>Shen </a:t>
            </a:r>
            <a:r>
              <a:rPr lang="en-US" sz="1800" i="0" u="none" strike="noStrike" baseline="0" dirty="0" err="1">
                <a:latin typeface="CMR10"/>
              </a:rPr>
              <a:t>Noether</a:t>
            </a:r>
            <a:br>
              <a:rPr lang="en-US" sz="1800" i="0" u="none" strike="noStrike" baseline="0" dirty="0">
                <a:latin typeface="CMR10"/>
              </a:rPr>
            </a:br>
            <a:r>
              <a:rPr lang="en-US" sz="1800" i="0" u="none" strike="noStrike" baseline="0" dirty="0">
                <a:latin typeface="CMR10"/>
              </a:rPr>
              <a:t>2015</a:t>
            </a:r>
          </a:p>
          <a:p>
            <a:pPr marL="0" indent="0">
              <a:buNone/>
            </a:pPr>
            <a:endParaRPr lang="en-US" dirty="0">
              <a:latin typeface="CMR1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E9989-EC3B-404F-B2EB-8B8467A2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BFF729-D9E4-4600-AA3A-6FC02A9CB41D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243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2A89-3A77-49F9-8DA4-09F69E6BE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DD297-AA53-4C34-A46E-FBDB474D7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MR10"/>
              </a:rPr>
              <a:t>LSAG implementation</a:t>
            </a:r>
            <a:br>
              <a:rPr lang="en-GB" b="1" dirty="0">
                <a:latin typeface="CMR10"/>
              </a:rPr>
            </a:br>
            <a:r>
              <a:rPr lang="en-GB" dirty="0">
                <a:latin typeface="CMR10"/>
                <a:hlinkClick r:id="rId2"/>
              </a:rPr>
              <a:t>https://github.com/meggima/seminar-crypto-2022</a:t>
            </a:r>
            <a:br>
              <a:rPr lang="en-GB" b="1" dirty="0">
                <a:latin typeface="CMR10"/>
              </a:rPr>
            </a:br>
            <a:r>
              <a:rPr lang="en-GB" dirty="0">
                <a:latin typeface="CMR10"/>
              </a:rPr>
              <a:t>Markus Eggimann</a:t>
            </a:r>
            <a:br>
              <a:rPr lang="en-US" b="1" dirty="0">
                <a:latin typeface="CMR10"/>
              </a:rPr>
            </a:br>
            <a:r>
              <a:rPr lang="en-US" dirty="0">
                <a:latin typeface="CMR10"/>
              </a:rPr>
              <a:t>2022</a:t>
            </a:r>
          </a:p>
          <a:p>
            <a:pPr marL="0" indent="0">
              <a:buNone/>
            </a:pPr>
            <a:r>
              <a:rPr lang="en-US" b="1" dirty="0">
                <a:latin typeface="CMR10"/>
              </a:rPr>
              <a:t>LSAG implementation</a:t>
            </a:r>
            <a:br>
              <a:rPr lang="en-US" b="1" dirty="0">
                <a:latin typeface="CMR10"/>
              </a:rPr>
            </a:br>
            <a:r>
              <a:rPr lang="en-US" dirty="0">
                <a:latin typeface="CMR10"/>
                <a:hlinkClick r:id="rId3"/>
              </a:rPr>
              <a:t>https://github.com/sorrge/LSAG</a:t>
            </a:r>
            <a:br>
              <a:rPr lang="en-US" dirty="0">
                <a:latin typeface="CMR10"/>
              </a:rPr>
            </a:br>
            <a:r>
              <a:rPr lang="en-US" dirty="0" err="1">
                <a:latin typeface="CMR10"/>
              </a:rPr>
              <a:t>sorrge</a:t>
            </a:r>
            <a:br>
              <a:rPr lang="en-US" dirty="0">
                <a:latin typeface="CMR10"/>
              </a:rPr>
            </a:br>
            <a:r>
              <a:rPr lang="en-US" dirty="0">
                <a:latin typeface="CMR10"/>
              </a:rPr>
              <a:t>2013</a:t>
            </a:r>
            <a:endParaRPr lang="en-GB" dirty="0">
              <a:latin typeface="CMR10"/>
            </a:endParaRPr>
          </a:p>
          <a:p>
            <a:pPr marL="0" indent="0">
              <a:buNone/>
            </a:pPr>
            <a:endParaRPr lang="en-US" sz="1800" i="0" u="none" strike="noStrike" baseline="0" dirty="0">
              <a:latin typeface="CMR1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E9989-EC3B-404F-B2EB-8B8467A2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BFF729-D9E4-4600-AA3A-6FC02A9CB41D}" type="slidenum">
              <a:rPr lang="en-GB" smtClean="0"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62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AFE2-F3E6-4AF4-8C12-CA58D63A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Definitions II –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ADA78-78C2-4B64-97CD-FDE2D3E37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Anonymity</a:t>
            </a:r>
          </a:p>
          <a:p>
            <a:pPr lvl="1"/>
            <a:r>
              <a:rPr lang="en-GB" dirty="0"/>
              <a:t>Signer remains anonymous</a:t>
            </a:r>
          </a:p>
          <a:p>
            <a:r>
              <a:rPr lang="en-GB" b="1" dirty="0"/>
              <a:t>Spontaneity</a:t>
            </a:r>
          </a:p>
          <a:p>
            <a:pPr lvl="1"/>
            <a:r>
              <a:rPr lang="en-GB" dirty="0"/>
              <a:t>No group setup or coordination necessary</a:t>
            </a:r>
          </a:p>
          <a:p>
            <a:r>
              <a:rPr lang="en-GB" b="1" dirty="0" err="1"/>
              <a:t>Linkability</a:t>
            </a:r>
            <a:endParaRPr lang="en-GB" b="1" dirty="0"/>
          </a:p>
          <a:p>
            <a:pPr lvl="1"/>
            <a:r>
              <a:rPr lang="en-GB" dirty="0"/>
              <a:t>Two signatures of the same signer can be linked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31527-9122-4915-839F-F1B814C3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BFF729-D9E4-4600-AA3A-6FC02A9CB41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28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DBDF0B3-73D0-4C0A-B253-E80DBE0C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Definitions III – Interface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722230F-D3B9-4309-A3C2-16FCCFC47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Ring Signature Scheme Interface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IRingSigner</a:t>
            </a:r>
            <a:br>
              <a:rPr lang="en-GB" sz="1200" dirty="0">
                <a:solidFill>
                  <a:srgbClr val="2B91AF"/>
                </a:solidFill>
                <a:latin typeface="Cascadia Mono" panose="020B0609020000020004" pitchFamily="49" charset="0"/>
              </a:rPr>
            </a:b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Signature Sign(</a:t>
            </a:r>
            <a:b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[] message,</a:t>
            </a:r>
            <a:b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BigInteger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publicKeys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b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BigInteger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signerPrivateKey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b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signerPublicKeyIndex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Verify(</a:t>
            </a:r>
            <a:b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[] message,</a:t>
            </a:r>
            <a:b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Signature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signature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b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BigInteger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publicKeys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2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0839-7D43-47A8-B45B-7691EB02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BFF729-D9E4-4600-AA3A-6FC02A9CB41D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2037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7F4ED-50C1-40A7-97BA-69393318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Selected Ring Signature Schemes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079A1-888A-46E6-A913-51A875234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Spontaneous anonymous group signature scheme (SAG)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EE927-03B5-4E70-A1B4-65ECF7DED1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Rivest, Shamir, </a:t>
            </a:r>
            <a:r>
              <a:rPr lang="en-GB" dirty="0" err="1"/>
              <a:t>Tauman</a:t>
            </a:r>
            <a:r>
              <a:rPr lang="en-GB" dirty="0"/>
              <a:t> (2001)</a:t>
            </a:r>
          </a:p>
          <a:p>
            <a:r>
              <a:rPr lang="en-GB" dirty="0"/>
              <a:t>Satisfies Anonymity, Spontaneity</a:t>
            </a:r>
          </a:p>
          <a:p>
            <a:r>
              <a:rPr lang="en-GB" dirty="0"/>
              <a:t>Based on public/private key pairs</a:t>
            </a:r>
          </a:p>
          <a:p>
            <a:r>
              <a:rPr lang="en-GB" dirty="0"/>
              <a:t>Motivation: safe whistleblowing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30CC2B-7B91-44B8-BE1D-F0248BCB6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Linkable spontaneous group signature scheme (LSAG)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AD02D6-536F-4D05-B075-A441509F6EB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GB" dirty="0"/>
              <a:t>Liu, Wei, Wong (2004)</a:t>
            </a:r>
          </a:p>
          <a:p>
            <a:r>
              <a:rPr lang="en-GB" dirty="0"/>
              <a:t>Satisfies Anonymity, </a:t>
            </a:r>
            <a:r>
              <a:rPr lang="en-GB" dirty="0" err="1"/>
              <a:t>Spontaineity</a:t>
            </a:r>
            <a:r>
              <a:rPr lang="en-GB" dirty="0"/>
              <a:t>, </a:t>
            </a:r>
            <a:r>
              <a:rPr lang="en-GB" dirty="0" err="1"/>
              <a:t>Linkability</a:t>
            </a:r>
            <a:endParaRPr lang="en-GB" dirty="0"/>
          </a:p>
          <a:p>
            <a:pPr marL="274320" lvl="1" indent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549E39"/>
              </a:buClr>
              <a:buSzPct val="80000"/>
              <a:buNone/>
              <a:defRPr/>
            </a:pPr>
            <a:r>
              <a:rPr kumimoji="0" lang="en-GB" sz="1200" b="0" i="0" u="none" strike="noStrike" kern="1200" cap="none" spc="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bool</a:t>
            </a:r>
            <a:r>
              <a:rPr kumimoji="0" lang="en-GB" sz="12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GB" sz="1200" b="0" i="0" u="none" strike="noStrike" kern="1200" cap="none" spc="1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SignedBySameSigner</a:t>
            </a:r>
            <a:r>
              <a:rPr kumimoji="0" lang="en-GB" sz="12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(</a:t>
            </a:r>
            <a:br>
              <a:rPr kumimoji="0" lang="en-GB" sz="12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</a:br>
            <a:r>
              <a:rPr kumimoji="0" lang="en-GB" sz="12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Signature signature1,</a:t>
            </a:r>
            <a:br>
              <a:rPr kumimoji="0" lang="en-GB" sz="12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</a:br>
            <a:r>
              <a:rPr kumimoji="0" lang="en-GB" sz="12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Signature signature2);</a:t>
            </a:r>
          </a:p>
          <a:p>
            <a:r>
              <a:rPr lang="en-GB" dirty="0"/>
              <a:t>Based on public/private key pairs</a:t>
            </a:r>
          </a:p>
          <a:p>
            <a:r>
              <a:rPr lang="en-GB" dirty="0"/>
              <a:t>Motivation: E-Voting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761C6-ED6A-4536-9B4E-3C8E96E07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BFF729-D9E4-4600-AA3A-6FC02A9CB41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83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0EC7F5A-ECB7-4120-9059-69FB8EFB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LSAG Algorithm I – Overview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5A29D0A-B3E3-40B1-AAA8-AF82B8D5C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Signing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6131705-0DD0-43A8-90BF-FBA72629A8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" b="48018"/>
          <a:stretch/>
        </p:blipFill>
        <p:spPr>
          <a:xfrm>
            <a:off x="1295085" y="2508250"/>
            <a:ext cx="4413880" cy="1904576"/>
          </a:xfr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AEABBB7-DB77-4CCC-A9C2-9AA8B8F22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Verification &amp; Linking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E10216C-312C-4B7E-BF49-C5E2FAB2816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t="74826"/>
          <a:stretch/>
        </p:blipFill>
        <p:spPr>
          <a:xfrm>
            <a:off x="6193160" y="2508250"/>
            <a:ext cx="4413880" cy="922361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4C76B-A33B-4523-B08B-7013642E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BFF729-D9E4-4600-AA3A-6FC02A9CB41D}" type="slidenum">
              <a:rPr lang="en-GB" smtClean="0"/>
              <a:t>7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5F0D94-CE45-85DA-E2F1-95F5C111E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160" y="3516609"/>
            <a:ext cx="4338207" cy="8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49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0FCC967-89B2-1A3B-13EA-9526D8047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160" y="3516609"/>
            <a:ext cx="4338207" cy="896217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20EC7F5A-ECB7-4120-9059-69FB8EFB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LSAG Algorithm I – Overview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5A29D0A-B3E3-40B1-AAA8-AF82B8D5C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Signing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6131705-0DD0-43A8-90BF-FBA72629A8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t="1" b="48018"/>
          <a:stretch/>
        </p:blipFill>
        <p:spPr>
          <a:xfrm>
            <a:off x="1295085" y="2508250"/>
            <a:ext cx="4413880" cy="1904576"/>
          </a:xfr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AEABBB7-DB77-4CCC-A9C2-9AA8B8F22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Verification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E10216C-312C-4B7E-BF49-C5E2FAB2816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/>
          <a:srcRect t="74826"/>
          <a:stretch/>
        </p:blipFill>
        <p:spPr>
          <a:xfrm>
            <a:off x="6193160" y="2508250"/>
            <a:ext cx="4413880" cy="922361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4C76B-A33B-4523-B08B-7013642E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BFF729-D9E4-4600-AA3A-6FC02A9CB41D}" type="slidenum">
              <a:rPr lang="en-GB" smtClean="0"/>
              <a:t>8</a:t>
            </a:fld>
            <a:endParaRPr lang="en-GB"/>
          </a:p>
        </p:txBody>
      </p:sp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F7C5CDF1-1F94-4FC3-B821-F6B3BC460E47}"/>
              </a:ext>
            </a:extLst>
          </p:cNvPr>
          <p:cNvSpPr/>
          <p:nvPr/>
        </p:nvSpPr>
        <p:spPr>
          <a:xfrm>
            <a:off x="4097430" y="4389094"/>
            <a:ext cx="1501175" cy="48044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9435"/>
              <a:gd name="adj6" fmla="val -9117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“Challenges”</a:t>
            </a:r>
          </a:p>
        </p:txBody>
      </p:sp>
      <p:sp>
        <p:nvSpPr>
          <p:cNvPr id="12" name="Callout: Bent Line 11">
            <a:extLst>
              <a:ext uri="{FF2B5EF4-FFF2-40B4-BE49-F238E27FC236}">
                <a16:creationId xmlns:a16="http://schemas.microsoft.com/office/drawing/2014/main" id="{CC3D9AB3-9C44-4741-B08C-5CA312930E29}"/>
              </a:ext>
            </a:extLst>
          </p:cNvPr>
          <p:cNvSpPr/>
          <p:nvPr/>
        </p:nvSpPr>
        <p:spPr>
          <a:xfrm>
            <a:off x="5492987" y="3615565"/>
            <a:ext cx="1266986" cy="48044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976"/>
              <a:gd name="adj6" fmla="val -14361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“Nonces”</a:t>
            </a:r>
          </a:p>
        </p:txBody>
      </p:sp>
      <p:sp>
        <p:nvSpPr>
          <p:cNvPr id="14" name="Callout: Bent Line 13">
            <a:extLst>
              <a:ext uri="{FF2B5EF4-FFF2-40B4-BE49-F238E27FC236}">
                <a16:creationId xmlns:a16="http://schemas.microsoft.com/office/drawing/2014/main" id="{C1857D68-9738-4C5E-8BF0-0BAF075E0126}"/>
              </a:ext>
            </a:extLst>
          </p:cNvPr>
          <p:cNvSpPr/>
          <p:nvPr/>
        </p:nvSpPr>
        <p:spPr>
          <a:xfrm>
            <a:off x="5708964" y="1756042"/>
            <a:ext cx="1266986" cy="48044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7984"/>
              <a:gd name="adj6" fmla="val -8886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Public keys</a:t>
            </a:r>
          </a:p>
        </p:txBody>
      </p:sp>
      <p:sp>
        <p:nvSpPr>
          <p:cNvPr id="18" name="Callout: Bent Line 17">
            <a:extLst>
              <a:ext uri="{FF2B5EF4-FFF2-40B4-BE49-F238E27FC236}">
                <a16:creationId xmlns:a16="http://schemas.microsoft.com/office/drawing/2014/main" id="{B7CA129E-8444-4215-81CF-0E88C5993581}"/>
              </a:ext>
            </a:extLst>
          </p:cNvPr>
          <p:cNvSpPr/>
          <p:nvPr/>
        </p:nvSpPr>
        <p:spPr>
          <a:xfrm>
            <a:off x="2373802" y="1801056"/>
            <a:ext cx="1988526" cy="48044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6565"/>
              <a:gd name="adj6" fmla="val -4536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Signer private key</a:t>
            </a:r>
          </a:p>
        </p:txBody>
      </p:sp>
      <p:sp>
        <p:nvSpPr>
          <p:cNvPr id="19" name="Callout: Bent Line 18">
            <a:extLst>
              <a:ext uri="{FF2B5EF4-FFF2-40B4-BE49-F238E27FC236}">
                <a16:creationId xmlns:a16="http://schemas.microsoft.com/office/drawing/2014/main" id="{4BB2779F-5077-2254-BF9A-D7EDD785B87C}"/>
              </a:ext>
            </a:extLst>
          </p:cNvPr>
          <p:cNvSpPr/>
          <p:nvPr/>
        </p:nvSpPr>
        <p:spPr>
          <a:xfrm>
            <a:off x="4488944" y="2901890"/>
            <a:ext cx="1704216" cy="48044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0947"/>
              <a:gd name="adj6" fmla="val -1049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Hash functions</a:t>
            </a:r>
          </a:p>
        </p:txBody>
      </p:sp>
      <p:sp>
        <p:nvSpPr>
          <p:cNvPr id="20" name="Callout: Bent Line 19">
            <a:extLst>
              <a:ext uri="{FF2B5EF4-FFF2-40B4-BE49-F238E27FC236}">
                <a16:creationId xmlns:a16="http://schemas.microsoft.com/office/drawing/2014/main" id="{0FD21CE7-8311-C5F9-5DB1-8C4D4B2602FD}"/>
              </a:ext>
            </a:extLst>
          </p:cNvPr>
          <p:cNvSpPr/>
          <p:nvPr/>
        </p:nvSpPr>
        <p:spPr>
          <a:xfrm>
            <a:off x="4488944" y="2901890"/>
            <a:ext cx="1704216" cy="48044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7825"/>
              <a:gd name="adj6" fmla="val -6975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Hash functions</a:t>
            </a:r>
          </a:p>
        </p:txBody>
      </p:sp>
    </p:spTree>
    <p:extLst>
      <p:ext uri="{BB962C8B-B14F-4D97-AF65-F5344CB8AC3E}">
        <p14:creationId xmlns:p14="http://schemas.microsoft.com/office/powerpoint/2010/main" val="3195229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0BE7-D0A3-4A5A-A778-A9B2A361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LSAG Algorithm II – Signing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EE419-B3E2-4EB7-A8F9-D8B3A5BD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ABFF729-D9E4-4600-AA3A-6FC02A9CB41D}" type="slidenum">
              <a:rPr lang="en-GB" smtClean="0"/>
              <a:t>9</a:t>
            </a:fld>
            <a:endParaRPr lang="en-GB"/>
          </a:p>
        </p:txBody>
      </p:sp>
      <p:pic>
        <p:nvPicPr>
          <p:cNvPr id="8" name="Content Placeholder 12">
            <a:extLst>
              <a:ext uri="{FF2B5EF4-FFF2-40B4-BE49-F238E27FC236}">
                <a16:creationId xmlns:a16="http://schemas.microsoft.com/office/drawing/2014/main" id="{BF561288-F37A-44BF-9CB7-1287D013C8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" b="48018"/>
          <a:stretch/>
        </p:blipFill>
        <p:spPr>
          <a:xfrm>
            <a:off x="6126163" y="3037599"/>
            <a:ext cx="4481512" cy="193374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C687988-4FDC-4456-8F8C-E749DCFECD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6356" y="1828800"/>
            <a:ext cx="4351338" cy="435133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981BA6B-B892-E131-6D9B-EC472CAD0925}"/>
              </a:ext>
            </a:extLst>
          </p:cNvPr>
          <p:cNvSpPr/>
          <p:nvPr/>
        </p:nvSpPr>
        <p:spPr>
          <a:xfrm>
            <a:off x="8791903" y="3005958"/>
            <a:ext cx="1051035" cy="2207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8684649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1418</TotalTime>
  <Words>879</Words>
  <Application>Microsoft Office PowerPoint</Application>
  <PresentationFormat>Widescreen</PresentationFormat>
  <Paragraphs>215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Cascadia Mono</vt:lpstr>
      <vt:lpstr>CMR10</vt:lpstr>
      <vt:lpstr>Wingdings 2</vt:lpstr>
      <vt:lpstr>View</vt:lpstr>
      <vt:lpstr>Ring Signatures</vt:lpstr>
      <vt:lpstr>Content</vt:lpstr>
      <vt:lpstr>Definitions I – Signature Schemes</vt:lpstr>
      <vt:lpstr>Definitions II – Properties</vt:lpstr>
      <vt:lpstr>Definitions III – Interface</vt:lpstr>
      <vt:lpstr>Selected Ring Signature Schemes</vt:lpstr>
      <vt:lpstr>LSAG Algorithm I – Overview</vt:lpstr>
      <vt:lpstr>LSAG Algorithm I – Overview</vt:lpstr>
      <vt:lpstr>LSAG Algorithm II – Signing</vt:lpstr>
      <vt:lpstr>LSAG Algorithm II – Signing</vt:lpstr>
      <vt:lpstr>LSAG Algorithm II – Signing</vt:lpstr>
      <vt:lpstr>LSAG Algorithm II – Signing</vt:lpstr>
      <vt:lpstr>LSAG Algorithm II – Signing</vt:lpstr>
      <vt:lpstr>LSAG Algorithm II – Signing</vt:lpstr>
      <vt:lpstr>LSAG Algorithm II – Signing</vt:lpstr>
      <vt:lpstr>LSAG Algorithm II – Signing</vt:lpstr>
      <vt:lpstr>LSAG Algorithm III – Verification</vt:lpstr>
      <vt:lpstr>LSAG Algorithm III – Verification</vt:lpstr>
      <vt:lpstr>LSAG Algorithm III – Verification</vt:lpstr>
      <vt:lpstr>LSAG Algorithm III – Verification</vt:lpstr>
      <vt:lpstr>LSAG Algorithm III – Verification</vt:lpstr>
      <vt:lpstr>LSAG Algorithm III – Verification</vt:lpstr>
      <vt:lpstr>LSAG Algorithm III – Verification</vt:lpstr>
      <vt:lpstr>LSAG Algorithm IV – Linking</vt:lpstr>
      <vt:lpstr>Demonstration</vt:lpstr>
      <vt:lpstr>Demonstration</vt:lpstr>
      <vt:lpstr>Performance I</vt:lpstr>
      <vt:lpstr>Performance II</vt:lpstr>
      <vt:lpstr>Applications I – Monero</vt:lpstr>
      <vt:lpstr>Applications I – Monero</vt:lpstr>
      <vt:lpstr>Applications I – Monero</vt:lpstr>
      <vt:lpstr>Applications I – Monero</vt:lpstr>
      <vt:lpstr>Applications II – E-Voting</vt:lpstr>
      <vt:lpstr>Discussion</vt:lpstr>
      <vt:lpstr>References I</vt:lpstr>
      <vt:lpstr>References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Ring Signatures</dc:title>
  <dc:creator>Eggimann, Markus (STUDENTS)</dc:creator>
  <cp:lastModifiedBy>Eggimann, Markus (STUDENTS)</cp:lastModifiedBy>
  <cp:revision>89</cp:revision>
  <dcterms:created xsi:type="dcterms:W3CDTF">2022-04-20T09:02:05Z</dcterms:created>
  <dcterms:modified xsi:type="dcterms:W3CDTF">2022-05-11T11:25:12Z</dcterms:modified>
</cp:coreProperties>
</file>