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76" r:id="rId20"/>
    <p:sldId id="281" r:id="rId21"/>
    <p:sldId id="282" r:id="rId22"/>
    <p:sldId id="283" r:id="rId23"/>
    <p:sldId id="284" r:id="rId24"/>
    <p:sldId id="285" r:id="rId25"/>
    <p:sldId id="277" r:id="rId26"/>
    <p:sldId id="278" r:id="rId27"/>
    <p:sldId id="279" r:id="rId28"/>
    <p:sldId id="280" r:id="rId29"/>
    <p:sldId id="260" r:id="rId30"/>
    <p:sldId id="286" r:id="rId31"/>
    <p:sldId id="293" r:id="rId32"/>
    <p:sldId id="294" r:id="rId33"/>
    <p:sldId id="295" r:id="rId34"/>
    <p:sldId id="296" r:id="rId35"/>
    <p:sldId id="297" r:id="rId36"/>
    <p:sldId id="288" r:id="rId37"/>
    <p:sldId id="289" r:id="rId38"/>
    <p:sldId id="290" r:id="rId39"/>
    <p:sldId id="287" r:id="rId40"/>
    <p:sldId id="291" r:id="rId41"/>
    <p:sldId id="292" r:id="rId42"/>
    <p:sldId id="299" r:id="rId43"/>
    <p:sldId id="298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623696D-212F-4401-8CCF-76A6B71D75CC}">
          <p14:sldIdLst>
            <p14:sldId id="256"/>
            <p14:sldId id="257"/>
          </p14:sldIdLst>
        </p14:section>
        <p14:section name="Blind Signatures" id="{E3AB3E34-0F09-4B28-8493-AD3254159872}">
          <p14:sldIdLst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Homomorphic Encryption" id="{40ED38D0-1DAA-472A-9A88-7E7B43F6D730}">
          <p14:sldIdLst>
            <p14:sldId id="259"/>
            <p14:sldId id="276"/>
            <p14:sldId id="281"/>
            <p14:sldId id="282"/>
            <p14:sldId id="283"/>
            <p14:sldId id="284"/>
            <p14:sldId id="285"/>
            <p14:sldId id="277"/>
            <p14:sldId id="278"/>
            <p14:sldId id="279"/>
            <p14:sldId id="280"/>
          </p14:sldIdLst>
        </p14:section>
        <p14:section name="Commitment Schemes" id="{478B9841-845C-46C3-8B4B-039EC79E6E8C}">
          <p14:sldIdLst>
            <p14:sldId id="260"/>
            <p14:sldId id="286"/>
            <p14:sldId id="293"/>
            <p14:sldId id="294"/>
            <p14:sldId id="295"/>
            <p14:sldId id="296"/>
            <p14:sldId id="297"/>
            <p14:sldId id="288"/>
            <p14:sldId id="289"/>
            <p14:sldId id="290"/>
            <p14:sldId id="287"/>
          </p14:sldIdLst>
        </p14:section>
        <p14:section name="Closing" id="{E0AAFB3B-D7EA-462E-9F4E-B2811D1FBFA3}">
          <p14:sldIdLst>
            <p14:sldId id="291"/>
            <p14:sldId id="292"/>
          </p14:sldIdLst>
        </p14:section>
        <p14:section name="Backup" id="{0F3C8DDE-95B4-46D5-B595-CC7A2D31EE4F}">
          <p14:sldIdLst>
            <p14:sldId id="299"/>
            <p14:sldId id="298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49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79D5F-0165-4A29-8707-479C14069FD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C9AF-12E8-4D98-806E-16104CA2F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36BC45-1A17-43EC-A588-A1B59079BDF7}" type="datetime1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51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8A08-4ACF-4574-A208-E169B1BA26CF}" type="datetime1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0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5DF-AE2E-40B1-B2C0-905EE28979FB}" type="datetime1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0"/>
            <a:ext cx="9692640" cy="1462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2B7-2816-4DE2-B791-6A8D4EA7867D}" type="datetime1">
              <a:rPr lang="en-GB" smtClean="0"/>
              <a:t>14/11/2022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Footer Placeholder 11">
            <a:extLst>
              <a:ext uri="{FF2B5EF4-FFF2-40B4-BE49-F238E27FC236}">
                <a16:creationId xmlns:a16="http://schemas.microsoft.com/office/drawing/2014/main" id="{8AD710C9-A5EE-5453-4DA9-9E2D2BB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8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0F1BD3E-DFF8-531B-F6FF-F2F103D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293A-1C1A-4D85-9C05-3AC929009E0A}" type="datetime1">
              <a:rPr lang="en-GB" smtClean="0"/>
              <a:t>14/11/2022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51C652E-D3FC-49C5-77ED-71DF50F3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AAFEA7B-C23F-1A4E-75AA-138AFFBD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77C-D967-4BC9-B2D3-7C835DC3C36C}" type="datetime1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0B5A-09AD-44BA-9795-05980121A644}" type="datetime1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54E5-1900-4834-BCE4-54F25FCA6B6B}" type="datetime1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288-292F-422A-A28D-C1C0A133B437}" type="datetime1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0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053A-79CD-48AA-BC85-869B956E4396}" type="datetime1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50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D8DE-A7ED-497E-A898-F680536510A4}" type="datetime1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5F293A-1C1A-4D85-9C05-3AC929009E0A}" type="datetime1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9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ggima/seminar-crypto-fall-2022" TargetMode="External"/><Relationship Id="rId2" Type="http://schemas.openxmlformats.org/officeDocument/2006/relationships/hyperlink" Target="https://eprint.iacr.org/2016/76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F625-E2BA-F939-9B81-F2EC191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Cryptographic Primitives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1E45E-5BB9-F432-F730-780C24E12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Markus Eggimann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4BA9C-F223-E905-22F4-8EB05E627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7970" y="365760"/>
            <a:ext cx="286222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0" y="2154803"/>
            <a:ext cx="9588808" cy="36993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47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0" y="2154803"/>
            <a:ext cx="9588808" cy="3699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3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1" y="2154803"/>
            <a:ext cx="9588805" cy="3699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9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1" y="2154803"/>
            <a:ext cx="9588805" cy="36993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3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9DFF67-6834-2012-F338-58F2F0E1A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KeyGen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Blind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Unblind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Verify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signing authority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voter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</a:t>
                </a:r>
                <a:r>
                  <a:rPr lang="en-GB" dirty="0">
                    <a:solidFill>
                      <a:schemeClr val="accent3"/>
                    </a:solidFill>
                  </a:rPr>
                  <a:t>// signing authority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voter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Verify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tallier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9DFF67-6834-2012-F338-58F2F0E1A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8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2EF-97FF-F47E-F494-89FA0C7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910E-3173-358D-1707-21B68E5C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For signing authority: signatures are unforgeable</a:t>
            </a:r>
          </a:p>
          <a:p>
            <a:pPr lvl="1"/>
            <a:r>
              <a:rPr lang="en-GB" dirty="0"/>
              <a:t>For voter: signing authority does not learn the vote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C109-7E64-BE48-8BBC-B3C1D990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6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2EF-97FF-F47E-F494-89FA0C7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7910E-3173-358D-1707-21B68E5C5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</p:spPr>
            <p:txBody>
              <a:bodyPr/>
              <a:lstStyle/>
              <a:p>
                <a:r>
                  <a:rPr lang="en-GB" dirty="0"/>
                  <a:t>Based on </a:t>
                </a:r>
                <a:r>
                  <a:rPr lang="en-GB" b="1" dirty="0"/>
                  <a:t>RSA</a:t>
                </a:r>
                <a:r>
                  <a:rPr lang="en-GB" dirty="0"/>
                  <a:t> construction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RSA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KeyGen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Unblind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Verify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7910E-3173-358D-1707-21B68E5C5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C109-7E64-BE48-8BBC-B3C1D990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F5D-DDFF-F573-7314-4D935A8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0A7F-5688-CD74-9327-9D57CF9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using C# and .NET Framework 6</a:t>
            </a:r>
          </a:p>
          <a:p>
            <a:r>
              <a:rPr lang="en-GB" dirty="0"/>
              <a:t>Functional tests using </a:t>
            </a:r>
            <a:r>
              <a:rPr lang="en-GB" dirty="0" err="1"/>
              <a:t>Xunit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A7C4-3245-A05A-DD76-7800E2C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8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BA56-7C70-D950-2B90-1532EDE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Homomorphic 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5D9-4130-9327-6F58-FC215CC8D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art of adding two numbers – without actually knowing the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21CD0-39FC-847B-72FB-E9703797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1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34" y="1828800"/>
            <a:ext cx="806778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7B66-BCAA-4D8F-C8ED-F51FAFB6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D5AB-832A-50D8-74EF-B40DA8F1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Blind Signatures</a:t>
            </a:r>
          </a:p>
          <a:p>
            <a:r>
              <a:rPr lang="en-GB" dirty="0"/>
              <a:t>Homomorphic Encryption</a:t>
            </a:r>
          </a:p>
          <a:p>
            <a:r>
              <a:rPr lang="en-GB" dirty="0"/>
              <a:t>Commitment Schemes</a:t>
            </a:r>
          </a:p>
          <a:p>
            <a:r>
              <a:rPr lang="en-GB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47339-92D1-3F9C-3336-F6E4255D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0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6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5" y="1828800"/>
            <a:ext cx="8067781" cy="43513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2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5" y="1828800"/>
            <a:ext cx="8067781" cy="4351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15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6" y="1828800"/>
            <a:ext cx="8067779" cy="4351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87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6" y="1828800"/>
            <a:ext cx="8067779" cy="4351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KeyGen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Encrypt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Decrypt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Add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5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Correctness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Encrypt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Encrypt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Encrypt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Security</a:t>
                </a:r>
              </a:p>
              <a:p>
                <a:pPr lvl="1"/>
                <a:r>
                  <a:rPr lang="en-GB" dirty="0"/>
                  <a:t>Attacker cannot learn anything about the plain-text</a:t>
                </a:r>
              </a:p>
              <a:p>
                <a:pPr lvl="1"/>
                <a:r>
                  <a:rPr lang="en-GB" dirty="0" err="1"/>
                  <a:t>Decryptor</a:t>
                </a:r>
                <a:r>
                  <a:rPr lang="en-GB" dirty="0"/>
                  <a:t> cannot tell whether message is composite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Based on the </a:t>
                </a:r>
                <a:r>
                  <a:rPr lang="en-GB" b="1" dirty="0"/>
                  <a:t>El Gamal</a:t>
                </a:r>
                <a:r>
                  <a:rPr lang="en-GB" dirty="0"/>
                  <a:t> crypto-system</a:t>
                </a:r>
              </a:p>
              <a:p>
                <a:r>
                  <a:rPr lang="en-GB" dirty="0"/>
                  <a:t>Operates in Diffie-Hellman group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Based on </a:t>
                </a:r>
                <a:r>
                  <a:rPr lang="en-GB" b="1" dirty="0"/>
                  <a:t>Discrete Logarithm Problem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 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Encrypt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2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0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F5D-DDFF-F573-7314-4D935A8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0A7F-5688-CD74-9327-9D57CF9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using C# and .NET Framework 6</a:t>
            </a:r>
          </a:p>
          <a:p>
            <a:r>
              <a:rPr lang="en-GB" dirty="0"/>
              <a:t>Functional tests using </a:t>
            </a:r>
            <a:r>
              <a:rPr lang="en-GB" dirty="0" err="1"/>
              <a:t>Xunit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A7C4-3245-A05A-DD76-7800E2C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95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BA56-7C70-D950-2B90-1532EDE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Commitment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5D9-4130-9327-6F58-FC215CC8D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cannot simply change your opinion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D362-B99A-0CCB-8F88-299670B1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BA56-7C70-D950-2B90-1532EDE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Blind 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5D9-4130-9327-6F58-FC215CC8D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Signing the unknown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C1A0-8942-0DB1-F989-77B2DA43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76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30</a:t>
            </a:fld>
            <a:endParaRPr lang="en-GB"/>
          </a:p>
        </p:txBody>
      </p:sp>
      <p:pic>
        <p:nvPicPr>
          <p:cNvPr id="8" name="Content Placeholder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34" y="1828800"/>
            <a:ext cx="8067783" cy="4351338"/>
          </a:xfrm>
        </p:spPr>
      </p:pic>
    </p:spTree>
    <p:extLst>
      <p:ext uri="{BB962C8B-B14F-4D97-AF65-F5344CB8AC3E}">
        <p14:creationId xmlns:p14="http://schemas.microsoft.com/office/powerpoint/2010/main" val="419621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31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4104929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32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196045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33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104181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34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2305080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35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3595855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Setup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Commit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Reveal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Setup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receiver</a:t>
                </a:r>
              </a:p>
              <a:p>
                <a:pPr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Commit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committer, </a:t>
                </a:r>
                <a:r>
                  <a:rPr lang="en-GB" i="1" dirty="0">
                    <a:solidFill>
                      <a:schemeClr val="accent3"/>
                    </a:solidFill>
                  </a:rPr>
                  <a:t>c</a:t>
                </a:r>
                <a:r>
                  <a:rPr lang="en-GB" dirty="0">
                    <a:solidFill>
                      <a:schemeClr val="accent3"/>
                    </a:solidFill>
                  </a:rPr>
                  <a:t>  sent to receiver</a:t>
                </a:r>
              </a:p>
              <a:p>
                <a:pPr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Reveal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receiver, after committer revealed </a:t>
                </a:r>
                <a:r>
                  <a:rPr lang="en-GB" i="1" dirty="0">
                    <a:solidFill>
                      <a:schemeClr val="accent3"/>
                    </a:solidFill>
                  </a:rPr>
                  <a:t>m</a:t>
                </a:r>
                <a:r>
                  <a:rPr lang="en-GB" dirty="0">
                    <a:solidFill>
                      <a:schemeClr val="accent3"/>
                    </a:solidFill>
                  </a:rPr>
                  <a:t> and </a:t>
                </a:r>
                <a:r>
                  <a:rPr lang="en-GB" i="1" dirty="0">
                    <a:solidFill>
                      <a:schemeClr val="accent3"/>
                    </a:solidFill>
                  </a:rPr>
                  <a:t>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09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B061-038D-BB66-23B3-39C26172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Hiding: attacker cannot learn committed value</a:t>
            </a:r>
          </a:p>
          <a:p>
            <a:pPr lvl="1"/>
            <a:r>
              <a:rPr lang="en-GB" dirty="0"/>
              <a:t>Binding: committer cannot change committed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51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047141" cy="4351337"/>
              </a:xfrm>
            </p:spPr>
            <p:txBody>
              <a:bodyPr/>
              <a:lstStyle/>
              <a:p>
                <a:r>
                  <a:rPr lang="en-GB" b="1" dirty="0"/>
                  <a:t>Pedersen</a:t>
                </a:r>
                <a:r>
                  <a:rPr lang="en-GB" dirty="0"/>
                  <a:t> Commitment Scheme</a:t>
                </a:r>
              </a:p>
              <a:p>
                <a:r>
                  <a:rPr lang="en-GB" dirty="0"/>
                  <a:t>Operates in Diffie-Hellman group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Based on </a:t>
                </a:r>
                <a:r>
                  <a:rPr lang="en-GB" b="1" dirty="0"/>
                  <a:t>Discrete Logarithm Problem</a:t>
                </a:r>
              </a:p>
              <a:p>
                <a:endParaRPr lang="en-GB" dirty="0"/>
              </a:p>
              <a:p>
                <a:pPr>
                  <a:tabLst>
                    <a:tab pos="583247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Setup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 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  <a:p>
                <a:pPr>
                  <a:tabLst>
                    <a:tab pos="583247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Commit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  <a:p>
                <a:pPr>
                  <a:tabLst>
                    <a:tab pos="583247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Reveal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047141" cy="4351337"/>
              </a:xfrm>
              <a:blipFill>
                <a:blip r:embed="rId2"/>
                <a:stretch>
                  <a:fillRect l="-135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F5D-DDFF-F573-7314-4D935A8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0A7F-5688-CD74-9327-9D57CF9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using C# and .NET Framework 6</a:t>
            </a:r>
          </a:p>
          <a:p>
            <a:r>
              <a:rPr lang="en-GB" dirty="0"/>
              <a:t>Functional tests using </a:t>
            </a:r>
            <a:r>
              <a:rPr lang="en-GB" dirty="0" err="1"/>
              <a:t>Xunit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A7C4-3245-A05A-DD76-7800E2C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6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4" cy="36993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64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CFFF-27B1-93FA-415F-25DA901F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370F-B4D8-B644-6B6E-1F0AA9475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287DF-64FB-5230-9D4B-BE45A484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32015-364A-2340-EBEC-B2D16480C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7970" y="365760"/>
            <a:ext cx="286222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9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5A64-B9EA-DFE2-0EA6-85DAF8F8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B36-95BF-8311-3D30-23AA2014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Cryptographic Voting - A Gentle Introduction</a:t>
            </a:r>
            <a:br>
              <a:rPr lang="en-US" b="1" dirty="0"/>
            </a:br>
            <a:r>
              <a:rPr lang="en-US" dirty="0"/>
              <a:t>David Bernhard, Bogdan </a:t>
            </a:r>
            <a:r>
              <a:rPr lang="en-US" dirty="0" err="1"/>
              <a:t>Warinschi</a:t>
            </a:r>
            <a:br>
              <a:rPr lang="en-US" b="1" dirty="0"/>
            </a:br>
            <a:r>
              <a:rPr lang="en-US" dirty="0">
                <a:hlinkClick r:id="rId2"/>
              </a:rPr>
              <a:t>https://eprint.iacr.org/2016/765</a:t>
            </a:r>
            <a:br>
              <a:rPr lang="en-US" dirty="0"/>
            </a:br>
            <a:r>
              <a:rPr lang="en-US" dirty="0"/>
              <a:t>2013</a:t>
            </a:r>
          </a:p>
          <a:p>
            <a:pPr marL="0" indent="0">
              <a:buNone/>
            </a:pPr>
            <a:r>
              <a:rPr lang="en-GB" b="1" dirty="0"/>
              <a:t>Cryptography Made Simple</a:t>
            </a:r>
            <a:br>
              <a:rPr lang="en-GB" b="1" dirty="0"/>
            </a:br>
            <a:r>
              <a:rPr lang="en-GB" dirty="0"/>
              <a:t>Nigel P. Smart</a:t>
            </a:r>
            <a:br>
              <a:rPr lang="en-GB" dirty="0"/>
            </a:br>
            <a:r>
              <a:rPr lang="en-GB" dirty="0"/>
              <a:t>2016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Implementation of RSA Blind Signatures, El Gamal Homomorphic Encryption and Pedersen commitments</a:t>
            </a:r>
            <a:br>
              <a:rPr lang="en-GB" b="1" dirty="0"/>
            </a:br>
            <a:r>
              <a:rPr lang="en-GB" dirty="0"/>
              <a:t>Markus Eggimann</a:t>
            </a:r>
            <a:br>
              <a:rPr lang="en-GB" dirty="0"/>
            </a:br>
            <a:r>
              <a:rPr lang="en-GB" dirty="0">
                <a:hlinkClick r:id="rId3"/>
              </a:rPr>
              <a:t>https://github.com/meggima/seminar-crypto-fall-2022</a:t>
            </a:r>
            <a:br>
              <a:rPr lang="en-GB" dirty="0"/>
            </a:br>
            <a:r>
              <a:rPr lang="en-GB" dirty="0"/>
              <a:t>2022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EB23-7C82-C26A-AE03-F2BF1AD3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151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3D82-5E6D-2AD7-34B1-4366B98E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CB09-EEFE-66DF-78E4-49457537F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2C5B-4D89-1464-BFFA-E2ABE6F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1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5F6B-C96B-ECD9-79D4-907D023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Blind Signature: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75551-6E14-07CD-2600-C21BE4D85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Verify: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65225" indent="-116522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65225" indent="-116522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65225" indent="-116522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65225" indent="-116522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All calculations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75551-6E14-07CD-2600-C21BE4D85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DEF99-A64A-EDED-BBEC-918AA08A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558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DF16-C86B-292A-91F3-69490B52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Homomorphic El Gamal: Correctness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A1D69-98E5-A321-D75E-C29A5DFC4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Encryption/Decryption: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 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180975" indent="-18097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0975" indent="-18097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𝑠𝑘</m:t>
                            </m:r>
                          </m:sup>
                        </m:sSup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0975" indent="-18097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𝑠𝑘</m:t>
                                </m:r>
                              </m:sup>
                            </m:sSup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𝑠𝑘</m:t>
                            </m:r>
                          </m:sup>
                        </m:sSup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0975" indent="-180975">
                  <a:buFont typeface="Cambria Math" panose="02040503050406030204" pitchFamily="18" charset="0"/>
                  <a:buChar char=" 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All operations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A1D69-98E5-A321-D75E-C29A5DFC4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  <a:blipFill>
                <a:blip r:embed="rId2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4FDDE-F6C3-EA4B-F792-5A99B27D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396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C9E0-042B-01AC-2C6D-D153D7C9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Homomorphic El Gamal: Correctness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761B6-0767-1132-446B-C426ACA2F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</p:spPr>
            <p:txBody>
              <a:bodyPr/>
              <a:lstStyle/>
              <a:p>
                <a:r>
                  <a:rPr lang="en-GB" dirty="0"/>
                  <a:t>Homomorphic property:</a:t>
                </a:r>
              </a:p>
              <a:p>
                <a:pPr marL="182563" indent="-182563">
                  <a:buFont typeface="Cambria Math" panose="02040503050406030204" pitchFamily="18" charset="0"/>
                  <a:buChar char=" 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182563" indent="-182563">
                  <a:buFont typeface="Cambria Math" panose="02040503050406030204" pitchFamily="18" charset="0"/>
                  <a:buChar char=" 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GB" dirty="0"/>
              </a:p>
              <a:p>
                <a:pPr>
                  <a:buFont typeface="Calibri" panose="020F0502020204030204" pitchFamily="34" charset="0"/>
                  <a:buChar char=" "/>
                </a:pPr>
                <a:r>
                  <a:rPr lang="en-GB" dirty="0"/>
                  <a:t>Decrypt: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sup>
                        </m:sSup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806450" indent="-806450">
                  <a:buFont typeface="Cambria Math" panose="02040503050406030204" pitchFamily="18" charset="0"/>
                  <a:buChar char=" 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sup>
                        </m:sSup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806450" indent="-806450">
                  <a:buFont typeface="Cambria Math" panose="02040503050406030204" pitchFamily="18" charset="0"/>
                  <a:buChar char=" 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sup>
                        </m:sSup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sup>
                        </m:sSup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sup>
                        </m:sSup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All operations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761B6-0767-1132-446B-C426ACA2F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  <a:blipFill>
                <a:blip r:embed="rId2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3D73-BF9A-2E14-F396-442CCD34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4" cy="36993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3" cy="36993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3" cy="36993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4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9" y="2154803"/>
            <a:ext cx="9588810" cy="36993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1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9" y="2154803"/>
            <a:ext cx="9588810" cy="36993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68123"/>
      </p:ext>
    </p:extLst>
  </p:cSld>
  <p:clrMapOvr>
    <a:masterClrMapping/>
  </p:clrMapOvr>
</p:sld>
</file>

<file path=ppt/theme/theme1.xml><?xml version="1.0" encoding="utf-8"?>
<a:theme xmlns:a="http://schemas.openxmlformats.org/drawingml/2006/main" name="MySimpl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imple" id="{442E40C5-CDF2-4266-A79A-AF73B3EF923E}" vid="{04837591-9F52-4CCD-9D0B-C6D192850A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MySimple</Template>
  <TotalTime>4497</TotalTime>
  <Words>714</Words>
  <Application>Microsoft Office PowerPoint</Application>
  <PresentationFormat>Widescreen</PresentationFormat>
  <Paragraphs>188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 2</vt:lpstr>
      <vt:lpstr>MySimple</vt:lpstr>
      <vt:lpstr>Cryptographic Primitives I</vt:lpstr>
      <vt:lpstr>Content</vt:lpstr>
      <vt:lpstr>Blind Signatures</vt:lpstr>
      <vt:lpstr>Context</vt:lpstr>
      <vt:lpstr>Context</vt:lpstr>
      <vt:lpstr>Context</vt:lpstr>
      <vt:lpstr>Context</vt:lpstr>
      <vt:lpstr>Context</vt:lpstr>
      <vt:lpstr>Context</vt:lpstr>
      <vt:lpstr>Context</vt:lpstr>
      <vt:lpstr>Context</vt:lpstr>
      <vt:lpstr>Context</vt:lpstr>
      <vt:lpstr>Context</vt:lpstr>
      <vt:lpstr>Definition</vt:lpstr>
      <vt:lpstr>Properties</vt:lpstr>
      <vt:lpstr>Implementation</vt:lpstr>
      <vt:lpstr>Demo</vt:lpstr>
      <vt:lpstr>Homomorphic Encryption</vt:lpstr>
      <vt:lpstr>Context</vt:lpstr>
      <vt:lpstr>Context</vt:lpstr>
      <vt:lpstr>Context</vt:lpstr>
      <vt:lpstr>Context</vt:lpstr>
      <vt:lpstr>Context</vt:lpstr>
      <vt:lpstr>Context</vt:lpstr>
      <vt:lpstr>Definition</vt:lpstr>
      <vt:lpstr>Properties</vt:lpstr>
      <vt:lpstr>Implementation</vt:lpstr>
      <vt:lpstr>Demo</vt:lpstr>
      <vt:lpstr>Commitment Schemes</vt:lpstr>
      <vt:lpstr>Context</vt:lpstr>
      <vt:lpstr>Context</vt:lpstr>
      <vt:lpstr>Context</vt:lpstr>
      <vt:lpstr>Context</vt:lpstr>
      <vt:lpstr>Context</vt:lpstr>
      <vt:lpstr>Context</vt:lpstr>
      <vt:lpstr>Definition</vt:lpstr>
      <vt:lpstr>Properties</vt:lpstr>
      <vt:lpstr>Implementation</vt:lpstr>
      <vt:lpstr>Demo</vt:lpstr>
      <vt:lpstr>Discussion</vt:lpstr>
      <vt:lpstr>References</vt:lpstr>
      <vt:lpstr>Backup Slides</vt:lpstr>
      <vt:lpstr>RSA Blind Signature: Correctness</vt:lpstr>
      <vt:lpstr>Homomorphic El Gamal: Correctness I</vt:lpstr>
      <vt:lpstr>Homomorphic El Gamal: Correctness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Primitives I</dc:title>
  <dc:creator>Eggimann, Markus (STUDENTS)</dc:creator>
  <cp:lastModifiedBy>Eggimann, Markus (STUDENTS)</cp:lastModifiedBy>
  <cp:revision>51</cp:revision>
  <dcterms:created xsi:type="dcterms:W3CDTF">2022-10-15T16:21:13Z</dcterms:created>
  <dcterms:modified xsi:type="dcterms:W3CDTF">2022-11-14T14:04:51Z</dcterms:modified>
</cp:coreProperties>
</file>