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59" r:id="rId19"/>
    <p:sldId id="276" r:id="rId20"/>
    <p:sldId id="281" r:id="rId21"/>
    <p:sldId id="282" r:id="rId22"/>
    <p:sldId id="283" r:id="rId23"/>
    <p:sldId id="284" r:id="rId24"/>
    <p:sldId id="285" r:id="rId25"/>
    <p:sldId id="277" r:id="rId26"/>
    <p:sldId id="278" r:id="rId27"/>
    <p:sldId id="279" r:id="rId28"/>
    <p:sldId id="280" r:id="rId29"/>
    <p:sldId id="260" r:id="rId30"/>
    <p:sldId id="286" r:id="rId31"/>
    <p:sldId id="293" r:id="rId32"/>
    <p:sldId id="294" r:id="rId33"/>
    <p:sldId id="295" r:id="rId34"/>
    <p:sldId id="296" r:id="rId35"/>
    <p:sldId id="297" r:id="rId36"/>
    <p:sldId id="288" r:id="rId37"/>
    <p:sldId id="289" r:id="rId38"/>
    <p:sldId id="290" r:id="rId39"/>
    <p:sldId id="287" r:id="rId40"/>
    <p:sldId id="291" r:id="rId41"/>
    <p:sldId id="292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623696D-212F-4401-8CCF-76A6B71D75CC}">
          <p14:sldIdLst>
            <p14:sldId id="256"/>
            <p14:sldId id="257"/>
          </p14:sldIdLst>
        </p14:section>
        <p14:section name="Blind Signatures" id="{E3AB3E34-0F09-4B28-8493-AD3254159872}">
          <p14:sldIdLst>
            <p14:sldId id="258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Homomorphic Encryption" id="{40ED38D0-1DAA-472A-9A88-7E7B43F6D730}">
          <p14:sldIdLst>
            <p14:sldId id="259"/>
            <p14:sldId id="276"/>
            <p14:sldId id="281"/>
            <p14:sldId id="282"/>
            <p14:sldId id="283"/>
            <p14:sldId id="284"/>
            <p14:sldId id="285"/>
            <p14:sldId id="277"/>
            <p14:sldId id="278"/>
            <p14:sldId id="279"/>
            <p14:sldId id="280"/>
          </p14:sldIdLst>
        </p14:section>
        <p14:section name="Commitment Schemes" id="{478B9841-845C-46C3-8B4B-039EC79E6E8C}">
          <p14:sldIdLst>
            <p14:sldId id="260"/>
            <p14:sldId id="286"/>
            <p14:sldId id="293"/>
            <p14:sldId id="294"/>
            <p14:sldId id="295"/>
            <p14:sldId id="296"/>
            <p14:sldId id="297"/>
            <p14:sldId id="288"/>
            <p14:sldId id="289"/>
            <p14:sldId id="290"/>
            <p14:sldId id="287"/>
          </p14:sldIdLst>
        </p14:section>
        <p14:section name="Closing" id="{E0AAFB3B-D7EA-462E-9F4E-B2811D1FBFA3}">
          <p14:sldIdLst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58" d="100"/>
          <a:sy n="58" d="100"/>
        </p:scale>
        <p:origin x="39" y="15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79D5F-0165-4A29-8707-479C14069FD1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6C9AF-12E8-4D98-806E-16104CA2F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50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336BC45-1A17-43EC-A588-A1B59079BDF7}" type="datetime1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5FD7838-569C-4EAB-98FE-B3CDE1C02B9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751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8A08-4ACF-4574-A208-E169B1BA26CF}" type="datetime1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7838-569C-4EAB-98FE-B3CDE1C02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20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85DF-AE2E-40B1-B2C0-905EE28979FB}" type="datetime1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7838-569C-4EAB-98FE-B3CDE1C02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95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28600"/>
            <a:ext cx="9692640" cy="14627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42B7-2816-4DE2-B791-6A8D4EA7867D}" type="datetime1">
              <a:rPr lang="en-GB" smtClean="0"/>
              <a:t>19/10/2022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7838-569C-4EAB-98FE-B3CDE1C02B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Footer Placeholder 11">
            <a:extLst>
              <a:ext uri="{FF2B5EF4-FFF2-40B4-BE49-F238E27FC236}">
                <a16:creationId xmlns:a16="http://schemas.microsoft.com/office/drawing/2014/main" id="{8AD710C9-A5EE-5453-4DA9-9E2D2BB7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58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0F1BD3E-DFF8-531B-F6FF-F2F103D2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293A-1C1A-4D85-9C05-3AC929009E0A}" type="datetime1">
              <a:rPr lang="en-GB" smtClean="0"/>
              <a:t>19/10/2022</a:t>
            </a:fld>
            <a:endParaRPr lang="en-GB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51C652E-D3FC-49C5-77ED-71DF50F3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AAFEA7B-C23F-1A4E-75AA-138AFFBDA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7838-569C-4EAB-98FE-B3CDE1C02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61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477C-D967-4BC9-B2D3-7C835DC3C36C}" type="datetime1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7838-569C-4EAB-98FE-B3CDE1C02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2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0B5A-09AD-44BA-9795-05980121A644}" type="datetime1">
              <a:rPr lang="en-GB" smtClean="0"/>
              <a:t>19/10/2022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7838-569C-4EAB-98FE-B3CDE1C02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04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54E5-1900-4834-BCE4-54F25FCA6B6B}" type="datetime1">
              <a:rPr lang="en-GB" smtClean="0"/>
              <a:t>19/10/2022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7838-569C-4EAB-98FE-B3CDE1C02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3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9288-292F-422A-A28D-C1C0A133B437}" type="datetime1">
              <a:rPr lang="en-GB" smtClean="0"/>
              <a:t>19/10/2022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7838-569C-4EAB-98FE-B3CDE1C02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0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053A-79CD-48AA-BC85-869B956E4396}" type="datetime1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7838-569C-4EAB-98FE-B3CDE1C02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50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D8DE-A7ED-497E-A898-F680536510A4}" type="datetime1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7838-569C-4EAB-98FE-B3CDE1C02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47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15F293A-1C1A-4D85-9C05-3AC929009E0A}" type="datetime1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5FD7838-569C-4EAB-98FE-B3CDE1C02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69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ggima/seminar-crypto-fall-2022" TargetMode="External"/><Relationship Id="rId2" Type="http://schemas.openxmlformats.org/officeDocument/2006/relationships/hyperlink" Target="https://eprint.iacr.org/2016/76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F625-E2BA-F939-9B81-F2EC191C4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Cryptographic Primitives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1E45E-5BB9-F432-F730-780C24E12F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Blind Signatures – Homomorphic Encryption – Commitment Schemes</a:t>
            </a:r>
          </a:p>
          <a:p>
            <a:r>
              <a:rPr lang="en-GB" dirty="0"/>
              <a:t>Markus Eggimann</a:t>
            </a:r>
          </a:p>
        </p:txBody>
      </p:sp>
    </p:spTree>
    <p:extLst>
      <p:ext uri="{BB962C8B-B14F-4D97-AF65-F5344CB8AC3E}">
        <p14:creationId xmlns:p14="http://schemas.microsoft.com/office/powerpoint/2010/main" val="1686579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BE3E-63FA-C187-FE6C-5BD06126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BC3E32-D49A-E541-E740-8FCBF9B36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020" y="2154803"/>
            <a:ext cx="9588808" cy="369932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65C7-241F-6B57-BFAC-E02578A1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476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BE3E-63FA-C187-FE6C-5BD06126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BC3E32-D49A-E541-E740-8FCBF9B36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020" y="2154803"/>
            <a:ext cx="9588808" cy="369932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65C7-241F-6B57-BFAC-E02578A1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32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BE3E-63FA-C187-FE6C-5BD06126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BC3E32-D49A-E541-E740-8FCBF9B36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021" y="2154803"/>
            <a:ext cx="9588805" cy="369932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65C7-241F-6B57-BFAC-E02578A1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795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BE3E-63FA-C187-FE6C-5BD06126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BC3E32-D49A-E541-E740-8FCBF9B36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021" y="2154803"/>
            <a:ext cx="9588805" cy="36993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65C7-241F-6B57-BFAC-E02578A1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330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BE3E-63FA-C187-FE6C-5BD06126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65C7-241F-6B57-BFAC-E02578A1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14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79DFF67-6834-2012-F338-58F2F0E1AC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KeyGen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Blind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Sign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Unblind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Verify</m:t>
                        </m:r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𝑣𝑘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KeyGen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GB" dirty="0"/>
                  <a:t>	</a:t>
                </a:r>
                <a:r>
                  <a:rPr lang="en-GB" dirty="0">
                    <a:solidFill>
                      <a:schemeClr val="accent3"/>
                    </a:solidFill>
                  </a:rPr>
                  <a:t>// signing authority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Blind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𝑣𝑘</m:t>
                        </m:r>
                      </m:e>
                    </m:d>
                  </m:oMath>
                </a14:m>
                <a:r>
                  <a:rPr lang="en-GB" dirty="0"/>
                  <a:t>	</a:t>
                </a:r>
                <a:r>
                  <a:rPr lang="en-GB" dirty="0">
                    <a:solidFill>
                      <a:schemeClr val="accent3"/>
                    </a:solidFill>
                  </a:rPr>
                  <a:t>// voter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		</a:t>
                </a:r>
                <a:r>
                  <a:rPr lang="en-GB" dirty="0">
                    <a:solidFill>
                      <a:schemeClr val="accent3"/>
                    </a:solidFill>
                  </a:rPr>
                  <a:t>// signing authority</a:t>
                </a:r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Unblind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̃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GB" dirty="0"/>
                  <a:t>	</a:t>
                </a:r>
                <a:r>
                  <a:rPr lang="en-GB" dirty="0">
                    <a:solidFill>
                      <a:schemeClr val="accent3"/>
                    </a:solidFill>
                  </a:rPr>
                  <a:t>// voter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Verify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GB" dirty="0"/>
                  <a:t>	</a:t>
                </a:r>
                <a:r>
                  <a:rPr lang="en-GB" dirty="0">
                    <a:solidFill>
                      <a:schemeClr val="accent3"/>
                    </a:solidFill>
                  </a:rPr>
                  <a:t>// tallier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79DFF67-6834-2012-F338-58F2F0E1AC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080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82EF-97FF-F47E-F494-89FA0C76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7910E-3173-358D-1707-21B68E5C5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Correctness</a:t>
            </a:r>
          </a:p>
          <a:p>
            <a:r>
              <a:rPr lang="en-GB" dirty="0"/>
              <a:t>Security</a:t>
            </a:r>
          </a:p>
          <a:p>
            <a:pPr lvl="1"/>
            <a:r>
              <a:rPr lang="en-GB" dirty="0"/>
              <a:t>For signing authority: signatures are unforgeable</a:t>
            </a:r>
          </a:p>
          <a:p>
            <a:pPr lvl="1"/>
            <a:r>
              <a:rPr lang="en-GB" dirty="0"/>
              <a:t>For voter: signing authority does not learn the vote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4C109-7E64-BE48-8BBC-B3C1D990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466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82EF-97FF-F47E-F494-89FA0C76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57910E-3173-358D-1707-21B68E5C5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0863"/>
                <a:ext cx="8595360" cy="4351337"/>
              </a:xfrm>
            </p:spPr>
            <p:txBody>
              <a:bodyPr/>
              <a:lstStyle/>
              <a:p>
                <a:r>
                  <a:rPr lang="en-GB" dirty="0"/>
                  <a:t>Based on </a:t>
                </a:r>
                <a:r>
                  <a:rPr lang="en-GB" b="1" dirty="0"/>
                  <a:t>RSA</a:t>
                </a:r>
                <a:r>
                  <a:rPr lang="en-GB" dirty="0"/>
                  <a:t> construction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KeyGen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()≔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RSA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KeyGen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Blind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acc>
                      <m:accPr>
                        <m:chr m:val="̃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̃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≔</m:t>
                    </m:r>
                    <m:acc>
                      <m:accPr>
                        <m:chr m:val="̃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Unblind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acc>
                          <m:accPr>
                            <m:chr m:val="̃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≔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 </m:t>
                    </m:r>
                    <m:acc>
                      <m:accPr>
                        <m:chr m:val="̃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Verify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≔ </m:t>
                    </m:r>
                    <m:d>
                      <m:dPr>
                        <m:begChr m:val="{"/>
                        <m:endChr m:val="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1,   </m:t>
                            </m:r>
                            <m:r>
                              <m:rPr>
                                <m:nor/>
                              </m:rPr>
                              <a:rPr lang="en-GB" i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p>
                            </m:s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0,   </m:t>
                            </m:r>
                            <m:r>
                              <m:rPr>
                                <m:nor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57910E-3173-358D-1707-21B68E5C5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0863"/>
                <a:ext cx="8595360" cy="4351337"/>
              </a:xfrm>
              <a:blipFill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4C109-7E64-BE48-8BBC-B3C1D990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19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3F5D-DDFF-F573-7314-4D935A83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F0A7F-5688-CD74-9327-9D57CF90C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Implemented using C# and .NET Framework 6</a:t>
            </a:r>
          </a:p>
          <a:p>
            <a:r>
              <a:rPr lang="en-GB" dirty="0"/>
              <a:t>Functional tests using </a:t>
            </a:r>
            <a:r>
              <a:rPr lang="en-GB" dirty="0" err="1"/>
              <a:t>Xunit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0A7C4-3245-A05A-DD76-7800E2C6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783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BA56-7C70-D950-2B90-1532EDEA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Homomorphic Encryption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565D9-4130-9327-6F58-FC215CC8DC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art of adding two numbers – without actually knowing the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21CD0-39FC-847B-72FB-E9703797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510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BD51-FE5A-01A0-E260-9B25762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pic>
        <p:nvPicPr>
          <p:cNvPr id="6" name="Content Placeholder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164F4E4-9CE8-5B0F-2FD3-0D69B187F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34" y="1828800"/>
            <a:ext cx="806778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3D4-73F5-2C89-A75C-728AF40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65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7B66-BCAA-4D8F-C8ED-F51FAFB6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4D5AB-832A-50D8-74EF-B40DA8F15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Blind Signatures</a:t>
            </a:r>
          </a:p>
          <a:p>
            <a:r>
              <a:rPr lang="en-GB" dirty="0"/>
              <a:t>Homomorphic Encryption</a:t>
            </a:r>
          </a:p>
          <a:p>
            <a:r>
              <a:rPr lang="en-GB" dirty="0"/>
              <a:t>Commitment Schemes</a:t>
            </a:r>
          </a:p>
          <a:p>
            <a:r>
              <a:rPr lang="en-GB" dirty="0"/>
              <a:t>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47339-92D1-3F9C-3336-F6E4255D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108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BD51-FE5A-01A0-E260-9B25762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64F4E4-9CE8-5B0F-2FD3-0D69B187F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5534" y="1828800"/>
            <a:ext cx="8067783" cy="43513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3D4-73F5-2C89-A75C-728AF40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62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BD51-FE5A-01A0-E260-9B25762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64F4E4-9CE8-5B0F-2FD3-0D69B187F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5535" y="1828800"/>
            <a:ext cx="8067781" cy="43513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3D4-73F5-2C89-A75C-728AF40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723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BD51-FE5A-01A0-E260-9B25762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64F4E4-9CE8-5B0F-2FD3-0D69B187F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5535" y="1828800"/>
            <a:ext cx="8067781" cy="43513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3D4-73F5-2C89-A75C-728AF40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154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BD51-FE5A-01A0-E260-9B25762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64F4E4-9CE8-5B0F-2FD3-0D69B187F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5536" y="1828800"/>
            <a:ext cx="8067779" cy="43513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3D4-73F5-2C89-A75C-728AF40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877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BD51-FE5A-01A0-E260-9B25762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64F4E4-9CE8-5B0F-2FD3-0D69B187F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5536" y="1828800"/>
            <a:ext cx="8067779" cy="43513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3D4-73F5-2C89-A75C-728AF40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14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BD51-FE5A-01A0-E260-9B25762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5CB061-038D-BB66-23B3-39C261720B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KeyGen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Encrypt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Decrypt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Add</m:t>
                        </m:r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KeyGen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Encrypt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Encrypt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←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Add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←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Decrypt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5CB061-038D-BB66-23B3-39C261720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3D4-73F5-2C89-A75C-728AF40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550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BD51-FE5A-01A0-E260-9B25762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5CB061-038D-BB66-23B3-39C261720B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Correctness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Decrypt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Encrypt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𝑝𝑘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Decrypt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GB">
                            <a:latin typeface="Cambria Math" panose="02040503050406030204" pitchFamily="18" charset="0"/>
                          </a:rPr>
                          <m:t>Add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𝑝𝑘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Encrypt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𝑝𝑘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Encrypt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𝑝𝑘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r>
                  <a:rPr lang="en-GB" dirty="0"/>
                  <a:t>Security</a:t>
                </a:r>
              </a:p>
              <a:p>
                <a:pPr lvl="1"/>
                <a:r>
                  <a:rPr lang="en-GB" dirty="0"/>
                  <a:t>Attacker cannot learn anything about the plain-text</a:t>
                </a:r>
              </a:p>
              <a:p>
                <a:pPr lvl="1"/>
                <a:r>
                  <a:rPr lang="en-GB" dirty="0" err="1"/>
                  <a:t>Decryptor</a:t>
                </a:r>
                <a:r>
                  <a:rPr lang="en-GB" dirty="0"/>
                  <a:t> cannot tell whether message is composite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5CB061-038D-BB66-23B3-39C261720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3D4-73F5-2C89-A75C-728AF40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76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BD51-FE5A-01A0-E260-9B25762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5CB061-038D-BB66-23B3-39C261720B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Based on the </a:t>
                </a:r>
                <a:r>
                  <a:rPr lang="en-GB" b="1" dirty="0"/>
                  <a:t>El Gamal</a:t>
                </a:r>
                <a:r>
                  <a:rPr lang="en-GB" dirty="0"/>
                  <a:t> crypto-system</a:t>
                </a:r>
              </a:p>
              <a:p>
                <a:r>
                  <a:rPr lang="en-GB" dirty="0"/>
                  <a:t>Operates in Diffie-Hellman group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r>
                  <a:rPr lang="en-GB" dirty="0"/>
                  <a:t>Based on </a:t>
                </a:r>
                <a:r>
                  <a:rPr lang="en-GB" b="1" dirty="0"/>
                  <a:t>Discrete Logarithm Problem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KeyGen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() 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≔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𝑠𝑘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Encrypt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≔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Decrypt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≔ </m:t>
                    </m:r>
                    <m:acc>
                      <m:accPr>
                        <m:chr m:val="̃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GB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nary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Add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GB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GB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5CB061-038D-BB66-23B3-39C261720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2" t="-9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3D4-73F5-2C89-A75C-728AF40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90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3F5D-DDFF-F573-7314-4D935A83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F0A7F-5688-CD74-9327-9D57CF90C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Implemented using C# and .NET Framework 6</a:t>
            </a:r>
          </a:p>
          <a:p>
            <a:r>
              <a:rPr lang="en-GB" dirty="0"/>
              <a:t>Functional tests using </a:t>
            </a:r>
            <a:r>
              <a:rPr lang="en-GB" dirty="0" err="1"/>
              <a:t>Xunit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0A7C4-3245-A05A-DD76-7800E2C6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595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BA56-7C70-D950-2B90-1532EDEA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Commitment Schemes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565D9-4130-9327-6F58-FC215CC8DC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cannot simply change your opinion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3D362-B99A-0CCB-8F88-299670B1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9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BA56-7C70-D950-2B90-1532EDEA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Blind Signatures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565D9-4130-9327-6F58-FC215CC8DC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Signing the unknown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CC1A0-8942-0DB1-F989-77B2DA43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676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BD51-FE5A-01A0-E260-9B25762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3D4-73F5-2C89-A75C-728AF40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30</a:t>
            </a:fld>
            <a:endParaRPr lang="en-GB"/>
          </a:p>
        </p:txBody>
      </p:sp>
      <p:pic>
        <p:nvPicPr>
          <p:cNvPr id="8" name="Content Placeholder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3A7B0D1-FDE1-13CD-B04C-9032160E8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34" y="1828800"/>
            <a:ext cx="8067783" cy="4351338"/>
          </a:xfrm>
        </p:spPr>
      </p:pic>
    </p:spTree>
    <p:extLst>
      <p:ext uri="{BB962C8B-B14F-4D97-AF65-F5344CB8AC3E}">
        <p14:creationId xmlns:p14="http://schemas.microsoft.com/office/powerpoint/2010/main" val="4196213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BD51-FE5A-01A0-E260-9B25762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3D4-73F5-2C89-A75C-728AF40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31</a:t>
            </a:fld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A7B0D1-FDE1-13CD-B04C-9032160E8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5534" y="1828800"/>
            <a:ext cx="8067783" cy="4351337"/>
          </a:xfrm>
        </p:spPr>
      </p:pic>
    </p:spTree>
    <p:extLst>
      <p:ext uri="{BB962C8B-B14F-4D97-AF65-F5344CB8AC3E}">
        <p14:creationId xmlns:p14="http://schemas.microsoft.com/office/powerpoint/2010/main" val="4104929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BD51-FE5A-01A0-E260-9B25762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3D4-73F5-2C89-A75C-728AF40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32</a:t>
            </a:fld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A7B0D1-FDE1-13CD-B04C-9032160E8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5534" y="1828800"/>
            <a:ext cx="8067783" cy="4351337"/>
          </a:xfrm>
        </p:spPr>
      </p:pic>
    </p:spTree>
    <p:extLst>
      <p:ext uri="{BB962C8B-B14F-4D97-AF65-F5344CB8AC3E}">
        <p14:creationId xmlns:p14="http://schemas.microsoft.com/office/powerpoint/2010/main" val="196045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BD51-FE5A-01A0-E260-9B25762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3D4-73F5-2C89-A75C-728AF40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33</a:t>
            </a:fld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A7B0D1-FDE1-13CD-B04C-9032160E8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5534" y="1828800"/>
            <a:ext cx="8067783" cy="4351337"/>
          </a:xfrm>
        </p:spPr>
      </p:pic>
    </p:spTree>
    <p:extLst>
      <p:ext uri="{BB962C8B-B14F-4D97-AF65-F5344CB8AC3E}">
        <p14:creationId xmlns:p14="http://schemas.microsoft.com/office/powerpoint/2010/main" val="1041814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BD51-FE5A-01A0-E260-9B25762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3D4-73F5-2C89-A75C-728AF40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34</a:t>
            </a:fld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A7B0D1-FDE1-13CD-B04C-9032160E8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5534" y="1828800"/>
            <a:ext cx="8067783" cy="4351337"/>
          </a:xfrm>
        </p:spPr>
      </p:pic>
    </p:spTree>
    <p:extLst>
      <p:ext uri="{BB962C8B-B14F-4D97-AF65-F5344CB8AC3E}">
        <p14:creationId xmlns:p14="http://schemas.microsoft.com/office/powerpoint/2010/main" val="2305080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BD51-FE5A-01A0-E260-9B25762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3D4-73F5-2C89-A75C-728AF40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35</a:t>
            </a:fld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A7B0D1-FDE1-13CD-B04C-9032160E8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5534" y="1828800"/>
            <a:ext cx="8067783" cy="4351337"/>
          </a:xfrm>
        </p:spPr>
      </p:pic>
    </p:spTree>
    <p:extLst>
      <p:ext uri="{BB962C8B-B14F-4D97-AF65-F5344CB8AC3E}">
        <p14:creationId xmlns:p14="http://schemas.microsoft.com/office/powerpoint/2010/main" val="3595855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BD51-FE5A-01A0-E260-9B25762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5CB061-038D-BB66-23B3-39C261720B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Setup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Commit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Reveal</m:t>
                        </m:r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pPr>
                  <a:tabLst>
                    <a:tab pos="2871788" algn="l"/>
                  </a:tabLst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Setup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GB" dirty="0"/>
                  <a:t>	// receiver</a:t>
                </a:r>
              </a:p>
              <a:p>
                <a:pPr>
                  <a:tabLst>
                    <a:tab pos="2871788" algn="l"/>
                  </a:tabLs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Commit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GB" dirty="0"/>
                  <a:t>	// committer, 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GB" dirty="0"/>
                  <a:t>  sent to receiver</a:t>
                </a:r>
              </a:p>
              <a:p>
                <a:pPr>
                  <a:tabLst>
                    <a:tab pos="2871788" algn="l"/>
                  </a:tabLst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Reveal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GB" dirty="0"/>
                  <a:t>	// receiver, after committer revealed 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GB" dirty="0"/>
                  <a:t> and 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5CB061-038D-BB66-23B3-39C261720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3D4-73F5-2C89-A75C-728AF40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1093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BD51-FE5A-01A0-E260-9B25762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CB061-038D-BB66-23B3-39C261720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Correctness</a:t>
            </a:r>
          </a:p>
          <a:p>
            <a:r>
              <a:rPr lang="en-GB" dirty="0"/>
              <a:t>Security</a:t>
            </a:r>
          </a:p>
          <a:p>
            <a:pPr lvl="1"/>
            <a:r>
              <a:rPr lang="en-GB" dirty="0"/>
              <a:t>Hiding: attacker cannot learn committed value</a:t>
            </a:r>
          </a:p>
          <a:p>
            <a:pPr lvl="1"/>
            <a:r>
              <a:rPr lang="en-GB" dirty="0"/>
              <a:t>Binding: committer cannot change committed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3D4-73F5-2C89-A75C-728AF40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510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BD51-FE5A-01A0-E260-9B25762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5CB061-038D-BB66-23B3-39C261720B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828800"/>
                <a:ext cx="9047141" cy="4351337"/>
              </a:xfrm>
            </p:spPr>
            <p:txBody>
              <a:bodyPr/>
              <a:lstStyle/>
              <a:p>
                <a:r>
                  <a:rPr lang="en-GB" b="1" dirty="0"/>
                  <a:t>Pedersen</a:t>
                </a:r>
                <a:r>
                  <a:rPr lang="en-GB" dirty="0"/>
                  <a:t> Commitment Scheme</a:t>
                </a:r>
              </a:p>
              <a:p>
                <a:r>
                  <a:rPr lang="en-GB" dirty="0"/>
                  <a:t>Operates in Diffie-Hellman group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r>
                  <a:rPr lang="en-GB" dirty="0"/>
                  <a:t>Based on </a:t>
                </a:r>
                <a:r>
                  <a:rPr lang="en-GB" b="1" dirty="0"/>
                  <a:t>Discrete Logarithm Problem</a:t>
                </a:r>
              </a:p>
              <a:p>
                <a:endParaRPr lang="en-GB" dirty="0"/>
              </a:p>
              <a:p>
                <a:pPr>
                  <a:tabLst>
                    <a:tab pos="5832475" algn="l"/>
                  </a:tabLs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Setup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() 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𝑠𝑘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GB" dirty="0"/>
              </a:p>
              <a:p>
                <a:pPr>
                  <a:tabLst>
                    <a:tab pos="5832475" algn="l"/>
                  </a:tabLs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Commit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()≔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𝑝𝑘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GB" dirty="0"/>
              </a:p>
              <a:p>
                <a:pPr>
                  <a:tabLst>
                    <a:tab pos="5832475" algn="l"/>
                  </a:tabLs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Reveal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𝑝𝑘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5CB061-038D-BB66-23B3-39C261720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828800"/>
                <a:ext cx="9047141" cy="4351337"/>
              </a:xfrm>
              <a:blipFill>
                <a:blip r:embed="rId2"/>
                <a:stretch>
                  <a:fillRect l="-135" t="-9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1B3D4-73F5-2C89-A75C-728AF40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1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3F5D-DDFF-F573-7314-4D935A83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F0A7F-5688-CD74-9327-9D57CF90C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Implemented using C# and .NET Framework 6</a:t>
            </a:r>
          </a:p>
          <a:p>
            <a:r>
              <a:rPr lang="en-GB" dirty="0"/>
              <a:t>Functional tests using </a:t>
            </a:r>
            <a:r>
              <a:rPr lang="en-GB" dirty="0" err="1"/>
              <a:t>Xunit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0A7C4-3245-A05A-DD76-7800E2C6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56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BE3E-63FA-C187-FE6C-5BD06126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BC3E32-D49A-E541-E740-8FCBF9B36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018" y="2154803"/>
            <a:ext cx="9588814" cy="369933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65C7-241F-6B57-BFAC-E02578A1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064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CFFF-27B1-93FA-415F-25DA901F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8370F-B4D8-B644-6B6E-1F0AA9475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287DF-64FB-5230-9D4B-BE45A484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3591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15A64-B9EA-DFE2-0EA6-85DAF8F8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0CB36-95BF-8311-3D30-23AA20146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Cryptographic Voting - A Gentle Introduction</a:t>
            </a:r>
            <a:br>
              <a:rPr lang="en-US" b="1" dirty="0"/>
            </a:br>
            <a:r>
              <a:rPr lang="en-US" dirty="0"/>
              <a:t>David Bernhard, Bogdan </a:t>
            </a:r>
            <a:r>
              <a:rPr lang="en-US" dirty="0" err="1"/>
              <a:t>Warinschi</a:t>
            </a:r>
            <a:br>
              <a:rPr lang="en-US" b="1" dirty="0"/>
            </a:br>
            <a:r>
              <a:rPr lang="en-US" dirty="0">
                <a:hlinkClick r:id="rId2"/>
              </a:rPr>
              <a:t>https://eprint.iacr.org/2016/765</a:t>
            </a:r>
            <a:br>
              <a:rPr lang="en-US" dirty="0"/>
            </a:br>
            <a:r>
              <a:rPr lang="en-US" dirty="0"/>
              <a:t>2013</a:t>
            </a:r>
          </a:p>
          <a:p>
            <a:pPr marL="0" indent="0">
              <a:buNone/>
            </a:pPr>
            <a:r>
              <a:rPr lang="en-GB" b="1" dirty="0"/>
              <a:t>Cryptography Made Simple</a:t>
            </a:r>
            <a:br>
              <a:rPr lang="en-GB" b="1" dirty="0"/>
            </a:br>
            <a:r>
              <a:rPr lang="en-GB" dirty="0"/>
              <a:t>Nigel P. Smart</a:t>
            </a:r>
            <a:br>
              <a:rPr lang="en-GB" dirty="0"/>
            </a:br>
            <a:r>
              <a:rPr lang="en-GB" dirty="0"/>
              <a:t>2016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Implementation of RSA Blind Signatures, El Gamal Homomorphic Encryption and Pedersen commitments</a:t>
            </a:r>
            <a:br>
              <a:rPr lang="en-GB" b="1" dirty="0"/>
            </a:br>
            <a:r>
              <a:rPr lang="en-GB" dirty="0"/>
              <a:t>Markus Eggimann</a:t>
            </a:r>
            <a:br>
              <a:rPr lang="en-GB" dirty="0"/>
            </a:br>
            <a:r>
              <a:rPr lang="en-GB" dirty="0">
                <a:hlinkClick r:id="rId3"/>
              </a:rPr>
              <a:t>https://github.com/meggima/seminar-crypto-fall-2022</a:t>
            </a:r>
            <a:br>
              <a:rPr lang="en-GB" dirty="0"/>
            </a:br>
            <a:r>
              <a:rPr lang="en-GB" dirty="0"/>
              <a:t>2022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AEB23-7C82-C26A-AE03-F2BF1AD3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315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BE3E-63FA-C187-FE6C-5BD06126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BC3E32-D49A-E541-E740-8FCBF9B36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018" y="2154803"/>
            <a:ext cx="9588814" cy="369933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65C7-241F-6B57-BFAC-E02578A1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26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BE3E-63FA-C187-FE6C-5BD06126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BC3E32-D49A-E541-E740-8FCBF9B36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018" y="2154803"/>
            <a:ext cx="9588813" cy="369933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65C7-241F-6B57-BFAC-E02578A1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07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BE3E-63FA-C187-FE6C-5BD06126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BC3E32-D49A-E541-E740-8FCBF9B36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018" y="2154803"/>
            <a:ext cx="9588813" cy="369933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65C7-241F-6B57-BFAC-E02578A1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94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BE3E-63FA-C187-FE6C-5BD06126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BC3E32-D49A-E541-E740-8FCBF9B36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019" y="2154803"/>
            <a:ext cx="9588810" cy="369933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65C7-241F-6B57-BFAC-E02578A1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51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BE3E-63FA-C187-FE6C-5BD06126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BC3E32-D49A-E541-E740-8FCBF9B36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019" y="2154803"/>
            <a:ext cx="9588810" cy="369932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65C7-241F-6B57-BFAC-E02578A1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5FD7838-569C-4EAB-98FE-B3CDE1C02B9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968123"/>
      </p:ext>
    </p:extLst>
  </p:cSld>
  <p:clrMapOvr>
    <a:masterClrMapping/>
  </p:clrMapOvr>
</p:sld>
</file>

<file path=ppt/theme/theme1.xml><?xml version="1.0" encoding="utf-8"?>
<a:theme xmlns:a="http://schemas.openxmlformats.org/drawingml/2006/main" name="MySimpl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Simple" id="{442E40C5-CDF2-4266-A79A-AF73B3EF923E}" vid="{04837591-9F52-4CCD-9D0B-C6D192850A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MySimple</Template>
  <TotalTime>4403</TotalTime>
  <Words>574</Words>
  <Application>Microsoft Office PowerPoint</Application>
  <PresentationFormat>Widescreen</PresentationFormat>
  <Paragraphs>156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Wingdings 2</vt:lpstr>
      <vt:lpstr>MySimple</vt:lpstr>
      <vt:lpstr>Cryptographic Primitives I</vt:lpstr>
      <vt:lpstr>Content</vt:lpstr>
      <vt:lpstr>Blind Signatures</vt:lpstr>
      <vt:lpstr>Context</vt:lpstr>
      <vt:lpstr>Context</vt:lpstr>
      <vt:lpstr>Context</vt:lpstr>
      <vt:lpstr>Context</vt:lpstr>
      <vt:lpstr>Context</vt:lpstr>
      <vt:lpstr>Context</vt:lpstr>
      <vt:lpstr>Context</vt:lpstr>
      <vt:lpstr>Context</vt:lpstr>
      <vt:lpstr>Context</vt:lpstr>
      <vt:lpstr>Context</vt:lpstr>
      <vt:lpstr>Definition</vt:lpstr>
      <vt:lpstr>Properties</vt:lpstr>
      <vt:lpstr>Implementation</vt:lpstr>
      <vt:lpstr>Demo</vt:lpstr>
      <vt:lpstr>Homomorphic Encryption</vt:lpstr>
      <vt:lpstr>Context</vt:lpstr>
      <vt:lpstr>Context</vt:lpstr>
      <vt:lpstr>Context</vt:lpstr>
      <vt:lpstr>Context</vt:lpstr>
      <vt:lpstr>Context</vt:lpstr>
      <vt:lpstr>Context</vt:lpstr>
      <vt:lpstr>Definition</vt:lpstr>
      <vt:lpstr>Properties</vt:lpstr>
      <vt:lpstr>Implementation</vt:lpstr>
      <vt:lpstr>Demo</vt:lpstr>
      <vt:lpstr>Commitment Schemes</vt:lpstr>
      <vt:lpstr>Context</vt:lpstr>
      <vt:lpstr>Context</vt:lpstr>
      <vt:lpstr>Context</vt:lpstr>
      <vt:lpstr>Context</vt:lpstr>
      <vt:lpstr>Context</vt:lpstr>
      <vt:lpstr>Context</vt:lpstr>
      <vt:lpstr>Definition</vt:lpstr>
      <vt:lpstr>Properties</vt:lpstr>
      <vt:lpstr>Implementation</vt:lpstr>
      <vt:lpstr>Demo</vt:lpstr>
      <vt:lpstr>Discussion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Primitives I</dc:title>
  <dc:creator>Eggimann, Markus (STUDENTS)</dc:creator>
  <cp:lastModifiedBy>Eggimann, Markus (STUDENTS)</cp:lastModifiedBy>
  <cp:revision>38</cp:revision>
  <dcterms:created xsi:type="dcterms:W3CDTF">2022-10-15T16:21:13Z</dcterms:created>
  <dcterms:modified xsi:type="dcterms:W3CDTF">2022-10-19T16:11:14Z</dcterms:modified>
</cp:coreProperties>
</file>