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sldIdLst>
    <p:sldId id="256" r:id="rId2"/>
    <p:sldId id="263" r:id="rId3"/>
    <p:sldId id="265" r:id="rId4"/>
    <p:sldId id="266" r:id="rId5"/>
    <p:sldId id="262" r:id="rId6"/>
    <p:sldId id="267" r:id="rId7"/>
    <p:sldId id="268" r:id="rId8"/>
    <p:sldId id="269" r:id="rId9"/>
    <p:sldId id="276" r:id="rId10"/>
    <p:sldId id="271" r:id="rId11"/>
    <p:sldId id="272" r:id="rId12"/>
    <p:sldId id="273" r:id="rId13"/>
    <p:sldId id="257" r:id="rId14"/>
    <p:sldId id="274" r:id="rId15"/>
    <p:sldId id="275" r:id="rId16"/>
  </p:sldIdLst>
  <p:sldSz cx="9167813" cy="687546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5977" y="1125221"/>
            <a:ext cx="6875860" cy="2393680"/>
          </a:xfrm>
        </p:spPr>
        <p:txBody>
          <a:bodyPr anchor="b"/>
          <a:lstStyle>
            <a:lvl1pPr algn="ctr">
              <a:defRPr sz="4512"/>
            </a:lvl1pPr>
          </a:lstStyle>
          <a:p>
            <a:r>
              <a:rPr lang="en-US" smtClean="0"/>
              <a:t>Click to edit Master title style</a:t>
            </a:r>
            <a:endParaRPr lang="en-GB"/>
          </a:p>
        </p:txBody>
      </p:sp>
      <p:sp>
        <p:nvSpPr>
          <p:cNvPr id="3" name="Subtitle 2"/>
          <p:cNvSpPr>
            <a:spLocks noGrp="1"/>
          </p:cNvSpPr>
          <p:nvPr>
            <p:ph type="subTitle" idx="1"/>
          </p:nvPr>
        </p:nvSpPr>
        <p:spPr>
          <a:xfrm>
            <a:off x="1145977" y="3611210"/>
            <a:ext cx="6875860" cy="1659978"/>
          </a:xfrm>
        </p:spPr>
        <p:txBody>
          <a:bodyPr/>
          <a:lstStyle>
            <a:lvl1pPr marL="0" indent="0" algn="ctr">
              <a:buNone/>
              <a:defRPr sz="1805"/>
            </a:lvl1pPr>
            <a:lvl2pPr marL="343814" indent="0" algn="ctr">
              <a:buNone/>
              <a:defRPr sz="1504"/>
            </a:lvl2pPr>
            <a:lvl3pPr marL="687629" indent="0" algn="ctr">
              <a:buNone/>
              <a:defRPr sz="1354"/>
            </a:lvl3pPr>
            <a:lvl4pPr marL="1031443" indent="0" algn="ctr">
              <a:buNone/>
              <a:defRPr sz="1203"/>
            </a:lvl4pPr>
            <a:lvl5pPr marL="1375258" indent="0" algn="ctr">
              <a:buNone/>
              <a:defRPr sz="1203"/>
            </a:lvl5pPr>
            <a:lvl6pPr marL="1719072" indent="0" algn="ctr">
              <a:buNone/>
              <a:defRPr sz="1203"/>
            </a:lvl6pPr>
            <a:lvl7pPr marL="2062886" indent="0" algn="ctr">
              <a:buNone/>
              <a:defRPr sz="1203"/>
            </a:lvl7pPr>
            <a:lvl8pPr marL="2406701" indent="0" algn="ctr">
              <a:buNone/>
              <a:defRPr sz="1203"/>
            </a:lvl8pPr>
            <a:lvl9pPr marL="2750515" indent="0" algn="ctr">
              <a:buNone/>
              <a:defRPr sz="1203"/>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21DB575-B981-44CD-913A-6F0577F40900}" type="datetimeFigureOut">
              <a:rPr lang="en-GB" smtClean="0"/>
              <a:t>27/07/2020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449544-3C3F-4006-886E-621E21B1BAD7}" type="slidenum">
              <a:rPr lang="en-GB" smtClean="0"/>
              <a:t>‹#›</a:t>
            </a:fld>
            <a:endParaRPr lang="en-GB"/>
          </a:p>
        </p:txBody>
      </p:sp>
    </p:spTree>
    <p:extLst>
      <p:ext uri="{BB962C8B-B14F-4D97-AF65-F5344CB8AC3E}">
        <p14:creationId xmlns:p14="http://schemas.microsoft.com/office/powerpoint/2010/main" val="252357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21DB575-B981-44CD-913A-6F0577F40900}" type="datetimeFigureOut">
              <a:rPr lang="en-GB" smtClean="0"/>
              <a:t>27/07/2020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449544-3C3F-4006-886E-621E21B1BAD7}" type="slidenum">
              <a:rPr lang="en-GB" smtClean="0"/>
              <a:t>‹#›</a:t>
            </a:fld>
            <a:endParaRPr lang="en-GB"/>
          </a:p>
        </p:txBody>
      </p:sp>
    </p:spTree>
    <p:extLst>
      <p:ext uri="{BB962C8B-B14F-4D97-AF65-F5344CB8AC3E}">
        <p14:creationId xmlns:p14="http://schemas.microsoft.com/office/powerpoint/2010/main" val="320744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0716" y="366055"/>
            <a:ext cx="1976810" cy="582663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30287" y="366055"/>
            <a:ext cx="5815831" cy="58266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21DB575-B981-44CD-913A-6F0577F40900}" type="datetimeFigureOut">
              <a:rPr lang="en-GB" smtClean="0"/>
              <a:t>27/07/2020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449544-3C3F-4006-886E-621E21B1BAD7}" type="slidenum">
              <a:rPr lang="en-GB" smtClean="0"/>
              <a:t>‹#›</a:t>
            </a:fld>
            <a:endParaRPr lang="en-GB"/>
          </a:p>
        </p:txBody>
      </p:sp>
    </p:spTree>
    <p:extLst>
      <p:ext uri="{BB962C8B-B14F-4D97-AF65-F5344CB8AC3E}">
        <p14:creationId xmlns:p14="http://schemas.microsoft.com/office/powerpoint/2010/main" val="332175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21DB575-B981-44CD-913A-6F0577F40900}" type="datetimeFigureOut">
              <a:rPr lang="en-GB" smtClean="0"/>
              <a:t>27/07/2020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449544-3C3F-4006-886E-621E21B1BAD7}" type="slidenum">
              <a:rPr lang="en-GB" smtClean="0"/>
              <a:t>‹#›</a:t>
            </a:fld>
            <a:endParaRPr lang="en-GB"/>
          </a:p>
        </p:txBody>
      </p:sp>
    </p:spTree>
    <p:extLst>
      <p:ext uri="{BB962C8B-B14F-4D97-AF65-F5344CB8AC3E}">
        <p14:creationId xmlns:p14="http://schemas.microsoft.com/office/powerpoint/2010/main" val="3122779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5512" y="1714092"/>
            <a:ext cx="7907239" cy="2860001"/>
          </a:xfrm>
        </p:spPr>
        <p:txBody>
          <a:bodyPr anchor="b"/>
          <a:lstStyle>
            <a:lvl1pPr>
              <a:defRPr sz="4512"/>
            </a:lvl1pPr>
          </a:lstStyle>
          <a:p>
            <a:r>
              <a:rPr lang="en-US" smtClean="0"/>
              <a:t>Click to edit Master title style</a:t>
            </a:r>
            <a:endParaRPr lang="en-GB"/>
          </a:p>
        </p:txBody>
      </p:sp>
      <p:sp>
        <p:nvSpPr>
          <p:cNvPr id="3" name="Text Placeholder 2"/>
          <p:cNvSpPr>
            <a:spLocks noGrp="1"/>
          </p:cNvSpPr>
          <p:nvPr>
            <p:ph type="body" idx="1"/>
          </p:nvPr>
        </p:nvSpPr>
        <p:spPr>
          <a:xfrm>
            <a:off x="625512" y="4601150"/>
            <a:ext cx="7907239" cy="1504007"/>
          </a:xfrm>
        </p:spPr>
        <p:txBody>
          <a:bodyPr/>
          <a:lstStyle>
            <a:lvl1pPr marL="0" indent="0">
              <a:buNone/>
              <a:defRPr sz="1805">
                <a:solidFill>
                  <a:schemeClr val="tx1">
                    <a:tint val="75000"/>
                  </a:schemeClr>
                </a:solidFill>
              </a:defRPr>
            </a:lvl1pPr>
            <a:lvl2pPr marL="343814" indent="0">
              <a:buNone/>
              <a:defRPr sz="1504">
                <a:solidFill>
                  <a:schemeClr val="tx1">
                    <a:tint val="75000"/>
                  </a:schemeClr>
                </a:solidFill>
              </a:defRPr>
            </a:lvl2pPr>
            <a:lvl3pPr marL="687629" indent="0">
              <a:buNone/>
              <a:defRPr sz="1354">
                <a:solidFill>
                  <a:schemeClr val="tx1">
                    <a:tint val="75000"/>
                  </a:schemeClr>
                </a:solidFill>
              </a:defRPr>
            </a:lvl3pPr>
            <a:lvl4pPr marL="1031443" indent="0">
              <a:buNone/>
              <a:defRPr sz="1203">
                <a:solidFill>
                  <a:schemeClr val="tx1">
                    <a:tint val="75000"/>
                  </a:schemeClr>
                </a:solidFill>
              </a:defRPr>
            </a:lvl4pPr>
            <a:lvl5pPr marL="1375258" indent="0">
              <a:buNone/>
              <a:defRPr sz="1203">
                <a:solidFill>
                  <a:schemeClr val="tx1">
                    <a:tint val="75000"/>
                  </a:schemeClr>
                </a:solidFill>
              </a:defRPr>
            </a:lvl5pPr>
            <a:lvl6pPr marL="1719072" indent="0">
              <a:buNone/>
              <a:defRPr sz="1203">
                <a:solidFill>
                  <a:schemeClr val="tx1">
                    <a:tint val="75000"/>
                  </a:schemeClr>
                </a:solidFill>
              </a:defRPr>
            </a:lvl6pPr>
            <a:lvl7pPr marL="2062886" indent="0">
              <a:buNone/>
              <a:defRPr sz="1203">
                <a:solidFill>
                  <a:schemeClr val="tx1">
                    <a:tint val="75000"/>
                  </a:schemeClr>
                </a:solidFill>
              </a:defRPr>
            </a:lvl7pPr>
            <a:lvl8pPr marL="2406701" indent="0">
              <a:buNone/>
              <a:defRPr sz="1203">
                <a:solidFill>
                  <a:schemeClr val="tx1">
                    <a:tint val="75000"/>
                  </a:schemeClr>
                </a:solidFill>
              </a:defRPr>
            </a:lvl8pPr>
            <a:lvl9pPr marL="2750515" indent="0">
              <a:buNone/>
              <a:defRPr sz="120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1DB575-B981-44CD-913A-6F0577F40900}" type="datetimeFigureOut">
              <a:rPr lang="en-GB" smtClean="0"/>
              <a:t>27/07/2020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449544-3C3F-4006-886E-621E21B1BAD7}" type="slidenum">
              <a:rPr lang="en-GB" smtClean="0"/>
              <a:t>‹#›</a:t>
            </a:fld>
            <a:endParaRPr lang="en-GB"/>
          </a:p>
        </p:txBody>
      </p:sp>
    </p:spTree>
    <p:extLst>
      <p:ext uri="{BB962C8B-B14F-4D97-AF65-F5344CB8AC3E}">
        <p14:creationId xmlns:p14="http://schemas.microsoft.com/office/powerpoint/2010/main" val="30874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30287" y="1830274"/>
            <a:ext cx="3896321" cy="43624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1205" y="1830274"/>
            <a:ext cx="3896321" cy="43624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21DB575-B981-44CD-913A-6F0577F40900}" type="datetimeFigureOut">
              <a:rPr lang="en-GB" smtClean="0"/>
              <a:t>27/07/2020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449544-3C3F-4006-886E-621E21B1BAD7}" type="slidenum">
              <a:rPr lang="en-GB" smtClean="0"/>
              <a:t>‹#›</a:t>
            </a:fld>
            <a:endParaRPr lang="en-GB"/>
          </a:p>
        </p:txBody>
      </p:sp>
    </p:spTree>
    <p:extLst>
      <p:ext uri="{BB962C8B-B14F-4D97-AF65-F5344CB8AC3E}">
        <p14:creationId xmlns:p14="http://schemas.microsoft.com/office/powerpoint/2010/main" val="203938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1481" y="366055"/>
            <a:ext cx="7907239" cy="1328938"/>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1482" y="1685444"/>
            <a:ext cx="3878414" cy="826010"/>
          </a:xfrm>
        </p:spPr>
        <p:txBody>
          <a:bodyPr anchor="b"/>
          <a:lstStyle>
            <a:lvl1pPr marL="0" indent="0">
              <a:buNone/>
              <a:defRPr sz="1805" b="1"/>
            </a:lvl1pPr>
            <a:lvl2pPr marL="343814" indent="0">
              <a:buNone/>
              <a:defRPr sz="1504" b="1"/>
            </a:lvl2pPr>
            <a:lvl3pPr marL="687629" indent="0">
              <a:buNone/>
              <a:defRPr sz="1354" b="1"/>
            </a:lvl3pPr>
            <a:lvl4pPr marL="1031443" indent="0">
              <a:buNone/>
              <a:defRPr sz="1203" b="1"/>
            </a:lvl4pPr>
            <a:lvl5pPr marL="1375258" indent="0">
              <a:buNone/>
              <a:defRPr sz="1203" b="1"/>
            </a:lvl5pPr>
            <a:lvl6pPr marL="1719072" indent="0">
              <a:buNone/>
              <a:defRPr sz="1203" b="1"/>
            </a:lvl6pPr>
            <a:lvl7pPr marL="2062886" indent="0">
              <a:buNone/>
              <a:defRPr sz="1203" b="1"/>
            </a:lvl7pPr>
            <a:lvl8pPr marL="2406701" indent="0">
              <a:buNone/>
              <a:defRPr sz="1203" b="1"/>
            </a:lvl8pPr>
            <a:lvl9pPr marL="2750515" indent="0">
              <a:buNone/>
              <a:defRPr sz="1203" b="1"/>
            </a:lvl9pPr>
          </a:lstStyle>
          <a:p>
            <a:pPr lvl="0"/>
            <a:r>
              <a:rPr lang="en-US" smtClean="0"/>
              <a:t>Edit Master text styles</a:t>
            </a:r>
          </a:p>
        </p:txBody>
      </p:sp>
      <p:sp>
        <p:nvSpPr>
          <p:cNvPr id="4" name="Content Placeholder 3"/>
          <p:cNvSpPr>
            <a:spLocks noGrp="1"/>
          </p:cNvSpPr>
          <p:nvPr>
            <p:ph sz="half" idx="2"/>
          </p:nvPr>
        </p:nvSpPr>
        <p:spPr>
          <a:xfrm>
            <a:off x="631482" y="2511454"/>
            <a:ext cx="3878414" cy="369397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1205" y="1685444"/>
            <a:ext cx="3897515" cy="826010"/>
          </a:xfrm>
        </p:spPr>
        <p:txBody>
          <a:bodyPr anchor="b"/>
          <a:lstStyle>
            <a:lvl1pPr marL="0" indent="0">
              <a:buNone/>
              <a:defRPr sz="1805" b="1"/>
            </a:lvl1pPr>
            <a:lvl2pPr marL="343814" indent="0">
              <a:buNone/>
              <a:defRPr sz="1504" b="1"/>
            </a:lvl2pPr>
            <a:lvl3pPr marL="687629" indent="0">
              <a:buNone/>
              <a:defRPr sz="1354" b="1"/>
            </a:lvl3pPr>
            <a:lvl4pPr marL="1031443" indent="0">
              <a:buNone/>
              <a:defRPr sz="1203" b="1"/>
            </a:lvl4pPr>
            <a:lvl5pPr marL="1375258" indent="0">
              <a:buNone/>
              <a:defRPr sz="1203" b="1"/>
            </a:lvl5pPr>
            <a:lvl6pPr marL="1719072" indent="0">
              <a:buNone/>
              <a:defRPr sz="1203" b="1"/>
            </a:lvl6pPr>
            <a:lvl7pPr marL="2062886" indent="0">
              <a:buNone/>
              <a:defRPr sz="1203" b="1"/>
            </a:lvl7pPr>
            <a:lvl8pPr marL="2406701" indent="0">
              <a:buNone/>
              <a:defRPr sz="1203" b="1"/>
            </a:lvl8pPr>
            <a:lvl9pPr marL="2750515" indent="0">
              <a:buNone/>
              <a:defRPr sz="1203" b="1"/>
            </a:lvl9pPr>
          </a:lstStyle>
          <a:p>
            <a:pPr lvl="0"/>
            <a:r>
              <a:rPr lang="en-US" smtClean="0"/>
              <a:t>Edit Master text styles</a:t>
            </a:r>
          </a:p>
        </p:txBody>
      </p:sp>
      <p:sp>
        <p:nvSpPr>
          <p:cNvPr id="6" name="Content Placeholder 5"/>
          <p:cNvSpPr>
            <a:spLocks noGrp="1"/>
          </p:cNvSpPr>
          <p:nvPr>
            <p:ph sz="quarter" idx="4"/>
          </p:nvPr>
        </p:nvSpPr>
        <p:spPr>
          <a:xfrm>
            <a:off x="4641205" y="2511454"/>
            <a:ext cx="3897515" cy="369397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21DB575-B981-44CD-913A-6F0577F40900}" type="datetimeFigureOut">
              <a:rPr lang="en-GB" smtClean="0"/>
              <a:t>27/07/2020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449544-3C3F-4006-886E-621E21B1BAD7}" type="slidenum">
              <a:rPr lang="en-GB" smtClean="0"/>
              <a:t>‹#›</a:t>
            </a:fld>
            <a:endParaRPr lang="en-GB"/>
          </a:p>
        </p:txBody>
      </p:sp>
    </p:spTree>
    <p:extLst>
      <p:ext uri="{BB962C8B-B14F-4D97-AF65-F5344CB8AC3E}">
        <p14:creationId xmlns:p14="http://schemas.microsoft.com/office/powerpoint/2010/main" val="250466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21DB575-B981-44CD-913A-6F0577F40900}" type="datetimeFigureOut">
              <a:rPr lang="en-GB" smtClean="0"/>
              <a:t>27/07/2020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449544-3C3F-4006-886E-621E21B1BAD7}" type="slidenum">
              <a:rPr lang="en-GB" smtClean="0"/>
              <a:t>‹#›</a:t>
            </a:fld>
            <a:endParaRPr lang="en-GB"/>
          </a:p>
        </p:txBody>
      </p:sp>
    </p:spTree>
    <p:extLst>
      <p:ext uri="{BB962C8B-B14F-4D97-AF65-F5344CB8AC3E}">
        <p14:creationId xmlns:p14="http://schemas.microsoft.com/office/powerpoint/2010/main" val="381131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DB575-B981-44CD-913A-6F0577F40900}" type="datetimeFigureOut">
              <a:rPr lang="en-GB" smtClean="0"/>
              <a:t>27/07/2020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449544-3C3F-4006-886E-621E21B1BAD7}" type="slidenum">
              <a:rPr lang="en-GB" smtClean="0"/>
              <a:t>‹#›</a:t>
            </a:fld>
            <a:endParaRPr lang="en-GB"/>
          </a:p>
        </p:txBody>
      </p:sp>
    </p:spTree>
    <p:extLst>
      <p:ext uri="{BB962C8B-B14F-4D97-AF65-F5344CB8AC3E}">
        <p14:creationId xmlns:p14="http://schemas.microsoft.com/office/powerpoint/2010/main" val="397551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1482" y="458364"/>
            <a:ext cx="2956858" cy="1604275"/>
          </a:xfrm>
        </p:spPr>
        <p:txBody>
          <a:bodyPr anchor="b"/>
          <a:lstStyle>
            <a:lvl1pPr>
              <a:defRPr sz="2406"/>
            </a:lvl1pPr>
          </a:lstStyle>
          <a:p>
            <a:r>
              <a:rPr lang="en-US" smtClean="0"/>
              <a:t>Click to edit Master title style</a:t>
            </a:r>
            <a:endParaRPr lang="en-GB"/>
          </a:p>
        </p:txBody>
      </p:sp>
      <p:sp>
        <p:nvSpPr>
          <p:cNvPr id="3" name="Content Placeholder 2"/>
          <p:cNvSpPr>
            <a:spLocks noGrp="1"/>
          </p:cNvSpPr>
          <p:nvPr>
            <p:ph idx="1"/>
          </p:nvPr>
        </p:nvSpPr>
        <p:spPr>
          <a:xfrm>
            <a:off x="3897515" y="989940"/>
            <a:ext cx="4641205" cy="4886035"/>
          </a:xfrm>
        </p:spPr>
        <p:txBody>
          <a:bodyPr/>
          <a:lstStyle>
            <a:lvl1pPr>
              <a:defRPr sz="2406"/>
            </a:lvl1pPr>
            <a:lvl2pPr>
              <a:defRPr sz="2106"/>
            </a:lvl2pPr>
            <a:lvl3pPr>
              <a:defRPr sz="1805"/>
            </a:lvl3pPr>
            <a:lvl4pPr>
              <a:defRPr sz="1504"/>
            </a:lvl4pPr>
            <a:lvl5pPr>
              <a:defRPr sz="1504"/>
            </a:lvl5pPr>
            <a:lvl6pPr>
              <a:defRPr sz="1504"/>
            </a:lvl6pPr>
            <a:lvl7pPr>
              <a:defRPr sz="1504"/>
            </a:lvl7pPr>
            <a:lvl8pPr>
              <a:defRPr sz="1504"/>
            </a:lvl8pPr>
            <a:lvl9pPr>
              <a:defRPr sz="1504"/>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1482" y="2062639"/>
            <a:ext cx="2956858" cy="3821294"/>
          </a:xfrm>
        </p:spPr>
        <p:txBody>
          <a:bodyPr/>
          <a:lstStyle>
            <a:lvl1pPr marL="0" indent="0">
              <a:buNone/>
              <a:defRPr sz="1203"/>
            </a:lvl1pPr>
            <a:lvl2pPr marL="343814" indent="0">
              <a:buNone/>
              <a:defRPr sz="1053"/>
            </a:lvl2pPr>
            <a:lvl3pPr marL="687629" indent="0">
              <a:buNone/>
              <a:defRPr sz="902"/>
            </a:lvl3pPr>
            <a:lvl4pPr marL="1031443" indent="0">
              <a:buNone/>
              <a:defRPr sz="752"/>
            </a:lvl4pPr>
            <a:lvl5pPr marL="1375258" indent="0">
              <a:buNone/>
              <a:defRPr sz="752"/>
            </a:lvl5pPr>
            <a:lvl6pPr marL="1719072" indent="0">
              <a:buNone/>
              <a:defRPr sz="752"/>
            </a:lvl6pPr>
            <a:lvl7pPr marL="2062886" indent="0">
              <a:buNone/>
              <a:defRPr sz="752"/>
            </a:lvl7pPr>
            <a:lvl8pPr marL="2406701" indent="0">
              <a:buNone/>
              <a:defRPr sz="752"/>
            </a:lvl8pPr>
            <a:lvl9pPr marL="2750515" indent="0">
              <a:buNone/>
              <a:defRPr sz="752"/>
            </a:lvl9pPr>
          </a:lstStyle>
          <a:p>
            <a:pPr lvl="0"/>
            <a:r>
              <a:rPr lang="en-US" smtClean="0"/>
              <a:t>Edit Master text styles</a:t>
            </a:r>
          </a:p>
        </p:txBody>
      </p:sp>
      <p:sp>
        <p:nvSpPr>
          <p:cNvPr id="5" name="Date Placeholder 4"/>
          <p:cNvSpPr>
            <a:spLocks noGrp="1"/>
          </p:cNvSpPr>
          <p:nvPr>
            <p:ph type="dt" sz="half" idx="10"/>
          </p:nvPr>
        </p:nvSpPr>
        <p:spPr/>
        <p:txBody>
          <a:bodyPr/>
          <a:lstStyle/>
          <a:p>
            <a:fld id="{821DB575-B981-44CD-913A-6F0577F40900}" type="datetimeFigureOut">
              <a:rPr lang="en-GB" smtClean="0"/>
              <a:t>27/07/2020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449544-3C3F-4006-886E-621E21B1BAD7}" type="slidenum">
              <a:rPr lang="en-GB" smtClean="0"/>
              <a:t>‹#›</a:t>
            </a:fld>
            <a:endParaRPr lang="en-GB"/>
          </a:p>
        </p:txBody>
      </p:sp>
    </p:spTree>
    <p:extLst>
      <p:ext uri="{BB962C8B-B14F-4D97-AF65-F5344CB8AC3E}">
        <p14:creationId xmlns:p14="http://schemas.microsoft.com/office/powerpoint/2010/main" val="81976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1482" y="458364"/>
            <a:ext cx="2956858" cy="1604275"/>
          </a:xfrm>
        </p:spPr>
        <p:txBody>
          <a:bodyPr anchor="b"/>
          <a:lstStyle>
            <a:lvl1pPr>
              <a:defRPr sz="2406"/>
            </a:lvl1pPr>
          </a:lstStyle>
          <a:p>
            <a:r>
              <a:rPr lang="en-US" smtClean="0"/>
              <a:t>Click to edit Master title style</a:t>
            </a:r>
            <a:endParaRPr lang="en-GB"/>
          </a:p>
        </p:txBody>
      </p:sp>
      <p:sp>
        <p:nvSpPr>
          <p:cNvPr id="3" name="Picture Placeholder 2"/>
          <p:cNvSpPr>
            <a:spLocks noGrp="1"/>
          </p:cNvSpPr>
          <p:nvPr>
            <p:ph type="pic" idx="1"/>
          </p:nvPr>
        </p:nvSpPr>
        <p:spPr>
          <a:xfrm>
            <a:off x="3897515" y="989940"/>
            <a:ext cx="4641205" cy="4886035"/>
          </a:xfrm>
        </p:spPr>
        <p:txBody>
          <a:bodyPr/>
          <a:lstStyle>
            <a:lvl1pPr marL="0" indent="0">
              <a:buNone/>
              <a:defRPr sz="2406"/>
            </a:lvl1pPr>
            <a:lvl2pPr marL="343814" indent="0">
              <a:buNone/>
              <a:defRPr sz="2106"/>
            </a:lvl2pPr>
            <a:lvl3pPr marL="687629" indent="0">
              <a:buNone/>
              <a:defRPr sz="1805"/>
            </a:lvl3pPr>
            <a:lvl4pPr marL="1031443" indent="0">
              <a:buNone/>
              <a:defRPr sz="1504"/>
            </a:lvl4pPr>
            <a:lvl5pPr marL="1375258" indent="0">
              <a:buNone/>
              <a:defRPr sz="1504"/>
            </a:lvl5pPr>
            <a:lvl6pPr marL="1719072" indent="0">
              <a:buNone/>
              <a:defRPr sz="1504"/>
            </a:lvl6pPr>
            <a:lvl7pPr marL="2062886" indent="0">
              <a:buNone/>
              <a:defRPr sz="1504"/>
            </a:lvl7pPr>
            <a:lvl8pPr marL="2406701" indent="0">
              <a:buNone/>
              <a:defRPr sz="1504"/>
            </a:lvl8pPr>
            <a:lvl9pPr marL="2750515" indent="0">
              <a:buNone/>
              <a:defRPr sz="1504"/>
            </a:lvl9pPr>
          </a:lstStyle>
          <a:p>
            <a:endParaRPr lang="en-GB"/>
          </a:p>
        </p:txBody>
      </p:sp>
      <p:sp>
        <p:nvSpPr>
          <p:cNvPr id="4" name="Text Placeholder 3"/>
          <p:cNvSpPr>
            <a:spLocks noGrp="1"/>
          </p:cNvSpPr>
          <p:nvPr>
            <p:ph type="body" sz="half" idx="2"/>
          </p:nvPr>
        </p:nvSpPr>
        <p:spPr>
          <a:xfrm>
            <a:off x="631482" y="2062639"/>
            <a:ext cx="2956858" cy="3821294"/>
          </a:xfrm>
        </p:spPr>
        <p:txBody>
          <a:bodyPr/>
          <a:lstStyle>
            <a:lvl1pPr marL="0" indent="0">
              <a:buNone/>
              <a:defRPr sz="1203"/>
            </a:lvl1pPr>
            <a:lvl2pPr marL="343814" indent="0">
              <a:buNone/>
              <a:defRPr sz="1053"/>
            </a:lvl2pPr>
            <a:lvl3pPr marL="687629" indent="0">
              <a:buNone/>
              <a:defRPr sz="902"/>
            </a:lvl3pPr>
            <a:lvl4pPr marL="1031443" indent="0">
              <a:buNone/>
              <a:defRPr sz="752"/>
            </a:lvl4pPr>
            <a:lvl5pPr marL="1375258" indent="0">
              <a:buNone/>
              <a:defRPr sz="752"/>
            </a:lvl5pPr>
            <a:lvl6pPr marL="1719072" indent="0">
              <a:buNone/>
              <a:defRPr sz="752"/>
            </a:lvl6pPr>
            <a:lvl7pPr marL="2062886" indent="0">
              <a:buNone/>
              <a:defRPr sz="752"/>
            </a:lvl7pPr>
            <a:lvl8pPr marL="2406701" indent="0">
              <a:buNone/>
              <a:defRPr sz="752"/>
            </a:lvl8pPr>
            <a:lvl9pPr marL="2750515" indent="0">
              <a:buNone/>
              <a:defRPr sz="752"/>
            </a:lvl9pPr>
          </a:lstStyle>
          <a:p>
            <a:pPr lvl="0"/>
            <a:r>
              <a:rPr lang="en-US" smtClean="0"/>
              <a:t>Edit Master text styles</a:t>
            </a:r>
          </a:p>
        </p:txBody>
      </p:sp>
      <p:sp>
        <p:nvSpPr>
          <p:cNvPr id="5" name="Date Placeholder 4"/>
          <p:cNvSpPr>
            <a:spLocks noGrp="1"/>
          </p:cNvSpPr>
          <p:nvPr>
            <p:ph type="dt" sz="half" idx="10"/>
          </p:nvPr>
        </p:nvSpPr>
        <p:spPr/>
        <p:txBody>
          <a:bodyPr/>
          <a:lstStyle/>
          <a:p>
            <a:fld id="{821DB575-B981-44CD-913A-6F0577F40900}" type="datetimeFigureOut">
              <a:rPr lang="en-GB" smtClean="0"/>
              <a:t>27/07/2020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449544-3C3F-4006-886E-621E21B1BAD7}" type="slidenum">
              <a:rPr lang="en-GB" smtClean="0"/>
              <a:t>‹#›</a:t>
            </a:fld>
            <a:endParaRPr lang="en-GB"/>
          </a:p>
        </p:txBody>
      </p:sp>
    </p:spTree>
    <p:extLst>
      <p:ext uri="{BB962C8B-B14F-4D97-AF65-F5344CB8AC3E}">
        <p14:creationId xmlns:p14="http://schemas.microsoft.com/office/powerpoint/2010/main" val="2033245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87" y="366055"/>
            <a:ext cx="7907239" cy="1328938"/>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30287" y="1830274"/>
            <a:ext cx="7907239" cy="436241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30287" y="6372536"/>
            <a:ext cx="2062758" cy="366055"/>
          </a:xfrm>
          <a:prstGeom prst="rect">
            <a:avLst/>
          </a:prstGeom>
        </p:spPr>
        <p:txBody>
          <a:bodyPr vert="horz" lIns="91440" tIns="45720" rIns="91440" bIns="45720" rtlCol="0" anchor="ctr"/>
          <a:lstStyle>
            <a:lvl1pPr algn="l">
              <a:defRPr sz="902">
                <a:solidFill>
                  <a:schemeClr val="tx1">
                    <a:tint val="75000"/>
                  </a:schemeClr>
                </a:solidFill>
              </a:defRPr>
            </a:lvl1pPr>
          </a:lstStyle>
          <a:p>
            <a:fld id="{821DB575-B981-44CD-913A-6F0577F40900}" type="datetimeFigureOut">
              <a:rPr lang="en-GB" smtClean="0"/>
              <a:t>27/07/2020</a:t>
            </a:fld>
            <a:endParaRPr lang="en-GB"/>
          </a:p>
        </p:txBody>
      </p:sp>
      <p:sp>
        <p:nvSpPr>
          <p:cNvPr id="5" name="Footer Placeholder 4"/>
          <p:cNvSpPr>
            <a:spLocks noGrp="1"/>
          </p:cNvSpPr>
          <p:nvPr>
            <p:ph type="ftr" sz="quarter" idx="3"/>
          </p:nvPr>
        </p:nvSpPr>
        <p:spPr>
          <a:xfrm>
            <a:off x="3036838" y="6372536"/>
            <a:ext cx="3094137" cy="366055"/>
          </a:xfrm>
          <a:prstGeom prst="rect">
            <a:avLst/>
          </a:prstGeom>
        </p:spPr>
        <p:txBody>
          <a:bodyPr vert="horz" lIns="91440" tIns="45720" rIns="91440" bIns="45720" rtlCol="0" anchor="ctr"/>
          <a:lstStyle>
            <a:lvl1pPr algn="ctr">
              <a:defRPr sz="90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74768" y="6372536"/>
            <a:ext cx="2062758" cy="366055"/>
          </a:xfrm>
          <a:prstGeom prst="rect">
            <a:avLst/>
          </a:prstGeom>
        </p:spPr>
        <p:txBody>
          <a:bodyPr vert="horz" lIns="91440" tIns="45720" rIns="91440" bIns="45720" rtlCol="0" anchor="ctr"/>
          <a:lstStyle>
            <a:lvl1pPr algn="r">
              <a:defRPr sz="902">
                <a:solidFill>
                  <a:schemeClr val="tx1">
                    <a:tint val="75000"/>
                  </a:schemeClr>
                </a:solidFill>
              </a:defRPr>
            </a:lvl1pPr>
          </a:lstStyle>
          <a:p>
            <a:fld id="{C8449544-3C3F-4006-886E-621E21B1BAD7}" type="slidenum">
              <a:rPr lang="en-GB" smtClean="0"/>
              <a:t>‹#›</a:t>
            </a:fld>
            <a:endParaRPr lang="en-GB"/>
          </a:p>
        </p:txBody>
      </p:sp>
    </p:spTree>
    <p:extLst>
      <p:ext uri="{BB962C8B-B14F-4D97-AF65-F5344CB8AC3E}">
        <p14:creationId xmlns:p14="http://schemas.microsoft.com/office/powerpoint/2010/main" val="2950494415"/>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687629" rtl="0" eaLnBrk="1" latinLnBrk="0" hangingPunct="1">
        <a:lnSpc>
          <a:spcPct val="90000"/>
        </a:lnSpc>
        <a:spcBef>
          <a:spcPct val="0"/>
        </a:spcBef>
        <a:buNone/>
        <a:defRPr sz="3309" kern="1200">
          <a:solidFill>
            <a:schemeClr val="tx1"/>
          </a:solidFill>
          <a:latin typeface="+mj-lt"/>
          <a:ea typeface="+mj-ea"/>
          <a:cs typeface="+mj-cs"/>
        </a:defRPr>
      </a:lvl1pPr>
    </p:titleStyle>
    <p:bodyStyle>
      <a:lvl1pPr marL="171907" indent="-171907" algn="l" defTabSz="687629" rtl="0" eaLnBrk="1" latinLnBrk="0" hangingPunct="1">
        <a:lnSpc>
          <a:spcPct val="90000"/>
        </a:lnSpc>
        <a:spcBef>
          <a:spcPts val="752"/>
        </a:spcBef>
        <a:buFont typeface="Arial" panose="020B0604020202020204" pitchFamily="34" charset="0"/>
        <a:buChar char="•"/>
        <a:defRPr sz="2106" kern="1200">
          <a:solidFill>
            <a:schemeClr val="tx1"/>
          </a:solidFill>
          <a:latin typeface="+mn-lt"/>
          <a:ea typeface="+mn-ea"/>
          <a:cs typeface="+mn-cs"/>
        </a:defRPr>
      </a:lvl1pPr>
      <a:lvl2pPr marL="515722" indent="-171907" algn="l" defTabSz="687629" rtl="0" eaLnBrk="1" latinLnBrk="0" hangingPunct="1">
        <a:lnSpc>
          <a:spcPct val="90000"/>
        </a:lnSpc>
        <a:spcBef>
          <a:spcPts val="376"/>
        </a:spcBef>
        <a:buFont typeface="Arial" panose="020B0604020202020204" pitchFamily="34" charset="0"/>
        <a:buChar char="•"/>
        <a:defRPr sz="1805" kern="1200">
          <a:solidFill>
            <a:schemeClr val="tx1"/>
          </a:solidFill>
          <a:latin typeface="+mn-lt"/>
          <a:ea typeface="+mn-ea"/>
          <a:cs typeface="+mn-cs"/>
        </a:defRPr>
      </a:lvl2pPr>
      <a:lvl3pPr marL="859536" indent="-171907" algn="l" defTabSz="687629" rtl="0" eaLnBrk="1" latinLnBrk="0" hangingPunct="1">
        <a:lnSpc>
          <a:spcPct val="90000"/>
        </a:lnSpc>
        <a:spcBef>
          <a:spcPts val="376"/>
        </a:spcBef>
        <a:buFont typeface="Arial" panose="020B0604020202020204" pitchFamily="34" charset="0"/>
        <a:buChar char="•"/>
        <a:defRPr sz="1504" kern="1200">
          <a:solidFill>
            <a:schemeClr val="tx1"/>
          </a:solidFill>
          <a:latin typeface="+mn-lt"/>
          <a:ea typeface="+mn-ea"/>
          <a:cs typeface="+mn-cs"/>
        </a:defRPr>
      </a:lvl3pPr>
      <a:lvl4pPr marL="1203350" indent="-171907" algn="l" defTabSz="687629" rtl="0" eaLnBrk="1" latinLnBrk="0" hangingPunct="1">
        <a:lnSpc>
          <a:spcPct val="90000"/>
        </a:lnSpc>
        <a:spcBef>
          <a:spcPts val="376"/>
        </a:spcBef>
        <a:buFont typeface="Arial" panose="020B0604020202020204" pitchFamily="34" charset="0"/>
        <a:buChar char="•"/>
        <a:defRPr sz="1354" kern="1200">
          <a:solidFill>
            <a:schemeClr val="tx1"/>
          </a:solidFill>
          <a:latin typeface="+mn-lt"/>
          <a:ea typeface="+mn-ea"/>
          <a:cs typeface="+mn-cs"/>
        </a:defRPr>
      </a:lvl4pPr>
      <a:lvl5pPr marL="1547165" indent="-171907" algn="l" defTabSz="687629" rtl="0" eaLnBrk="1" latinLnBrk="0" hangingPunct="1">
        <a:lnSpc>
          <a:spcPct val="90000"/>
        </a:lnSpc>
        <a:spcBef>
          <a:spcPts val="376"/>
        </a:spcBef>
        <a:buFont typeface="Arial" panose="020B0604020202020204" pitchFamily="34" charset="0"/>
        <a:buChar char="•"/>
        <a:defRPr sz="1354" kern="1200">
          <a:solidFill>
            <a:schemeClr val="tx1"/>
          </a:solidFill>
          <a:latin typeface="+mn-lt"/>
          <a:ea typeface="+mn-ea"/>
          <a:cs typeface="+mn-cs"/>
        </a:defRPr>
      </a:lvl5pPr>
      <a:lvl6pPr marL="1890979" indent="-171907" algn="l" defTabSz="687629" rtl="0" eaLnBrk="1" latinLnBrk="0" hangingPunct="1">
        <a:lnSpc>
          <a:spcPct val="90000"/>
        </a:lnSpc>
        <a:spcBef>
          <a:spcPts val="376"/>
        </a:spcBef>
        <a:buFont typeface="Arial" panose="020B0604020202020204" pitchFamily="34" charset="0"/>
        <a:buChar char="•"/>
        <a:defRPr sz="1354" kern="1200">
          <a:solidFill>
            <a:schemeClr val="tx1"/>
          </a:solidFill>
          <a:latin typeface="+mn-lt"/>
          <a:ea typeface="+mn-ea"/>
          <a:cs typeface="+mn-cs"/>
        </a:defRPr>
      </a:lvl6pPr>
      <a:lvl7pPr marL="2234794" indent="-171907" algn="l" defTabSz="687629" rtl="0" eaLnBrk="1" latinLnBrk="0" hangingPunct="1">
        <a:lnSpc>
          <a:spcPct val="90000"/>
        </a:lnSpc>
        <a:spcBef>
          <a:spcPts val="376"/>
        </a:spcBef>
        <a:buFont typeface="Arial" panose="020B0604020202020204" pitchFamily="34" charset="0"/>
        <a:buChar char="•"/>
        <a:defRPr sz="1354" kern="1200">
          <a:solidFill>
            <a:schemeClr val="tx1"/>
          </a:solidFill>
          <a:latin typeface="+mn-lt"/>
          <a:ea typeface="+mn-ea"/>
          <a:cs typeface="+mn-cs"/>
        </a:defRPr>
      </a:lvl7pPr>
      <a:lvl8pPr marL="2578608" indent="-171907" algn="l" defTabSz="687629" rtl="0" eaLnBrk="1" latinLnBrk="0" hangingPunct="1">
        <a:lnSpc>
          <a:spcPct val="90000"/>
        </a:lnSpc>
        <a:spcBef>
          <a:spcPts val="376"/>
        </a:spcBef>
        <a:buFont typeface="Arial" panose="020B0604020202020204" pitchFamily="34" charset="0"/>
        <a:buChar char="•"/>
        <a:defRPr sz="1354" kern="1200">
          <a:solidFill>
            <a:schemeClr val="tx1"/>
          </a:solidFill>
          <a:latin typeface="+mn-lt"/>
          <a:ea typeface="+mn-ea"/>
          <a:cs typeface="+mn-cs"/>
        </a:defRPr>
      </a:lvl8pPr>
      <a:lvl9pPr marL="2922422" indent="-171907" algn="l" defTabSz="687629" rtl="0" eaLnBrk="1" latinLnBrk="0" hangingPunct="1">
        <a:lnSpc>
          <a:spcPct val="90000"/>
        </a:lnSpc>
        <a:spcBef>
          <a:spcPts val="376"/>
        </a:spcBef>
        <a:buFont typeface="Arial" panose="020B0604020202020204" pitchFamily="34" charset="0"/>
        <a:buChar char="•"/>
        <a:defRPr sz="1354" kern="1200">
          <a:solidFill>
            <a:schemeClr val="tx1"/>
          </a:solidFill>
          <a:latin typeface="+mn-lt"/>
          <a:ea typeface="+mn-ea"/>
          <a:cs typeface="+mn-cs"/>
        </a:defRPr>
      </a:lvl9pPr>
    </p:bodyStyle>
    <p:otherStyle>
      <a:defPPr>
        <a:defRPr lang="en-US"/>
      </a:defPPr>
      <a:lvl1pPr marL="0" algn="l" defTabSz="687629" rtl="0" eaLnBrk="1" latinLnBrk="0" hangingPunct="1">
        <a:defRPr sz="1354" kern="1200">
          <a:solidFill>
            <a:schemeClr val="tx1"/>
          </a:solidFill>
          <a:latin typeface="+mn-lt"/>
          <a:ea typeface="+mn-ea"/>
          <a:cs typeface="+mn-cs"/>
        </a:defRPr>
      </a:lvl1pPr>
      <a:lvl2pPr marL="343814" algn="l" defTabSz="687629" rtl="0" eaLnBrk="1" latinLnBrk="0" hangingPunct="1">
        <a:defRPr sz="1354" kern="1200">
          <a:solidFill>
            <a:schemeClr val="tx1"/>
          </a:solidFill>
          <a:latin typeface="+mn-lt"/>
          <a:ea typeface="+mn-ea"/>
          <a:cs typeface="+mn-cs"/>
        </a:defRPr>
      </a:lvl2pPr>
      <a:lvl3pPr marL="687629" algn="l" defTabSz="687629" rtl="0" eaLnBrk="1" latinLnBrk="0" hangingPunct="1">
        <a:defRPr sz="1354" kern="1200">
          <a:solidFill>
            <a:schemeClr val="tx1"/>
          </a:solidFill>
          <a:latin typeface="+mn-lt"/>
          <a:ea typeface="+mn-ea"/>
          <a:cs typeface="+mn-cs"/>
        </a:defRPr>
      </a:lvl3pPr>
      <a:lvl4pPr marL="1031443" algn="l" defTabSz="687629" rtl="0" eaLnBrk="1" latinLnBrk="0" hangingPunct="1">
        <a:defRPr sz="1354" kern="1200">
          <a:solidFill>
            <a:schemeClr val="tx1"/>
          </a:solidFill>
          <a:latin typeface="+mn-lt"/>
          <a:ea typeface="+mn-ea"/>
          <a:cs typeface="+mn-cs"/>
        </a:defRPr>
      </a:lvl4pPr>
      <a:lvl5pPr marL="1375258" algn="l" defTabSz="687629" rtl="0" eaLnBrk="1" latinLnBrk="0" hangingPunct="1">
        <a:defRPr sz="1354" kern="1200">
          <a:solidFill>
            <a:schemeClr val="tx1"/>
          </a:solidFill>
          <a:latin typeface="+mn-lt"/>
          <a:ea typeface="+mn-ea"/>
          <a:cs typeface="+mn-cs"/>
        </a:defRPr>
      </a:lvl5pPr>
      <a:lvl6pPr marL="1719072" algn="l" defTabSz="687629" rtl="0" eaLnBrk="1" latinLnBrk="0" hangingPunct="1">
        <a:defRPr sz="1354" kern="1200">
          <a:solidFill>
            <a:schemeClr val="tx1"/>
          </a:solidFill>
          <a:latin typeface="+mn-lt"/>
          <a:ea typeface="+mn-ea"/>
          <a:cs typeface="+mn-cs"/>
        </a:defRPr>
      </a:lvl6pPr>
      <a:lvl7pPr marL="2062886" algn="l" defTabSz="687629" rtl="0" eaLnBrk="1" latinLnBrk="0" hangingPunct="1">
        <a:defRPr sz="1354" kern="1200">
          <a:solidFill>
            <a:schemeClr val="tx1"/>
          </a:solidFill>
          <a:latin typeface="+mn-lt"/>
          <a:ea typeface="+mn-ea"/>
          <a:cs typeface="+mn-cs"/>
        </a:defRPr>
      </a:lvl7pPr>
      <a:lvl8pPr marL="2406701" algn="l" defTabSz="687629" rtl="0" eaLnBrk="1" latinLnBrk="0" hangingPunct="1">
        <a:defRPr sz="1354" kern="1200">
          <a:solidFill>
            <a:schemeClr val="tx1"/>
          </a:solidFill>
          <a:latin typeface="+mn-lt"/>
          <a:ea typeface="+mn-ea"/>
          <a:cs typeface="+mn-cs"/>
        </a:defRPr>
      </a:lvl8pPr>
      <a:lvl9pPr marL="2750515" algn="l" defTabSz="687629" rtl="0" eaLnBrk="1" latinLnBrk="0" hangingPunct="1">
        <a:defRPr sz="13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988" y="127930"/>
            <a:ext cx="7907239" cy="1328938"/>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PROJECT REPORT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EMPLOYEE ATTRITION CONTROL</a:t>
            </a:r>
            <a:r>
              <a:rPr lang="en-GB" dirty="0" smtClean="0">
                <a:latin typeface="Times New Roman" panose="02020603050405020304" pitchFamily="18" charset="0"/>
                <a:cs typeface="Times New Roman" panose="02020603050405020304" pitchFamily="18" charset="0"/>
              </a:rPr>
              <a:t/>
            </a:r>
            <a:br>
              <a:rPr lang="en-GB" dirty="0" smtClean="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7" name="Subtitle 6"/>
          <p:cNvSpPr>
            <a:spLocks noGrp="1"/>
          </p:cNvSpPr>
          <p:nvPr>
            <p:ph sz="half" idx="1"/>
          </p:nvPr>
        </p:nvSpPr>
        <p:spPr>
          <a:xfrm>
            <a:off x="572988" y="1456868"/>
            <a:ext cx="3896321" cy="4362418"/>
          </a:xfrm>
        </p:spPr>
        <p:txBody>
          <a:bodyPr>
            <a:normAutofit fontScale="92500" lnSpcReduction="20000"/>
          </a:bodyPr>
          <a:lstStyle/>
          <a:p>
            <a:pPr fontAlgn="b"/>
            <a:r>
              <a:rPr lang="en-US" b="1" dirty="0" smtClean="0"/>
              <a:t>Problem Statement</a:t>
            </a:r>
            <a:endParaRPr lang="en-GB" dirty="0"/>
          </a:p>
          <a:p>
            <a:pPr fontAlgn="b"/>
            <a:r>
              <a:rPr lang="en-US" dirty="0"/>
              <a:t>The data is for company X which is trying to control attrition. There are two sets of data: "Existing employees" and "Employees who have left". Following attributes are available for every employee.</a:t>
            </a:r>
            <a:endParaRPr lang="en-GB" dirty="0"/>
          </a:p>
          <a:p>
            <a:pPr lvl="1" fontAlgn="ctr"/>
            <a:r>
              <a:rPr lang="en-GB" dirty="0"/>
              <a:t>Satisfaction Level</a:t>
            </a:r>
          </a:p>
          <a:p>
            <a:pPr lvl="1" fontAlgn="ctr"/>
            <a:r>
              <a:rPr lang="en-GB" dirty="0"/>
              <a:t>Last evaluation</a:t>
            </a:r>
          </a:p>
          <a:p>
            <a:pPr lvl="1" fontAlgn="ctr"/>
            <a:r>
              <a:rPr lang="en-GB" dirty="0"/>
              <a:t>Number of projects</a:t>
            </a:r>
          </a:p>
          <a:p>
            <a:pPr lvl="1" fontAlgn="ctr"/>
            <a:r>
              <a:rPr lang="en-GB" dirty="0"/>
              <a:t>Average monthly hours</a:t>
            </a:r>
          </a:p>
          <a:p>
            <a:pPr lvl="1" fontAlgn="ctr"/>
            <a:r>
              <a:rPr lang="en-US" dirty="0"/>
              <a:t>Time spent at the company</a:t>
            </a:r>
            <a:endParaRPr lang="en-GB" dirty="0"/>
          </a:p>
          <a:p>
            <a:pPr lvl="1" fontAlgn="ctr"/>
            <a:r>
              <a:rPr lang="en-US" dirty="0"/>
              <a:t>Whether they have had a work accident</a:t>
            </a:r>
            <a:endParaRPr lang="en-GB" dirty="0"/>
          </a:p>
          <a:p>
            <a:pPr lvl="1" fontAlgn="ctr"/>
            <a:r>
              <a:rPr lang="en-US" dirty="0"/>
              <a:t>Whether they have had a promotion in the last 5 years</a:t>
            </a:r>
            <a:endParaRPr lang="en-GB" dirty="0"/>
          </a:p>
          <a:p>
            <a:pPr lvl="1" fontAlgn="ctr"/>
            <a:r>
              <a:rPr lang="en-GB" dirty="0"/>
              <a:t>Departments (column sales)</a:t>
            </a:r>
          </a:p>
          <a:p>
            <a:pPr lvl="1" fontAlgn="ctr"/>
            <a:r>
              <a:rPr lang="en-GB" dirty="0"/>
              <a:t>Salary</a:t>
            </a:r>
          </a:p>
          <a:p>
            <a:pPr lvl="1" fontAlgn="ctr"/>
            <a:r>
              <a:rPr lang="en-US" dirty="0"/>
              <a:t>Whether the employee has left</a:t>
            </a:r>
            <a:endParaRPr lang="en-GB" dirty="0"/>
          </a:p>
          <a:p>
            <a:endParaRPr lang="en-GB"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2"/>
          </p:nvPr>
        </p:nvSpPr>
        <p:spPr>
          <a:xfrm>
            <a:off x="4583906" y="1456868"/>
            <a:ext cx="3896321" cy="4362418"/>
          </a:xfrm>
        </p:spPr>
        <p:txBody>
          <a:bodyPr>
            <a:normAutofit fontScale="92500" lnSpcReduction="20000"/>
          </a:bodyPr>
          <a:lstStyle/>
          <a:p>
            <a:pPr marL="0" indent="0">
              <a:buNone/>
            </a:pPr>
            <a:r>
              <a:rPr lang="en-US" sz="2400" b="1" dirty="0" smtClean="0">
                <a:latin typeface="Times New Roman" panose="02020603050405020304" pitchFamily="18" charset="0"/>
                <a:cs typeface="Times New Roman" panose="02020603050405020304" pitchFamily="18" charset="0"/>
              </a:rPr>
              <a:t>OBJECTIVES</a:t>
            </a:r>
          </a:p>
          <a:p>
            <a:r>
              <a:rPr lang="en-US" sz="2400" dirty="0"/>
              <a:t>E</a:t>
            </a:r>
            <a:r>
              <a:rPr lang="en-US" sz="2400" dirty="0" smtClean="0"/>
              <a:t>xplain the reasons employees are prone to leave after analyzing this data set.</a:t>
            </a:r>
          </a:p>
          <a:p>
            <a:r>
              <a:rPr lang="en-US" sz="2400" dirty="0"/>
              <a:t>E</a:t>
            </a:r>
            <a:r>
              <a:rPr lang="en-US" sz="2400" dirty="0" smtClean="0"/>
              <a:t>xplain what type of employee are prone to leave the company.</a:t>
            </a:r>
          </a:p>
          <a:p>
            <a:r>
              <a:rPr lang="en-US" sz="2400" dirty="0" smtClean="0"/>
              <a:t>Predict the future employee who would tend to leave the company</a:t>
            </a:r>
            <a:endParaRPr lang="en-GB" sz="2400" dirty="0" smtClean="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593854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132" y="238125"/>
            <a:ext cx="2956858" cy="643414"/>
          </a:xfrm>
        </p:spPr>
        <p:txBody>
          <a:bodyPr/>
          <a:lstStyle/>
          <a:p>
            <a:r>
              <a:rPr lang="en-US" b="1" dirty="0" smtClean="0">
                <a:latin typeface="Times New Roman" panose="02020603050405020304" pitchFamily="18" charset="0"/>
                <a:cs typeface="Times New Roman" panose="02020603050405020304" pitchFamily="18" charset="0"/>
              </a:rPr>
              <a:t>Cluster analysis</a:t>
            </a:r>
            <a:endParaRPr lang="en-GB"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0" y="1094967"/>
            <a:ext cx="3952875" cy="4077108"/>
          </a:xfrm>
        </p:spPr>
        <p:txBody>
          <a:bodyPr>
            <a:noAutofit/>
          </a:bodyPr>
          <a:lstStyle/>
          <a:p>
            <a:pPr marL="285750"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Cluster analysis is used to determine the group  type of employees who left the company.</a:t>
            </a:r>
          </a:p>
          <a:p>
            <a:pPr marL="285750"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K-means clustering is an unsupervised machine learning algorithm used for cluster analysis.</a:t>
            </a:r>
          </a:p>
          <a:p>
            <a:pPr marL="285750"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Working of the k-Means algorithm. </a:t>
            </a:r>
          </a:p>
          <a:p>
            <a:pPr marL="629564"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Choose the number of clusters</a:t>
            </a:r>
          </a:p>
          <a:p>
            <a:pPr marL="629564"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Assign the centroid of each cluster</a:t>
            </a:r>
          </a:p>
          <a:p>
            <a:pPr marL="629564"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Assign each data point to closest centroid that will form k clusters</a:t>
            </a:r>
          </a:p>
          <a:p>
            <a:pPr marL="629564"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Computer and again, a new centroid is placed to each cluster.</a:t>
            </a:r>
          </a:p>
          <a:p>
            <a:pPr marL="629564"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Reassign each data point to new closest centroid.</a:t>
            </a:r>
          </a:p>
          <a:p>
            <a:pPr marL="285750"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Process of k-Means algorithm.</a:t>
            </a:r>
          </a:p>
          <a:p>
            <a:pPr marL="629564"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Import libraries</a:t>
            </a:r>
          </a:p>
          <a:p>
            <a:pPr marL="629564"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Import dataset</a:t>
            </a:r>
          </a:p>
          <a:p>
            <a:pPr marL="629564"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Determine number of clusters using the Elbow method</a:t>
            </a:r>
          </a:p>
          <a:p>
            <a:pPr marL="629564"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Train the machine learning model.</a:t>
            </a:r>
          </a:p>
          <a:p>
            <a:pPr marL="629564" lvl="1"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Visualize the clusters.</a:t>
            </a:r>
            <a:endParaRPr lang="en-GB" sz="12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9238" y="881539"/>
            <a:ext cx="5180012" cy="4457700"/>
          </a:xfrm>
        </p:spPr>
      </p:pic>
    </p:spTree>
    <p:extLst>
      <p:ext uri="{BB962C8B-B14F-4D97-AF65-F5344CB8AC3E}">
        <p14:creationId xmlns:p14="http://schemas.microsoft.com/office/powerpoint/2010/main" val="233854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190500"/>
            <a:ext cx="2979130" cy="895350"/>
          </a:xfrm>
        </p:spPr>
        <p:txBody>
          <a:bodyPr/>
          <a:lstStyle/>
          <a:p>
            <a:r>
              <a:rPr lang="en-US" b="1" dirty="0" smtClean="0">
                <a:latin typeface="Times New Roman" panose="02020603050405020304" pitchFamily="18" charset="0"/>
                <a:cs typeface="Times New Roman" panose="02020603050405020304" pitchFamily="18" charset="0"/>
              </a:rPr>
              <a:t>Types of employees who left</a:t>
            </a:r>
            <a:endParaRPr lang="en-GB"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447675" y="1365599"/>
            <a:ext cx="3067050" cy="3273075"/>
          </a:xfrm>
        </p:spPr>
        <p:txBody>
          <a:bodyPr>
            <a:normAutofit/>
          </a:bodyPr>
          <a:lstStyle/>
          <a:p>
            <a:pPr marL="285750" indent="-285750">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Blue</a:t>
            </a:r>
            <a:r>
              <a:rPr lang="en-US" sz="1400" dirty="0" smtClean="0">
                <a:latin typeface="Times New Roman" panose="02020603050405020304" pitchFamily="18" charset="0"/>
                <a:cs typeface="Times New Roman" panose="02020603050405020304" pitchFamily="18" charset="0"/>
              </a:rPr>
              <a:t> – Represent employees with high evaluation and low satisfaction level. These are aggravated employees</a:t>
            </a:r>
          </a:p>
          <a:p>
            <a:pPr marL="285750" indent="-285750">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Red</a:t>
            </a:r>
            <a:r>
              <a:rPr lang="en-US" sz="1400" dirty="0" smtClean="0">
                <a:latin typeface="Times New Roman" panose="02020603050405020304" pitchFamily="18" charset="0"/>
                <a:cs typeface="Times New Roman" panose="02020603050405020304" pitchFamily="18" charset="0"/>
              </a:rPr>
              <a:t> – Represents moderate employees. Employees with moderate evaluation and satisfaction level.</a:t>
            </a:r>
          </a:p>
          <a:p>
            <a:pPr marL="285750" indent="-285750">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Green</a:t>
            </a:r>
            <a:r>
              <a:rPr lang="en-US" sz="1400" dirty="0" smtClean="0">
                <a:latin typeface="Times New Roman" panose="02020603050405020304" pitchFamily="18" charset="0"/>
                <a:cs typeface="Times New Roman" panose="02020603050405020304" pitchFamily="18" charset="0"/>
              </a:rPr>
              <a:t> – Represents employees with high evaluation and high satisfaction level. These employees are a great asset to a company. Their departure is a loss to the company.</a:t>
            </a:r>
            <a:endParaRPr lang="en-GB" sz="14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6235" y="876300"/>
            <a:ext cx="4573889" cy="3409949"/>
          </a:xfrm>
        </p:spPr>
      </p:pic>
    </p:spTree>
    <p:extLst>
      <p:ext uri="{BB962C8B-B14F-4D97-AF65-F5344CB8AC3E}">
        <p14:creationId xmlns:p14="http://schemas.microsoft.com/office/powerpoint/2010/main" val="318351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798" y="82396"/>
            <a:ext cx="7073754" cy="641504"/>
          </a:xfrm>
        </p:spPr>
        <p:txBody>
          <a:bodyPr/>
          <a:lstStyle/>
          <a:p>
            <a:r>
              <a:rPr lang="en-US" b="1" dirty="0" smtClean="0">
                <a:latin typeface="Times New Roman" panose="02020603050405020304" pitchFamily="18" charset="0"/>
                <a:cs typeface="Times New Roman" panose="02020603050405020304" pitchFamily="18" charset="0"/>
              </a:rPr>
              <a:t>Predictive Analysis</a:t>
            </a:r>
            <a:endParaRPr lang="en-GB"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sz="half" idx="1"/>
          </p:nvPr>
        </p:nvSpPr>
        <p:spPr>
          <a:xfrm>
            <a:off x="716148" y="723900"/>
            <a:ext cx="3306702" cy="4206447"/>
          </a:xfrm>
        </p:spPr>
        <p:txBody>
          <a:bodyPr>
            <a:normAutofit/>
          </a:bodyPr>
          <a:lstStyle/>
          <a:p>
            <a:r>
              <a:rPr lang="en-US" sz="1400" dirty="0" smtClean="0">
                <a:latin typeface="Times New Roman" panose="02020603050405020304" pitchFamily="18" charset="0"/>
                <a:cs typeface="Times New Roman" panose="02020603050405020304" pitchFamily="18" charset="0"/>
              </a:rPr>
              <a:t>Predictive analysis is used to predict which employee is prone to leave next.</a:t>
            </a:r>
          </a:p>
          <a:p>
            <a:r>
              <a:rPr lang="en-US" sz="1400" dirty="0" smtClean="0">
                <a:latin typeface="Times New Roman" panose="02020603050405020304" pitchFamily="18" charset="0"/>
                <a:cs typeface="Times New Roman" panose="02020603050405020304" pitchFamily="18" charset="0"/>
              </a:rPr>
              <a:t>Predictive analysis is achieve by building a prediction model using the random forest classifier. This is because compared to other algorithms, random forest has the highest accuracy rate</a:t>
            </a:r>
          </a:p>
        </p:txBody>
      </p:sp>
      <p:sp>
        <p:nvSpPr>
          <p:cNvPr id="6" name="Content Placeholder 5"/>
          <p:cNvSpPr>
            <a:spLocks noGrp="1"/>
          </p:cNvSpPr>
          <p:nvPr>
            <p:ph sz="half" idx="2"/>
          </p:nvPr>
        </p:nvSpPr>
        <p:spPr>
          <a:xfrm>
            <a:off x="4291121" y="721654"/>
            <a:ext cx="4876691" cy="4210940"/>
          </a:xfrm>
        </p:spPr>
        <p:txBody>
          <a:bodyPr>
            <a:normAutofit/>
          </a:bodyPr>
          <a:lstStyle/>
          <a:p>
            <a:r>
              <a:rPr lang="en-US" sz="1400" dirty="0" smtClean="0">
                <a:latin typeface="Times New Roman" panose="02020603050405020304" pitchFamily="18" charset="0"/>
                <a:cs typeface="Times New Roman" panose="02020603050405020304" pitchFamily="18" charset="0"/>
              </a:rPr>
              <a:t>Steps involved in building a prediction model:</a:t>
            </a:r>
          </a:p>
          <a:p>
            <a:pPr lvl="1"/>
            <a:r>
              <a:rPr lang="en-US" sz="1400" dirty="0" smtClean="0">
                <a:latin typeface="Times New Roman" panose="02020603050405020304" pitchFamily="18" charset="0"/>
                <a:cs typeface="Times New Roman" panose="02020603050405020304" pitchFamily="18" charset="0"/>
              </a:rPr>
              <a:t>Data preprocessing</a:t>
            </a:r>
          </a:p>
          <a:p>
            <a:pPr lvl="2">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Import libraries</a:t>
            </a:r>
          </a:p>
          <a:p>
            <a:pPr lvl="2">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Import dataset</a:t>
            </a:r>
          </a:p>
          <a:p>
            <a:pPr lvl="2">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Encode categorical data to numerical data</a:t>
            </a:r>
          </a:p>
          <a:p>
            <a:pPr lvl="2">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Split data into train and test set in order to understand the model performance.</a:t>
            </a:r>
          </a:p>
          <a:p>
            <a:pPr lvl="1"/>
            <a:r>
              <a:rPr lang="en-US" sz="1400" dirty="0" smtClean="0">
                <a:latin typeface="Times New Roman" panose="02020603050405020304" pitchFamily="18" charset="0"/>
                <a:cs typeface="Times New Roman" panose="02020603050405020304" pitchFamily="18" charset="0"/>
              </a:rPr>
              <a:t>Training the dataset by fitting random forest classifier to training set.</a:t>
            </a:r>
          </a:p>
          <a:p>
            <a:pPr lvl="1"/>
            <a:r>
              <a:rPr lang="en-US" sz="1400" dirty="0" smtClean="0">
                <a:latin typeface="Times New Roman" panose="02020603050405020304" pitchFamily="18" charset="0"/>
                <a:cs typeface="Times New Roman" panose="02020603050405020304" pitchFamily="18" charset="0"/>
              </a:rPr>
              <a:t>Predicting the test results.</a:t>
            </a:r>
          </a:p>
          <a:p>
            <a:pPr lvl="1"/>
            <a:r>
              <a:rPr lang="en-US" sz="1400" dirty="0" smtClean="0">
                <a:latin typeface="Times New Roman" panose="02020603050405020304" pitchFamily="18" charset="0"/>
                <a:cs typeface="Times New Roman" panose="02020603050405020304" pitchFamily="18" charset="0"/>
              </a:rPr>
              <a:t>Using confusion matrix to evaluate the model performance.</a:t>
            </a:r>
          </a:p>
          <a:p>
            <a:pPr lvl="1"/>
            <a:endParaRPr lang="en-US" sz="1400" dirty="0" smtClean="0">
              <a:latin typeface="Times New Roman" panose="02020603050405020304" pitchFamily="18" charset="0"/>
              <a:cs typeface="Times New Roman" panose="02020603050405020304" pitchFamily="18" charset="0"/>
            </a:endParaRPr>
          </a:p>
          <a:p>
            <a:pPr marL="343815" lvl="1" indent="0">
              <a:buNone/>
            </a:pPr>
            <a:endParaRPr lang="en-GB" sz="1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3524155"/>
            <a:ext cx="8801100" cy="3179953"/>
          </a:xfrm>
          <a:prstGeom prst="rect">
            <a:avLst/>
          </a:prstGeom>
        </p:spPr>
      </p:pic>
    </p:spTree>
    <p:extLst>
      <p:ext uri="{BB962C8B-B14F-4D97-AF65-F5344CB8AC3E}">
        <p14:creationId xmlns:p14="http://schemas.microsoft.com/office/powerpoint/2010/main" val="161864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75" y="466724"/>
            <a:ext cx="7743825" cy="5200651"/>
          </a:xfrm>
          <a:prstGeom prst="rect">
            <a:avLst/>
          </a:prstGeom>
        </p:spPr>
      </p:pic>
    </p:spTree>
    <p:extLst>
      <p:ext uri="{BB962C8B-B14F-4D97-AF65-F5344CB8AC3E}">
        <p14:creationId xmlns:p14="http://schemas.microsoft.com/office/powerpoint/2010/main" val="206901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71" y="352425"/>
            <a:ext cx="2558107" cy="552391"/>
          </a:xfrm>
        </p:spPr>
        <p:txBody>
          <a:bodyPr/>
          <a:lstStyle/>
          <a:p>
            <a:r>
              <a:rPr lang="en-US" b="1" dirty="0" smtClean="0">
                <a:latin typeface="Times New Roman" panose="02020603050405020304" pitchFamily="18" charset="0"/>
                <a:cs typeface="Times New Roman" panose="02020603050405020304" pitchFamily="18" charset="0"/>
              </a:rPr>
              <a:t>Prediction output</a:t>
            </a:r>
            <a:endParaRPr lang="en-GB"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5985" y="318545"/>
            <a:ext cx="3908425" cy="4173248"/>
          </a:xfrm>
        </p:spPr>
      </p:pic>
      <p:sp>
        <p:nvSpPr>
          <p:cNvPr id="4" name="Text Placeholder 3"/>
          <p:cNvSpPr>
            <a:spLocks noGrp="1"/>
          </p:cNvSpPr>
          <p:nvPr>
            <p:ph type="body" sz="half" idx="2"/>
          </p:nvPr>
        </p:nvSpPr>
        <p:spPr>
          <a:xfrm>
            <a:off x="760471" y="1152525"/>
            <a:ext cx="3744854" cy="3562350"/>
          </a:xfrm>
        </p:spPr>
        <p:txBody>
          <a:bodyPr>
            <a:normAutofit fontScale="92500" lnSpcReduction="20000"/>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random Forest Algorithm has an accuracy rate of 99%. The confusion matrix is used to measure accuracy of an algorithm.</a:t>
            </a: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smtClean="0"/>
          </a:p>
          <a:p>
            <a:pPr lvl="1"/>
            <a:endParaRPr lang="en-US" dirty="0" smtClean="0"/>
          </a:p>
          <a:p>
            <a:pPr lvl="1"/>
            <a:endParaRPr lang="en-US" dirty="0" smtClean="0"/>
          </a:p>
          <a:p>
            <a:pPr lvl="1"/>
            <a:endParaRPr lang="en-US" sz="1600" dirty="0" smtClean="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AR= ((3422+1036)/4500)*100 = 99%</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With the model we can now predict the employees who are prone to leave next.</a:t>
            </a:r>
            <a:endParaRPr lang="en-US" dirty="0"/>
          </a:p>
          <a:p>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625" y="2845704"/>
            <a:ext cx="2238687" cy="838317"/>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251594522"/>
              </p:ext>
            </p:extLst>
          </p:nvPr>
        </p:nvGraphicFramePr>
        <p:xfrm>
          <a:off x="760471" y="1914639"/>
          <a:ext cx="3744854" cy="884555"/>
        </p:xfrm>
        <a:graphic>
          <a:graphicData uri="http://schemas.openxmlformats.org/drawingml/2006/table">
            <a:tbl>
              <a:tblPr firstRow="1" bandRow="1">
                <a:tableStyleId>{5C22544A-7EE6-4342-B048-85BDC9FD1C3A}</a:tableStyleId>
              </a:tblPr>
              <a:tblGrid>
                <a:gridCol w="3744854">
                  <a:extLst>
                    <a:ext uri="{9D8B030D-6E8A-4147-A177-3AD203B41FA5}">
                      <a16:colId xmlns:a16="http://schemas.microsoft.com/office/drawing/2014/main" val="1774604444"/>
                    </a:ext>
                  </a:extLst>
                </a:gridCol>
              </a:tblGrid>
              <a:tr h="866258">
                <a:tc>
                  <a:txBody>
                    <a:bodyPr/>
                    <a:lstStyle/>
                    <a:p>
                      <a:pPr lvl="1"/>
                      <a:r>
                        <a:rPr lang="fr-FR" sz="1450" i="1" dirty="0" smtClean="0">
                          <a:solidFill>
                            <a:schemeClr val="tx1"/>
                          </a:solidFill>
                          <a:latin typeface="Times New Roman" panose="02020603050405020304" pitchFamily="18" charset="0"/>
                          <a:cs typeface="Times New Roman" panose="02020603050405020304" pitchFamily="18" charset="0"/>
                        </a:rPr>
                        <a:t># </a:t>
                      </a:r>
                      <a:r>
                        <a:rPr lang="fr-FR" sz="1200" i="1" dirty="0" smtClean="0">
                          <a:solidFill>
                            <a:schemeClr val="tx1"/>
                          </a:solidFill>
                          <a:latin typeface="Times New Roman" panose="02020603050405020304" pitchFamily="18" charset="0"/>
                          <a:cs typeface="Times New Roman" panose="02020603050405020304" pitchFamily="18" charset="0"/>
                        </a:rPr>
                        <a:t>Confusion Matrix</a:t>
                      </a:r>
                    </a:p>
                    <a:p>
                      <a:pPr lvl="1"/>
                      <a:r>
                        <a:rPr lang="fr-FR" sz="1200" dirty="0" smtClean="0">
                          <a:solidFill>
                            <a:schemeClr val="tx1"/>
                          </a:solidFill>
                          <a:latin typeface="Times New Roman" panose="02020603050405020304" pitchFamily="18" charset="0"/>
                          <a:cs typeface="Times New Roman" panose="02020603050405020304" pitchFamily="18" charset="0"/>
                        </a:rPr>
                        <a:t>from sklearn.metrics import confusion_matrix</a:t>
                      </a:r>
                    </a:p>
                    <a:p>
                      <a:pPr lvl="1"/>
                      <a:r>
                        <a:rPr lang="fr-FR" sz="1200" dirty="0" smtClean="0">
                          <a:solidFill>
                            <a:schemeClr val="tx1"/>
                          </a:solidFill>
                          <a:latin typeface="Times New Roman" panose="02020603050405020304" pitchFamily="18" charset="0"/>
                          <a:cs typeface="Times New Roman" panose="02020603050405020304" pitchFamily="18" charset="0"/>
                        </a:rPr>
                        <a:t>cm = confusion_matrix(y_test, y_pred)</a:t>
                      </a:r>
                      <a:endParaRPr lang="en-US" sz="1200" dirty="0" smtClean="0">
                        <a:solidFill>
                          <a:schemeClr val="tx1"/>
                        </a:solidFill>
                        <a:latin typeface="Times New Roman" panose="02020603050405020304" pitchFamily="18" charset="0"/>
                        <a:cs typeface="Times New Roman" panose="02020603050405020304" pitchFamily="18" charset="0"/>
                      </a:endParaRPr>
                    </a:p>
                    <a:p>
                      <a:endParaRPr lang="en-GB" dirty="0"/>
                    </a:p>
                  </a:txBody>
                  <a:tcPr>
                    <a:solidFill>
                      <a:schemeClr val="accent1">
                        <a:lumMod val="20000"/>
                        <a:lumOff val="80000"/>
                      </a:schemeClr>
                    </a:solidFill>
                  </a:tcPr>
                </a:tc>
                <a:extLst>
                  <a:ext uri="{0D108BD9-81ED-4DB2-BD59-A6C34878D82A}">
                    <a16:rowId xmlns:a16="http://schemas.microsoft.com/office/drawing/2014/main" val="2058095556"/>
                  </a:ext>
                </a:extLst>
              </a:tr>
            </a:tbl>
          </a:graphicData>
        </a:graphic>
      </p:graphicFrame>
    </p:spTree>
    <p:extLst>
      <p:ext uri="{BB962C8B-B14F-4D97-AF65-F5344CB8AC3E}">
        <p14:creationId xmlns:p14="http://schemas.microsoft.com/office/powerpoint/2010/main" val="1930279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897" y="340324"/>
            <a:ext cx="7073754" cy="793904"/>
          </a:xfrm>
        </p:spPr>
        <p:txBody>
          <a:bodyPr/>
          <a:lstStyle/>
          <a:p>
            <a:r>
              <a:rPr lang="en-US" b="1" dirty="0" smtClean="0">
                <a:latin typeface="Times New Roman" panose="02020603050405020304" pitchFamily="18" charset="0"/>
                <a:cs typeface="Times New Roman" panose="02020603050405020304" pitchFamily="18" charset="0"/>
              </a:rPr>
              <a:t>Solution To the problem statement</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5972" y="1134228"/>
            <a:ext cx="6729133" cy="4206164"/>
          </a:xfrm>
        </p:spPr>
        <p:txBody>
          <a:bodyPr>
            <a:normAutofit/>
          </a:bodyPr>
          <a:lstStyle/>
          <a:p>
            <a:pPr lvl="1">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Analyze the characteristics of the employees prone to leave and apply relevant actions in order to retain them. These actions are such as: </a:t>
            </a:r>
          </a:p>
          <a:p>
            <a:pPr lvl="2"/>
            <a:r>
              <a:rPr lang="en-US" sz="1600" dirty="0" smtClean="0">
                <a:latin typeface="Times New Roman" panose="02020603050405020304" pitchFamily="18" charset="0"/>
                <a:cs typeface="Times New Roman" panose="02020603050405020304" pitchFamily="18" charset="0"/>
              </a:rPr>
              <a:t>Improving the factors that contribute to job satisfaction.</a:t>
            </a:r>
          </a:p>
          <a:p>
            <a:pPr lvl="2"/>
            <a:r>
              <a:rPr lang="en-US" sz="1600" dirty="0" smtClean="0">
                <a:latin typeface="Times New Roman" panose="02020603050405020304" pitchFamily="18" charset="0"/>
                <a:cs typeface="Times New Roman" panose="02020603050405020304" pitchFamily="18" charset="0"/>
              </a:rPr>
              <a:t>Improve their working conditions. That is,</a:t>
            </a:r>
          </a:p>
          <a:p>
            <a:pPr lvl="3">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Increase the number of projects for employees with 2 projects and reduce the number of projects for employees with more than 5 projects.</a:t>
            </a:r>
          </a:p>
          <a:p>
            <a:pPr lvl="3">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Reduce average monthly hours for overworked employees </a:t>
            </a:r>
          </a:p>
          <a:p>
            <a:pPr lvl="3">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Promote employees with 5 or more years spent at the company.</a:t>
            </a:r>
            <a:endParaRPr lang="en-GB" sz="16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 company can also use a model that gives recommendations to improve job satisfaction for employees prone to leave.</a:t>
            </a:r>
          </a:p>
        </p:txBody>
      </p:sp>
    </p:spTree>
    <p:extLst>
      <p:ext uri="{BB962C8B-B14F-4D97-AF65-F5344CB8AC3E}">
        <p14:creationId xmlns:p14="http://schemas.microsoft.com/office/powerpoint/2010/main" val="404437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134" y="694209"/>
            <a:ext cx="4576366" cy="715491"/>
          </a:xfrm>
        </p:spPr>
        <p:txBody>
          <a:bodyPr>
            <a:normAutofit/>
          </a:bodyPr>
          <a:lstStyle/>
          <a:p>
            <a:r>
              <a:rPr lang="en-US" b="1" dirty="0" smtClean="0">
                <a:latin typeface="Times New Roman" panose="02020603050405020304" pitchFamily="18" charset="0"/>
                <a:cs typeface="Times New Roman" panose="02020603050405020304" pitchFamily="18" charset="0"/>
              </a:rPr>
              <a:t>Types of analytics used</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0134" y="1828800"/>
            <a:ext cx="4443013" cy="3018690"/>
          </a:xfrm>
        </p:spPr>
        <p:txBody>
          <a:bodyPr>
            <a:noAutofit/>
          </a:bodyPr>
          <a:lstStyle/>
          <a:p>
            <a:r>
              <a:rPr lang="en-US" sz="1600" b="1" dirty="0" smtClean="0">
                <a:latin typeface="Times New Roman" panose="02020603050405020304" pitchFamily="18" charset="0"/>
                <a:cs typeface="Times New Roman" panose="02020603050405020304" pitchFamily="18" charset="0"/>
              </a:rPr>
              <a:t>Descriptive statistics</a:t>
            </a:r>
            <a:r>
              <a:rPr lang="en-US" sz="1600" dirty="0" smtClean="0">
                <a:latin typeface="Times New Roman" panose="02020603050405020304" pitchFamily="18" charset="0"/>
                <a:cs typeface="Times New Roman" panose="02020603050405020304" pitchFamily="18" charset="0"/>
              </a:rPr>
              <a:t> – Used to summarize data. Different measurements are used to have a good understanding of the dataset.</a:t>
            </a:r>
          </a:p>
          <a:p>
            <a:r>
              <a:rPr lang="en-US" sz="1600" b="1" dirty="0" smtClean="0">
                <a:latin typeface="Times New Roman" panose="02020603050405020304" pitchFamily="18" charset="0"/>
                <a:cs typeface="Times New Roman" panose="02020603050405020304" pitchFamily="18" charset="0"/>
              </a:rPr>
              <a:t>Exploratory Analysis </a:t>
            </a:r>
            <a:r>
              <a:rPr lang="en-US" sz="1600" dirty="0" smtClean="0">
                <a:latin typeface="Times New Roman" panose="02020603050405020304" pitchFamily="18" charset="0"/>
                <a:cs typeface="Times New Roman" panose="02020603050405020304" pitchFamily="18" charset="0"/>
              </a:rPr>
              <a:t>– Use visualizations to identify patterns and relationship between variable</a:t>
            </a:r>
          </a:p>
          <a:p>
            <a:r>
              <a:rPr lang="en-US" sz="1600" b="1" dirty="0" smtClean="0">
                <a:latin typeface="Times New Roman" panose="02020603050405020304" pitchFamily="18" charset="0"/>
                <a:cs typeface="Times New Roman" panose="02020603050405020304" pitchFamily="18" charset="0"/>
              </a:rPr>
              <a:t>Predictive analysis </a:t>
            </a:r>
            <a:r>
              <a:rPr lang="en-US" sz="1600" dirty="0" smtClean="0">
                <a:latin typeface="Times New Roman" panose="02020603050405020304" pitchFamily="18" charset="0"/>
                <a:cs typeface="Times New Roman" panose="02020603050405020304" pitchFamily="18" charset="0"/>
              </a:rPr>
              <a:t>– Create a classification model that will help in predicting the next employees to leave.</a:t>
            </a:r>
          </a:p>
          <a:p>
            <a:r>
              <a:rPr lang="en-US" sz="1600" b="1" dirty="0" smtClean="0">
                <a:latin typeface="Times New Roman" panose="02020603050405020304" pitchFamily="18" charset="0"/>
                <a:cs typeface="Times New Roman" panose="02020603050405020304" pitchFamily="18" charset="0"/>
              </a:rPr>
              <a:t>Prescriptive analysis </a:t>
            </a:r>
            <a:r>
              <a:rPr lang="en-US" sz="1600" dirty="0" smtClean="0">
                <a:latin typeface="Times New Roman" panose="02020603050405020304" pitchFamily="18" charset="0"/>
                <a:cs typeface="Times New Roman" panose="02020603050405020304" pitchFamily="18" charset="0"/>
              </a:rPr>
              <a:t>– Give a solution to the problem</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93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6" y="676276"/>
            <a:ext cx="3123510" cy="752474"/>
          </a:xfrm>
        </p:spPr>
        <p:txBody>
          <a:bodyPr/>
          <a:lstStyle/>
          <a:p>
            <a:r>
              <a:rPr lang="en-GB" b="1" dirty="0" smtClean="0">
                <a:latin typeface="Times New Roman" panose="02020603050405020304" pitchFamily="18" charset="0"/>
                <a:cs typeface="Times New Roman" panose="02020603050405020304" pitchFamily="18" charset="0"/>
              </a:rPr>
              <a:t>Descriptive Analysis</a:t>
            </a:r>
            <a:endParaRPr lang="en-GB"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015" y="942976"/>
            <a:ext cx="4684659" cy="3771900"/>
          </a:xfrm>
        </p:spPr>
      </p:pic>
      <p:sp>
        <p:nvSpPr>
          <p:cNvPr id="4" name="Text Placeholder 3"/>
          <p:cNvSpPr>
            <a:spLocks noGrp="1"/>
          </p:cNvSpPr>
          <p:nvPr>
            <p:ph type="body" sz="half" idx="2"/>
          </p:nvPr>
        </p:nvSpPr>
        <p:spPr>
          <a:xfrm>
            <a:off x="504826" y="1638302"/>
            <a:ext cx="3123510" cy="3743324"/>
          </a:xfrm>
        </p:spPr>
        <p:txBody>
          <a:bodyPr>
            <a:normAutofit fontScale="77500" lnSpcReduction="20000"/>
          </a:bodyPr>
          <a:lstStyle/>
          <a:p>
            <a:pPr marL="144658" indent="-144658">
              <a:buFont typeface="Arial" panose="020B0604020202020204" pitchFamily="34" charset="0"/>
              <a:buChar char="•"/>
            </a:pPr>
            <a:r>
              <a:rPr lang="en-GB" sz="2100" dirty="0">
                <a:latin typeface="Times New Roman" panose="02020603050405020304" pitchFamily="18" charset="0"/>
                <a:cs typeface="Times New Roman" panose="02020603050405020304" pitchFamily="18" charset="0"/>
              </a:rPr>
              <a:t>Determine dataset characteristics that will help in identifying patterns in the dataset.</a:t>
            </a:r>
          </a:p>
          <a:p>
            <a:pPr marL="168828" indent="-144658">
              <a:buFont typeface="Arial" panose="020B0604020202020204" pitchFamily="34" charset="0"/>
              <a:buChar char="•"/>
            </a:pPr>
            <a:r>
              <a:rPr lang="en-GB" sz="2100" dirty="0">
                <a:latin typeface="Times New Roman" panose="02020603050405020304" pitchFamily="18" charset="0"/>
                <a:cs typeface="Times New Roman" panose="02020603050405020304" pitchFamily="18" charset="0"/>
              </a:rPr>
              <a:t>Steps involved</a:t>
            </a:r>
          </a:p>
          <a:p>
            <a:pPr marL="313907" lvl="1" indent="-120548">
              <a:buFont typeface="Arial" panose="020B0604020202020204" pitchFamily="34" charset="0"/>
              <a:buChar char="•"/>
            </a:pPr>
            <a:r>
              <a:rPr lang="en-GB" sz="2100" dirty="0">
                <a:latin typeface="Times New Roman" panose="02020603050405020304" pitchFamily="18" charset="0"/>
                <a:cs typeface="Times New Roman" panose="02020603050405020304" pitchFamily="18" charset="0"/>
              </a:rPr>
              <a:t>Importing libraries</a:t>
            </a:r>
          </a:p>
          <a:p>
            <a:pPr marL="313907" lvl="1" indent="-120548">
              <a:buFont typeface="Arial" panose="020B0604020202020204" pitchFamily="34" charset="0"/>
              <a:buChar char="•"/>
            </a:pPr>
            <a:r>
              <a:rPr lang="en-GB" sz="2100" dirty="0">
                <a:latin typeface="Times New Roman" panose="02020603050405020304" pitchFamily="18" charset="0"/>
                <a:cs typeface="Times New Roman" panose="02020603050405020304" pitchFamily="18" charset="0"/>
              </a:rPr>
              <a:t>Importing dataset</a:t>
            </a:r>
          </a:p>
          <a:p>
            <a:pPr marL="313907" lvl="1" indent="-120548">
              <a:buFont typeface="Arial" panose="020B0604020202020204" pitchFamily="34" charset="0"/>
              <a:buChar char="•"/>
            </a:pPr>
            <a:r>
              <a:rPr lang="en-GB" sz="2100" dirty="0">
                <a:latin typeface="Times New Roman" panose="02020603050405020304" pitchFamily="18" charset="0"/>
                <a:cs typeface="Times New Roman" panose="02020603050405020304" pitchFamily="18" charset="0"/>
              </a:rPr>
              <a:t>Check dataset’s attributes name and data types using the info() function.</a:t>
            </a:r>
          </a:p>
          <a:p>
            <a:pPr marL="313907" lvl="1" indent="-120548">
              <a:buFont typeface="Arial" panose="020B0604020202020204" pitchFamily="34" charset="0"/>
              <a:buChar char="•"/>
            </a:pPr>
            <a:r>
              <a:rPr lang="en-GB" sz="2100" dirty="0">
                <a:latin typeface="Times New Roman" panose="02020603050405020304" pitchFamily="18" charset="0"/>
                <a:cs typeface="Times New Roman" panose="02020603050405020304" pitchFamily="18" charset="0"/>
              </a:rPr>
              <a:t> The dataset is divided into 2 groups, therefore need for comparison of their characteristics.</a:t>
            </a:r>
          </a:p>
          <a:p>
            <a:pPr marL="313907" lvl="1" indent="-120548">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The </a:t>
            </a:r>
            <a:r>
              <a:rPr lang="en-US" sz="2100" dirty="0" err="1">
                <a:latin typeface="Times New Roman" panose="02020603050405020304" pitchFamily="18" charset="0"/>
                <a:cs typeface="Times New Roman" panose="02020603050405020304" pitchFamily="18" charset="0"/>
              </a:rPr>
              <a:t>groupby</a:t>
            </a:r>
            <a:r>
              <a:rPr lang="en-US" sz="2100" dirty="0">
                <a:latin typeface="Times New Roman" panose="02020603050405020304" pitchFamily="18" charset="0"/>
                <a:cs typeface="Times New Roman" panose="02020603050405020304" pitchFamily="18" charset="0"/>
              </a:rPr>
              <a:t>() and mean() function are used to find the average of the two datasets.</a:t>
            </a:r>
          </a:p>
          <a:p>
            <a:pPr marL="313907" lvl="1" indent="-120548">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The describe() function gives a summery statistics of the dataset.</a:t>
            </a:r>
          </a:p>
          <a:p>
            <a:pPr marL="313907" lvl="1" indent="-120548">
              <a:buFont typeface="Arial" panose="020B0604020202020204" pitchFamily="34" charset="0"/>
              <a:buChar char="•"/>
            </a:pPr>
            <a:endParaRPr lang="en-GB" sz="675" dirty="0"/>
          </a:p>
          <a:p>
            <a:pPr marL="24170"/>
            <a:endParaRPr lang="en-GB" dirty="0"/>
          </a:p>
          <a:p>
            <a:endParaRPr lang="en-GB" dirty="0"/>
          </a:p>
        </p:txBody>
      </p:sp>
    </p:spTree>
    <p:extLst>
      <p:ext uri="{BB962C8B-B14F-4D97-AF65-F5344CB8AC3E}">
        <p14:creationId xmlns:p14="http://schemas.microsoft.com/office/powerpoint/2010/main" val="254743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1" y="85725"/>
            <a:ext cx="7162800" cy="504826"/>
          </a:xfrm>
        </p:spPr>
        <p:txBody>
          <a:bodyPr/>
          <a:lstStyle/>
          <a:p>
            <a:r>
              <a:rPr lang="en-US" b="1" dirty="0" smtClean="0">
                <a:latin typeface="Times New Roman" panose="02020603050405020304" pitchFamily="18" charset="0"/>
                <a:cs typeface="Times New Roman" panose="02020603050405020304" pitchFamily="18" charset="0"/>
              </a:rPr>
              <a:t>Average, head, and tail of the data</a:t>
            </a:r>
            <a:endParaRPr lang="en-GB"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75" y="590551"/>
            <a:ext cx="8982075" cy="2843503"/>
          </a:xfrm>
        </p:spPr>
      </p:pic>
      <p:sp>
        <p:nvSpPr>
          <p:cNvPr id="4" name="Text Placeholder 3"/>
          <p:cNvSpPr>
            <a:spLocks noGrp="1"/>
          </p:cNvSpPr>
          <p:nvPr>
            <p:ph type="body" sz="half" idx="2"/>
          </p:nvPr>
        </p:nvSpPr>
        <p:spPr>
          <a:xfrm>
            <a:off x="2361369" y="2633490"/>
            <a:ext cx="1438560" cy="631791"/>
          </a:xfrm>
        </p:spPr>
        <p:txBody>
          <a:bodyPr/>
          <a:lstStyle/>
          <a:p>
            <a:endParaRPr lang="en-US" dirty="0"/>
          </a:p>
          <a:p>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4" y="3581017"/>
            <a:ext cx="8982075" cy="1371983"/>
          </a:xfrm>
          <a:prstGeom prst="rect">
            <a:avLst/>
          </a:prstGeom>
        </p:spPr>
      </p:pic>
    </p:spTree>
    <p:extLst>
      <p:ext uri="{BB962C8B-B14F-4D97-AF65-F5344CB8AC3E}">
        <p14:creationId xmlns:p14="http://schemas.microsoft.com/office/powerpoint/2010/main" val="2102256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862" y="0"/>
            <a:ext cx="4550288" cy="1333807"/>
          </a:xfrm>
        </p:spPr>
        <p:txBody>
          <a:bodyPr/>
          <a:lstStyle/>
          <a:p>
            <a:r>
              <a:rPr lang="en-US" b="1" dirty="0" smtClean="0">
                <a:latin typeface="Times New Roman" panose="02020603050405020304" pitchFamily="18" charset="0"/>
                <a:cs typeface="Times New Roman" panose="02020603050405020304" pitchFamily="18" charset="0"/>
              </a:rPr>
              <a:t>Exploratory Analysis</a:t>
            </a:r>
            <a:endParaRPr lang="en-GB"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602862" y="1236936"/>
            <a:ext cx="6007612" cy="3049314"/>
          </a:xfrm>
        </p:spPr>
        <p:txBody>
          <a:bodyPr>
            <a:normAutofit lnSpcReduction="10000"/>
          </a:bodyPr>
          <a:lstStyle/>
          <a:p>
            <a:r>
              <a:rPr lang="en-US" sz="1600" dirty="0">
                <a:latin typeface="Times New Roman" panose="02020603050405020304" pitchFamily="18" charset="0"/>
                <a:cs typeface="Times New Roman" panose="02020603050405020304" pitchFamily="18" charset="0"/>
              </a:rPr>
              <a:t>Using visualizations, we determine relationships between variables using a common factor. The average statistics shows that employees who left had characteristics such as :</a:t>
            </a:r>
          </a:p>
          <a:p>
            <a:pPr lvl="1"/>
            <a:r>
              <a:rPr lang="en-US" sz="1600" dirty="0">
                <a:latin typeface="Times New Roman" panose="02020603050405020304" pitchFamily="18" charset="0"/>
                <a:cs typeface="Times New Roman" panose="02020603050405020304" pitchFamily="18" charset="0"/>
              </a:rPr>
              <a:t> low satisfaction level</a:t>
            </a:r>
          </a:p>
          <a:p>
            <a:pPr lvl="1"/>
            <a:r>
              <a:rPr lang="en-US" sz="1600" dirty="0">
                <a:latin typeface="Times New Roman" panose="02020603050405020304" pitchFamily="18" charset="0"/>
                <a:cs typeface="Times New Roman" panose="02020603050405020304" pitchFamily="18" charset="0"/>
              </a:rPr>
              <a:t> high number of projects</a:t>
            </a:r>
          </a:p>
          <a:p>
            <a:pPr lvl="1"/>
            <a:r>
              <a:rPr lang="en-US" sz="1600" dirty="0">
                <a:latin typeface="Times New Roman" panose="02020603050405020304" pitchFamily="18" charset="0"/>
                <a:cs typeface="Times New Roman" panose="02020603050405020304" pitchFamily="18" charset="0"/>
              </a:rPr>
              <a:t> high average monthly and </a:t>
            </a:r>
          </a:p>
          <a:p>
            <a:pPr lvl="1"/>
            <a:r>
              <a:rPr lang="en-US" sz="1600" dirty="0">
                <a:latin typeface="Times New Roman" panose="02020603050405020304" pitchFamily="18" charset="0"/>
                <a:cs typeface="Times New Roman" panose="02020603050405020304" pitchFamily="18" charset="0"/>
              </a:rPr>
              <a:t>low promotional rate</a:t>
            </a:r>
          </a:p>
          <a:p>
            <a:pPr marL="120608" indent="-96439"/>
            <a:r>
              <a:rPr lang="en-US" sz="1600" dirty="0">
                <a:latin typeface="Times New Roman" panose="02020603050405020304" pitchFamily="18" charset="0"/>
                <a:cs typeface="Times New Roman" panose="02020603050405020304" pitchFamily="18" charset="0"/>
              </a:rPr>
              <a:t>The key factor that influences employee attrition is satisfaction level. Employees who are less satisfied with their jobs are more likely to leave.</a:t>
            </a:r>
          </a:p>
          <a:p>
            <a:pPr marL="120608" indent="-96439"/>
            <a:r>
              <a:rPr lang="en-US" sz="1600" dirty="0">
                <a:latin typeface="Times New Roman" panose="02020603050405020304" pitchFamily="18" charset="0"/>
                <a:cs typeface="Times New Roman" panose="02020603050405020304" pitchFamily="18" charset="0"/>
              </a:rPr>
              <a:t> The following visualizations shows how different factors affect an employee’s  job satisfaction level. </a:t>
            </a:r>
            <a:endParaRPr lang="en-GB" sz="1600" dirty="0" smtClean="0">
              <a:latin typeface="Times New Roman" panose="02020603050405020304" pitchFamily="18" charset="0"/>
              <a:cs typeface="Times New Roman" panose="02020603050405020304" pitchFamily="18" charset="0"/>
            </a:endParaRPr>
          </a:p>
          <a:p>
            <a:pPr marL="0" indent="0">
              <a:buNone/>
            </a:pPr>
            <a:endParaRPr lang="en-GB" dirty="0" smtClean="0"/>
          </a:p>
          <a:p>
            <a:pPr marL="0" indent="0">
              <a:buNone/>
            </a:pPr>
            <a:endParaRPr lang="en-GB" dirty="0" smtClean="0"/>
          </a:p>
        </p:txBody>
      </p:sp>
    </p:spTree>
    <p:extLst>
      <p:ext uri="{BB962C8B-B14F-4D97-AF65-F5344CB8AC3E}">
        <p14:creationId xmlns:p14="http://schemas.microsoft.com/office/powerpoint/2010/main" val="95974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6" y="209550"/>
            <a:ext cx="8124824" cy="4246612"/>
          </a:xfrm>
          <a:prstGeom prst="rect">
            <a:avLst/>
          </a:prstGeom>
        </p:spPr>
      </p:pic>
    </p:spTree>
    <p:extLst>
      <p:ext uri="{BB962C8B-B14F-4D97-AF65-F5344CB8AC3E}">
        <p14:creationId xmlns:p14="http://schemas.microsoft.com/office/powerpoint/2010/main" val="394226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565301"/>
            <a:ext cx="3978987" cy="607307"/>
          </a:xfrm>
        </p:spPr>
        <p:txBody>
          <a:bodyPr/>
          <a:lstStyle/>
          <a:p>
            <a:r>
              <a:rPr lang="en-US" sz="1800" b="1" dirty="0">
                <a:latin typeface="Times New Roman" panose="02020603050405020304" pitchFamily="18" charset="0"/>
                <a:cs typeface="Times New Roman" panose="02020603050405020304" pitchFamily="18" charset="0"/>
              </a:rPr>
              <a:t>Observations from the visualizations.</a:t>
            </a:r>
            <a:endParaRPr lang="en-GB"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76250" y="1173870"/>
            <a:ext cx="3713149" cy="3474329"/>
          </a:xfrm>
        </p:spPr>
        <p:txBody>
          <a:bodyPr>
            <a:normAutofit fontScale="77500" lnSpcReduction="20000"/>
          </a:bodyPr>
          <a:lstStyle/>
          <a:p>
            <a:r>
              <a:rPr lang="en-US" sz="1800" dirty="0">
                <a:latin typeface="Times New Roman" panose="02020603050405020304" pitchFamily="18" charset="0"/>
                <a:cs typeface="Times New Roman" panose="02020603050405020304" pitchFamily="18" charset="0"/>
              </a:rPr>
              <a:t>More than 5 projects cause low satisfaction level.</a:t>
            </a:r>
          </a:p>
          <a:p>
            <a:r>
              <a:rPr lang="en-US" sz="1800" dirty="0">
                <a:latin typeface="Times New Roman" panose="02020603050405020304" pitchFamily="18" charset="0"/>
                <a:cs typeface="Times New Roman" panose="02020603050405020304" pitchFamily="18" charset="0"/>
              </a:rPr>
              <a:t>The few employees who have been promoted the last 5 years have a high satisfaction level.</a:t>
            </a:r>
          </a:p>
          <a:p>
            <a:r>
              <a:rPr lang="en-US" sz="1800" dirty="0">
                <a:latin typeface="Times New Roman" panose="02020603050405020304" pitchFamily="18" charset="0"/>
                <a:cs typeface="Times New Roman" panose="02020603050405020304" pitchFamily="18" charset="0"/>
              </a:rPr>
              <a:t>There is a huge gap between employees who have spent 3 years and 4 years at the company. Most employees with 4 years of experience in the company have low satisfaction level</a:t>
            </a:r>
          </a:p>
          <a:p>
            <a:r>
              <a:rPr lang="en-US" sz="1800" dirty="0" smtClean="0">
                <a:latin typeface="Times New Roman" panose="02020603050405020304" pitchFamily="18" charset="0"/>
                <a:cs typeface="Times New Roman" panose="02020603050405020304" pitchFamily="18" charset="0"/>
              </a:rPr>
              <a:t>Employees with a high salary have high satisfaction level</a:t>
            </a:r>
          </a:p>
          <a:p>
            <a:r>
              <a:rPr lang="en-US" sz="1800" dirty="0" smtClean="0">
                <a:latin typeface="Times New Roman" panose="02020603050405020304" pitchFamily="18" charset="0"/>
                <a:cs typeface="Times New Roman" panose="02020603050405020304" pitchFamily="18" charset="0"/>
              </a:rPr>
              <a:t>Employees in the accounting and hr. departments are least satisfied.</a:t>
            </a:r>
          </a:p>
          <a:p>
            <a:r>
              <a:rPr lang="en-US" sz="1800" dirty="0" smtClean="0">
                <a:latin typeface="Times New Roman" panose="02020603050405020304" pitchFamily="18" charset="0"/>
                <a:cs typeface="Times New Roman" panose="02020603050405020304" pitchFamily="18" charset="0"/>
              </a:rPr>
              <a:t>Conclusion: The number of projects and the time the employees spend at the company have the greatest impact on employee satisfaction level.</a:t>
            </a:r>
            <a:endParaRPr lang="en-GB" sz="1800" dirty="0" smtClean="0">
              <a:latin typeface="Times New Roman" panose="02020603050405020304" pitchFamily="18" charset="0"/>
              <a:cs typeface="Times New Roman" panose="02020603050405020304" pitchFamily="18" charset="0"/>
            </a:endParaRPr>
          </a:p>
          <a:p>
            <a:endParaRPr lang="en-GB" dirty="0"/>
          </a:p>
        </p:txBody>
      </p:sp>
      <p:sp>
        <p:nvSpPr>
          <p:cNvPr id="4" name="Content Placeholder 3"/>
          <p:cNvSpPr>
            <a:spLocks noGrp="1"/>
          </p:cNvSpPr>
          <p:nvPr>
            <p:ph sz="half" idx="2"/>
          </p:nvPr>
        </p:nvSpPr>
        <p:spPr>
          <a:xfrm>
            <a:off x="4371593" y="781050"/>
            <a:ext cx="4581907" cy="3867150"/>
          </a:xfrm>
        </p:spPr>
        <p:txBody>
          <a:bodyPr>
            <a:normAutofit fontScale="77500" lnSpcReduction="20000"/>
          </a:bodyPr>
          <a:lstStyle/>
          <a:p>
            <a:pPr marL="0" indent="0">
              <a:buNone/>
            </a:pPr>
            <a:r>
              <a:rPr lang="en-US" sz="2100" b="1" u="sng" dirty="0" smtClean="0">
                <a:latin typeface="Times New Roman" panose="02020603050405020304" pitchFamily="18" charset="0"/>
                <a:cs typeface="Times New Roman" panose="02020603050405020304" pitchFamily="18" charset="0"/>
              </a:rPr>
              <a:t>Observations from visualizations showing the characteristics of the employees who left the company</a:t>
            </a:r>
          </a:p>
          <a:p>
            <a:r>
              <a:rPr lang="en-US" sz="2100" dirty="0" smtClean="0">
                <a:latin typeface="Times New Roman" panose="02020603050405020304" pitchFamily="18" charset="0"/>
                <a:cs typeface="Times New Roman" panose="02020603050405020304" pitchFamily="18" charset="0"/>
              </a:rPr>
              <a:t>Employee attrition in the company was caused by :</a:t>
            </a:r>
          </a:p>
          <a:p>
            <a:pPr lvl="1"/>
            <a:r>
              <a:rPr lang="en-US" sz="2100" dirty="0" smtClean="0">
                <a:latin typeface="Times New Roman" panose="02020603050405020304" pitchFamily="18" charset="0"/>
                <a:cs typeface="Times New Roman" panose="02020603050405020304" pitchFamily="18" charset="0"/>
              </a:rPr>
              <a:t>Employees having 2 projects or more than 5 projects.</a:t>
            </a:r>
          </a:p>
          <a:p>
            <a:pPr lvl="1"/>
            <a:r>
              <a:rPr lang="en-US" sz="2100" dirty="0" smtClean="0">
                <a:latin typeface="Times New Roman" panose="02020603050405020304" pitchFamily="18" charset="0"/>
                <a:cs typeface="Times New Roman" panose="02020603050405020304" pitchFamily="18" charset="0"/>
              </a:rPr>
              <a:t>Many employees left in their third year at the company.</a:t>
            </a:r>
          </a:p>
          <a:p>
            <a:pPr lvl="1"/>
            <a:r>
              <a:rPr lang="en-US" sz="2100" dirty="0" smtClean="0">
                <a:latin typeface="Times New Roman" panose="02020603050405020304" pitchFamily="18" charset="0"/>
                <a:cs typeface="Times New Roman" panose="02020603050405020304" pitchFamily="18" charset="0"/>
              </a:rPr>
              <a:t>Employees with low and medium salaries.</a:t>
            </a:r>
          </a:p>
          <a:p>
            <a:pPr lvl="1"/>
            <a:r>
              <a:rPr lang="en-US" sz="2100" dirty="0" smtClean="0">
                <a:latin typeface="Times New Roman" panose="02020603050405020304" pitchFamily="18" charset="0"/>
                <a:cs typeface="Times New Roman" panose="02020603050405020304" pitchFamily="18" charset="0"/>
              </a:rPr>
              <a:t>Employees without a promotion in the last 5 years.</a:t>
            </a:r>
          </a:p>
          <a:p>
            <a:endParaRPr lang="en-GB" sz="1400" dirty="0"/>
          </a:p>
        </p:txBody>
      </p:sp>
    </p:spTree>
    <p:extLst>
      <p:ext uri="{BB962C8B-B14F-4D97-AF65-F5344CB8AC3E}">
        <p14:creationId xmlns:p14="http://schemas.microsoft.com/office/powerpoint/2010/main" val="422722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123825"/>
            <a:ext cx="7705724" cy="462211"/>
          </a:xfrm>
        </p:spPr>
        <p:txBody>
          <a:bodyPr>
            <a:noAutofit/>
          </a:bodyPr>
          <a:lstStyle/>
          <a:p>
            <a:r>
              <a:rPr lang="en-US" sz="1600" b="1" dirty="0"/>
              <a:t>The following visualizations shows the characteristics of the employees who left the company, that is, the factors that contributed to employee attrition at the company</a:t>
            </a:r>
            <a:endParaRPr lang="en-GB" sz="1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857682"/>
            <a:ext cx="8391525" cy="3828617"/>
          </a:xfrm>
          <a:prstGeom prst="rect">
            <a:avLst/>
          </a:prstGeom>
        </p:spPr>
      </p:pic>
    </p:spTree>
    <p:extLst>
      <p:ext uri="{BB962C8B-B14F-4D97-AF65-F5344CB8AC3E}">
        <p14:creationId xmlns:p14="http://schemas.microsoft.com/office/powerpoint/2010/main" val="56235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Conclusion</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92500" lnSpcReduction="20000"/>
          </a:bodyPr>
          <a:lstStyle/>
          <a:p>
            <a:pPr marL="0" indent="0">
              <a:buNone/>
            </a:pPr>
            <a:r>
              <a:rPr lang="en-US" b="1" dirty="0" smtClean="0">
                <a:latin typeface="Times New Roman" panose="02020603050405020304" pitchFamily="18" charset="0"/>
                <a:cs typeface="Times New Roman" panose="02020603050405020304" pitchFamily="18" charset="0"/>
              </a:rPr>
              <a:t>Reasons employees are prone to leave the company</a:t>
            </a:r>
          </a:p>
          <a:p>
            <a:r>
              <a:rPr lang="en-US" dirty="0" smtClean="0">
                <a:latin typeface="Times New Roman" panose="02020603050405020304" pitchFamily="18" charset="0"/>
                <a:cs typeface="Times New Roman" panose="02020603050405020304" pitchFamily="18" charset="0"/>
              </a:rPr>
              <a:t>Employees with less than 3 projects and more than 5 projects.</a:t>
            </a:r>
          </a:p>
          <a:p>
            <a:r>
              <a:rPr lang="en-US" dirty="0" smtClean="0">
                <a:latin typeface="Times New Roman" panose="02020603050405020304" pitchFamily="18" charset="0"/>
                <a:cs typeface="Times New Roman" panose="02020603050405020304" pitchFamily="18" charset="0"/>
              </a:rPr>
              <a:t>Employees with low and medium salaries.</a:t>
            </a:r>
          </a:p>
          <a:p>
            <a:r>
              <a:rPr lang="en-US" dirty="0" smtClean="0">
                <a:latin typeface="Times New Roman" panose="02020603050405020304" pitchFamily="18" charset="0"/>
                <a:cs typeface="Times New Roman" panose="02020603050405020304" pitchFamily="18" charset="0"/>
              </a:rPr>
              <a:t>Time with Company: The three-year is a crucial point in an employee's career. Most of them leave at around the three-year mark. Another important point is 6-years point, where the employee is very unlikely to leave.</a:t>
            </a:r>
          </a:p>
          <a:p>
            <a:r>
              <a:rPr lang="en-US" dirty="0" smtClean="0">
                <a:latin typeface="Times New Roman" panose="02020603050405020304" pitchFamily="18" charset="0"/>
                <a:cs typeface="Times New Roman" panose="02020603050405020304" pitchFamily="18" charset="0"/>
              </a:rPr>
              <a:t>Employees who have spent 5 or six years in the company without a promotion in the last 5 years.</a:t>
            </a:r>
          </a:p>
          <a:p>
            <a:endParaRPr lang="en-GB" dirty="0"/>
          </a:p>
        </p:txBody>
      </p:sp>
      <p:sp>
        <p:nvSpPr>
          <p:cNvPr id="4" name="Content Placeholder 3"/>
          <p:cNvSpPr>
            <a:spLocks noGrp="1"/>
          </p:cNvSpPr>
          <p:nvPr>
            <p:ph sz="half" idx="2"/>
          </p:nvPr>
        </p:nvSpPr>
        <p:spPr/>
        <p:txBody>
          <a:bodyPr>
            <a:normAutofit fontScale="92500" lnSpcReduction="20000"/>
          </a:bodyPr>
          <a:lstStyle/>
          <a:p>
            <a:r>
              <a:rPr lang="en-US" b="1" dirty="0" smtClean="0">
                <a:latin typeface="Times New Roman" panose="02020603050405020304" pitchFamily="18" charset="0"/>
                <a:cs typeface="Times New Roman" panose="02020603050405020304" pitchFamily="18" charset="0"/>
              </a:rPr>
              <a:t>Types of employees prone to leave the company.</a:t>
            </a:r>
          </a:p>
          <a:p>
            <a:r>
              <a:rPr lang="en-US" dirty="0" smtClean="0">
                <a:latin typeface="Times New Roman" panose="02020603050405020304" pitchFamily="18" charset="0"/>
                <a:cs typeface="Times New Roman" panose="02020603050405020304" pitchFamily="18" charset="0"/>
              </a:rPr>
              <a:t>Employees with high evaluation but low satisfaction level. These are employees who are likely to have more than 5 projects or less than 3 projects. </a:t>
            </a:r>
          </a:p>
          <a:p>
            <a:r>
              <a:rPr lang="en-US" dirty="0" smtClean="0">
                <a:latin typeface="Times New Roman" panose="02020603050405020304" pitchFamily="18" charset="0"/>
                <a:cs typeface="Times New Roman" panose="02020603050405020304" pitchFamily="18" charset="0"/>
              </a:rPr>
              <a:t> Moderate employees who have medium evaluation and satisfaction level. These are employees who are probably in their third year at the company.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Employees who have high evaluation and high satisfaction level. Factors that are likely to cause the departure of these kind of employees are such as lack of promotion in the last 5 years.</a:t>
            </a:r>
          </a:p>
          <a:p>
            <a:endParaRPr lang="en-US" dirty="0" smtClean="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678947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752</TotalTime>
  <Words>1195</Words>
  <Application>Microsoft Office PowerPoint</Application>
  <PresentationFormat>Custom</PresentationFormat>
  <Paragraphs>120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PROJECT REPORT  EMPLOYEE ATTRITION CONTROL </vt:lpstr>
      <vt:lpstr>Types of analytics used</vt:lpstr>
      <vt:lpstr>Descriptive Analysis</vt:lpstr>
      <vt:lpstr>Average, head, and tail of the data</vt:lpstr>
      <vt:lpstr>Exploratory Analysis</vt:lpstr>
      <vt:lpstr>PowerPoint Presentation</vt:lpstr>
      <vt:lpstr>Observations from the visualizations.</vt:lpstr>
      <vt:lpstr>The following visualizations shows the characteristics of the employees who left the company, that is, the factors that contributed to employee attrition at the company</vt:lpstr>
      <vt:lpstr>Conclusion</vt:lpstr>
      <vt:lpstr>Cluster analysis</vt:lpstr>
      <vt:lpstr>Types of employees who left</vt:lpstr>
      <vt:lpstr>Predictive Analysis</vt:lpstr>
      <vt:lpstr>PowerPoint Presentation</vt:lpstr>
      <vt:lpstr>Prediction output</vt:lpstr>
      <vt:lpstr>Solution To the problem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paige</dc:creator>
  <cp:lastModifiedBy>paige</cp:lastModifiedBy>
  <cp:revision>62</cp:revision>
  <dcterms:created xsi:type="dcterms:W3CDTF">2020-04-18T21:48:13Z</dcterms:created>
  <dcterms:modified xsi:type="dcterms:W3CDTF">2020-07-27T10:54:59Z</dcterms:modified>
</cp:coreProperties>
</file>