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8102-C702-499E-B01B-0010B107B805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812E-3877-493D-9426-2172518F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59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8102-C702-499E-B01B-0010B107B805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812E-3877-493D-9426-2172518F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82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8102-C702-499E-B01B-0010B107B805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812E-3877-493D-9426-2172518F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12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8102-C702-499E-B01B-0010B107B805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812E-3877-493D-9426-2172518F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1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8102-C702-499E-B01B-0010B107B805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812E-3877-493D-9426-2172518F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05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8102-C702-499E-B01B-0010B107B805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812E-3877-493D-9426-2172518F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0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8102-C702-499E-B01B-0010B107B805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812E-3877-493D-9426-2172518F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05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8102-C702-499E-B01B-0010B107B805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812E-3877-493D-9426-2172518F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76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8102-C702-499E-B01B-0010B107B805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812E-3877-493D-9426-2172518F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7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8102-C702-499E-B01B-0010B107B805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812E-3877-493D-9426-2172518F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0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8102-C702-499E-B01B-0010B107B805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812E-3877-493D-9426-2172518F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92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A8102-C702-499E-B01B-0010B107B805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812E-3877-493D-9426-2172518F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3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MARGARET MUMBI GICHUHI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Represents employees who have high evaluation and high satisfaction level. Leaving of these employees may cause a negative impact on a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Represents employees with high evaluation and low satisfaction level. These are employees who are aggravated.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Represents employees with moderate satisfaction level and moderation evaluation.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3" r="60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02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Analysis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machine learning model using random forest algorithm to predict the existing employees who are prone to leave.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dataset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dataset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 random forest classification to dataset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test results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use Random Forest classification model?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 is an ensemble learning model that uses multiple learning models to gain better predictive results thus have a higher accuracy rate compared to other models.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9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2" y="221674"/>
            <a:ext cx="8936182" cy="64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6691"/>
          </a:xfrm>
        </p:spPr>
        <p:txBody>
          <a:bodyPr/>
          <a:lstStyle/>
          <a:p>
            <a:r>
              <a:rPr lang="en-US" dirty="0" smtClean="0"/>
              <a:t>Data prediction process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696691" y="983673"/>
            <a:ext cx="1676400" cy="512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Importing data</a:t>
            </a:r>
            <a:endParaRPr lang="en-GB" dirty="0"/>
          </a:p>
        </p:txBody>
      </p:sp>
      <p:cxnSp>
        <p:nvCxnSpPr>
          <p:cNvPr id="5" name="Straight Arrow Connector 4"/>
          <p:cNvCxnSpPr>
            <a:stCxn id="3" idx="2"/>
            <a:endCxn id="6" idx="0"/>
          </p:cNvCxnSpPr>
          <p:nvPr/>
        </p:nvCxnSpPr>
        <p:spPr>
          <a:xfrm>
            <a:off x="5534891" y="1496291"/>
            <a:ext cx="0" cy="6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96691" y="2133600"/>
            <a:ext cx="1676400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Labeling dataset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089564" y="3131127"/>
            <a:ext cx="1607127" cy="540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data</a:t>
            </a:r>
            <a:endParaRPr lang="en-GB" dirty="0"/>
          </a:p>
        </p:txBody>
      </p:sp>
      <p:cxnSp>
        <p:nvCxnSpPr>
          <p:cNvPr id="11" name="Straight Connector 10"/>
          <p:cNvCxnSpPr>
            <a:stCxn id="6" idx="1"/>
          </p:cNvCxnSpPr>
          <p:nvPr/>
        </p:nvCxnSpPr>
        <p:spPr>
          <a:xfrm flipH="1">
            <a:off x="3796145" y="2382982"/>
            <a:ext cx="900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6145" y="2382982"/>
            <a:ext cx="1" cy="74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89564" y="4128655"/>
            <a:ext cx="1607127" cy="692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classifier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7" idx="2"/>
            <a:endCxn id="14" idx="0"/>
          </p:cNvCxnSpPr>
          <p:nvPr/>
        </p:nvCxnSpPr>
        <p:spPr>
          <a:xfrm>
            <a:off x="3893128" y="36714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45036" y="3131126"/>
            <a:ext cx="1620982" cy="540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data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636327" y="4128655"/>
            <a:ext cx="2382982" cy="5403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 test data to trained classifier</a:t>
            </a:r>
            <a:endParaRPr lang="en-GB" dirty="0"/>
          </a:p>
        </p:txBody>
      </p:sp>
      <p:cxnSp>
        <p:nvCxnSpPr>
          <p:cNvPr id="21" name="Straight Connector 20"/>
          <p:cNvCxnSpPr>
            <a:stCxn id="6" idx="3"/>
          </p:cNvCxnSpPr>
          <p:nvPr/>
        </p:nvCxnSpPr>
        <p:spPr>
          <a:xfrm>
            <a:off x="6373091" y="2382982"/>
            <a:ext cx="1468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848598" y="2382982"/>
            <a:ext cx="6929" cy="7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</p:cNvCxnSpPr>
          <p:nvPr/>
        </p:nvCxnSpPr>
        <p:spPr>
          <a:xfrm>
            <a:off x="7855527" y="3671454"/>
            <a:ext cx="692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095007" y="5126182"/>
            <a:ext cx="1541320" cy="761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Trained classifier algorithm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5095007" y="6345381"/>
            <a:ext cx="1541320" cy="512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GB" dirty="0"/>
          </a:p>
        </p:txBody>
      </p:sp>
      <p:cxnSp>
        <p:nvCxnSpPr>
          <p:cNvPr id="34" name="Elbow Connector 33"/>
          <p:cNvCxnSpPr>
            <a:stCxn id="14" idx="2"/>
            <a:endCxn id="31" idx="1"/>
          </p:cNvCxnSpPr>
          <p:nvPr/>
        </p:nvCxnSpPr>
        <p:spPr>
          <a:xfrm rot="16200000" flipH="1">
            <a:off x="4151167" y="4563342"/>
            <a:ext cx="685800" cy="1201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</p:cNvCxnSpPr>
          <p:nvPr/>
        </p:nvCxnSpPr>
        <p:spPr>
          <a:xfrm>
            <a:off x="7827818" y="4668982"/>
            <a:ext cx="0" cy="8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3"/>
          </p:cNvCxnSpPr>
          <p:nvPr/>
        </p:nvCxnSpPr>
        <p:spPr>
          <a:xfrm flipH="1">
            <a:off x="6636327" y="5507181"/>
            <a:ext cx="1191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2"/>
            <a:endCxn id="32" idx="0"/>
          </p:cNvCxnSpPr>
          <p:nvPr/>
        </p:nvCxnSpPr>
        <p:spPr>
          <a:xfrm>
            <a:off x="5865667" y="588818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10399" y="207362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30%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4003003" y="2089850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70</a:t>
            </a:r>
            <a:r>
              <a:rPr lang="en-GB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3916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employees leaving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less than 3 projects and more than 5 projects.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low and medium salaries.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with Company: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three-year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point in an employee's career. Most of them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leave 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the three-year mark. Another important point is 6-years point, where the employee is very unlikely to leave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who have spent 5 or six years in the company without a promotion in the last 5 years.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2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Conclusion…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prone to leave next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who have worked for 5 or 6 years in the company and have not been promoted yet.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who work on two projects or more than 5 projects.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low and medium salaries.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at their third year in the company and their satisfaction level is decreasing significantly.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control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954982" y="1825625"/>
            <a:ext cx="52370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1600" dirty="0" smtClean="0"/>
              <a:t> explain the reasons employees are prone to leave </a:t>
            </a:r>
            <a:r>
              <a:rPr lang="en-US" sz="1600" smtClean="0"/>
              <a:t>after analyzing </a:t>
            </a:r>
            <a:r>
              <a:rPr lang="en-US" sz="1600" dirty="0" smtClean="0"/>
              <a:t>this data set.</a:t>
            </a:r>
          </a:p>
          <a:p>
            <a:r>
              <a:rPr lang="en-US" sz="1600" dirty="0" smtClean="0"/>
              <a:t>2.explain what type of employee are prone to leave the company.</a:t>
            </a:r>
          </a:p>
          <a:p>
            <a:r>
              <a:rPr lang="en-US" sz="1600" dirty="0" smtClean="0"/>
              <a:t>3.predict the future employee who would tend to leave the company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69370"/>
              </p:ext>
            </p:extLst>
          </p:nvPr>
        </p:nvGraphicFramePr>
        <p:xfrm>
          <a:off x="1105477" y="2124869"/>
          <a:ext cx="5270500" cy="4511461"/>
        </p:xfrm>
        <a:graphic>
          <a:graphicData uri="http://schemas.openxmlformats.org/drawingml/2006/table">
            <a:tbl>
              <a:tblPr/>
              <a:tblGrid>
                <a:gridCol w="5270500">
                  <a:extLst>
                    <a:ext uri="{9D8B030D-6E8A-4147-A177-3AD203B41FA5}">
                      <a16:colId xmlns:a16="http://schemas.microsoft.com/office/drawing/2014/main" val="3959756257"/>
                    </a:ext>
                  </a:extLst>
                </a:gridCol>
              </a:tblGrid>
              <a:tr h="1108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data is for company X which is trying to control attrition. There are two sets of data: "Existing employees" and "Employees who have left". Following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 are available for every employee.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414862"/>
                  </a:ext>
                </a:extLst>
              </a:tr>
              <a:tr h="285264">
                <a:tc>
                  <a:txBody>
                    <a:bodyPr/>
                    <a:lstStyle/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 Level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52203"/>
                  </a:ext>
                </a:extLst>
              </a:tr>
              <a:tr h="285264">
                <a:tc>
                  <a:txBody>
                    <a:bodyPr/>
                    <a:lstStyle/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evaluation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491252"/>
                  </a:ext>
                </a:extLst>
              </a:tr>
              <a:tr h="285264">
                <a:tc>
                  <a:txBody>
                    <a:bodyPr/>
                    <a:lstStyle/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projects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95645"/>
                  </a:ext>
                </a:extLst>
              </a:tr>
              <a:tr h="285264">
                <a:tc>
                  <a:txBody>
                    <a:bodyPr/>
                    <a:lstStyle/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monthly hours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481018"/>
                  </a:ext>
                </a:extLst>
              </a:tr>
              <a:tr h="285264">
                <a:tc>
                  <a:txBody>
                    <a:bodyPr/>
                    <a:lstStyle/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spent at the company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789751"/>
                  </a:ext>
                </a:extLst>
              </a:tr>
              <a:tr h="285264">
                <a:tc>
                  <a:txBody>
                    <a:bodyPr/>
                    <a:lstStyle/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 they have had a work accident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914859"/>
                  </a:ext>
                </a:extLst>
              </a:tr>
              <a:tr h="559803">
                <a:tc>
                  <a:txBody>
                    <a:bodyPr/>
                    <a:lstStyle/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 they have had a promotion in the last 5 years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376644"/>
                  </a:ext>
                </a:extLst>
              </a:tr>
              <a:tr h="285264">
                <a:tc>
                  <a:txBody>
                    <a:bodyPr/>
                    <a:lstStyle/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Departments (column sales)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87698"/>
                  </a:ext>
                </a:extLst>
              </a:tr>
              <a:tr h="285264">
                <a:tc>
                  <a:txBody>
                    <a:bodyPr/>
                    <a:lstStyle/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98656"/>
                  </a:ext>
                </a:extLst>
              </a:tr>
              <a:tr h="356904">
                <a:tc>
                  <a:txBody>
                    <a:bodyPr/>
                    <a:lstStyle/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 the employee has left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75636"/>
                  </a:ext>
                </a:extLst>
              </a:tr>
              <a:tr h="20376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149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6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- describe the data about customer attrition that will help in shaping various hypothesis and determining the characteristics of data.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– Data visualization for developing and testing the hypothesis.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– Predict employees prone to leave.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characteristics of the existing employees and the employees who left by finding the average of the two groups.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statistics, the following conclusions can be made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employees who left have: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satisfaction level                   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promotion rate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working hours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1184"/>
            <a:ext cx="10187675" cy="145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tableau for visualization, and using satisfaction level as the key element that contributes to attrition of employees, various observations are made.</a:t>
            </a:r>
          </a:p>
          <a:p>
            <a:r>
              <a:rPr lang="en-US" dirty="0" smtClean="0"/>
              <a:t>                                                                     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49" y="3269057"/>
            <a:ext cx="4733769" cy="3136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682" y="3269056"/>
            <a:ext cx="4987118" cy="30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166254"/>
            <a:ext cx="10626437" cy="66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from the above visualizations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employees are promoted in the last 5 years and those promoted have a high satisfaction level.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5 or more projects are less satisfied.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employees have low and medium salaries.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employees in the sales department followed by technical then support.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in the accounting department are least satisfied.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significant difference between employees who have worked in the company for 3 years and the employees who have worked for 4 years in the company.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employees leave because they are not satisfied with their jobs. Time spent at the company, number of projects are some of the attributes affecting employee job satisfaction.</a:t>
            </a:r>
            <a:endParaRPr lang="en-US" dirty="0" smtClean="0"/>
          </a:p>
          <a:p>
            <a:pPr marL="0" indent="0" algn="ctr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the various factors contributing to employees attrition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5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4" y="0"/>
            <a:ext cx="11895662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more than 5 and less than 3 projects are likely to leave the company.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Since sales department has the most number of employees, it also has the most number of employees who left.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leaving the company with 5 or 6 years spend at the company are the ones who have not been promoted in the last 5 years whereas employees with more than 7 years in the company are less likely to leave. Most employees start to leave at the 3 year mark.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Employees with low and medium salaries have left.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accident is the least factor causing employees to leave For most employees who have left have not experienced work accident.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3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774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Proof of Concept</vt:lpstr>
      <vt:lpstr>Problem Statement</vt:lpstr>
      <vt:lpstr>APPROACHES</vt:lpstr>
      <vt:lpstr>OBSERVATIONS</vt:lpstr>
      <vt:lpstr>Data Visualization</vt:lpstr>
      <vt:lpstr>PowerPoint Presentation</vt:lpstr>
      <vt:lpstr>Observations from the above visualizations</vt:lpstr>
      <vt:lpstr>PowerPoint Presentation</vt:lpstr>
      <vt:lpstr>observations</vt:lpstr>
      <vt:lpstr>Cluster Analysis</vt:lpstr>
      <vt:lpstr>Prediction Analysis</vt:lpstr>
      <vt:lpstr>PowerPoint Presentation</vt:lpstr>
      <vt:lpstr>Data prediction process</vt:lpstr>
      <vt:lpstr>Conclusion</vt:lpstr>
      <vt:lpstr>Conclusion…cont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</dc:title>
  <dc:creator>paige</dc:creator>
  <cp:lastModifiedBy>paige</cp:lastModifiedBy>
  <cp:revision>36</cp:revision>
  <dcterms:created xsi:type="dcterms:W3CDTF">2020-04-15T17:22:18Z</dcterms:created>
  <dcterms:modified xsi:type="dcterms:W3CDTF">2020-04-19T08:48:06Z</dcterms:modified>
</cp:coreProperties>
</file>