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83" r:id="rId7"/>
    <p:sldId id="284" r:id="rId8"/>
    <p:sldId id="285" r:id="rId9"/>
    <p:sldId id="287" r:id="rId10"/>
    <p:sldId id="295" r:id="rId11"/>
    <p:sldId id="286" r:id="rId12"/>
    <p:sldId id="288" r:id="rId13"/>
    <p:sldId id="290" r:id="rId14"/>
    <p:sldId id="296" r:id="rId15"/>
    <p:sldId id="289" r:id="rId16"/>
    <p:sldId id="292" r:id="rId17"/>
    <p:sldId id="293" r:id="rId18"/>
    <p:sldId id="294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!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83"/>
            <p14:sldId id="284"/>
            <p14:sldId id="285"/>
            <p14:sldId id="287"/>
            <p14:sldId id="295"/>
            <p14:sldId id="286"/>
            <p14:sldId id="288"/>
            <p14:sldId id="290"/>
            <p14:sldId id="296"/>
            <p14:sldId id="289"/>
            <p14:sldId id="292"/>
            <p14:sldId id="293"/>
            <p14:sldId id="294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5" d="100"/>
          <a:sy n="75" d="100"/>
        </p:scale>
        <p:origin x="72" y="3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014AD-F481-4E14-9BD9-D47CBAE72461}" type="datetime1">
              <a:rPr lang="ru-RU" smtClean="0"/>
              <a:t>20.05.2021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55C72D-B947-43B7-ACB2-A2F85E78585E}" type="datetime1">
              <a:rPr lang="ru-RU" noProof="0" smtClean="0"/>
              <a:t>20.05.2021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15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21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1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842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4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78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0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0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2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76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0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8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8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BEA9688-C9C9-4214-807D-21324925409C}" type="datetime1">
              <a:rPr lang="ru-RU" noProof="0" smtClean="0"/>
              <a:t>20.05.2021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2EB7719-815B-4B5E-83ED-26C3E4DC4C4F}" type="datetime1">
              <a:rPr lang="ru-RU" noProof="0" smtClean="0"/>
              <a:t>20.05.2021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</a:rPr>
              <a:t>Аналитика авиарейсов</a:t>
            </a:r>
            <a:br>
              <a:rPr lang="ru-RU" sz="4800" dirty="0">
                <a:solidFill>
                  <a:schemeClr val="bg1"/>
                </a:solidFill>
              </a:rPr>
            </a:b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(Щугарев Андрей, 27 поток)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Расходники, еда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45A87-9D96-4494-ACDE-777E6B0DB31D}"/>
              </a:ext>
            </a:extLst>
          </p:cNvPr>
          <p:cNvSpPr txBox="1"/>
          <p:nvPr/>
        </p:nvSpPr>
        <p:spPr>
          <a:xfrm>
            <a:off x="630849" y="1538544"/>
            <a:ext cx="37477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Знаем: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Стоимость пайка бизнес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Стоимость пайка комфорт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Стоимость пайка эконом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пассажиров в каждом классе на каждом рейсе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Получим: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Точные суммы по закупленному питанию на каждый рейс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BEBE09-BDCD-4071-BD99-136A1D33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7" y="3429000"/>
            <a:ext cx="7286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Сервисные службы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45A87-9D96-4494-ACDE-777E6B0DB31D}"/>
              </a:ext>
            </a:extLst>
          </p:cNvPr>
          <p:cNvSpPr txBox="1"/>
          <p:nvPr/>
        </p:nvSpPr>
        <p:spPr>
          <a:xfrm>
            <a:off x="521207" y="1345504"/>
            <a:ext cx="37477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Знаем: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затраты на наземное обслуживание и службы можно считать из расчета 800 </a:t>
            </a:r>
            <a:r>
              <a:rPr lang="ru-RU" dirty="0" err="1"/>
              <a:t>руб</a:t>
            </a:r>
            <a:r>
              <a:rPr lang="ru-RU" dirty="0"/>
              <a:t> на пассажира https://smart-lab.ru/blog/506623.php по данным 2018г.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учетом того, что нужна еще </a:t>
            </a:r>
            <a:r>
              <a:rPr lang="ru-RU" dirty="0" err="1"/>
              <a:t>противообледенительная</a:t>
            </a:r>
            <a:r>
              <a:rPr lang="ru-RU" dirty="0"/>
              <a:t> жидкость, возьмем 900.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Суммарное количество пассажиров, перевезенных в каждом рейсе</a:t>
            </a:r>
          </a:p>
          <a:p>
            <a:endParaRPr lang="ru-RU" dirty="0"/>
          </a:p>
          <a:p>
            <a:r>
              <a:rPr lang="ru-RU" dirty="0"/>
              <a:t>Получим: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Грубую оценку затрат на сервис за период 3 </a:t>
            </a:r>
            <a:r>
              <a:rPr lang="ru-RU" dirty="0" err="1"/>
              <a:t>мес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1C5DD2-318C-461E-B4D1-384C83CC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44" y="3946464"/>
            <a:ext cx="3898337" cy="2388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1271C-1729-409B-B887-2940AEDC4612}"/>
              </a:ext>
            </a:extLst>
          </p:cNvPr>
          <p:cNvSpPr txBox="1"/>
          <p:nvPr/>
        </p:nvSpPr>
        <p:spPr>
          <a:xfrm>
            <a:off x="4475638" y="1345504"/>
            <a:ext cx="7172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Иной вариант:</a:t>
            </a:r>
          </a:p>
          <a:p>
            <a:r>
              <a:rPr lang="ru-RU" sz="1200" dirty="0"/>
              <a:t>Опираясь на диаграмму слайда 5, допустить, что эти издержки примерно в 2 раза больше затрат на экипаж. Но мы возьмем </a:t>
            </a:r>
            <a:r>
              <a:rPr lang="en-US" sz="1200" dirty="0"/>
              <a:t>smart-lab </a:t>
            </a:r>
            <a:r>
              <a:rPr lang="ru-RU" sz="1200" dirty="0"/>
              <a:t>за основу.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129248-E527-4446-AA52-98F49B7B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44" y="1989525"/>
            <a:ext cx="7172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6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28301" cy="640080"/>
          </a:xfrm>
        </p:spPr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Прочие корреляции и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маловесомые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факторы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B9CE7-ED8A-4CE6-9FEA-5E3748C65793}"/>
              </a:ext>
            </a:extLst>
          </p:cNvPr>
          <p:cNvSpPr txBox="1"/>
          <p:nvPr/>
        </p:nvSpPr>
        <p:spPr>
          <a:xfrm>
            <a:off x="711314" y="1558824"/>
            <a:ext cx="113226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Знаем: </a:t>
            </a:r>
          </a:p>
          <a:p>
            <a:r>
              <a:rPr lang="ru-RU" dirty="0"/>
              <a:t>В </a:t>
            </a:r>
            <a:r>
              <a:rPr lang="en-US" dirty="0"/>
              <a:t>AAQ </a:t>
            </a:r>
            <a:r>
              <a:rPr lang="ru-RU" dirty="0"/>
              <a:t>полоса не такая длинная, как в </a:t>
            </a:r>
            <a:r>
              <a:rPr lang="en-US" dirty="0"/>
              <a:t>SWO</a:t>
            </a:r>
            <a:r>
              <a:rPr lang="ru-RU" dirty="0"/>
              <a:t>, и потребует взлет в  режиме </a:t>
            </a:r>
            <a:r>
              <a:rPr lang="en-US" dirty="0"/>
              <a:t>TOGA</a:t>
            </a:r>
            <a:r>
              <a:rPr lang="ru-RU" dirty="0"/>
              <a:t> на повышенном расходе</a:t>
            </a:r>
            <a:r>
              <a:rPr lang="en-US" dirty="0"/>
              <a:t>,</a:t>
            </a:r>
          </a:p>
          <a:p>
            <a:endParaRPr lang="ru-RU" dirty="0"/>
          </a:p>
          <a:p>
            <a:r>
              <a:rPr lang="ru-RU" dirty="0"/>
              <a:t>В то время как в </a:t>
            </a:r>
            <a:r>
              <a:rPr lang="en-US" dirty="0"/>
              <a:t>SWO </a:t>
            </a:r>
            <a:r>
              <a:rPr lang="ru-RU" dirty="0"/>
              <a:t>можно взлетать на номинале.</a:t>
            </a:r>
          </a:p>
          <a:p>
            <a:endParaRPr lang="ru-RU" dirty="0"/>
          </a:p>
          <a:p>
            <a:r>
              <a:rPr lang="ru-RU" dirty="0"/>
              <a:t>Зимний период 2017 г – это январь, февраль, и аж через год – декабрь… </a:t>
            </a:r>
            <a:br>
              <a:rPr lang="ru-RU" dirty="0"/>
            </a:br>
            <a:r>
              <a:rPr lang="ru-RU" dirty="0"/>
              <a:t>Довольно странная постановка задачи, вместо того чтобы взять декабрь 2016г. вместо дек.2017.</a:t>
            </a:r>
          </a:p>
          <a:p>
            <a:r>
              <a:rPr lang="ru-RU" dirty="0"/>
              <a:t>Соседние месяцы анализировать как-то логичнее.</a:t>
            </a:r>
          </a:p>
          <a:p>
            <a:endParaRPr lang="ru-RU" dirty="0"/>
          </a:p>
          <a:p>
            <a:r>
              <a:rPr lang="ru-RU" dirty="0"/>
              <a:t>Авиакомпании хеджируют рыночные изменения цен на топливо по календарю. </a:t>
            </a:r>
          </a:p>
          <a:p>
            <a:r>
              <a:rPr lang="ru-RU" dirty="0"/>
              <a:t>А между февралем и декабрем она отплясывала пируэты.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Получим:</a:t>
            </a:r>
          </a:p>
          <a:p>
            <a:r>
              <a:rPr lang="ru-RU" dirty="0"/>
              <a:t>Кучу геморроя, если коллекционировать такие закономерности.</a:t>
            </a:r>
          </a:p>
          <a:p>
            <a:endParaRPr lang="ru-RU" dirty="0"/>
          </a:p>
          <a:p>
            <a:r>
              <a:rPr lang="ru-RU" dirty="0"/>
              <a:t>Так что пренебрежем ими во имя скорости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23742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Выводы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0F99D0-F46A-4986-B024-05AE246E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24" y="3502541"/>
            <a:ext cx="4104027" cy="3197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337D5-DFC5-4751-9087-D467C2CA91A0}"/>
              </a:ext>
            </a:extLst>
          </p:cNvPr>
          <p:cNvSpPr txBox="1"/>
          <p:nvPr/>
        </p:nvSpPr>
        <p:spPr>
          <a:xfrm>
            <a:off x="3992879" y="1255772"/>
            <a:ext cx="4951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Знаем: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</a:t>
            </a:r>
            <a:r>
              <a:rPr lang="en-US" sz="1400" dirty="0"/>
              <a:t>cost </a:t>
            </a:r>
            <a:r>
              <a:rPr lang="ru-RU" sz="1400" dirty="0"/>
              <a:t>на каждый рейс.</a:t>
            </a:r>
          </a:p>
          <a:p>
            <a:endParaRPr lang="ru-RU" sz="1400" dirty="0"/>
          </a:p>
          <a:p>
            <a:r>
              <a:rPr lang="ru-RU" sz="1400" dirty="0"/>
              <a:t>Получим: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Сумму всех </a:t>
            </a:r>
            <a:r>
              <a:rPr lang="en-US" sz="1400" dirty="0"/>
              <a:t>cost’</a:t>
            </a:r>
            <a:r>
              <a:rPr lang="ru-RU" sz="1400" dirty="0" err="1"/>
              <a:t>ов</a:t>
            </a:r>
            <a:r>
              <a:rPr lang="ru-RU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</a:t>
            </a:r>
            <a:r>
              <a:rPr lang="ru-RU" sz="1400" dirty="0"/>
              <a:t>каждой статьи затрат от суммы всех издержек.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Усредненную прибыль в мес.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Себестоимость </a:t>
            </a:r>
            <a:r>
              <a:rPr lang="ru-RU" sz="1400" dirty="0" err="1"/>
              <a:t>пасажироместа</a:t>
            </a:r>
            <a:r>
              <a:rPr lang="ru-RU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ROI</a:t>
            </a:r>
            <a:r>
              <a:rPr lang="ru-RU" sz="1400" dirty="0"/>
              <a:t> рейса</a:t>
            </a:r>
          </a:p>
          <a:p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8E2375-BEA2-4D75-926F-AEAE2F8A3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79" y="1255772"/>
            <a:ext cx="3603971" cy="5412655"/>
          </a:xfrm>
          <a:prstGeom prst="rect">
            <a:avLst/>
          </a:prstGeom>
        </p:spPr>
      </p:pic>
      <p:sp>
        <p:nvSpPr>
          <p:cNvPr id="5" name="Взрыв: 8 точек 4">
            <a:extLst>
              <a:ext uri="{FF2B5EF4-FFF2-40B4-BE49-F238E27FC236}">
                <a16:creationId xmlns:a16="http://schemas.microsoft.com/office/drawing/2014/main" id="{83A10623-5B3C-465A-BD72-75B307322B54}"/>
              </a:ext>
            </a:extLst>
          </p:cNvPr>
          <p:cNvSpPr/>
          <p:nvPr/>
        </p:nvSpPr>
        <p:spPr>
          <a:xfrm>
            <a:off x="6864276" y="5943600"/>
            <a:ext cx="1645920" cy="1116584"/>
          </a:xfrm>
          <a:prstGeom prst="irregularSeal1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носка: двойная изогнутая линия с границей и чертой 5">
            <a:extLst>
              <a:ext uri="{FF2B5EF4-FFF2-40B4-BE49-F238E27FC236}">
                <a16:creationId xmlns:a16="http://schemas.microsoft.com/office/drawing/2014/main" id="{D0BA09AF-065C-4DDD-B56C-35D8762EFB88}"/>
              </a:ext>
            </a:extLst>
          </p:cNvPr>
          <p:cNvSpPr/>
          <p:nvPr/>
        </p:nvSpPr>
        <p:spPr>
          <a:xfrm flipH="1">
            <a:off x="6864275" y="3529195"/>
            <a:ext cx="1348449" cy="615784"/>
          </a:xfrm>
          <a:prstGeom prst="accentBorderCallout3">
            <a:avLst>
              <a:gd name="adj1" fmla="val 18750"/>
              <a:gd name="adj2" fmla="val -8333"/>
              <a:gd name="adj3" fmla="val 277083"/>
              <a:gd name="adj4" fmla="val -104068"/>
              <a:gd name="adj5" fmla="val 100000"/>
              <a:gd name="adj6" fmla="val -16667"/>
              <a:gd name="adj7" fmla="val 112963"/>
              <a:gd name="adj8" fmla="val -8333"/>
            </a:avLst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нак ''плюс'' 8">
            <a:extLst>
              <a:ext uri="{FF2B5EF4-FFF2-40B4-BE49-F238E27FC236}">
                <a16:creationId xmlns:a16="http://schemas.microsoft.com/office/drawing/2014/main" id="{66610EA5-E8ED-43CE-9597-25D88FC9BC38}"/>
              </a:ext>
            </a:extLst>
          </p:cNvPr>
          <p:cNvSpPr/>
          <p:nvPr/>
        </p:nvSpPr>
        <p:spPr>
          <a:xfrm rot="2528256">
            <a:off x="9530080" y="5130800"/>
            <a:ext cx="772160" cy="75184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9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Выводы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0709F4-71A8-472D-AB8C-CFA10171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56" y="1222294"/>
            <a:ext cx="5853287" cy="43899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C949A9-81CE-4EDB-B852-1148A6536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857" y="1222293"/>
            <a:ext cx="5853287" cy="4389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672E01-F34B-46A7-B4ED-CB2AAC0CFCE4}"/>
              </a:ext>
            </a:extLst>
          </p:cNvPr>
          <p:cNvSpPr txBox="1"/>
          <p:nvPr/>
        </p:nvSpPr>
        <p:spPr>
          <a:xfrm>
            <a:off x="305225" y="5194074"/>
            <a:ext cx="11574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Рейсы PG0480, PG0481 с </a:t>
            </a:r>
            <a:r>
              <a:rPr lang="ru-RU" sz="1200" b="1" dirty="0" err="1"/>
              <a:t>суперджетом</a:t>
            </a:r>
            <a:r>
              <a:rPr lang="ru-RU" sz="1200" b="1" dirty="0"/>
              <a:t> выглядят явными аутсайдерами.</a:t>
            </a:r>
            <a:r>
              <a:rPr lang="en-US" sz="1200" b="1" dirty="0"/>
              <a:t> </a:t>
            </a:r>
            <a:r>
              <a:rPr lang="ru-RU" sz="1200" b="1" dirty="0"/>
              <a:t>Виной всему коммерческая дороговизна эксплуатации лайнера, дело в нем. Эти рейсы можно убрать. (Но что тогда делать перевозчику с бортами? Они же УЖЕ в лизинге.. Впрочем, государство доплачивает перевозчикам субсидии за эксплуатацию SJ. Так что раз самолеты уже в парке, субсидии - разумный выход.)</a:t>
            </a:r>
          </a:p>
          <a:p>
            <a:endParaRPr lang="ru-RU" sz="1200" b="1" dirty="0"/>
          </a:p>
          <a:p>
            <a:r>
              <a:rPr lang="ru-RU" sz="1200" dirty="0"/>
              <a:t>Весьма сходится реальными с данными о том, что Superjet100 - чертовски не выгодный самолет по сравнению с традиционными B737 и A320</a:t>
            </a:r>
          </a:p>
          <a:p>
            <a:r>
              <a:rPr lang="ru-RU" sz="1200" dirty="0"/>
              <a:t>https://zen.yandex.ru/media/zhzhitel/skolko-stoit-samolet-sravnivaem-cenu-boinga-i-superdjeta-5ed5269909dce074858b7d01</a:t>
            </a:r>
          </a:p>
          <a:p>
            <a:r>
              <a:rPr lang="ru-RU" sz="1200" dirty="0"/>
              <a:t>Лизинг дороже, а пассажиров везет меньше, и это при более высоком % фактической заполненности салона!</a:t>
            </a:r>
          </a:p>
          <a:p>
            <a:r>
              <a:rPr lang="ru-RU" sz="1200" dirty="0"/>
              <a:t>Себестоимость перевозки 1 пассажира (</a:t>
            </a:r>
            <a:r>
              <a:rPr lang="ru-RU" sz="1200" dirty="0" err="1"/>
              <a:t>cost</a:t>
            </a:r>
            <a:r>
              <a:rPr lang="ru-RU" sz="1200" dirty="0"/>
              <a:t> </a:t>
            </a:r>
            <a:r>
              <a:rPr lang="ru-RU" sz="1200" dirty="0" err="1"/>
              <a:t>per</a:t>
            </a:r>
            <a:r>
              <a:rPr lang="ru-RU" sz="1200" dirty="0"/>
              <a:t> </a:t>
            </a:r>
            <a:r>
              <a:rPr lang="ru-RU" sz="1200" dirty="0" err="1"/>
              <a:t>seat</a:t>
            </a:r>
            <a:r>
              <a:rPr lang="ru-RU" sz="1200" dirty="0"/>
              <a:t>) сильно выше в сравнении с B737.</a:t>
            </a:r>
          </a:p>
        </p:txBody>
      </p:sp>
    </p:spTree>
    <p:extLst>
      <p:ext uri="{BB962C8B-B14F-4D97-AF65-F5344CB8AC3E}">
        <p14:creationId xmlns:p14="http://schemas.microsoft.com/office/powerpoint/2010/main" val="198330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Насколько мы ошиблись?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337D5-DFC5-4751-9087-D467C2CA91A0}"/>
              </a:ext>
            </a:extLst>
          </p:cNvPr>
          <p:cNvSpPr txBox="1"/>
          <p:nvPr/>
        </p:nvSpPr>
        <p:spPr>
          <a:xfrm>
            <a:off x="700453" y="1405448"/>
            <a:ext cx="60974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Сравнительная оценка «себестоимость летного часа EUR» в качестве валидации. </a:t>
            </a:r>
          </a:p>
          <a:p>
            <a:r>
              <a:rPr lang="ru-RU" sz="1400" dirty="0"/>
              <a:t>Сверимся с бенчмарком:</a:t>
            </a:r>
          </a:p>
          <a:p>
            <a:endParaRPr lang="ru-RU" sz="1400" dirty="0"/>
          </a:p>
          <a:p>
            <a:r>
              <a:rPr lang="ru-RU" sz="1400" dirty="0">
                <a:solidFill>
                  <a:srgbClr val="0070C0"/>
                </a:solidFill>
              </a:rPr>
              <a:t>https://flight-way.com/arenda-samoleta/stoimost/stoimost-charternogo-reysa/#:~:text=Boeing%2C%20Airbus%2C%20SSJ-100%20и%20CRJ-200,может%20обойтись%20около%2025000%20евро</a:t>
            </a:r>
          </a:p>
          <a:p>
            <a:endParaRPr lang="ru-RU" sz="1400" dirty="0"/>
          </a:p>
          <a:p>
            <a:r>
              <a:rPr lang="ru-RU" sz="1400" i="1" dirty="0"/>
              <a:t>«стоимость 3-х часового перелета на </a:t>
            </a:r>
            <a:r>
              <a:rPr lang="ru-RU" sz="1400" i="1" dirty="0" err="1"/>
              <a:t>Boeing</a:t>
            </a:r>
            <a:r>
              <a:rPr lang="ru-RU" sz="1400" i="1" dirty="0"/>
              <a:t> 737 и </a:t>
            </a:r>
            <a:r>
              <a:rPr lang="ru-RU" sz="1400" i="1" dirty="0" err="1"/>
              <a:t>Airbus</a:t>
            </a:r>
            <a:r>
              <a:rPr lang="ru-RU" sz="1400" i="1" dirty="0"/>
              <a:t> 320 составляет около 45000 евро, а 2-х часовой перелет на SSJ-100 может обойтись около 25000 евро.»</a:t>
            </a:r>
          </a:p>
          <a:p>
            <a:endParaRPr lang="ru-RU" sz="1400" dirty="0"/>
          </a:p>
          <a:p>
            <a:r>
              <a:rPr lang="ru-RU" sz="1400" b="1" dirty="0"/>
              <a:t>Оценка показывает, что наша модель недалеко от истины, если опираться на эти открытые данные в качестве эталона.</a:t>
            </a:r>
          </a:p>
          <a:p>
            <a:endParaRPr lang="ru-RU" sz="1400" b="1" dirty="0"/>
          </a:p>
          <a:p>
            <a:r>
              <a:rPr lang="ru-RU" sz="1400" b="1" dirty="0"/>
              <a:t>Есть предположение, что в нашей модели расходы на лизинг должны были получиться ниже, а на топливо выше, что-то сильно не учтено в этих двух статьях. </a:t>
            </a:r>
          </a:p>
          <a:p>
            <a:r>
              <a:rPr lang="ru-RU" sz="1400" b="1" dirty="0"/>
              <a:t>В целом, при таком уровне обилия "догадок« и «допущений» достаточно неплохой результат.  Полнота данных может его улучшить.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303AB0-F0A2-48EC-A809-3CCFF11DB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22" y="3097774"/>
            <a:ext cx="4848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9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Структура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датасета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</p:txBody>
      </p:sp>
      <p:sp>
        <p:nvSpPr>
          <p:cNvPr id="38" name="Объект 17"/>
          <p:cNvSpPr txBox="1">
            <a:spLocks/>
          </p:cNvSpPr>
          <p:nvPr/>
        </p:nvSpPr>
        <p:spPr>
          <a:xfrm>
            <a:off x="541609" y="1524708"/>
            <a:ext cx="10800467" cy="460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Мы анализируем экономику рейсов за зимний период.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В наше множество должны входить все рейсы из Анапы + обратные.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Обратный рейс – это неизбежное следствие любого отправленного в другой город нашего борта,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т.о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. мы грузим в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датасет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все состоявшиеся зимние рейсы за 2017 г с пунктом вылета – Анапа и, аналогично, пунктом назначения – Анапа.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Вызвало сомнения: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Зимний период 2017 дословно – это январь, февраль и декабрь. Между февралем и декабрем – почти целый год.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Анализировать дек.2016 вместо дек.2017 было бы логичнее. Но… задача есть задача.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Предполагаемые закономерности модели</a:t>
            </a:r>
          </a:p>
        </p:txBody>
      </p:sp>
      <p:sp>
        <p:nvSpPr>
          <p:cNvPr id="38" name="Объект 17"/>
          <p:cNvSpPr txBox="1">
            <a:spLocks/>
          </p:cNvSpPr>
          <p:nvPr/>
        </p:nvSpPr>
        <p:spPr>
          <a:xfrm>
            <a:off x="541609" y="1524708"/>
            <a:ext cx="5876775" cy="4885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каждом рейсе мы имеем множество оплаченных мест – это наш доход (выручка).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каждом рейсе мы имеем расход, который складывается из: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Оплата наземных служб и ТО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(пункт вылета, пункт прилета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время задержки рейса)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Оплата стоянки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(пункт вылета, пункт прилета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время задержки рейса)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Оплата служб навигации и УВД 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(пункт вылета, пункт прилета)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Оплата работы экипажа 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людей на борту, продолжительность рейса, тип судна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Оплата лизинга 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тип судна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Оплата топлива 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год и месяц по календарю, продолжительность рейса, количество людей на борту, тип судна, стоимость топлива в точке вылета, погодные условия=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g(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пункт вылета, пункт прилета, месяц по календарю)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Оплата расходников, питание пассажиров 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стоимость в точке вылета, фактическое время пребывания борта в чужом городе, распределение билетов бизнес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эконом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269BD4F-0505-486B-926C-58FC6C831625}"/>
              </a:ext>
            </a:extLst>
          </p:cNvPr>
          <p:cNvCxnSpPr/>
          <p:nvPr/>
        </p:nvCxnSpPr>
        <p:spPr>
          <a:xfrm>
            <a:off x="6356838" y="1362808"/>
            <a:ext cx="61546" cy="4985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58268BBA-3AA8-4C5D-9653-AA8B50ADC940}"/>
              </a:ext>
            </a:extLst>
          </p:cNvPr>
          <p:cNvSpPr/>
          <p:nvPr/>
        </p:nvSpPr>
        <p:spPr>
          <a:xfrm>
            <a:off x="6392008" y="3429000"/>
            <a:ext cx="65942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 17">
            <a:extLst>
              <a:ext uri="{FF2B5EF4-FFF2-40B4-BE49-F238E27FC236}">
                <a16:creationId xmlns:a16="http://schemas.microsoft.com/office/drawing/2014/main" id="{B9952650-D7F3-43F7-886C-8DE764976ABC}"/>
              </a:ext>
            </a:extLst>
          </p:cNvPr>
          <p:cNvSpPr txBox="1">
            <a:spLocks/>
          </p:cNvSpPr>
          <p:nvPr/>
        </p:nvSpPr>
        <p:spPr>
          <a:xfrm>
            <a:off x="7086602" y="1767254"/>
            <a:ext cx="4756636" cy="4580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№ рейса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flight_no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Планируемое и фактическое время вылета и прибытия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scheduled_departure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scheduled_arrival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actual_departure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actual_arrival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Пункт вылета и прилета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departure_airport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arrival_airport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Посадочные места, цена билета, класс обслуживания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fare_conditions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Тип судна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aircraft_code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Feature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«Прямой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обратный рейс»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direction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Заголовок 7">
            <a:extLst>
              <a:ext uri="{FF2B5EF4-FFF2-40B4-BE49-F238E27FC236}">
                <a16:creationId xmlns:a16="http://schemas.microsoft.com/office/drawing/2014/main" id="{F85AB846-E687-46CA-84F7-062AD2786152}"/>
              </a:ext>
            </a:extLst>
          </p:cNvPr>
          <p:cNvSpPr txBox="1">
            <a:spLocks/>
          </p:cNvSpPr>
          <p:nvPr/>
        </p:nvSpPr>
        <p:spPr>
          <a:xfrm>
            <a:off x="6968899" y="1360814"/>
            <a:ext cx="6877119" cy="40644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Понадобится выгрузить:</a:t>
            </a:r>
          </a:p>
        </p:txBody>
      </p:sp>
    </p:spTree>
    <p:extLst>
      <p:ext uri="{BB962C8B-B14F-4D97-AF65-F5344CB8AC3E}">
        <p14:creationId xmlns:p14="http://schemas.microsoft.com/office/powerpoint/2010/main" val="247903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46947" cy="640080"/>
          </a:xfrm>
        </p:spPr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Обогащение данными и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-инжиниринг</a:t>
            </a:r>
          </a:p>
        </p:txBody>
      </p:sp>
      <p:sp>
        <p:nvSpPr>
          <p:cNvPr id="38" name="Объект 17"/>
          <p:cNvSpPr txBox="1">
            <a:spLocks/>
          </p:cNvSpPr>
          <p:nvPr/>
        </p:nvSpPr>
        <p:spPr>
          <a:xfrm>
            <a:off x="1077941" y="149324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На основе имеющихся данных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нам понадобится сделать фичи: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Планируемая продолжительность полета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Фактическая продолжительность полета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Разница между пл. и факт. продолжительностью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Планируемое время пребывания борта в чужом городе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Время задержки рейса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Оценка полезной загрузки борта в рейсе, Тонн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бъект 17">
            <a:extLst>
              <a:ext uri="{FF2B5EF4-FFF2-40B4-BE49-F238E27FC236}">
                <a16:creationId xmlns:a16="http://schemas.microsoft.com/office/drawing/2014/main" id="{50187E2B-0DCA-42B0-843C-650FA50EAC29}"/>
              </a:ext>
            </a:extLst>
          </p:cNvPr>
          <p:cNvSpPr txBox="1">
            <a:spLocks/>
          </p:cNvSpPr>
          <p:nvPr/>
        </p:nvSpPr>
        <p:spPr>
          <a:xfrm>
            <a:off x="6588369" y="1493241"/>
            <a:ext cx="5377962" cy="4770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Данные для обогащения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нам понадобится добыть данные извне: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ЗП экипажа для типа ВС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Лизинговые расходы для типа ВС</a:t>
            </a:r>
          </a:p>
          <a:p>
            <a:pPr>
              <a:spcAft>
                <a:spcPts val="600"/>
              </a:spcAft>
              <a:defRPr/>
            </a:pP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Косты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на ТО и стоянку в аэропортах вылета и прибытия</a:t>
            </a:r>
          </a:p>
          <a:p>
            <a:pPr>
              <a:spcAft>
                <a:spcPts val="600"/>
              </a:spcAft>
              <a:defRPr/>
            </a:pP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Косты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на УВД в аэропортах вылета и прибытия</a:t>
            </a:r>
          </a:p>
          <a:p>
            <a:pPr>
              <a:spcAft>
                <a:spcPts val="600"/>
              </a:spcAft>
              <a:defRPr/>
            </a:pP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Косты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на расходники и питание в аэропортах вылета и прибытия, для разных классов обслуживания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Цены на топливо в аэропортах вылета и прибытия в разные месяца 2017 года 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Брал ли рейс топливо с собой на обратный путь? </a:t>
            </a:r>
          </a:p>
          <a:p>
            <a:pPr>
              <a:spcAft>
                <a:spcPts val="600"/>
              </a:spcAft>
              <a:defRPr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Хеджировала ли авиакомпания фин. инструментами риски изменения цен на топливо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653C8734-0D3D-4326-8BA1-84462CE699A3}"/>
              </a:ext>
            </a:extLst>
          </p:cNvPr>
          <p:cNvSpPr/>
          <p:nvPr/>
        </p:nvSpPr>
        <p:spPr>
          <a:xfrm>
            <a:off x="378069" y="3349869"/>
            <a:ext cx="597877" cy="527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E968EF0-F0F3-481C-BCE2-9B5AC05C919E}"/>
              </a:ext>
            </a:extLst>
          </p:cNvPr>
          <p:cNvSpPr/>
          <p:nvPr/>
        </p:nvSpPr>
        <p:spPr>
          <a:xfrm>
            <a:off x="5648178" y="3349869"/>
            <a:ext cx="597877" cy="527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2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Модель оценки прибыльности</a:t>
            </a:r>
          </a:p>
        </p:txBody>
      </p:sp>
      <p:sp>
        <p:nvSpPr>
          <p:cNvPr id="38" name="Объект 17"/>
          <p:cNvSpPr txBox="1">
            <a:spLocks/>
          </p:cNvSpPr>
          <p:nvPr/>
        </p:nvSpPr>
        <p:spPr>
          <a:xfrm>
            <a:off x="708663" y="1357654"/>
            <a:ext cx="8760651" cy="516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Прибыль = выручка –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costs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Costs = </a:t>
            </a: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затраты на лизинг + </a:t>
            </a: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затраты на топливо + </a:t>
            </a: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затраты на экипаж + </a:t>
            </a: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затраты на пайки + </a:t>
            </a: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затраты на наземные службы и УВД (вкл. аэропортовый сервис, ТО, и пр.)</a:t>
            </a: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Дополнительные метрики:</a:t>
            </a:r>
          </a:p>
          <a:p>
            <a:pPr>
              <a:spcAft>
                <a:spcPts val="600"/>
              </a:spcAft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ROI =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Прибыль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/ costs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cost per seat –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себестоимость перевозки одного пассажира</a:t>
            </a:r>
          </a:p>
          <a:p>
            <a:pPr>
              <a:spcAft>
                <a:spcPts val="600"/>
              </a:spcAft>
              <a:defRPr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Заполненность рейса, %</a:t>
            </a:r>
          </a:p>
          <a:p>
            <a:pPr>
              <a:spcAft>
                <a:spcPts val="600"/>
              </a:spcAft>
              <a:defRPr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Себестоимость летного часа (в качестве валидации)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0C5B71-D73C-4ADD-A09C-EDD8B059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900" y="1608991"/>
            <a:ext cx="4903969" cy="2980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75EE2E-CB74-48C6-A1D4-61D09FAE25C7}"/>
              </a:ext>
            </a:extLst>
          </p:cNvPr>
          <p:cNvSpPr txBox="1"/>
          <p:nvPr/>
        </p:nvSpPr>
        <p:spPr>
          <a:xfrm>
            <a:off x="7323992" y="4720607"/>
            <a:ext cx="361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https://zen.yandex.ru/media/air_alex/skolko-platiat-aviakompanii-v-den-za-lizing-samoletov-5c3f9a1ce0f88a00afe825e1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6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Предварительный анализ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FB5F7-22FE-4FB0-BA9F-7B7A1CA736AB}"/>
              </a:ext>
            </a:extLst>
          </p:cNvPr>
          <p:cNvSpPr txBox="1"/>
          <p:nvPr/>
        </p:nvSpPr>
        <p:spPr>
          <a:xfrm>
            <a:off x="336282" y="1538654"/>
            <a:ext cx="53347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PG0194, PG0195 -  сборы по ним = 0. Борта гоняли «порожняком»? Некоммерческие рейсы, наверняка выполнялись со служебной целью, их прибыльность нет смысла оценивать, поэтому просто удалим их из </a:t>
            </a:r>
            <a:r>
              <a:rPr lang="ru-RU" sz="1600" dirty="0" err="1"/>
              <a:t>датасета</a:t>
            </a:r>
            <a:r>
              <a:rPr lang="ru-R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также выяснилось, что передержка бортов в воздухе сверх плана = 0 везде,</a:t>
            </a:r>
            <a:r>
              <a:rPr lang="en-US" sz="1600" dirty="0"/>
              <a:t> </a:t>
            </a:r>
            <a:r>
              <a:rPr lang="ru-RU" sz="1600" dirty="0"/>
              <a:t>=&gt; '</a:t>
            </a:r>
            <a:r>
              <a:rPr lang="ru-RU" sz="1600" dirty="0" err="1"/>
              <a:t>scheduled_duration</a:t>
            </a:r>
            <a:r>
              <a:rPr lang="ru-RU" sz="1600" dirty="0"/>
              <a:t>', '</a:t>
            </a:r>
            <a:r>
              <a:rPr lang="ru-RU" sz="1600" dirty="0" err="1"/>
              <a:t>over_duration</a:t>
            </a:r>
            <a:r>
              <a:rPr lang="ru-RU" sz="1600" dirty="0"/>
              <a:t>' можно тоже удалить.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CAD6B04-50B6-436C-8786-45FCBDA0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04" y="1666875"/>
            <a:ext cx="5981700" cy="352425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6013E6-B43F-4BE6-803E-ACA6FD7BC1B2}"/>
              </a:ext>
            </a:extLst>
          </p:cNvPr>
          <p:cNvSpPr/>
          <p:nvPr/>
        </p:nvSpPr>
        <p:spPr>
          <a:xfrm>
            <a:off x="7200900" y="1666875"/>
            <a:ext cx="1538654" cy="3722810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12AFF49-69A4-4879-8DB8-52953B7B58FA}"/>
              </a:ext>
            </a:extLst>
          </p:cNvPr>
          <p:cNvSpPr/>
          <p:nvPr/>
        </p:nvSpPr>
        <p:spPr>
          <a:xfrm>
            <a:off x="5748704" y="4034938"/>
            <a:ext cx="5981700" cy="304483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6A3739F-D573-4BC7-B5B0-00AEFC5CACED}"/>
              </a:ext>
            </a:extLst>
          </p:cNvPr>
          <p:cNvSpPr/>
          <p:nvPr/>
        </p:nvSpPr>
        <p:spPr>
          <a:xfrm>
            <a:off x="5766484" y="4593812"/>
            <a:ext cx="5981700" cy="304483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>
            <a:extLst>
              <a:ext uri="{FF2B5EF4-FFF2-40B4-BE49-F238E27FC236}">
                <a16:creationId xmlns:a16="http://schemas.microsoft.com/office/drawing/2014/main" id="{D8CB50F8-F4C5-48D9-9185-9B4C52C317EA}"/>
              </a:ext>
            </a:extLst>
          </p:cNvPr>
          <p:cNvSpPr/>
          <p:nvPr/>
        </p:nvSpPr>
        <p:spPr>
          <a:xfrm rot="2789900">
            <a:off x="4533900" y="4136612"/>
            <a:ext cx="914400" cy="914400"/>
          </a:xfrm>
          <a:prstGeom prst="plus">
            <a:avLst>
              <a:gd name="adj" fmla="val 35123"/>
            </a:avLst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Крест 25">
            <a:extLst>
              <a:ext uri="{FF2B5EF4-FFF2-40B4-BE49-F238E27FC236}">
                <a16:creationId xmlns:a16="http://schemas.microsoft.com/office/drawing/2014/main" id="{4011EFD0-3273-4993-B465-3A9EAD9FECF9}"/>
              </a:ext>
            </a:extLst>
          </p:cNvPr>
          <p:cNvSpPr/>
          <p:nvPr/>
        </p:nvSpPr>
        <p:spPr>
          <a:xfrm rot="2789900">
            <a:off x="7605003" y="5436095"/>
            <a:ext cx="914400" cy="914400"/>
          </a:xfrm>
          <a:prstGeom prst="plus">
            <a:avLst>
              <a:gd name="adj" fmla="val 35123"/>
            </a:avLst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6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Топливо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FB5F7-22FE-4FB0-BA9F-7B7A1CA736AB}"/>
              </a:ext>
            </a:extLst>
          </p:cNvPr>
          <p:cNvSpPr txBox="1"/>
          <p:nvPr/>
        </p:nvSpPr>
        <p:spPr>
          <a:xfrm>
            <a:off x="336282" y="1538654"/>
            <a:ext cx="74449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Знаем:</a:t>
            </a:r>
            <a:br>
              <a:rPr lang="ru-RU" sz="1600" dirty="0"/>
            </a:br>
            <a:r>
              <a:rPr lang="ru-RU" sz="1600" dirty="0"/>
              <a:t>ТТХ бортов по расходу кг</a:t>
            </a:r>
            <a:r>
              <a:rPr lang="en-US" sz="1600" dirty="0"/>
              <a:t>/</a:t>
            </a:r>
            <a:r>
              <a:rPr lang="ru-RU" sz="1600" dirty="0"/>
              <a:t>час (Интернет) для </a:t>
            </a:r>
            <a:r>
              <a:rPr lang="en-US" sz="1600" dirty="0"/>
              <a:t>B737-300 </a:t>
            </a:r>
            <a:r>
              <a:rPr lang="ru-RU" sz="1600" dirty="0"/>
              <a:t>и </a:t>
            </a:r>
            <a:r>
              <a:rPr lang="en-US" sz="1600" dirty="0"/>
              <a:t>SJ100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минут в воздухе суммарно на каждом рейсе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Стоимость руб.</a:t>
            </a:r>
            <a:r>
              <a:rPr lang="en-US" sz="1600" dirty="0"/>
              <a:t>/</a:t>
            </a:r>
            <a:r>
              <a:rPr lang="ru-RU" sz="1600" dirty="0" err="1"/>
              <a:t>тн</a:t>
            </a:r>
            <a:r>
              <a:rPr lang="ru-RU" sz="1600" dirty="0"/>
              <a:t>. топлива в разных аэропортах сейчас: </a:t>
            </a:r>
            <a:br>
              <a:rPr lang="ru-RU" sz="1600" dirty="0"/>
            </a:br>
            <a:r>
              <a:rPr lang="en-US" sz="1600" dirty="0"/>
              <a:t>https://zen.yandex.ru/media/air_alex/skolko-platiat-aviakompanii-v-den-za-lizing-samoletov-5c3f9a1ce0f88a00afe825e1 </a:t>
            </a:r>
            <a:endParaRPr lang="ru-RU" sz="1600" dirty="0"/>
          </a:p>
          <a:p>
            <a:endParaRPr lang="ru-RU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ru-RU" sz="1600" dirty="0"/>
              <a:t>получим: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отличия стоимости тонны по отношению к Москве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получим Стоимость руб.</a:t>
            </a:r>
            <a:r>
              <a:rPr lang="en-US" sz="1600" dirty="0"/>
              <a:t>/</a:t>
            </a:r>
            <a:r>
              <a:rPr lang="ru-RU" sz="1600" dirty="0" err="1"/>
              <a:t>тн</a:t>
            </a:r>
            <a:r>
              <a:rPr lang="ru-RU" sz="1600" dirty="0"/>
              <a:t>. топлива в </a:t>
            </a:r>
            <a:r>
              <a:rPr lang="en-US" sz="1600" dirty="0"/>
              <a:t>SVO </a:t>
            </a:r>
            <a:r>
              <a:rPr lang="ru-RU" sz="1600" dirty="0"/>
              <a:t>в 2017 г. =</a:t>
            </a:r>
            <a:r>
              <a:rPr lang="en-US" sz="1600" dirty="0"/>
              <a:t>&gt; </a:t>
            </a:r>
            <a:r>
              <a:rPr lang="ru-RU" sz="1600" dirty="0"/>
              <a:t>на основе коэффициентов – примерные цены в </a:t>
            </a:r>
            <a:r>
              <a:rPr lang="en-US" sz="1600" dirty="0"/>
              <a:t>AAQ </a:t>
            </a:r>
            <a:r>
              <a:rPr lang="ru-RU" sz="1600" dirty="0"/>
              <a:t>и </a:t>
            </a:r>
            <a:r>
              <a:rPr lang="en-US" sz="1600" dirty="0"/>
              <a:t>EGO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получим топливные издержки на каждом рейсе за период в 3 мес.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ru-RU" sz="1600" dirty="0"/>
          </a:p>
          <a:p>
            <a:r>
              <a:rPr lang="ru-RU" sz="1600" dirty="0"/>
              <a:t>Прочие допущения: борт заправлялся в самом выгодном городе на маршруте рейса (прямого или обратного),</a:t>
            </a:r>
            <a:br>
              <a:rPr lang="ru-RU" sz="1600" dirty="0"/>
            </a:br>
            <a:r>
              <a:rPr lang="ru-RU" sz="1600" dirty="0"/>
              <a:t>часть топлива брал с собой на обратный путь.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8C0CAD-4A8F-45E8-9077-345818DA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792" y="2735440"/>
            <a:ext cx="2619375" cy="16383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4FA04F0-8689-4BAF-BC72-ED9CDAF1A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417" y="4555133"/>
            <a:ext cx="2952750" cy="18954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8E991A-DBBD-4FEF-A219-6F135D4D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217" y="1758462"/>
            <a:ext cx="3790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5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Лизинг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33A89-5257-42D7-9FD9-4911BEC5636E}"/>
              </a:ext>
            </a:extLst>
          </p:cNvPr>
          <p:cNvSpPr txBox="1"/>
          <p:nvPr/>
        </p:nvSpPr>
        <p:spPr>
          <a:xfrm>
            <a:off x="521207" y="1547418"/>
            <a:ext cx="71456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Исходим из допущений: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1 борт обслуживал только свои 2 маршрута, больше никуда не летал</a:t>
            </a:r>
          </a:p>
          <a:p>
            <a:r>
              <a:rPr lang="ru-RU" sz="1800" dirty="0"/>
              <a:t>___</a:t>
            </a:r>
          </a:p>
          <a:p>
            <a:r>
              <a:rPr lang="ru-RU" sz="1800" dirty="0"/>
              <a:t>Похоже на истину, т.к. 59 рейсов за 3 месяца – это </a:t>
            </a:r>
            <a:r>
              <a:rPr lang="en-US" sz="1800" dirty="0"/>
              <a:t>fulltime-</a:t>
            </a:r>
            <a:r>
              <a:rPr lang="ru-RU" sz="1800" dirty="0"/>
              <a:t>загрузка 1 борта</a:t>
            </a:r>
            <a:r>
              <a:rPr lang="en-US" sz="1800" dirty="0"/>
              <a:t>, </a:t>
            </a:r>
            <a:r>
              <a:rPr lang="ru-RU" sz="1800" dirty="0"/>
              <a:t>с учетом нужд ТО и отдыха экипажа.</a:t>
            </a:r>
          </a:p>
          <a:p>
            <a:endParaRPr lang="ru-RU" sz="1800" dirty="0"/>
          </a:p>
          <a:p>
            <a:r>
              <a:rPr lang="ru-RU" sz="1800" dirty="0"/>
              <a:t>Знаем: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Стоимость лизинга из открытых источников бортов </a:t>
            </a:r>
            <a:r>
              <a:rPr lang="en-US" dirty="0"/>
              <a:t>B737 </a:t>
            </a:r>
            <a:r>
              <a:rPr lang="ru-RU" dirty="0"/>
              <a:t>и </a:t>
            </a:r>
            <a:r>
              <a:rPr lang="en-US" dirty="0"/>
              <a:t>SJ100 </a:t>
            </a:r>
            <a:r>
              <a:rPr lang="ru-RU" dirty="0"/>
              <a:t>за месяц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маршрутов, выполняемых одним бортом за период (2шт: туда, обратно)</a:t>
            </a:r>
          </a:p>
          <a:p>
            <a:endParaRPr lang="ru-RU" dirty="0"/>
          </a:p>
          <a:p>
            <a:r>
              <a:rPr lang="ru-RU" dirty="0"/>
              <a:t>Получим: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Сколько из этой суммы удельно приходится на каждый маршрут(рейс), по амортизационному принципу, за период в 3 мес.</a:t>
            </a:r>
          </a:p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64D562-F5B2-4AB9-80E0-80723F6B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307" y="4240823"/>
            <a:ext cx="3352800" cy="198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7F8026-18C9-4452-9B4C-0BEE861D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2" y="1701875"/>
            <a:ext cx="39909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ЗП экипажа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D96C-9C57-481A-BF5B-8A1C02552B02}"/>
              </a:ext>
            </a:extLst>
          </p:cNvPr>
          <p:cNvSpPr txBox="1"/>
          <p:nvPr/>
        </p:nvSpPr>
        <p:spPr>
          <a:xfrm>
            <a:off x="630848" y="1538544"/>
            <a:ext cx="69569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Исходим из допущений: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Экипаж летал только на 1м борте, только на 2х рейсах (туда-обратно), и вся ЗП делится между 2мя рейсами на каждый борт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1 борт обслуживал только свои 2 маршрута, больше никуда не летал</a:t>
            </a:r>
          </a:p>
          <a:p>
            <a:r>
              <a:rPr lang="ru-RU" sz="1400" dirty="0"/>
              <a:t>___</a:t>
            </a:r>
          </a:p>
          <a:p>
            <a:r>
              <a:rPr lang="ru-RU" sz="1400" dirty="0"/>
              <a:t>Похоже на истину, т.к. 59 рейсов за 3 месяца – это </a:t>
            </a:r>
            <a:r>
              <a:rPr lang="en-US" sz="1400" dirty="0"/>
              <a:t>fulltime-</a:t>
            </a:r>
            <a:r>
              <a:rPr lang="ru-RU" sz="1400" dirty="0"/>
              <a:t>загрузка 1 борта</a:t>
            </a:r>
            <a:r>
              <a:rPr lang="en-US" sz="1400" dirty="0"/>
              <a:t>, </a:t>
            </a:r>
            <a:r>
              <a:rPr lang="ru-RU" sz="1400" dirty="0"/>
              <a:t>с учетом нужд ТО и отдыха экипажа.</a:t>
            </a:r>
          </a:p>
          <a:p>
            <a:endParaRPr lang="ru-RU" sz="1400" dirty="0"/>
          </a:p>
          <a:p>
            <a:r>
              <a:rPr lang="ru-RU" sz="1400" dirty="0"/>
              <a:t>Знаем: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ЗП КВС в </a:t>
            </a:r>
            <a:r>
              <a:rPr lang="ru-RU" sz="1400" dirty="0" err="1"/>
              <a:t>мес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ЗП 2П в </a:t>
            </a:r>
            <a:r>
              <a:rPr lang="ru-RU" sz="1400" dirty="0" err="1"/>
              <a:t>мес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ЗП 6 стюардесс (на </a:t>
            </a:r>
            <a:r>
              <a:rPr lang="en-US" sz="1400" dirty="0"/>
              <a:t>SJ100 – </a:t>
            </a:r>
            <a:r>
              <a:rPr lang="ru-RU" sz="1400" dirty="0"/>
              <a:t>4 стюардессы) в </a:t>
            </a:r>
            <a:r>
              <a:rPr lang="ru-RU" sz="1400" dirty="0" err="1"/>
              <a:t>мес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Количество маршрутов, выполняемых одним бортом за период (2шт: туда, обратно)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Получим: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Сколько из этой суммы удельно приходится на каждый маршрут(рейс), по амортизационному принципу, за период 3 мес.</a:t>
            </a:r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18FC5B-A604-419E-A6DB-1F2150F5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76" y="3939201"/>
            <a:ext cx="3124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3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4_TF10001108" id="{AD03B7F0-D966-4354-AC03-7A90B59AFB51}" vid="{C94E022A-E681-4920-85C8-04125627F5A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{6EE7DB58-1070-4E74-9FFB-31D8746BD2D7}tf10001108_win32</Template>
  <TotalTime>2952</TotalTime>
  <Words>1599</Words>
  <Application>Microsoft Office PowerPoint</Application>
  <PresentationFormat>Широкоэкранный</PresentationFormat>
  <Paragraphs>181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Symbol</vt:lpstr>
      <vt:lpstr>WelcomeDoc</vt:lpstr>
      <vt:lpstr>Аналитика авиарейсов  (Щугарев Андрей, 27 поток)</vt:lpstr>
      <vt:lpstr>Структура датасета </vt:lpstr>
      <vt:lpstr>Предполагаемые закономерности модели</vt:lpstr>
      <vt:lpstr>Обогащение данными и Feature-инжиниринг</vt:lpstr>
      <vt:lpstr>Модель оценки прибыльности</vt:lpstr>
      <vt:lpstr>Предварительный анализ данных</vt:lpstr>
      <vt:lpstr>Топливо</vt:lpstr>
      <vt:lpstr>Лизинг</vt:lpstr>
      <vt:lpstr>ЗП экипажа</vt:lpstr>
      <vt:lpstr>Расходники, еда</vt:lpstr>
      <vt:lpstr>Сервисные службы</vt:lpstr>
      <vt:lpstr>Прочие корреляции и маловесомые факторы</vt:lpstr>
      <vt:lpstr>Выводы</vt:lpstr>
      <vt:lpstr>Выводы</vt:lpstr>
      <vt:lpstr>Насколько мы ошиблись?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Аналитика авиарейсов</dc:title>
  <dc:creator>Андрей Щугарев</dc:creator>
  <cp:keywords/>
  <cp:lastModifiedBy>Андрей Щугарев</cp:lastModifiedBy>
  <cp:revision>31</cp:revision>
  <dcterms:created xsi:type="dcterms:W3CDTF">2021-05-19T23:41:29Z</dcterms:created>
  <dcterms:modified xsi:type="dcterms:W3CDTF">2021-05-22T00:54:22Z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