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C947A-B18E-4BB4-AF27-65E3936B8C9F}"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45FF1-6BB0-4650-A421-5177D9EC38E5}" type="slidenum">
              <a:rPr lang="en-US" smtClean="0"/>
              <a:t>‹#›</a:t>
            </a:fld>
            <a:endParaRPr lang="en-US"/>
          </a:p>
        </p:txBody>
      </p:sp>
    </p:spTree>
    <p:extLst>
      <p:ext uri="{BB962C8B-B14F-4D97-AF65-F5344CB8AC3E}">
        <p14:creationId xmlns:p14="http://schemas.microsoft.com/office/powerpoint/2010/main" val="334655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A575-D3DE-4DE4-5E6C-1A7462D73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159CD-A65E-90D6-9392-7919CA0BC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C29E9-520A-B590-719C-3C0CB4A612B3}"/>
              </a:ext>
            </a:extLst>
          </p:cNvPr>
          <p:cNvSpPr>
            <a:spLocks noGrp="1"/>
          </p:cNvSpPr>
          <p:nvPr>
            <p:ph type="dt" sz="half" idx="10"/>
          </p:nvPr>
        </p:nvSpPr>
        <p:spPr/>
        <p:txBody>
          <a:bodyPr/>
          <a:lstStyle/>
          <a:p>
            <a:fld id="{CFC50F3C-CA34-4A5B-9406-76105B65E2B6}" type="datetime1">
              <a:rPr lang="en-US" smtClean="0"/>
              <a:t>7/17/2025</a:t>
            </a:fld>
            <a:endParaRPr lang="en-US"/>
          </a:p>
        </p:txBody>
      </p:sp>
      <p:sp>
        <p:nvSpPr>
          <p:cNvPr id="5" name="Footer Placeholder 4">
            <a:extLst>
              <a:ext uri="{FF2B5EF4-FFF2-40B4-BE49-F238E27FC236}">
                <a16:creationId xmlns:a16="http://schemas.microsoft.com/office/drawing/2014/main" id="{582D8D7A-69B8-FEE8-FC5A-3CF40F8A9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A0610-19CE-7989-DC1D-3EDDEE88C65E}"/>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328307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C95A-C293-C055-20A0-8A3341EAD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DCD0D-C03E-E71B-0E56-781FE5752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2A73B-2D1F-2BD2-F348-35EF4DED8A27}"/>
              </a:ext>
            </a:extLst>
          </p:cNvPr>
          <p:cNvSpPr>
            <a:spLocks noGrp="1"/>
          </p:cNvSpPr>
          <p:nvPr>
            <p:ph type="dt" sz="half" idx="10"/>
          </p:nvPr>
        </p:nvSpPr>
        <p:spPr/>
        <p:txBody>
          <a:bodyPr/>
          <a:lstStyle/>
          <a:p>
            <a:fld id="{259550A0-74B1-445C-AD6F-7D3D9170EDA6}" type="datetime1">
              <a:rPr lang="en-US" smtClean="0"/>
              <a:t>7/17/2025</a:t>
            </a:fld>
            <a:endParaRPr lang="en-US"/>
          </a:p>
        </p:txBody>
      </p:sp>
      <p:sp>
        <p:nvSpPr>
          <p:cNvPr id="5" name="Footer Placeholder 4">
            <a:extLst>
              <a:ext uri="{FF2B5EF4-FFF2-40B4-BE49-F238E27FC236}">
                <a16:creationId xmlns:a16="http://schemas.microsoft.com/office/drawing/2014/main" id="{2FF58216-B51A-078C-1D28-18A8FD444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95E20-0CFA-26FA-C969-D5FD4086DDE9}"/>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247008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F5E0A-BA06-769D-7BC5-059664936E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3E0C9-7DAD-AE8C-7095-32F9340BB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1E463-424E-D4C3-C91B-E98F019F3F3D}"/>
              </a:ext>
            </a:extLst>
          </p:cNvPr>
          <p:cNvSpPr>
            <a:spLocks noGrp="1"/>
          </p:cNvSpPr>
          <p:nvPr>
            <p:ph type="dt" sz="half" idx="10"/>
          </p:nvPr>
        </p:nvSpPr>
        <p:spPr/>
        <p:txBody>
          <a:bodyPr/>
          <a:lstStyle/>
          <a:p>
            <a:fld id="{128855F6-0FD7-4778-81CF-51F98DBBD6B8}" type="datetime1">
              <a:rPr lang="en-US" smtClean="0"/>
              <a:t>7/17/2025</a:t>
            </a:fld>
            <a:endParaRPr lang="en-US"/>
          </a:p>
        </p:txBody>
      </p:sp>
      <p:sp>
        <p:nvSpPr>
          <p:cNvPr id="5" name="Footer Placeholder 4">
            <a:extLst>
              <a:ext uri="{FF2B5EF4-FFF2-40B4-BE49-F238E27FC236}">
                <a16:creationId xmlns:a16="http://schemas.microsoft.com/office/drawing/2014/main" id="{9F70A26F-EF95-085E-67AE-C1C6E9C48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AAABB-BFDC-4B5A-A2F5-F9DF74D3192D}"/>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89654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4FCE-BEDC-5299-BFB5-E03B83306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50997-B60F-69E9-4226-4A8683518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7E632-F641-C5F2-43CE-CA32FF0053DC}"/>
              </a:ext>
            </a:extLst>
          </p:cNvPr>
          <p:cNvSpPr>
            <a:spLocks noGrp="1"/>
          </p:cNvSpPr>
          <p:nvPr>
            <p:ph type="dt" sz="half" idx="10"/>
          </p:nvPr>
        </p:nvSpPr>
        <p:spPr/>
        <p:txBody>
          <a:bodyPr/>
          <a:lstStyle/>
          <a:p>
            <a:fld id="{9A6E9221-A77C-4660-A40F-868CB7C52CDC}" type="datetime1">
              <a:rPr lang="en-US" smtClean="0"/>
              <a:t>7/17/2025</a:t>
            </a:fld>
            <a:endParaRPr lang="en-US"/>
          </a:p>
        </p:txBody>
      </p:sp>
      <p:sp>
        <p:nvSpPr>
          <p:cNvPr id="5" name="Footer Placeholder 4">
            <a:extLst>
              <a:ext uri="{FF2B5EF4-FFF2-40B4-BE49-F238E27FC236}">
                <a16:creationId xmlns:a16="http://schemas.microsoft.com/office/drawing/2014/main" id="{920EC929-9525-2DB0-77E7-1710D83C6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BD825-CC50-3B72-4D14-955E07FFA809}"/>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424645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7123-12F4-4427-7A50-E1F1AA54F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C42F71-EC87-8BD0-F33B-C4FEAD757A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C6BFD-AA19-D0D1-C28D-E71739EB6691}"/>
              </a:ext>
            </a:extLst>
          </p:cNvPr>
          <p:cNvSpPr>
            <a:spLocks noGrp="1"/>
          </p:cNvSpPr>
          <p:nvPr>
            <p:ph type="dt" sz="half" idx="10"/>
          </p:nvPr>
        </p:nvSpPr>
        <p:spPr/>
        <p:txBody>
          <a:bodyPr/>
          <a:lstStyle/>
          <a:p>
            <a:fld id="{601DEF89-90BD-4B0E-A244-D10BBA079FED}" type="datetime1">
              <a:rPr lang="en-US" smtClean="0"/>
              <a:t>7/17/2025</a:t>
            </a:fld>
            <a:endParaRPr lang="en-US"/>
          </a:p>
        </p:txBody>
      </p:sp>
      <p:sp>
        <p:nvSpPr>
          <p:cNvPr id="5" name="Footer Placeholder 4">
            <a:extLst>
              <a:ext uri="{FF2B5EF4-FFF2-40B4-BE49-F238E27FC236}">
                <a16:creationId xmlns:a16="http://schemas.microsoft.com/office/drawing/2014/main" id="{189B7193-E564-5DAD-1AAF-423E9EC85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E9192-C67D-8276-948B-BC4222689E7B}"/>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229299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58AC-932A-F87C-4492-F32D1C1F6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562C0-2D93-F93C-BB01-9FBB854DA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74DBF2-C7DB-EF81-92C7-884EA345D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D7F54-83C3-DBA6-A5B3-8908A95B7CFF}"/>
              </a:ext>
            </a:extLst>
          </p:cNvPr>
          <p:cNvSpPr>
            <a:spLocks noGrp="1"/>
          </p:cNvSpPr>
          <p:nvPr>
            <p:ph type="dt" sz="half" idx="10"/>
          </p:nvPr>
        </p:nvSpPr>
        <p:spPr/>
        <p:txBody>
          <a:bodyPr/>
          <a:lstStyle/>
          <a:p>
            <a:fld id="{22119B7B-D9C6-4281-AFC4-9911BC48F0BB}" type="datetime1">
              <a:rPr lang="en-US" smtClean="0"/>
              <a:t>7/17/2025</a:t>
            </a:fld>
            <a:endParaRPr lang="en-US"/>
          </a:p>
        </p:txBody>
      </p:sp>
      <p:sp>
        <p:nvSpPr>
          <p:cNvPr id="6" name="Footer Placeholder 5">
            <a:extLst>
              <a:ext uri="{FF2B5EF4-FFF2-40B4-BE49-F238E27FC236}">
                <a16:creationId xmlns:a16="http://schemas.microsoft.com/office/drawing/2014/main" id="{8AA1D306-F786-1EC0-EBE6-887E0D325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775C4-F1ED-B5D6-B7CE-F68986CAF5B3}"/>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236403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188B-A1F7-D0C9-100F-D9373F361B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E50B4E-C196-6719-69B0-7C3DC5AB0A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8199C-E827-563F-46A0-E3B14A24D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4FA02-D451-E38D-9010-B63EE66AA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393BD-8145-A605-9D94-CCED38661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44C78-867C-9C9B-C7B9-40D270DD1BB7}"/>
              </a:ext>
            </a:extLst>
          </p:cNvPr>
          <p:cNvSpPr>
            <a:spLocks noGrp="1"/>
          </p:cNvSpPr>
          <p:nvPr>
            <p:ph type="dt" sz="half" idx="10"/>
          </p:nvPr>
        </p:nvSpPr>
        <p:spPr/>
        <p:txBody>
          <a:bodyPr/>
          <a:lstStyle/>
          <a:p>
            <a:fld id="{511A3E58-9925-44F5-84AB-1BBF3309ABB4}" type="datetime1">
              <a:rPr lang="en-US" smtClean="0"/>
              <a:t>7/17/2025</a:t>
            </a:fld>
            <a:endParaRPr lang="en-US"/>
          </a:p>
        </p:txBody>
      </p:sp>
      <p:sp>
        <p:nvSpPr>
          <p:cNvPr id="8" name="Footer Placeholder 7">
            <a:extLst>
              <a:ext uri="{FF2B5EF4-FFF2-40B4-BE49-F238E27FC236}">
                <a16:creationId xmlns:a16="http://schemas.microsoft.com/office/drawing/2014/main" id="{ECD951A6-F5F5-6583-FD72-0280431325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EAEA7-4C9B-FEC5-AF78-49D57FA0AEB3}"/>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114675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16DA-67A2-0F74-CDF7-063637DFF7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6404D-2B4E-13FD-A07C-D5281124745B}"/>
              </a:ext>
            </a:extLst>
          </p:cNvPr>
          <p:cNvSpPr>
            <a:spLocks noGrp="1"/>
          </p:cNvSpPr>
          <p:nvPr>
            <p:ph type="dt" sz="half" idx="10"/>
          </p:nvPr>
        </p:nvSpPr>
        <p:spPr/>
        <p:txBody>
          <a:bodyPr/>
          <a:lstStyle/>
          <a:p>
            <a:fld id="{BD9937CF-9C44-43BE-9A94-8D83A2A53CF8}" type="datetime1">
              <a:rPr lang="en-US" smtClean="0"/>
              <a:t>7/17/2025</a:t>
            </a:fld>
            <a:endParaRPr lang="en-US"/>
          </a:p>
        </p:txBody>
      </p:sp>
      <p:sp>
        <p:nvSpPr>
          <p:cNvPr id="4" name="Footer Placeholder 3">
            <a:extLst>
              <a:ext uri="{FF2B5EF4-FFF2-40B4-BE49-F238E27FC236}">
                <a16:creationId xmlns:a16="http://schemas.microsoft.com/office/drawing/2014/main" id="{570B9E93-2335-36D8-EC24-BE53F86B8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2908F-D2C7-38F1-92F5-D152E44F18FB}"/>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204186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3FA9D-36C7-66C5-BAD1-67103FF1AFA0}"/>
              </a:ext>
            </a:extLst>
          </p:cNvPr>
          <p:cNvSpPr>
            <a:spLocks noGrp="1"/>
          </p:cNvSpPr>
          <p:nvPr>
            <p:ph type="dt" sz="half" idx="10"/>
          </p:nvPr>
        </p:nvSpPr>
        <p:spPr/>
        <p:txBody>
          <a:bodyPr/>
          <a:lstStyle/>
          <a:p>
            <a:fld id="{0C5FB4DA-095A-435E-9F15-89986BE77C0B}" type="datetime1">
              <a:rPr lang="en-US" smtClean="0"/>
              <a:t>7/17/2025</a:t>
            </a:fld>
            <a:endParaRPr lang="en-US"/>
          </a:p>
        </p:txBody>
      </p:sp>
      <p:sp>
        <p:nvSpPr>
          <p:cNvPr id="3" name="Footer Placeholder 2">
            <a:extLst>
              <a:ext uri="{FF2B5EF4-FFF2-40B4-BE49-F238E27FC236}">
                <a16:creationId xmlns:a16="http://schemas.microsoft.com/office/drawing/2014/main" id="{D5482EE0-D3B1-AE82-2895-EB85104A1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592A77-B452-F0D1-8A72-9BC31C8E85BE}"/>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406002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B63C-CD80-DB8B-AB58-6A5AFAF94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63C30-9A70-D591-76E1-CDCCC1550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749374-FB7E-074F-2B0B-D7F39EF76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BA2CD-0289-2CD6-9CA9-1BADEF62303C}"/>
              </a:ext>
            </a:extLst>
          </p:cNvPr>
          <p:cNvSpPr>
            <a:spLocks noGrp="1"/>
          </p:cNvSpPr>
          <p:nvPr>
            <p:ph type="dt" sz="half" idx="10"/>
          </p:nvPr>
        </p:nvSpPr>
        <p:spPr/>
        <p:txBody>
          <a:bodyPr/>
          <a:lstStyle/>
          <a:p>
            <a:fld id="{33D5A3A7-38D0-4FB7-B60B-79AF677745B0}" type="datetime1">
              <a:rPr lang="en-US" smtClean="0"/>
              <a:t>7/17/2025</a:t>
            </a:fld>
            <a:endParaRPr lang="en-US"/>
          </a:p>
        </p:txBody>
      </p:sp>
      <p:sp>
        <p:nvSpPr>
          <p:cNvPr id="6" name="Footer Placeholder 5">
            <a:extLst>
              <a:ext uri="{FF2B5EF4-FFF2-40B4-BE49-F238E27FC236}">
                <a16:creationId xmlns:a16="http://schemas.microsoft.com/office/drawing/2014/main" id="{1318CEA9-CD37-9DD0-4AB3-AB3973E42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A195E-1B66-6DA4-54BF-B24DCD33D04E}"/>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359118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D45A-AF6B-87AB-9740-F76D69F04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B08C0D-23F3-9F5A-5C74-9245E6CA7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D05A4-8B12-732A-2F6D-EBF906174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E7BEB-B2C9-29AE-6E8D-D9DC2FD1E7B4}"/>
              </a:ext>
            </a:extLst>
          </p:cNvPr>
          <p:cNvSpPr>
            <a:spLocks noGrp="1"/>
          </p:cNvSpPr>
          <p:nvPr>
            <p:ph type="dt" sz="half" idx="10"/>
          </p:nvPr>
        </p:nvSpPr>
        <p:spPr/>
        <p:txBody>
          <a:bodyPr/>
          <a:lstStyle/>
          <a:p>
            <a:fld id="{944E5EB9-18FB-4FC3-8BC6-5F0C9E29369D}" type="datetime1">
              <a:rPr lang="en-US" smtClean="0"/>
              <a:t>7/17/2025</a:t>
            </a:fld>
            <a:endParaRPr lang="en-US"/>
          </a:p>
        </p:txBody>
      </p:sp>
      <p:sp>
        <p:nvSpPr>
          <p:cNvPr id="6" name="Footer Placeholder 5">
            <a:extLst>
              <a:ext uri="{FF2B5EF4-FFF2-40B4-BE49-F238E27FC236}">
                <a16:creationId xmlns:a16="http://schemas.microsoft.com/office/drawing/2014/main" id="{E8A84DFD-FEEB-0FE3-36B9-7EE0544CF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93DB8-568C-95A5-4A3F-45D874B7A0F9}"/>
              </a:ext>
            </a:extLst>
          </p:cNvPr>
          <p:cNvSpPr>
            <a:spLocks noGrp="1"/>
          </p:cNvSpPr>
          <p:nvPr>
            <p:ph type="sldNum" sz="quarter" idx="12"/>
          </p:nvPr>
        </p:nvSpPr>
        <p:spPr/>
        <p:txBody>
          <a:bodyPr/>
          <a:lstStyle/>
          <a:p>
            <a:fld id="{B3A0A90D-4632-41BB-B2AB-F2304F53F915}" type="slidenum">
              <a:rPr lang="en-US" smtClean="0"/>
              <a:t>‹#›</a:t>
            </a:fld>
            <a:endParaRPr lang="en-US"/>
          </a:p>
        </p:txBody>
      </p:sp>
    </p:spTree>
    <p:extLst>
      <p:ext uri="{BB962C8B-B14F-4D97-AF65-F5344CB8AC3E}">
        <p14:creationId xmlns:p14="http://schemas.microsoft.com/office/powerpoint/2010/main" val="273821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22549-4CC8-C050-0999-12E694BD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52D915-EDD1-375A-1858-FD0388585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66C2F-2574-F494-3337-8BECE0A92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355AD1-DA13-4167-A548-591E471CA01D}" type="datetime1">
              <a:rPr lang="en-US" smtClean="0"/>
              <a:t>7/17/2025</a:t>
            </a:fld>
            <a:endParaRPr lang="en-US"/>
          </a:p>
        </p:txBody>
      </p:sp>
      <p:sp>
        <p:nvSpPr>
          <p:cNvPr id="5" name="Footer Placeholder 4">
            <a:extLst>
              <a:ext uri="{FF2B5EF4-FFF2-40B4-BE49-F238E27FC236}">
                <a16:creationId xmlns:a16="http://schemas.microsoft.com/office/drawing/2014/main" id="{1457ACBC-CA76-4C02-F0BE-3EA7204E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57E79A-EB30-676C-DA63-FFE9888DD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A0A90D-4632-41BB-B2AB-F2304F53F915}" type="slidenum">
              <a:rPr lang="en-US" smtClean="0"/>
              <a:t>‹#›</a:t>
            </a:fld>
            <a:endParaRPr lang="en-US"/>
          </a:p>
        </p:txBody>
      </p:sp>
    </p:spTree>
    <p:extLst>
      <p:ext uri="{BB962C8B-B14F-4D97-AF65-F5344CB8AC3E}">
        <p14:creationId xmlns:p14="http://schemas.microsoft.com/office/powerpoint/2010/main" val="25463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prakharrathi25/banking-dataset-marketing-targ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867-A5A6-0E67-852C-54C7E5463049}"/>
              </a:ext>
            </a:extLst>
          </p:cNvPr>
          <p:cNvSpPr>
            <a:spLocks noGrp="1"/>
          </p:cNvSpPr>
          <p:nvPr>
            <p:ph type="ctrTitle"/>
          </p:nvPr>
        </p:nvSpPr>
        <p:spPr/>
        <p:txBody>
          <a:bodyPr/>
          <a:lstStyle/>
          <a:p>
            <a:r>
              <a:rPr lang="en-US" dirty="0">
                <a:solidFill>
                  <a:schemeClr val="accent1">
                    <a:lumMod val="75000"/>
                  </a:schemeClr>
                </a:solidFill>
              </a:rPr>
              <a:t>Predicting Marketing Targets in Banking</a:t>
            </a:r>
          </a:p>
        </p:txBody>
      </p:sp>
      <p:sp>
        <p:nvSpPr>
          <p:cNvPr id="6" name="TextBox 5">
            <a:extLst>
              <a:ext uri="{FF2B5EF4-FFF2-40B4-BE49-F238E27FC236}">
                <a16:creationId xmlns:a16="http://schemas.microsoft.com/office/drawing/2014/main" id="{ABFEB8CA-5727-1223-ABE7-5FCF71B9BC7D}"/>
              </a:ext>
            </a:extLst>
          </p:cNvPr>
          <p:cNvSpPr txBox="1"/>
          <p:nvPr/>
        </p:nvSpPr>
        <p:spPr>
          <a:xfrm>
            <a:off x="1962912" y="4072128"/>
            <a:ext cx="6888480" cy="1077218"/>
          </a:xfrm>
          <a:prstGeom prst="rect">
            <a:avLst/>
          </a:prstGeom>
          <a:noFill/>
        </p:spPr>
        <p:txBody>
          <a:bodyPr wrap="square" rtlCol="0">
            <a:spAutoFit/>
          </a:bodyPr>
          <a:lstStyle/>
          <a:p>
            <a:r>
              <a:rPr lang="en-IN" sz="2800" b="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endParaRPr lang="en-IN" sz="2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Sai Meghana </a:t>
            </a:r>
            <a:r>
              <a:rPr lang="en-IN" b="1" dirty="0" err="1">
                <a:latin typeface="Calibri" panose="020F0502020204030204" pitchFamily="34" charset="0"/>
                <a:ea typeface="Calibri" panose="020F0502020204030204" pitchFamily="34" charset="0"/>
                <a:cs typeface="Calibri" panose="020F0502020204030204" pitchFamily="34" charset="0"/>
              </a:rPr>
              <a:t>Devarasetty</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CC4AFD7-AABF-51EB-16A1-E13892AE7B00}"/>
              </a:ext>
            </a:extLst>
          </p:cNvPr>
          <p:cNvPicPr>
            <a:picLocks noChangeAspect="1"/>
          </p:cNvPicPr>
          <p:nvPr/>
        </p:nvPicPr>
        <p:blipFill>
          <a:blip r:embed="rId2"/>
          <a:stretch>
            <a:fillRect/>
          </a:stretch>
        </p:blipFill>
        <p:spPr>
          <a:xfrm>
            <a:off x="6595872" y="3791712"/>
            <a:ext cx="4072128" cy="2188631"/>
          </a:xfrm>
          <a:prstGeom prst="rect">
            <a:avLst/>
          </a:prstGeom>
        </p:spPr>
      </p:pic>
      <p:sp>
        <p:nvSpPr>
          <p:cNvPr id="3" name="Slide Number Placeholder 2">
            <a:extLst>
              <a:ext uri="{FF2B5EF4-FFF2-40B4-BE49-F238E27FC236}">
                <a16:creationId xmlns:a16="http://schemas.microsoft.com/office/drawing/2014/main" id="{CB480B51-3364-AEB2-58A1-4779DA07B46D}"/>
              </a:ext>
            </a:extLst>
          </p:cNvPr>
          <p:cNvSpPr>
            <a:spLocks noGrp="1"/>
          </p:cNvSpPr>
          <p:nvPr>
            <p:ph type="sldNum" sz="quarter" idx="12"/>
          </p:nvPr>
        </p:nvSpPr>
        <p:spPr/>
        <p:txBody>
          <a:bodyPr/>
          <a:lstStyle/>
          <a:p>
            <a:fld id="{B3A0A90D-4632-41BB-B2AB-F2304F53F915}" type="slidenum">
              <a:rPr lang="en-US" smtClean="0"/>
              <a:t>1</a:t>
            </a:fld>
            <a:endParaRPr lang="en-US"/>
          </a:p>
        </p:txBody>
      </p:sp>
    </p:spTree>
    <p:extLst>
      <p:ext uri="{BB962C8B-B14F-4D97-AF65-F5344CB8AC3E}">
        <p14:creationId xmlns:p14="http://schemas.microsoft.com/office/powerpoint/2010/main" val="86044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C55C-9CED-DBBF-29FD-F960E743FDB5}"/>
              </a:ext>
            </a:extLst>
          </p:cNvPr>
          <p:cNvSpPr>
            <a:spLocks noGrp="1"/>
          </p:cNvSpPr>
          <p:nvPr>
            <p:ph type="title"/>
          </p:nvPr>
        </p:nvSpPr>
        <p:spPr/>
        <p:txBody>
          <a:bodyPr/>
          <a:lstStyle/>
          <a:p>
            <a:r>
              <a:rPr lang="en-IN" dirty="0">
                <a:solidFill>
                  <a:schemeClr val="tx2">
                    <a:lumMod val="75000"/>
                    <a:lumOff val="25000"/>
                  </a:schemeClr>
                </a:solidFill>
              </a:rPr>
              <a:t>Visual analysis</a:t>
            </a:r>
            <a:endParaRPr lang="en-US" dirty="0">
              <a:solidFill>
                <a:schemeClr val="tx2">
                  <a:lumMod val="75000"/>
                  <a:lumOff val="25000"/>
                </a:schemeClr>
              </a:solidFill>
            </a:endParaRPr>
          </a:p>
        </p:txBody>
      </p:sp>
      <p:pic>
        <p:nvPicPr>
          <p:cNvPr id="5" name="Content Placeholder 4">
            <a:extLst>
              <a:ext uri="{FF2B5EF4-FFF2-40B4-BE49-F238E27FC236}">
                <a16:creationId xmlns:a16="http://schemas.microsoft.com/office/drawing/2014/main" id="{54C9CC43-54AF-B2C5-CE64-40CB90450222}"/>
              </a:ext>
            </a:extLst>
          </p:cNvPr>
          <p:cNvPicPr>
            <a:picLocks noGrp="1" noChangeAspect="1"/>
          </p:cNvPicPr>
          <p:nvPr>
            <p:ph idx="1"/>
          </p:nvPr>
        </p:nvPicPr>
        <p:blipFill>
          <a:blip r:embed="rId2"/>
          <a:stretch>
            <a:fillRect/>
          </a:stretch>
        </p:blipFill>
        <p:spPr>
          <a:xfrm>
            <a:off x="2250084" y="1693764"/>
            <a:ext cx="6665316" cy="3025579"/>
          </a:xfrm>
        </p:spPr>
      </p:pic>
      <p:sp>
        <p:nvSpPr>
          <p:cNvPr id="7" name="TextBox 6">
            <a:extLst>
              <a:ext uri="{FF2B5EF4-FFF2-40B4-BE49-F238E27FC236}">
                <a16:creationId xmlns:a16="http://schemas.microsoft.com/office/drawing/2014/main" id="{BBA0955F-2F0D-CA5A-877B-F17299CB0B48}"/>
              </a:ext>
            </a:extLst>
          </p:cNvPr>
          <p:cNvSpPr txBox="1"/>
          <p:nvPr/>
        </p:nvSpPr>
        <p:spPr>
          <a:xfrm>
            <a:off x="1240972" y="4955752"/>
            <a:ext cx="9067800" cy="1200329"/>
          </a:xfrm>
          <a:prstGeom prst="rect">
            <a:avLst/>
          </a:prstGeom>
          <a:noFill/>
        </p:spPr>
        <p:txBody>
          <a:bodyPr wrap="square">
            <a:spAutoFit/>
          </a:bodyPr>
          <a:lstStyle/>
          <a:p>
            <a:pPr algn="just"/>
            <a:r>
              <a:rPr lang="en-US" dirty="0"/>
              <a:t>The age distribution is right-skewed, with most customers falling between 25 and 50 years old. The peak frequency is around 30 to 35 years, indicating that this age group forms the core of the bank’s marketing base. Very few customers are older than 70, suggesting that senior citizens are underrepresented in this campaign. </a:t>
            </a:r>
          </a:p>
        </p:txBody>
      </p:sp>
      <p:sp>
        <p:nvSpPr>
          <p:cNvPr id="3" name="Slide Number Placeholder 2">
            <a:extLst>
              <a:ext uri="{FF2B5EF4-FFF2-40B4-BE49-F238E27FC236}">
                <a16:creationId xmlns:a16="http://schemas.microsoft.com/office/drawing/2014/main" id="{61A8FE21-634E-1490-7CA5-805AEE38C5F1}"/>
              </a:ext>
            </a:extLst>
          </p:cNvPr>
          <p:cNvSpPr>
            <a:spLocks noGrp="1"/>
          </p:cNvSpPr>
          <p:nvPr>
            <p:ph type="sldNum" sz="quarter" idx="12"/>
          </p:nvPr>
        </p:nvSpPr>
        <p:spPr/>
        <p:txBody>
          <a:bodyPr/>
          <a:lstStyle/>
          <a:p>
            <a:fld id="{B3A0A90D-4632-41BB-B2AB-F2304F53F915}" type="slidenum">
              <a:rPr lang="en-US" smtClean="0"/>
              <a:t>10</a:t>
            </a:fld>
            <a:endParaRPr lang="en-US"/>
          </a:p>
        </p:txBody>
      </p:sp>
    </p:spTree>
    <p:extLst>
      <p:ext uri="{BB962C8B-B14F-4D97-AF65-F5344CB8AC3E}">
        <p14:creationId xmlns:p14="http://schemas.microsoft.com/office/powerpoint/2010/main" val="272119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96AE46-D993-7F69-E878-7AB1E1A5C2DD}"/>
              </a:ext>
            </a:extLst>
          </p:cNvPr>
          <p:cNvPicPr>
            <a:picLocks noGrp="1" noChangeAspect="1"/>
          </p:cNvPicPr>
          <p:nvPr>
            <p:ph idx="1"/>
          </p:nvPr>
        </p:nvPicPr>
        <p:blipFill>
          <a:blip r:embed="rId2"/>
          <a:stretch>
            <a:fillRect/>
          </a:stretch>
        </p:blipFill>
        <p:spPr>
          <a:xfrm>
            <a:off x="2065831" y="438831"/>
            <a:ext cx="8060337" cy="3649276"/>
          </a:xfrm>
        </p:spPr>
      </p:pic>
      <p:sp>
        <p:nvSpPr>
          <p:cNvPr id="7" name="TextBox 6">
            <a:extLst>
              <a:ext uri="{FF2B5EF4-FFF2-40B4-BE49-F238E27FC236}">
                <a16:creationId xmlns:a16="http://schemas.microsoft.com/office/drawing/2014/main" id="{A56A4DAB-7DE8-B663-2699-125748636686}"/>
              </a:ext>
            </a:extLst>
          </p:cNvPr>
          <p:cNvSpPr txBox="1"/>
          <p:nvPr/>
        </p:nvSpPr>
        <p:spPr>
          <a:xfrm>
            <a:off x="1491343" y="4209480"/>
            <a:ext cx="9895114" cy="1200329"/>
          </a:xfrm>
          <a:prstGeom prst="rect">
            <a:avLst/>
          </a:prstGeom>
          <a:noFill/>
        </p:spPr>
        <p:txBody>
          <a:bodyPr wrap="square">
            <a:spAutoFit/>
          </a:bodyPr>
          <a:lstStyle/>
          <a:p>
            <a:pPr algn="just"/>
            <a:r>
              <a:rPr lang="en-US" dirty="0"/>
              <a:t>The most common job roles among customers are </a:t>
            </a:r>
            <a:r>
              <a:rPr lang="en-US" b="1" dirty="0"/>
              <a:t>blue-collar</a:t>
            </a:r>
            <a:r>
              <a:rPr lang="en-US" dirty="0"/>
              <a:t>, </a:t>
            </a:r>
            <a:r>
              <a:rPr lang="en-US" b="1" dirty="0"/>
              <a:t>management</a:t>
            </a:r>
            <a:r>
              <a:rPr lang="en-US" dirty="0"/>
              <a:t>, and </a:t>
            </a:r>
            <a:r>
              <a:rPr lang="en-US" b="1" dirty="0"/>
              <a:t>technician</a:t>
            </a:r>
            <a:r>
              <a:rPr lang="en-US" dirty="0"/>
              <a:t>, each with high representation. Roles such as </a:t>
            </a:r>
            <a:r>
              <a:rPr lang="en-US" b="1" dirty="0"/>
              <a:t>student</a:t>
            </a:r>
            <a:r>
              <a:rPr lang="en-US" dirty="0"/>
              <a:t>, </a:t>
            </a:r>
            <a:r>
              <a:rPr lang="en-US" b="1" dirty="0"/>
              <a:t>housemaid</a:t>
            </a:r>
            <a:r>
              <a:rPr lang="en-US" dirty="0"/>
              <a:t>, and </a:t>
            </a:r>
            <a:r>
              <a:rPr lang="en-US" b="1" dirty="0"/>
              <a:t>unknown</a:t>
            </a:r>
            <a:r>
              <a:rPr lang="en-US" dirty="0"/>
              <a:t> have the lowest counts. This indicates that the campaign reached a wide variety of professions, but was </a:t>
            </a:r>
            <a:r>
              <a:rPr lang="en-US" b="1" dirty="0"/>
              <a:t>heavily skewed toward working-class and professional segments.</a:t>
            </a:r>
            <a:endParaRPr lang="en-US" dirty="0"/>
          </a:p>
        </p:txBody>
      </p:sp>
      <p:sp>
        <p:nvSpPr>
          <p:cNvPr id="2" name="Slide Number Placeholder 1">
            <a:extLst>
              <a:ext uri="{FF2B5EF4-FFF2-40B4-BE49-F238E27FC236}">
                <a16:creationId xmlns:a16="http://schemas.microsoft.com/office/drawing/2014/main" id="{50D95F33-B951-1450-A009-24002CFD597B}"/>
              </a:ext>
            </a:extLst>
          </p:cNvPr>
          <p:cNvSpPr>
            <a:spLocks noGrp="1"/>
          </p:cNvSpPr>
          <p:nvPr>
            <p:ph type="sldNum" sz="quarter" idx="12"/>
          </p:nvPr>
        </p:nvSpPr>
        <p:spPr/>
        <p:txBody>
          <a:bodyPr/>
          <a:lstStyle/>
          <a:p>
            <a:fld id="{B3A0A90D-4632-41BB-B2AB-F2304F53F915}" type="slidenum">
              <a:rPr lang="en-US" smtClean="0"/>
              <a:t>11</a:t>
            </a:fld>
            <a:endParaRPr lang="en-US"/>
          </a:p>
        </p:txBody>
      </p:sp>
    </p:spTree>
    <p:extLst>
      <p:ext uri="{BB962C8B-B14F-4D97-AF65-F5344CB8AC3E}">
        <p14:creationId xmlns:p14="http://schemas.microsoft.com/office/powerpoint/2010/main" val="115240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D2BA0-48A2-0259-939F-F534EB76FF69}"/>
              </a:ext>
            </a:extLst>
          </p:cNvPr>
          <p:cNvPicPr>
            <a:picLocks noGrp="1" noChangeAspect="1"/>
          </p:cNvPicPr>
          <p:nvPr>
            <p:ph idx="1"/>
          </p:nvPr>
        </p:nvPicPr>
        <p:blipFill>
          <a:blip r:embed="rId2"/>
          <a:stretch>
            <a:fillRect/>
          </a:stretch>
        </p:blipFill>
        <p:spPr>
          <a:xfrm>
            <a:off x="2230978" y="628197"/>
            <a:ext cx="8230194" cy="3729526"/>
          </a:xfrm>
        </p:spPr>
      </p:pic>
      <p:sp>
        <p:nvSpPr>
          <p:cNvPr id="7" name="TextBox 6">
            <a:extLst>
              <a:ext uri="{FF2B5EF4-FFF2-40B4-BE49-F238E27FC236}">
                <a16:creationId xmlns:a16="http://schemas.microsoft.com/office/drawing/2014/main" id="{831F3E58-F965-7D50-10D1-DF2ECEA785EC}"/>
              </a:ext>
            </a:extLst>
          </p:cNvPr>
          <p:cNvSpPr txBox="1"/>
          <p:nvPr/>
        </p:nvSpPr>
        <p:spPr>
          <a:xfrm>
            <a:off x="1518261" y="4511265"/>
            <a:ext cx="9655628" cy="1200329"/>
          </a:xfrm>
          <a:prstGeom prst="rect">
            <a:avLst/>
          </a:prstGeom>
          <a:noFill/>
        </p:spPr>
        <p:txBody>
          <a:bodyPr wrap="square">
            <a:spAutoFit/>
          </a:bodyPr>
          <a:lstStyle/>
          <a:p>
            <a:pPr algn="just"/>
            <a:r>
              <a:rPr lang="en-US" dirty="0"/>
              <a:t>The majority of customers have a secondary education, followed by tertiary and primary levels. A small portion of the data has unknown education. This suggests that the customer base is relatively well-educated, with a large pool potentially having the financial awareness required for term deposit decisions.</a:t>
            </a:r>
          </a:p>
        </p:txBody>
      </p:sp>
      <p:sp>
        <p:nvSpPr>
          <p:cNvPr id="2" name="Slide Number Placeholder 1">
            <a:extLst>
              <a:ext uri="{FF2B5EF4-FFF2-40B4-BE49-F238E27FC236}">
                <a16:creationId xmlns:a16="http://schemas.microsoft.com/office/drawing/2014/main" id="{2817B547-6146-395D-8F32-1CBA7226A010}"/>
              </a:ext>
            </a:extLst>
          </p:cNvPr>
          <p:cNvSpPr>
            <a:spLocks noGrp="1"/>
          </p:cNvSpPr>
          <p:nvPr>
            <p:ph type="sldNum" sz="quarter" idx="12"/>
          </p:nvPr>
        </p:nvSpPr>
        <p:spPr/>
        <p:txBody>
          <a:bodyPr/>
          <a:lstStyle/>
          <a:p>
            <a:fld id="{B3A0A90D-4632-41BB-B2AB-F2304F53F915}" type="slidenum">
              <a:rPr lang="en-US" smtClean="0"/>
              <a:t>12</a:t>
            </a:fld>
            <a:endParaRPr lang="en-US"/>
          </a:p>
        </p:txBody>
      </p:sp>
    </p:spTree>
    <p:extLst>
      <p:ext uri="{BB962C8B-B14F-4D97-AF65-F5344CB8AC3E}">
        <p14:creationId xmlns:p14="http://schemas.microsoft.com/office/powerpoint/2010/main" val="203581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4A868C-D2B3-D567-3DDC-2C800BADAA02}"/>
              </a:ext>
            </a:extLst>
          </p:cNvPr>
          <p:cNvPicPr>
            <a:picLocks noGrp="1" noChangeAspect="1"/>
          </p:cNvPicPr>
          <p:nvPr>
            <p:ph idx="1"/>
          </p:nvPr>
        </p:nvPicPr>
        <p:blipFill>
          <a:blip r:embed="rId2"/>
          <a:stretch>
            <a:fillRect/>
          </a:stretch>
        </p:blipFill>
        <p:spPr>
          <a:xfrm>
            <a:off x="2320328" y="595540"/>
            <a:ext cx="8260585" cy="3770726"/>
          </a:xfrm>
        </p:spPr>
      </p:pic>
      <p:sp>
        <p:nvSpPr>
          <p:cNvPr id="8" name="TextBox 7">
            <a:extLst>
              <a:ext uri="{FF2B5EF4-FFF2-40B4-BE49-F238E27FC236}">
                <a16:creationId xmlns:a16="http://schemas.microsoft.com/office/drawing/2014/main" id="{CA6942E2-0E14-615A-0F06-69C82B6428A7}"/>
              </a:ext>
            </a:extLst>
          </p:cNvPr>
          <p:cNvSpPr txBox="1"/>
          <p:nvPr/>
        </p:nvSpPr>
        <p:spPr>
          <a:xfrm>
            <a:off x="2024742" y="4690293"/>
            <a:ext cx="9274629"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distribution of the target variable </a:t>
            </a:r>
            <a:r>
              <a:rPr kumimoji="0" lang="en-US" altLang="en-US" sz="1000" i="0" u="none" strike="noStrike" cap="none" normalizeH="0" baseline="0" dirty="0">
                <a:ln>
                  <a:noFill/>
                </a:ln>
                <a:solidFill>
                  <a:schemeClr val="tx1"/>
                </a:solidFill>
                <a:effectLst/>
                <a:latin typeface="Arial Unicode MS"/>
              </a:rPr>
              <a:t>y</a:t>
            </a:r>
            <a:r>
              <a:rPr kumimoji="0" lang="en-US" altLang="en-US" sz="800" i="0" u="none" strike="noStrike" cap="none" normalizeH="0" baseline="0" dirty="0">
                <a:ln>
                  <a:noFill/>
                </a:ln>
                <a:solidFill>
                  <a:schemeClr val="tx1"/>
                </a:solidFill>
                <a:effectLst/>
              </a:rPr>
              <a:t> is highly </a:t>
            </a:r>
            <a:r>
              <a:rPr kumimoji="0" lang="en-US" altLang="en-US" sz="1800" i="0" u="none" strike="noStrike" cap="none" normalizeH="0" baseline="0" dirty="0">
                <a:ln>
                  <a:noFill/>
                </a:ln>
                <a:solidFill>
                  <a:schemeClr val="tx1"/>
                </a:solidFill>
                <a:effectLst/>
                <a:latin typeface="Arial" panose="020B0604020202020204" pitchFamily="34" charset="0"/>
              </a:rPr>
              <a:t>imbalanced, with a large majority of customers not subscribing to the term deposit. Only a small fraction of the responses are positive ("yes"). </a:t>
            </a:r>
          </a:p>
        </p:txBody>
      </p:sp>
      <p:sp>
        <p:nvSpPr>
          <p:cNvPr id="2" name="Slide Number Placeholder 1">
            <a:extLst>
              <a:ext uri="{FF2B5EF4-FFF2-40B4-BE49-F238E27FC236}">
                <a16:creationId xmlns:a16="http://schemas.microsoft.com/office/drawing/2014/main" id="{D74C2C59-3FE9-4545-6672-6EF78A2047EB}"/>
              </a:ext>
            </a:extLst>
          </p:cNvPr>
          <p:cNvSpPr>
            <a:spLocks noGrp="1"/>
          </p:cNvSpPr>
          <p:nvPr>
            <p:ph type="sldNum" sz="quarter" idx="12"/>
          </p:nvPr>
        </p:nvSpPr>
        <p:spPr/>
        <p:txBody>
          <a:bodyPr/>
          <a:lstStyle/>
          <a:p>
            <a:fld id="{B3A0A90D-4632-41BB-B2AB-F2304F53F915}" type="slidenum">
              <a:rPr lang="en-US" smtClean="0"/>
              <a:t>13</a:t>
            </a:fld>
            <a:endParaRPr lang="en-US"/>
          </a:p>
        </p:txBody>
      </p:sp>
    </p:spTree>
    <p:extLst>
      <p:ext uri="{BB962C8B-B14F-4D97-AF65-F5344CB8AC3E}">
        <p14:creationId xmlns:p14="http://schemas.microsoft.com/office/powerpoint/2010/main" val="132217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DA2D9-77E4-FF79-41AB-8900C937D41B}"/>
              </a:ext>
            </a:extLst>
          </p:cNvPr>
          <p:cNvSpPr>
            <a:spLocks noGrp="1"/>
          </p:cNvSpPr>
          <p:nvPr>
            <p:ph type="title"/>
          </p:nvPr>
        </p:nvSpPr>
        <p:spPr>
          <a:xfrm>
            <a:off x="783771" y="365126"/>
            <a:ext cx="10570029" cy="886732"/>
          </a:xfrm>
        </p:spPr>
        <p:txBody>
          <a:bodyPr>
            <a:normAutofit/>
          </a:bodyPr>
          <a:lstStyle/>
          <a:p>
            <a:r>
              <a:rPr lang="en-IN" sz="3200" dirty="0">
                <a:solidFill>
                  <a:schemeClr val="tx2">
                    <a:lumMod val="75000"/>
                    <a:lumOff val="25000"/>
                  </a:schemeClr>
                </a:solidFill>
              </a:rPr>
              <a:t>Correlation analysis</a:t>
            </a:r>
            <a:endParaRPr lang="en-US" sz="3200" dirty="0">
              <a:solidFill>
                <a:schemeClr val="tx2">
                  <a:lumMod val="75000"/>
                  <a:lumOff val="25000"/>
                </a:schemeClr>
              </a:solidFill>
            </a:endParaRPr>
          </a:p>
        </p:txBody>
      </p:sp>
      <p:pic>
        <p:nvPicPr>
          <p:cNvPr id="5" name="Content Placeholder 4">
            <a:extLst>
              <a:ext uri="{FF2B5EF4-FFF2-40B4-BE49-F238E27FC236}">
                <a16:creationId xmlns:a16="http://schemas.microsoft.com/office/drawing/2014/main" id="{CBFF890D-174D-C518-E908-8281BEE37E44}"/>
              </a:ext>
            </a:extLst>
          </p:cNvPr>
          <p:cNvPicPr>
            <a:picLocks noGrp="1" noChangeAspect="1"/>
          </p:cNvPicPr>
          <p:nvPr>
            <p:ph idx="1"/>
          </p:nvPr>
        </p:nvPicPr>
        <p:blipFill>
          <a:blip r:embed="rId2"/>
          <a:stretch>
            <a:fillRect/>
          </a:stretch>
        </p:blipFill>
        <p:spPr>
          <a:xfrm>
            <a:off x="1754905" y="1251858"/>
            <a:ext cx="7541495" cy="3366051"/>
          </a:xfrm>
        </p:spPr>
      </p:pic>
      <p:sp>
        <p:nvSpPr>
          <p:cNvPr id="8" name="TextBox 7">
            <a:extLst>
              <a:ext uri="{FF2B5EF4-FFF2-40B4-BE49-F238E27FC236}">
                <a16:creationId xmlns:a16="http://schemas.microsoft.com/office/drawing/2014/main" id="{AEF9466A-634E-A0A4-2026-3EDDB01C806A}"/>
              </a:ext>
            </a:extLst>
          </p:cNvPr>
          <p:cNvSpPr txBox="1"/>
          <p:nvPr/>
        </p:nvSpPr>
        <p:spPr>
          <a:xfrm>
            <a:off x="903515" y="5042976"/>
            <a:ext cx="9622971" cy="923330"/>
          </a:xfrm>
          <a:prstGeom prst="rect">
            <a:avLst/>
          </a:prstGeom>
          <a:noFill/>
        </p:spPr>
        <p:txBody>
          <a:bodyPr wrap="square">
            <a:spAutoFit/>
          </a:bodyPr>
          <a:lstStyle/>
          <a:p>
            <a:pPr algn="just"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The correlation among numeric variables is generally </a:t>
            </a:r>
            <a:r>
              <a:rPr kumimoji="0" lang="en-US" altLang="en-US" sz="1800" b="1" i="0" u="none" strike="noStrike" cap="none" normalizeH="0" baseline="0" dirty="0">
                <a:ln>
                  <a:noFill/>
                </a:ln>
                <a:solidFill>
                  <a:schemeClr val="tx1"/>
                </a:solidFill>
                <a:effectLst/>
                <a:latin typeface="Arial" panose="020B0604020202020204" pitchFamily="34" charset="0"/>
              </a:rPr>
              <a:t>very weak</a:t>
            </a:r>
            <a:r>
              <a:rPr kumimoji="0" lang="en-US" altLang="en-US" sz="1800" b="0" i="0" u="none" strike="noStrike" cap="none" normalizeH="0" baseline="0" dirty="0">
                <a:ln>
                  <a:noFill/>
                </a:ln>
                <a:solidFill>
                  <a:schemeClr val="tx1"/>
                </a:solidFill>
                <a:effectLst/>
                <a:latin typeface="Arial" panose="020B0604020202020204" pitchFamily="34" charset="0"/>
              </a:rPr>
              <a:t>, with most values close to zero. The only moderately positive correlation is between </a:t>
            </a:r>
            <a:r>
              <a:rPr kumimoji="0" lang="en-US" altLang="en-US" sz="1800" b="1" i="0" u="none" strike="noStrike" cap="none" normalizeH="0" baseline="0" dirty="0" err="1">
                <a:ln>
                  <a:noFill/>
                </a:ln>
                <a:solidFill>
                  <a:schemeClr val="tx1"/>
                </a:solidFill>
                <a:effectLst/>
                <a:latin typeface="Arial" panose="020B0604020202020204" pitchFamily="34" charset="0"/>
              </a:rPr>
              <a:t>pdays</a:t>
            </a:r>
            <a:r>
              <a:rPr kumimoji="0" lang="en-US" altLang="en-US" sz="1800" b="1" i="0" u="none" strike="noStrike" cap="none" normalizeH="0" baseline="0" dirty="0">
                <a:ln>
                  <a:noFill/>
                </a:ln>
                <a:solidFill>
                  <a:schemeClr val="tx1"/>
                </a:solidFill>
                <a:effectLst/>
                <a:latin typeface="Arial" panose="020B0604020202020204" pitchFamily="34" charset="0"/>
              </a:rPr>
              <a:t> and previous</a:t>
            </a:r>
            <a:r>
              <a:rPr kumimoji="0" lang="en-US" altLang="en-US" sz="1800" b="0" i="0" u="none" strike="noStrike" cap="none" normalizeH="0" baseline="0" dirty="0">
                <a:ln>
                  <a:noFill/>
                </a:ln>
                <a:solidFill>
                  <a:schemeClr val="tx1"/>
                </a:solidFill>
                <a:effectLst/>
                <a:latin typeface="Arial" panose="020B0604020202020204" pitchFamily="34" charset="0"/>
              </a:rPr>
              <a:t> (0.45), suggesting customers contacted previously tend to have non-missing </a:t>
            </a:r>
            <a:r>
              <a:rPr kumimoji="0" lang="en-US" altLang="en-US" i="0" u="none" strike="noStrike" cap="none" normalizeH="0" baseline="0" dirty="0" err="1">
                <a:ln>
                  <a:noFill/>
                </a:ln>
                <a:solidFill>
                  <a:schemeClr val="tx1"/>
                </a:solidFill>
                <a:effectLst/>
                <a:latin typeface="Arial Unicode MS"/>
              </a:rPr>
              <a:t>pdays</a:t>
            </a:r>
            <a:r>
              <a:rPr kumimoji="0" lang="en-US" altLang="en-US" i="0" u="none" strike="noStrike" cap="none" normalizeH="0" baseline="0" dirty="0">
                <a:ln>
                  <a:noFill/>
                </a:ln>
                <a:solidFill>
                  <a:schemeClr val="tx1"/>
                </a:solidFill>
                <a:effectLst/>
              </a:rPr>
              <a:t>.</a:t>
            </a:r>
            <a:endParaRPr kumimoji="0" lang="en-US" altLang="en-US"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74E1748F-4FEA-E1A0-EAC6-C5CD766A2570}"/>
              </a:ext>
            </a:extLst>
          </p:cNvPr>
          <p:cNvSpPr>
            <a:spLocks noGrp="1"/>
          </p:cNvSpPr>
          <p:nvPr>
            <p:ph type="sldNum" sz="quarter" idx="12"/>
          </p:nvPr>
        </p:nvSpPr>
        <p:spPr/>
        <p:txBody>
          <a:bodyPr/>
          <a:lstStyle/>
          <a:p>
            <a:fld id="{B3A0A90D-4632-41BB-B2AB-F2304F53F915}" type="slidenum">
              <a:rPr lang="en-US" smtClean="0"/>
              <a:t>14</a:t>
            </a:fld>
            <a:endParaRPr lang="en-US"/>
          </a:p>
        </p:txBody>
      </p:sp>
    </p:spTree>
    <p:extLst>
      <p:ext uri="{BB962C8B-B14F-4D97-AF65-F5344CB8AC3E}">
        <p14:creationId xmlns:p14="http://schemas.microsoft.com/office/powerpoint/2010/main" val="290078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D215-D99B-D79A-C2E4-6BC51D1DC3E4}"/>
              </a:ext>
            </a:extLst>
          </p:cNvPr>
          <p:cNvSpPr>
            <a:spLocks noGrp="1"/>
          </p:cNvSpPr>
          <p:nvPr>
            <p:ph type="title"/>
          </p:nvPr>
        </p:nvSpPr>
        <p:spPr/>
        <p:txBody>
          <a:bodyPr>
            <a:normAutofit/>
          </a:bodyPr>
          <a:lstStyle/>
          <a:p>
            <a:r>
              <a:rPr lang="en-IN" sz="3200" dirty="0">
                <a:solidFill>
                  <a:schemeClr val="tx2">
                    <a:lumMod val="75000"/>
                    <a:lumOff val="25000"/>
                  </a:schemeClr>
                </a:solidFill>
              </a:rPr>
              <a:t>VIF Analysis (check </a:t>
            </a:r>
            <a:r>
              <a:rPr lang="en-IN" sz="3200" dirty="0" err="1">
                <a:solidFill>
                  <a:schemeClr val="tx2">
                    <a:lumMod val="75000"/>
                    <a:lumOff val="25000"/>
                  </a:schemeClr>
                </a:solidFill>
              </a:rPr>
              <a:t>multicollinearty</a:t>
            </a:r>
            <a:r>
              <a:rPr lang="en-IN" sz="3200" dirty="0">
                <a:solidFill>
                  <a:schemeClr val="tx2">
                    <a:lumMod val="75000"/>
                    <a:lumOff val="25000"/>
                  </a:schemeClr>
                </a:solidFill>
              </a:rPr>
              <a:t>)</a:t>
            </a:r>
            <a:endParaRPr lang="en-US" sz="3200" dirty="0">
              <a:solidFill>
                <a:schemeClr val="tx2">
                  <a:lumMod val="75000"/>
                  <a:lumOff val="25000"/>
                </a:schemeClr>
              </a:solidFill>
            </a:endParaRPr>
          </a:p>
        </p:txBody>
      </p:sp>
      <p:pic>
        <p:nvPicPr>
          <p:cNvPr id="5" name="Content Placeholder 4">
            <a:extLst>
              <a:ext uri="{FF2B5EF4-FFF2-40B4-BE49-F238E27FC236}">
                <a16:creationId xmlns:a16="http://schemas.microsoft.com/office/drawing/2014/main" id="{5679B3C7-DCC5-6BB0-81AF-A9B67C2CAA5E}"/>
              </a:ext>
            </a:extLst>
          </p:cNvPr>
          <p:cNvPicPr>
            <a:picLocks noGrp="1" noChangeAspect="1"/>
          </p:cNvPicPr>
          <p:nvPr>
            <p:ph idx="1"/>
          </p:nvPr>
        </p:nvPicPr>
        <p:blipFill>
          <a:blip r:embed="rId2"/>
          <a:stretch>
            <a:fillRect/>
          </a:stretch>
        </p:blipFill>
        <p:spPr>
          <a:xfrm>
            <a:off x="3911162" y="1690688"/>
            <a:ext cx="3752380" cy="2379269"/>
          </a:xfrm>
        </p:spPr>
      </p:pic>
      <p:sp>
        <p:nvSpPr>
          <p:cNvPr id="8" name="TextBox 7">
            <a:extLst>
              <a:ext uri="{FF2B5EF4-FFF2-40B4-BE49-F238E27FC236}">
                <a16:creationId xmlns:a16="http://schemas.microsoft.com/office/drawing/2014/main" id="{DA892977-93AD-CEBB-36CC-7CD5776A69A0}"/>
              </a:ext>
            </a:extLst>
          </p:cNvPr>
          <p:cNvSpPr txBox="1"/>
          <p:nvPr/>
        </p:nvSpPr>
        <p:spPr>
          <a:xfrm>
            <a:off x="1992085" y="4560765"/>
            <a:ext cx="8207829" cy="923330"/>
          </a:xfrm>
          <a:prstGeom prst="rect">
            <a:avLst/>
          </a:prstGeom>
          <a:noFill/>
        </p:spPr>
        <p:txBody>
          <a:bodyPr wrap="square">
            <a:spAutoFit/>
          </a:bodyPr>
          <a:lstStyle/>
          <a:p>
            <a:pPr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All variables have VIF values close to 1, indicating </a:t>
            </a:r>
            <a:r>
              <a:rPr lang="en-US" altLang="en-US" dirty="0">
                <a:latin typeface="Arial" panose="020B0604020202020204" pitchFamily="34" charset="0"/>
                <a:cs typeface="Arial" panose="020B0604020202020204" pitchFamily="34" charset="0"/>
              </a:rPr>
              <a:t>little to no</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multicollinearity among the numeric predictors. The highest VIF is 1.28 for </a:t>
            </a:r>
            <a:r>
              <a:rPr kumimoji="0" lang="en-US" altLang="en-US"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pdays</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is still well below the common threshold of 5 or 10.</a:t>
            </a:r>
          </a:p>
        </p:txBody>
      </p:sp>
      <p:sp>
        <p:nvSpPr>
          <p:cNvPr id="3" name="Slide Number Placeholder 2">
            <a:extLst>
              <a:ext uri="{FF2B5EF4-FFF2-40B4-BE49-F238E27FC236}">
                <a16:creationId xmlns:a16="http://schemas.microsoft.com/office/drawing/2014/main" id="{D487C12D-1861-3F44-8260-BF2265BEB45B}"/>
              </a:ext>
            </a:extLst>
          </p:cNvPr>
          <p:cNvSpPr>
            <a:spLocks noGrp="1"/>
          </p:cNvSpPr>
          <p:nvPr>
            <p:ph type="sldNum" sz="quarter" idx="12"/>
          </p:nvPr>
        </p:nvSpPr>
        <p:spPr/>
        <p:txBody>
          <a:bodyPr/>
          <a:lstStyle/>
          <a:p>
            <a:fld id="{B3A0A90D-4632-41BB-B2AB-F2304F53F915}" type="slidenum">
              <a:rPr lang="en-US" smtClean="0"/>
              <a:t>15</a:t>
            </a:fld>
            <a:endParaRPr lang="en-US"/>
          </a:p>
        </p:txBody>
      </p:sp>
    </p:spTree>
    <p:extLst>
      <p:ext uri="{BB962C8B-B14F-4D97-AF65-F5344CB8AC3E}">
        <p14:creationId xmlns:p14="http://schemas.microsoft.com/office/powerpoint/2010/main" val="210802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9F46-6A5B-D87C-5190-6B59C4E2BD4D}"/>
              </a:ext>
            </a:extLst>
          </p:cNvPr>
          <p:cNvSpPr>
            <a:spLocks noGrp="1"/>
          </p:cNvSpPr>
          <p:nvPr>
            <p:ph type="title"/>
          </p:nvPr>
        </p:nvSpPr>
        <p:spPr/>
        <p:txBody>
          <a:bodyPr>
            <a:normAutofit/>
          </a:bodyPr>
          <a:lstStyle/>
          <a:p>
            <a:r>
              <a:rPr lang="en-IN" sz="3200" dirty="0">
                <a:solidFill>
                  <a:schemeClr val="tx2">
                    <a:lumMod val="75000"/>
                    <a:lumOff val="25000"/>
                  </a:schemeClr>
                </a:solidFill>
              </a:rPr>
              <a:t>Interaction terms</a:t>
            </a:r>
            <a:endParaRPr lang="en-US" sz="3200" dirty="0">
              <a:solidFill>
                <a:schemeClr val="tx2">
                  <a:lumMod val="75000"/>
                  <a:lumOff val="25000"/>
                </a:schemeClr>
              </a:solidFill>
            </a:endParaRPr>
          </a:p>
        </p:txBody>
      </p:sp>
      <p:sp>
        <p:nvSpPr>
          <p:cNvPr id="6" name="TextBox 5">
            <a:extLst>
              <a:ext uri="{FF2B5EF4-FFF2-40B4-BE49-F238E27FC236}">
                <a16:creationId xmlns:a16="http://schemas.microsoft.com/office/drawing/2014/main" id="{54BAB4B3-FE9E-C228-0419-DCCA275FEEC1}"/>
              </a:ext>
            </a:extLst>
          </p:cNvPr>
          <p:cNvSpPr txBox="1"/>
          <p:nvPr/>
        </p:nvSpPr>
        <p:spPr>
          <a:xfrm>
            <a:off x="838200" y="1283999"/>
            <a:ext cx="990600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Capturing Non-Linear Relationships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Squared terms allow the model to capture effects that increase or decrease non-linearly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The influence of age or duration may not be constant across all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Understanding Variable Interactions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Interaction terms reveal how the combination of two features impacts the target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A long call (duration) may have different effects depending on how recently the customer was contacted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pdays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Enhancing Model Predictive Power</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Expands the feature space to allow more flexible and accurate modeling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Improves the model’s ability to reflect complex customer decision-making patterns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 Multicollinearity Concern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numeric variables have low VIF values (near 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Adding interactions does not introduce instability due to correlated predictors</a:t>
            </a:r>
          </a:p>
        </p:txBody>
      </p:sp>
      <p:sp>
        <p:nvSpPr>
          <p:cNvPr id="3" name="Slide Number Placeholder 2">
            <a:extLst>
              <a:ext uri="{FF2B5EF4-FFF2-40B4-BE49-F238E27FC236}">
                <a16:creationId xmlns:a16="http://schemas.microsoft.com/office/drawing/2014/main" id="{07477046-EADB-6C69-3829-5BB672FC6A9D}"/>
              </a:ext>
            </a:extLst>
          </p:cNvPr>
          <p:cNvSpPr>
            <a:spLocks noGrp="1"/>
          </p:cNvSpPr>
          <p:nvPr>
            <p:ph type="sldNum" sz="quarter" idx="12"/>
          </p:nvPr>
        </p:nvSpPr>
        <p:spPr/>
        <p:txBody>
          <a:bodyPr/>
          <a:lstStyle/>
          <a:p>
            <a:fld id="{B3A0A90D-4632-41BB-B2AB-F2304F53F915}" type="slidenum">
              <a:rPr lang="en-US" smtClean="0"/>
              <a:t>16</a:t>
            </a:fld>
            <a:endParaRPr lang="en-US"/>
          </a:p>
        </p:txBody>
      </p:sp>
    </p:spTree>
    <p:extLst>
      <p:ext uri="{BB962C8B-B14F-4D97-AF65-F5344CB8AC3E}">
        <p14:creationId xmlns:p14="http://schemas.microsoft.com/office/powerpoint/2010/main" val="276197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1F03-F105-AE69-94EF-C83810CA5DC1}"/>
              </a:ext>
            </a:extLst>
          </p:cNvPr>
          <p:cNvSpPr>
            <a:spLocks noGrp="1"/>
          </p:cNvSpPr>
          <p:nvPr>
            <p:ph type="title"/>
          </p:nvPr>
        </p:nvSpPr>
        <p:spPr>
          <a:xfrm>
            <a:off x="4240497" y="-89007"/>
            <a:ext cx="3580377" cy="1325563"/>
          </a:xfrm>
        </p:spPr>
        <p:txBody>
          <a:bodyPr>
            <a:normAutofit/>
          </a:bodyPr>
          <a:lstStyle/>
          <a:p>
            <a:r>
              <a:rPr lang="en-IN" sz="3200" dirty="0">
                <a:solidFill>
                  <a:schemeClr val="tx2">
                    <a:lumMod val="75000"/>
                    <a:lumOff val="25000"/>
                  </a:schemeClr>
                </a:solidFill>
              </a:rPr>
              <a:t>Logistic Regression</a:t>
            </a:r>
            <a:endParaRPr lang="en-US" sz="3200" dirty="0">
              <a:solidFill>
                <a:schemeClr val="tx2">
                  <a:lumMod val="75000"/>
                  <a:lumOff val="25000"/>
                </a:schemeClr>
              </a:solidFill>
            </a:endParaRPr>
          </a:p>
        </p:txBody>
      </p:sp>
      <p:sp>
        <p:nvSpPr>
          <p:cNvPr id="11" name="TextBox 10">
            <a:extLst>
              <a:ext uri="{FF2B5EF4-FFF2-40B4-BE49-F238E27FC236}">
                <a16:creationId xmlns:a16="http://schemas.microsoft.com/office/drawing/2014/main" id="{D1002815-7FB0-FA25-BEBB-8F0A8543BA91}"/>
              </a:ext>
            </a:extLst>
          </p:cNvPr>
          <p:cNvSpPr txBox="1"/>
          <p:nvPr/>
        </p:nvSpPr>
        <p:spPr>
          <a:xfrm>
            <a:off x="6030686" y="889353"/>
            <a:ext cx="5613786"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Significant Predictors (p &lt;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Job:</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Negative impact: blue-collar, entrepreneur, housemaid, management, self-employed, services, technician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Positive impact: retired, student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Marital Status: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Being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married</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reduces likelihood compared to the base group (divorced)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Education:</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Tertiary</a:t>
            </a:r>
            <a:r>
              <a:rPr lang="en-US" altLang="en-US" sz="1200" dirty="0">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secondary, and unknown education positively influence subscription likelihood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Financial &amp; Loan Features: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Higher balance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slight positive effect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Housing loan (yes)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personal loan (yes)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strong negative influence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Contact Information:</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Contact by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unknown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 or </a:t>
            </a: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telephone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negative effect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Month of Contact:</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Best-performing months: mar, oct,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jun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Worst-performing months: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jul</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may,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nov</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aug</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Call Duration:</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Strong positive predictor (duration, </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coefficient = 1.08, p &lt; 2e-16)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Campaign Features: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Higher campaign contacts → negative effect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poutcomesuccess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previous </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campaigns → very strong positive effect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200" dirty="0" err="1">
                <a:latin typeface="Arial" panose="020B0604020202020204" pitchFamily="34" charset="0"/>
                <a:cs typeface="Arial" panose="020B0604020202020204" pitchFamily="34" charset="0"/>
              </a:rPr>
              <a:t>poutcomeother</a:t>
            </a:r>
            <a:r>
              <a:rPr lang="en-US" altLang="en-US" sz="1200" dirty="0">
                <a:latin typeface="Arial" panose="020B0604020202020204" pitchFamily="34" charset="0"/>
                <a:cs typeface="Arial" panose="020B0604020202020204" pitchFamily="34" charset="0"/>
              </a:rPr>
              <a:t> from previous campaigns </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 slight positive effect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Significant Predictors (p &gt; 0.05):</a:t>
            </a:r>
          </a:p>
          <a:p>
            <a:pPr lvl="1" eaLnBrk="0" fontAlgn="base" hangingPunct="0">
              <a:spcBef>
                <a:spcPct val="0"/>
              </a:spcBef>
              <a:spcAft>
                <a:spcPct val="0"/>
              </a:spcAft>
              <a:buFontTx/>
              <a:buChar char="•"/>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age,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jobunemployed</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jobunknown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maritalsingle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defaultyes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monthfeb</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pdays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previous, </a:t>
            </a:r>
            <a:r>
              <a:rPr kumimoji="0" lang="en-US" altLang="en-US" sz="12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poutcomeunknown</a:t>
            </a:r>
            <a:r>
              <a:rPr lang="en-US" altLang="en-US" sz="1200" dirty="0">
                <a:latin typeface="Arial" panose="020B0604020202020204" pitchFamily="34" charset="0"/>
                <a:cs typeface="Arial" panose="020B0604020202020204" pitchFamily="34" charset="0"/>
              </a:rPr>
              <a:t> </a:t>
            </a:r>
            <a:r>
              <a:rPr kumimoji="0" lang="en-US" altLang="en-US" sz="12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altLang="en-US" sz="1200" dirty="0">
                <a:latin typeface="Arial" panose="020B0604020202020204" pitchFamily="34" charset="0"/>
                <a:cs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a:t>
            </a:r>
            <a:r>
              <a:rPr lang="en-US" altLang="en-US" sz="1200" dirty="0">
                <a:latin typeface="Arial" panose="020B0604020202020204" pitchFamily="34" charset="0"/>
                <a:cs typeface="Arial" panose="020B0604020202020204" pitchFamily="34" charset="0"/>
              </a:rPr>
              <a:t>variables show no statistically significant impact on subscription in this model.</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650656A2-1D0A-8786-627C-3B5A337F5D66}"/>
              </a:ext>
            </a:extLst>
          </p:cNvPr>
          <p:cNvSpPr>
            <a:spLocks noGrp="1"/>
          </p:cNvSpPr>
          <p:nvPr>
            <p:ph type="sldNum" sz="quarter" idx="12"/>
          </p:nvPr>
        </p:nvSpPr>
        <p:spPr/>
        <p:txBody>
          <a:bodyPr/>
          <a:lstStyle/>
          <a:p>
            <a:fld id="{B3A0A90D-4632-41BB-B2AB-F2304F53F915}" type="slidenum">
              <a:rPr lang="en-US" smtClean="0"/>
              <a:t>17</a:t>
            </a:fld>
            <a:endParaRPr lang="en-US"/>
          </a:p>
        </p:txBody>
      </p:sp>
      <p:pic>
        <p:nvPicPr>
          <p:cNvPr id="8" name="Content Placeholder 31">
            <a:extLst>
              <a:ext uri="{FF2B5EF4-FFF2-40B4-BE49-F238E27FC236}">
                <a16:creationId xmlns:a16="http://schemas.microsoft.com/office/drawing/2014/main" id="{82FE9D43-8A7F-3705-D7F2-E9E6C1CC6A5E}"/>
              </a:ext>
            </a:extLst>
          </p:cNvPr>
          <p:cNvPicPr>
            <a:picLocks noGrp="1" noChangeAspect="1"/>
          </p:cNvPicPr>
          <p:nvPr>
            <p:ph idx="1"/>
          </p:nvPr>
        </p:nvPicPr>
        <p:blipFill>
          <a:blip r:embed="rId2"/>
          <a:stretch>
            <a:fillRect/>
          </a:stretch>
        </p:blipFill>
        <p:spPr>
          <a:xfrm>
            <a:off x="1016902" y="835475"/>
            <a:ext cx="3723827" cy="5520875"/>
          </a:xfrm>
          <a:prstGeom prst="rect">
            <a:avLst/>
          </a:prstGeom>
        </p:spPr>
      </p:pic>
    </p:spTree>
    <p:extLst>
      <p:ext uri="{BB962C8B-B14F-4D97-AF65-F5344CB8AC3E}">
        <p14:creationId xmlns:p14="http://schemas.microsoft.com/office/powerpoint/2010/main" val="321445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6AD6-AF7F-FB9D-370A-0F7AE0A39A0A}"/>
              </a:ext>
            </a:extLst>
          </p:cNvPr>
          <p:cNvSpPr>
            <a:spLocks noGrp="1"/>
          </p:cNvSpPr>
          <p:nvPr>
            <p:ph type="title"/>
          </p:nvPr>
        </p:nvSpPr>
        <p:spPr/>
        <p:txBody>
          <a:bodyPr>
            <a:normAutofit/>
          </a:bodyPr>
          <a:lstStyle/>
          <a:p>
            <a:r>
              <a:rPr lang="en-IN" sz="3200" dirty="0">
                <a:solidFill>
                  <a:schemeClr val="tx2">
                    <a:lumMod val="75000"/>
                    <a:lumOff val="25000"/>
                  </a:schemeClr>
                </a:solidFill>
              </a:rPr>
              <a:t>Model performance</a:t>
            </a:r>
            <a:endParaRPr lang="en-US" sz="32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CDD981A3-88F9-CEAC-04BA-E383ECC077D8}"/>
              </a:ext>
            </a:extLst>
          </p:cNvPr>
          <p:cNvSpPr>
            <a:spLocks noGrp="1"/>
          </p:cNvSpPr>
          <p:nvPr>
            <p:ph idx="1"/>
          </p:nvPr>
        </p:nvSpPr>
        <p:spPr>
          <a:xfrm>
            <a:off x="740229" y="1393372"/>
            <a:ext cx="10613571" cy="4783592"/>
          </a:xfrm>
        </p:spPr>
        <p:txBody>
          <a:bodyPr>
            <a:normAutofit/>
          </a:bodyPr>
          <a:lstStyle/>
          <a:p>
            <a:r>
              <a:rPr lang="en-IN" sz="2000" dirty="0"/>
              <a:t>Models trained on full variables</a:t>
            </a:r>
            <a:endParaRPr lang="en-US" sz="2000" dirty="0"/>
          </a:p>
        </p:txBody>
      </p:sp>
      <p:sp>
        <p:nvSpPr>
          <p:cNvPr id="6" name="TextBox 5">
            <a:extLst>
              <a:ext uri="{FF2B5EF4-FFF2-40B4-BE49-F238E27FC236}">
                <a16:creationId xmlns:a16="http://schemas.microsoft.com/office/drawing/2014/main" id="{F4EEAEED-F71C-F911-B8B6-DE48DDCEF2F4}"/>
              </a:ext>
            </a:extLst>
          </p:cNvPr>
          <p:cNvSpPr txBox="1"/>
          <p:nvPr/>
        </p:nvSpPr>
        <p:spPr>
          <a:xfrm>
            <a:off x="838200" y="3868640"/>
            <a:ext cx="10036629" cy="2308324"/>
          </a:xfrm>
          <a:prstGeom prst="rect">
            <a:avLst/>
          </a:prstGeom>
          <a:noFill/>
        </p:spPr>
        <p:txBody>
          <a:bodyPr wrap="square">
            <a:spAutoFit/>
          </a:bodyPr>
          <a:lstStyle/>
          <a:p>
            <a:pPr>
              <a:buFont typeface="Arial" panose="020B0604020202020204" pitchFamily="34" charset="0"/>
              <a:buChar char="•"/>
            </a:pPr>
            <a:r>
              <a:rPr lang="en-US" b="1" dirty="0"/>
              <a:t>Best Accuracy</a:t>
            </a:r>
            <a:r>
              <a:rPr lang="en-US" dirty="0"/>
              <a:t>: Logistic Regression (0.902), LDA (0.900), and Decision Tree (0.900) show very similar top accuracy.</a:t>
            </a:r>
          </a:p>
          <a:p>
            <a:pPr>
              <a:buFont typeface="Arial" panose="020B0604020202020204" pitchFamily="34" charset="0"/>
              <a:buChar char="•"/>
            </a:pPr>
            <a:r>
              <a:rPr lang="en-US" b="1" dirty="0"/>
              <a:t>Best Precision</a:t>
            </a:r>
            <a:r>
              <a:rPr lang="en-US" dirty="0"/>
              <a:t>: Logistic Regression (0.647) has the highest precision, indicating fewer false positives.</a:t>
            </a:r>
          </a:p>
          <a:p>
            <a:pPr>
              <a:buFont typeface="Arial" panose="020B0604020202020204" pitchFamily="34" charset="0"/>
              <a:buChar char="•"/>
            </a:pPr>
            <a:r>
              <a:rPr lang="en-US" b="1" dirty="0"/>
              <a:t>Best Recall</a:t>
            </a:r>
            <a:r>
              <a:rPr lang="en-US" dirty="0"/>
              <a:t>: Naive Bayes (0.503) captures the most true positives, making it more sensitive.</a:t>
            </a:r>
          </a:p>
          <a:p>
            <a:pPr>
              <a:buFont typeface="Arial" panose="020B0604020202020204" pitchFamily="34" charset="0"/>
              <a:buChar char="•"/>
            </a:pPr>
            <a:r>
              <a:rPr lang="en-US" b="1" dirty="0"/>
              <a:t>Best F1 Score</a:t>
            </a:r>
            <a:r>
              <a:rPr lang="en-US" dirty="0"/>
              <a:t>: LDA (0.494) balances precision and recall better than others.</a:t>
            </a:r>
          </a:p>
          <a:p>
            <a:pPr>
              <a:buFont typeface="Arial" panose="020B0604020202020204" pitchFamily="34" charset="0"/>
              <a:buChar char="•"/>
            </a:pPr>
            <a:r>
              <a:rPr lang="en-US" b="1" dirty="0"/>
              <a:t>Best AUC</a:t>
            </a:r>
            <a:r>
              <a:rPr lang="en-US" dirty="0"/>
              <a:t>: LDA (0.899) and Logistic Regression (0.897) show the best ability to distinguish between classes overall.</a:t>
            </a:r>
          </a:p>
        </p:txBody>
      </p:sp>
      <p:sp>
        <p:nvSpPr>
          <p:cNvPr id="5" name="Slide Number Placeholder 4">
            <a:extLst>
              <a:ext uri="{FF2B5EF4-FFF2-40B4-BE49-F238E27FC236}">
                <a16:creationId xmlns:a16="http://schemas.microsoft.com/office/drawing/2014/main" id="{D74D7AA1-562E-6B40-AFDF-1ACEB2FAB37A}"/>
              </a:ext>
            </a:extLst>
          </p:cNvPr>
          <p:cNvSpPr>
            <a:spLocks noGrp="1"/>
          </p:cNvSpPr>
          <p:nvPr>
            <p:ph type="sldNum" sz="quarter" idx="12"/>
          </p:nvPr>
        </p:nvSpPr>
        <p:spPr/>
        <p:txBody>
          <a:bodyPr/>
          <a:lstStyle/>
          <a:p>
            <a:fld id="{B3A0A90D-4632-41BB-B2AB-F2304F53F915}" type="slidenum">
              <a:rPr lang="en-US" smtClean="0"/>
              <a:t>18</a:t>
            </a:fld>
            <a:endParaRPr lang="en-US"/>
          </a:p>
        </p:txBody>
      </p:sp>
      <p:graphicFrame>
        <p:nvGraphicFramePr>
          <p:cNvPr id="9" name="Table 8">
            <a:extLst>
              <a:ext uri="{FF2B5EF4-FFF2-40B4-BE49-F238E27FC236}">
                <a16:creationId xmlns:a16="http://schemas.microsoft.com/office/drawing/2014/main" id="{1100BECD-F5E1-1AAD-CF95-888249354EF6}"/>
              </a:ext>
            </a:extLst>
          </p:cNvPr>
          <p:cNvGraphicFramePr>
            <a:graphicFrameLocks noGrp="1"/>
          </p:cNvGraphicFramePr>
          <p:nvPr>
            <p:extLst>
              <p:ext uri="{D42A27DB-BD31-4B8C-83A1-F6EECF244321}">
                <p14:modId xmlns:p14="http://schemas.microsoft.com/office/powerpoint/2010/main" val="3669411058"/>
              </p:ext>
            </p:extLst>
          </p:nvPr>
        </p:nvGraphicFramePr>
        <p:xfrm>
          <a:off x="936171" y="1895975"/>
          <a:ext cx="10515600" cy="1645920"/>
        </p:xfrm>
        <a:graphic>
          <a:graphicData uri="http://schemas.openxmlformats.org/drawingml/2006/table">
            <a:tbl>
              <a:tblPr>
                <a:tableStyleId>{ED083AE6-46FA-4A59-8FB0-9F97EB10719F}</a:tableStyleId>
              </a:tblPr>
              <a:tblGrid>
                <a:gridCol w="1752600">
                  <a:extLst>
                    <a:ext uri="{9D8B030D-6E8A-4147-A177-3AD203B41FA5}">
                      <a16:colId xmlns:a16="http://schemas.microsoft.com/office/drawing/2014/main" val="2526382516"/>
                    </a:ext>
                  </a:extLst>
                </a:gridCol>
                <a:gridCol w="1752600">
                  <a:extLst>
                    <a:ext uri="{9D8B030D-6E8A-4147-A177-3AD203B41FA5}">
                      <a16:colId xmlns:a16="http://schemas.microsoft.com/office/drawing/2014/main" val="461976049"/>
                    </a:ext>
                  </a:extLst>
                </a:gridCol>
                <a:gridCol w="1752600">
                  <a:extLst>
                    <a:ext uri="{9D8B030D-6E8A-4147-A177-3AD203B41FA5}">
                      <a16:colId xmlns:a16="http://schemas.microsoft.com/office/drawing/2014/main" val="1941335487"/>
                    </a:ext>
                  </a:extLst>
                </a:gridCol>
                <a:gridCol w="1752600">
                  <a:extLst>
                    <a:ext uri="{9D8B030D-6E8A-4147-A177-3AD203B41FA5}">
                      <a16:colId xmlns:a16="http://schemas.microsoft.com/office/drawing/2014/main" val="2935715380"/>
                    </a:ext>
                  </a:extLst>
                </a:gridCol>
                <a:gridCol w="1752600">
                  <a:extLst>
                    <a:ext uri="{9D8B030D-6E8A-4147-A177-3AD203B41FA5}">
                      <a16:colId xmlns:a16="http://schemas.microsoft.com/office/drawing/2014/main" val="3548736840"/>
                    </a:ext>
                  </a:extLst>
                </a:gridCol>
                <a:gridCol w="1752600">
                  <a:extLst>
                    <a:ext uri="{9D8B030D-6E8A-4147-A177-3AD203B41FA5}">
                      <a16:colId xmlns:a16="http://schemas.microsoft.com/office/drawing/2014/main" val="1619018523"/>
                    </a:ext>
                  </a:extLst>
                </a:gridCol>
              </a:tblGrid>
              <a:tr h="0">
                <a:tc>
                  <a:txBody>
                    <a:bodyPr/>
                    <a:lstStyle/>
                    <a:p>
                      <a:r>
                        <a:rPr lang="en-US" sz="1200" dirty="0"/>
                        <a:t>Model</a:t>
                      </a:r>
                    </a:p>
                  </a:txBody>
                  <a:tcPr anchor="ctr"/>
                </a:tc>
                <a:tc>
                  <a:txBody>
                    <a:bodyPr/>
                    <a:lstStyle/>
                    <a:p>
                      <a:r>
                        <a:rPr lang="en-US" sz="1200" dirty="0"/>
                        <a:t>Accuracy</a:t>
                      </a:r>
                    </a:p>
                  </a:txBody>
                  <a:tcPr anchor="ctr"/>
                </a:tc>
                <a:tc>
                  <a:txBody>
                    <a:bodyPr/>
                    <a:lstStyle/>
                    <a:p>
                      <a:r>
                        <a:rPr lang="en-US" sz="1200"/>
                        <a:t>Precision</a:t>
                      </a:r>
                    </a:p>
                  </a:txBody>
                  <a:tcPr anchor="ctr"/>
                </a:tc>
                <a:tc>
                  <a:txBody>
                    <a:bodyPr/>
                    <a:lstStyle/>
                    <a:p>
                      <a:r>
                        <a:rPr lang="en-US" sz="1200"/>
                        <a:t>Recall</a:t>
                      </a:r>
                    </a:p>
                  </a:txBody>
                  <a:tcPr anchor="ctr"/>
                </a:tc>
                <a:tc>
                  <a:txBody>
                    <a:bodyPr/>
                    <a:lstStyle/>
                    <a:p>
                      <a:r>
                        <a:rPr lang="en-US" sz="1200"/>
                        <a:t>F1 Score</a:t>
                      </a:r>
                    </a:p>
                  </a:txBody>
                  <a:tcPr anchor="ctr"/>
                </a:tc>
                <a:tc>
                  <a:txBody>
                    <a:bodyPr/>
                    <a:lstStyle/>
                    <a:p>
                      <a:r>
                        <a:rPr lang="en-US" sz="1200"/>
                        <a:t>AUC</a:t>
                      </a:r>
                    </a:p>
                  </a:txBody>
                  <a:tcPr anchor="ctr"/>
                </a:tc>
                <a:extLst>
                  <a:ext uri="{0D108BD9-81ED-4DB2-BD59-A6C34878D82A}">
                    <a16:rowId xmlns:a16="http://schemas.microsoft.com/office/drawing/2014/main" val="3054685686"/>
                  </a:ext>
                </a:extLst>
              </a:tr>
              <a:tr h="0">
                <a:tc>
                  <a:txBody>
                    <a:bodyPr/>
                    <a:lstStyle/>
                    <a:p>
                      <a:r>
                        <a:rPr lang="en-US" sz="1200"/>
                        <a:t>Logistic Regression</a:t>
                      </a:r>
                    </a:p>
                  </a:txBody>
                  <a:tcPr anchor="ctr"/>
                </a:tc>
                <a:tc>
                  <a:txBody>
                    <a:bodyPr/>
                    <a:lstStyle/>
                    <a:p>
                      <a:r>
                        <a:rPr lang="en-US" sz="1200" dirty="0">
                          <a:highlight>
                            <a:srgbClr val="00FF00"/>
                          </a:highlight>
                        </a:rPr>
                        <a:t>0.902</a:t>
                      </a:r>
                    </a:p>
                  </a:txBody>
                  <a:tcPr anchor="ctr"/>
                </a:tc>
                <a:tc>
                  <a:txBody>
                    <a:bodyPr/>
                    <a:lstStyle/>
                    <a:p>
                      <a:r>
                        <a:rPr lang="en-US" sz="1200" dirty="0">
                          <a:highlight>
                            <a:srgbClr val="00FF00"/>
                          </a:highlight>
                        </a:rPr>
                        <a:t>0.647</a:t>
                      </a:r>
                    </a:p>
                  </a:txBody>
                  <a:tcPr anchor="ctr"/>
                </a:tc>
                <a:tc>
                  <a:txBody>
                    <a:bodyPr/>
                    <a:lstStyle/>
                    <a:p>
                      <a:r>
                        <a:rPr lang="en-US" sz="1200"/>
                        <a:t>0.334</a:t>
                      </a:r>
                    </a:p>
                  </a:txBody>
                  <a:tcPr anchor="ctr"/>
                </a:tc>
                <a:tc>
                  <a:txBody>
                    <a:bodyPr/>
                    <a:lstStyle/>
                    <a:p>
                      <a:r>
                        <a:rPr lang="en-US" sz="1200"/>
                        <a:t>0.441</a:t>
                      </a:r>
                    </a:p>
                  </a:txBody>
                  <a:tcPr anchor="ctr"/>
                </a:tc>
                <a:tc>
                  <a:txBody>
                    <a:bodyPr/>
                    <a:lstStyle/>
                    <a:p>
                      <a:r>
                        <a:rPr lang="en-US" sz="1200" dirty="0"/>
                        <a:t>0.897</a:t>
                      </a:r>
                    </a:p>
                  </a:txBody>
                  <a:tcPr anchor="ctr"/>
                </a:tc>
                <a:extLst>
                  <a:ext uri="{0D108BD9-81ED-4DB2-BD59-A6C34878D82A}">
                    <a16:rowId xmlns:a16="http://schemas.microsoft.com/office/drawing/2014/main" val="49572108"/>
                  </a:ext>
                </a:extLst>
              </a:tr>
              <a:tr h="0">
                <a:tc>
                  <a:txBody>
                    <a:bodyPr/>
                    <a:lstStyle/>
                    <a:p>
                      <a:r>
                        <a:rPr lang="en-US" sz="1200"/>
                        <a:t>Naive Bayes</a:t>
                      </a:r>
                    </a:p>
                  </a:txBody>
                  <a:tcPr anchor="ctr"/>
                </a:tc>
                <a:tc>
                  <a:txBody>
                    <a:bodyPr/>
                    <a:lstStyle/>
                    <a:p>
                      <a:r>
                        <a:rPr lang="en-US" sz="1200" dirty="0"/>
                        <a:t>0.876</a:t>
                      </a:r>
                    </a:p>
                  </a:txBody>
                  <a:tcPr anchor="ctr"/>
                </a:tc>
                <a:tc>
                  <a:txBody>
                    <a:bodyPr/>
                    <a:lstStyle/>
                    <a:p>
                      <a:r>
                        <a:rPr lang="en-US" sz="1200"/>
                        <a:t>0.465</a:t>
                      </a:r>
                    </a:p>
                  </a:txBody>
                  <a:tcPr anchor="ctr"/>
                </a:tc>
                <a:tc>
                  <a:txBody>
                    <a:bodyPr/>
                    <a:lstStyle/>
                    <a:p>
                      <a:r>
                        <a:rPr lang="en-US" sz="1200" dirty="0">
                          <a:highlight>
                            <a:srgbClr val="00FF00"/>
                          </a:highlight>
                        </a:rPr>
                        <a:t>0.503</a:t>
                      </a:r>
                    </a:p>
                  </a:txBody>
                  <a:tcPr anchor="ctr"/>
                </a:tc>
                <a:tc>
                  <a:txBody>
                    <a:bodyPr/>
                    <a:lstStyle/>
                    <a:p>
                      <a:r>
                        <a:rPr lang="en-US" sz="1200"/>
                        <a:t>0.483</a:t>
                      </a:r>
                    </a:p>
                  </a:txBody>
                  <a:tcPr anchor="ctr"/>
                </a:tc>
                <a:tc>
                  <a:txBody>
                    <a:bodyPr/>
                    <a:lstStyle/>
                    <a:p>
                      <a:r>
                        <a:rPr lang="en-US" sz="1200"/>
                        <a:t>0.847</a:t>
                      </a:r>
                    </a:p>
                  </a:txBody>
                  <a:tcPr anchor="ctr"/>
                </a:tc>
                <a:extLst>
                  <a:ext uri="{0D108BD9-81ED-4DB2-BD59-A6C34878D82A}">
                    <a16:rowId xmlns:a16="http://schemas.microsoft.com/office/drawing/2014/main" val="2738737761"/>
                  </a:ext>
                </a:extLst>
              </a:tr>
              <a:tr h="0">
                <a:tc>
                  <a:txBody>
                    <a:bodyPr/>
                    <a:lstStyle/>
                    <a:p>
                      <a:r>
                        <a:rPr lang="en-US" sz="1200"/>
                        <a:t>LDA</a:t>
                      </a:r>
                    </a:p>
                  </a:txBody>
                  <a:tcPr anchor="ctr"/>
                </a:tc>
                <a:tc>
                  <a:txBody>
                    <a:bodyPr/>
                    <a:lstStyle/>
                    <a:p>
                      <a:r>
                        <a:rPr lang="en-US" sz="1200" dirty="0"/>
                        <a:t>0.900</a:t>
                      </a:r>
                    </a:p>
                  </a:txBody>
                  <a:tcPr anchor="ctr"/>
                </a:tc>
                <a:tc>
                  <a:txBody>
                    <a:bodyPr/>
                    <a:lstStyle/>
                    <a:p>
                      <a:r>
                        <a:rPr lang="en-US" sz="1200"/>
                        <a:t>0.595</a:t>
                      </a:r>
                    </a:p>
                  </a:txBody>
                  <a:tcPr anchor="ctr"/>
                </a:tc>
                <a:tc>
                  <a:txBody>
                    <a:bodyPr/>
                    <a:lstStyle/>
                    <a:p>
                      <a:r>
                        <a:rPr lang="en-US" sz="1200"/>
                        <a:t>0.422</a:t>
                      </a:r>
                    </a:p>
                  </a:txBody>
                  <a:tcPr anchor="ctr"/>
                </a:tc>
                <a:tc>
                  <a:txBody>
                    <a:bodyPr/>
                    <a:lstStyle/>
                    <a:p>
                      <a:r>
                        <a:rPr lang="en-US" sz="1200" dirty="0">
                          <a:highlight>
                            <a:srgbClr val="00FF00"/>
                          </a:highlight>
                        </a:rPr>
                        <a:t>0.494</a:t>
                      </a:r>
                    </a:p>
                  </a:txBody>
                  <a:tcPr anchor="ctr"/>
                </a:tc>
                <a:tc>
                  <a:txBody>
                    <a:bodyPr/>
                    <a:lstStyle/>
                    <a:p>
                      <a:r>
                        <a:rPr lang="en-US" sz="1200" dirty="0">
                          <a:highlight>
                            <a:srgbClr val="00FF00"/>
                          </a:highlight>
                        </a:rPr>
                        <a:t>0.899</a:t>
                      </a:r>
                    </a:p>
                  </a:txBody>
                  <a:tcPr anchor="ctr"/>
                </a:tc>
                <a:extLst>
                  <a:ext uri="{0D108BD9-81ED-4DB2-BD59-A6C34878D82A}">
                    <a16:rowId xmlns:a16="http://schemas.microsoft.com/office/drawing/2014/main" val="3611815054"/>
                  </a:ext>
                </a:extLst>
              </a:tr>
              <a:tr h="0">
                <a:tc>
                  <a:txBody>
                    <a:bodyPr/>
                    <a:lstStyle/>
                    <a:p>
                      <a:r>
                        <a:rPr lang="en-US" sz="1200"/>
                        <a:t>QDA</a:t>
                      </a:r>
                    </a:p>
                  </a:txBody>
                  <a:tcPr anchor="ctr"/>
                </a:tc>
                <a:tc>
                  <a:txBody>
                    <a:bodyPr/>
                    <a:lstStyle/>
                    <a:p>
                      <a:r>
                        <a:rPr lang="en-US" sz="1200" dirty="0"/>
                        <a:t>0.868</a:t>
                      </a:r>
                    </a:p>
                  </a:txBody>
                  <a:tcPr anchor="ctr"/>
                </a:tc>
                <a:tc>
                  <a:txBody>
                    <a:bodyPr/>
                    <a:lstStyle/>
                    <a:p>
                      <a:r>
                        <a:rPr lang="en-US" sz="1200" dirty="0"/>
                        <a:t>0.434</a:t>
                      </a:r>
                    </a:p>
                  </a:txBody>
                  <a:tcPr anchor="ctr"/>
                </a:tc>
                <a:tc>
                  <a:txBody>
                    <a:bodyPr/>
                    <a:lstStyle/>
                    <a:p>
                      <a:r>
                        <a:rPr lang="en-US" sz="1200"/>
                        <a:t>0.468</a:t>
                      </a:r>
                    </a:p>
                  </a:txBody>
                  <a:tcPr anchor="ctr"/>
                </a:tc>
                <a:tc>
                  <a:txBody>
                    <a:bodyPr/>
                    <a:lstStyle/>
                    <a:p>
                      <a:r>
                        <a:rPr lang="en-US" sz="1200"/>
                        <a:t>0.451</a:t>
                      </a:r>
                    </a:p>
                  </a:txBody>
                  <a:tcPr anchor="ctr"/>
                </a:tc>
                <a:tc>
                  <a:txBody>
                    <a:bodyPr/>
                    <a:lstStyle/>
                    <a:p>
                      <a:r>
                        <a:rPr lang="en-US" sz="1200"/>
                        <a:t>0.830</a:t>
                      </a:r>
                    </a:p>
                  </a:txBody>
                  <a:tcPr anchor="ctr"/>
                </a:tc>
                <a:extLst>
                  <a:ext uri="{0D108BD9-81ED-4DB2-BD59-A6C34878D82A}">
                    <a16:rowId xmlns:a16="http://schemas.microsoft.com/office/drawing/2014/main" val="530277614"/>
                  </a:ext>
                </a:extLst>
              </a:tr>
              <a:tr h="0">
                <a:tc>
                  <a:txBody>
                    <a:bodyPr/>
                    <a:lstStyle/>
                    <a:p>
                      <a:r>
                        <a:rPr lang="en-US" sz="1200" dirty="0"/>
                        <a:t>Decision Tree</a:t>
                      </a:r>
                    </a:p>
                  </a:txBody>
                  <a:tcPr anchor="ctr"/>
                </a:tc>
                <a:tc>
                  <a:txBody>
                    <a:bodyPr/>
                    <a:lstStyle/>
                    <a:p>
                      <a:r>
                        <a:rPr lang="en-US" sz="1200" dirty="0"/>
                        <a:t>0.900</a:t>
                      </a:r>
                    </a:p>
                  </a:txBody>
                  <a:tcPr anchor="ctr"/>
                </a:tc>
                <a:tc>
                  <a:txBody>
                    <a:bodyPr/>
                    <a:lstStyle/>
                    <a:p>
                      <a:r>
                        <a:rPr lang="en-US" sz="1200"/>
                        <a:t>0.625</a:t>
                      </a:r>
                    </a:p>
                  </a:txBody>
                  <a:tcPr anchor="ctr"/>
                </a:tc>
                <a:tc>
                  <a:txBody>
                    <a:bodyPr/>
                    <a:lstStyle/>
                    <a:p>
                      <a:r>
                        <a:rPr lang="en-US" sz="1200" dirty="0"/>
                        <a:t>0.332</a:t>
                      </a:r>
                    </a:p>
                  </a:txBody>
                  <a:tcPr anchor="ctr"/>
                </a:tc>
                <a:tc>
                  <a:txBody>
                    <a:bodyPr/>
                    <a:lstStyle/>
                    <a:p>
                      <a:r>
                        <a:rPr lang="en-US" sz="1200" dirty="0"/>
                        <a:t>0.434</a:t>
                      </a:r>
                    </a:p>
                  </a:txBody>
                  <a:tcPr anchor="ctr"/>
                </a:tc>
                <a:tc>
                  <a:txBody>
                    <a:bodyPr/>
                    <a:lstStyle/>
                    <a:p>
                      <a:r>
                        <a:rPr lang="en-US" sz="1200" dirty="0"/>
                        <a:t>0.742</a:t>
                      </a:r>
                    </a:p>
                  </a:txBody>
                  <a:tcPr anchor="ctr"/>
                </a:tc>
                <a:extLst>
                  <a:ext uri="{0D108BD9-81ED-4DB2-BD59-A6C34878D82A}">
                    <a16:rowId xmlns:a16="http://schemas.microsoft.com/office/drawing/2014/main" val="2612765496"/>
                  </a:ext>
                </a:extLst>
              </a:tr>
            </a:tbl>
          </a:graphicData>
        </a:graphic>
      </p:graphicFrame>
    </p:spTree>
    <p:extLst>
      <p:ext uri="{BB962C8B-B14F-4D97-AF65-F5344CB8AC3E}">
        <p14:creationId xmlns:p14="http://schemas.microsoft.com/office/powerpoint/2010/main" val="21973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40A97-DA02-F17F-A91B-7145294BF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29F04-2698-42CD-CC4C-47085AF72698}"/>
              </a:ext>
            </a:extLst>
          </p:cNvPr>
          <p:cNvSpPr>
            <a:spLocks noGrp="1"/>
          </p:cNvSpPr>
          <p:nvPr>
            <p:ph type="title"/>
          </p:nvPr>
        </p:nvSpPr>
        <p:spPr>
          <a:xfrm>
            <a:off x="620486" y="139293"/>
            <a:ext cx="10515600" cy="1325563"/>
          </a:xfrm>
        </p:spPr>
        <p:txBody>
          <a:bodyPr>
            <a:normAutofit/>
          </a:bodyPr>
          <a:lstStyle/>
          <a:p>
            <a:r>
              <a:rPr lang="en-IN" sz="3200" dirty="0">
                <a:solidFill>
                  <a:schemeClr val="tx2">
                    <a:lumMod val="75000"/>
                    <a:lumOff val="25000"/>
                  </a:schemeClr>
                </a:solidFill>
              </a:rPr>
              <a:t>Model performance</a:t>
            </a:r>
            <a:endParaRPr lang="en-US" sz="32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897C67F0-6E5D-29A2-67A5-510B5003C651}"/>
              </a:ext>
            </a:extLst>
          </p:cNvPr>
          <p:cNvSpPr>
            <a:spLocks noGrp="1"/>
          </p:cNvSpPr>
          <p:nvPr>
            <p:ph idx="1"/>
          </p:nvPr>
        </p:nvSpPr>
        <p:spPr>
          <a:xfrm>
            <a:off x="957945" y="3525157"/>
            <a:ext cx="10613571" cy="478359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1400" b="1" dirty="0">
                <a:latin typeface="Arial" panose="020B0604020202020204" pitchFamily="34" charset="0"/>
                <a:cs typeface="Arial" panose="020B0604020202020204" pitchFamily="34" charset="0"/>
              </a:rPr>
              <a:t>Models trained on full variables with </a:t>
            </a:r>
            <a:r>
              <a:rPr kumimoji="0" lang="en-US" altLang="en-US" sz="1400" b="1" u="none" strike="noStrike" cap="none" normalizeH="0" baseline="0" dirty="0">
                <a:ln>
                  <a:noFill/>
                </a:ln>
                <a:solidFill>
                  <a:schemeClr val="tx1"/>
                </a:solidFill>
                <a:effectLst/>
                <a:latin typeface="Arial" panose="020B0604020202020204" pitchFamily="34" charset="0"/>
                <a:cs typeface="Arial" panose="020B0604020202020204" pitchFamily="34" charset="0"/>
              </a:rPr>
              <a:t>Best Overall Performance:</a:t>
            </a:r>
            <a:b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with interactions performs best in terms of AUC (0.904) and accuracy (0.903), suggesting strong discrimination ability and good 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cs typeface="Arial" panose="020B0604020202020204" pitchFamily="34" charset="0"/>
              </a:rPr>
              <a:t>Best Recall (Sensitivity):</a:t>
            </a:r>
            <a:b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QDA with interactions achieves the highest recall (0.564), making it the most sensitive model in identifying actual subscribers.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cs typeface="Arial" panose="020B0604020202020204" pitchFamily="34" charset="0"/>
              </a:rPr>
              <a:t>Best Precision:</a:t>
            </a:r>
            <a:b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(0.638) and Decision Tree (0.625) provide the highest precision, indicating fewer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cs typeface="Arial" panose="020B0604020202020204" pitchFamily="34" charset="0"/>
              </a:rPr>
              <a:t>Best F1 Score:</a:t>
            </a:r>
            <a:b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LDA with interactions shows the best balance between precision and recall with an F1 score of 0.509.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cs typeface="Arial" panose="020B0604020202020204" pitchFamily="34" charset="0"/>
              </a:rPr>
              <a:t>Weakest Performer:</a:t>
            </a:r>
            <a:b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400" u="none" strike="noStrike" cap="none" normalizeH="0" baseline="0" dirty="0">
                <a:ln>
                  <a:noFill/>
                </a:ln>
                <a:solidFill>
                  <a:schemeClr val="tx1"/>
                </a:solidFill>
                <a:effectLst/>
                <a:latin typeface="Arial" panose="020B0604020202020204" pitchFamily="34" charset="0"/>
                <a:cs typeface="Arial" panose="020B0604020202020204" pitchFamily="34" charset="0"/>
              </a:rPr>
              <a:t>Naive Bayes with interactions underperforms across all key metrics, especially precision (0.330) and F1 score (0.361).</a:t>
            </a:r>
          </a:p>
        </p:txBody>
      </p:sp>
      <p:sp>
        <p:nvSpPr>
          <p:cNvPr id="4" name="Slide Number Placeholder 3">
            <a:extLst>
              <a:ext uri="{FF2B5EF4-FFF2-40B4-BE49-F238E27FC236}">
                <a16:creationId xmlns:a16="http://schemas.microsoft.com/office/drawing/2014/main" id="{C0A0450C-07AE-384C-0AB8-CB9FC36ACA15}"/>
              </a:ext>
            </a:extLst>
          </p:cNvPr>
          <p:cNvSpPr>
            <a:spLocks noGrp="1"/>
          </p:cNvSpPr>
          <p:nvPr>
            <p:ph type="sldNum" sz="quarter" idx="12"/>
          </p:nvPr>
        </p:nvSpPr>
        <p:spPr/>
        <p:txBody>
          <a:bodyPr/>
          <a:lstStyle/>
          <a:p>
            <a:fld id="{B3A0A90D-4632-41BB-B2AB-F2304F53F915}" type="slidenum">
              <a:rPr lang="en-US" smtClean="0"/>
              <a:t>19</a:t>
            </a:fld>
            <a:endParaRPr lang="en-US"/>
          </a:p>
        </p:txBody>
      </p:sp>
      <p:graphicFrame>
        <p:nvGraphicFramePr>
          <p:cNvPr id="6" name="Table 5">
            <a:extLst>
              <a:ext uri="{FF2B5EF4-FFF2-40B4-BE49-F238E27FC236}">
                <a16:creationId xmlns:a16="http://schemas.microsoft.com/office/drawing/2014/main" id="{9095C53C-D67E-0D7E-D422-775EDACD6730}"/>
              </a:ext>
            </a:extLst>
          </p:cNvPr>
          <p:cNvGraphicFramePr>
            <a:graphicFrameLocks noGrp="1"/>
          </p:cNvGraphicFramePr>
          <p:nvPr>
            <p:extLst>
              <p:ext uri="{D42A27DB-BD31-4B8C-83A1-F6EECF244321}">
                <p14:modId xmlns:p14="http://schemas.microsoft.com/office/powerpoint/2010/main" val="2437347879"/>
              </p:ext>
            </p:extLst>
          </p:nvPr>
        </p:nvGraphicFramePr>
        <p:xfrm>
          <a:off x="1066801" y="1138284"/>
          <a:ext cx="10515600" cy="2194560"/>
        </p:xfrm>
        <a:graphic>
          <a:graphicData uri="http://schemas.openxmlformats.org/drawingml/2006/table">
            <a:tbl>
              <a:tblPr>
                <a:tableStyleId>{ED083AE6-46FA-4A59-8FB0-9F97EB10719F}</a:tableStyleId>
              </a:tblPr>
              <a:tblGrid>
                <a:gridCol w="1752600">
                  <a:extLst>
                    <a:ext uri="{9D8B030D-6E8A-4147-A177-3AD203B41FA5}">
                      <a16:colId xmlns:a16="http://schemas.microsoft.com/office/drawing/2014/main" val="3465958465"/>
                    </a:ext>
                  </a:extLst>
                </a:gridCol>
                <a:gridCol w="1752600">
                  <a:extLst>
                    <a:ext uri="{9D8B030D-6E8A-4147-A177-3AD203B41FA5}">
                      <a16:colId xmlns:a16="http://schemas.microsoft.com/office/drawing/2014/main" val="2965902036"/>
                    </a:ext>
                  </a:extLst>
                </a:gridCol>
                <a:gridCol w="1752600">
                  <a:extLst>
                    <a:ext uri="{9D8B030D-6E8A-4147-A177-3AD203B41FA5}">
                      <a16:colId xmlns:a16="http://schemas.microsoft.com/office/drawing/2014/main" val="274045235"/>
                    </a:ext>
                  </a:extLst>
                </a:gridCol>
                <a:gridCol w="1752600">
                  <a:extLst>
                    <a:ext uri="{9D8B030D-6E8A-4147-A177-3AD203B41FA5}">
                      <a16:colId xmlns:a16="http://schemas.microsoft.com/office/drawing/2014/main" val="422292218"/>
                    </a:ext>
                  </a:extLst>
                </a:gridCol>
                <a:gridCol w="1752600">
                  <a:extLst>
                    <a:ext uri="{9D8B030D-6E8A-4147-A177-3AD203B41FA5}">
                      <a16:colId xmlns:a16="http://schemas.microsoft.com/office/drawing/2014/main" val="3613496866"/>
                    </a:ext>
                  </a:extLst>
                </a:gridCol>
                <a:gridCol w="1752600">
                  <a:extLst>
                    <a:ext uri="{9D8B030D-6E8A-4147-A177-3AD203B41FA5}">
                      <a16:colId xmlns:a16="http://schemas.microsoft.com/office/drawing/2014/main" val="2309319778"/>
                    </a:ext>
                  </a:extLst>
                </a:gridCol>
              </a:tblGrid>
              <a:tr h="0">
                <a:tc>
                  <a:txBody>
                    <a:bodyPr/>
                    <a:lstStyle/>
                    <a:p>
                      <a:r>
                        <a:rPr lang="en-US" sz="1200" dirty="0"/>
                        <a:t>Model</a:t>
                      </a:r>
                    </a:p>
                  </a:txBody>
                  <a:tcPr anchor="ctr"/>
                </a:tc>
                <a:tc>
                  <a:txBody>
                    <a:bodyPr/>
                    <a:lstStyle/>
                    <a:p>
                      <a:r>
                        <a:rPr lang="en-US" sz="1200"/>
                        <a:t>Accuracy</a:t>
                      </a:r>
                    </a:p>
                  </a:txBody>
                  <a:tcPr anchor="ctr"/>
                </a:tc>
                <a:tc>
                  <a:txBody>
                    <a:bodyPr/>
                    <a:lstStyle/>
                    <a:p>
                      <a:r>
                        <a:rPr lang="en-US" sz="1200"/>
                        <a:t>Precision</a:t>
                      </a:r>
                    </a:p>
                  </a:txBody>
                  <a:tcPr anchor="ctr"/>
                </a:tc>
                <a:tc>
                  <a:txBody>
                    <a:bodyPr/>
                    <a:lstStyle/>
                    <a:p>
                      <a:r>
                        <a:rPr lang="en-US" sz="1200"/>
                        <a:t>Recall</a:t>
                      </a:r>
                    </a:p>
                  </a:txBody>
                  <a:tcPr anchor="ctr"/>
                </a:tc>
                <a:tc>
                  <a:txBody>
                    <a:bodyPr/>
                    <a:lstStyle/>
                    <a:p>
                      <a:r>
                        <a:rPr lang="en-US" sz="1200"/>
                        <a:t>F1 Score</a:t>
                      </a:r>
                    </a:p>
                  </a:txBody>
                  <a:tcPr anchor="ctr"/>
                </a:tc>
                <a:tc>
                  <a:txBody>
                    <a:bodyPr/>
                    <a:lstStyle/>
                    <a:p>
                      <a:r>
                        <a:rPr lang="en-US" sz="1200"/>
                        <a:t>AUC</a:t>
                      </a:r>
                    </a:p>
                  </a:txBody>
                  <a:tcPr anchor="ctr"/>
                </a:tc>
                <a:extLst>
                  <a:ext uri="{0D108BD9-81ED-4DB2-BD59-A6C34878D82A}">
                    <a16:rowId xmlns:a16="http://schemas.microsoft.com/office/drawing/2014/main" val="2441845255"/>
                  </a:ext>
                </a:extLst>
              </a:tr>
              <a:tr h="0">
                <a:tc>
                  <a:txBody>
                    <a:bodyPr/>
                    <a:lstStyle/>
                    <a:p>
                      <a:r>
                        <a:rPr lang="en-US" sz="1200" dirty="0"/>
                        <a:t>Logistic Regression + Interactions</a:t>
                      </a:r>
                    </a:p>
                  </a:txBody>
                  <a:tcPr anchor="ctr"/>
                </a:tc>
                <a:tc>
                  <a:txBody>
                    <a:bodyPr/>
                    <a:lstStyle/>
                    <a:p>
                      <a:r>
                        <a:rPr lang="en-US" sz="1200" dirty="0">
                          <a:highlight>
                            <a:srgbClr val="00FF00"/>
                          </a:highlight>
                        </a:rPr>
                        <a:t>0.903</a:t>
                      </a:r>
                    </a:p>
                  </a:txBody>
                  <a:tcPr anchor="ctr"/>
                </a:tc>
                <a:tc>
                  <a:txBody>
                    <a:bodyPr/>
                    <a:lstStyle/>
                    <a:p>
                      <a:r>
                        <a:rPr lang="en-US" sz="1200" dirty="0">
                          <a:highlight>
                            <a:srgbClr val="00FF00"/>
                          </a:highlight>
                        </a:rPr>
                        <a:t>0.638</a:t>
                      </a:r>
                    </a:p>
                  </a:txBody>
                  <a:tcPr anchor="ctr"/>
                </a:tc>
                <a:tc>
                  <a:txBody>
                    <a:bodyPr/>
                    <a:lstStyle/>
                    <a:p>
                      <a:r>
                        <a:rPr lang="en-US" sz="1200"/>
                        <a:t>0.372</a:t>
                      </a:r>
                    </a:p>
                  </a:txBody>
                  <a:tcPr anchor="ctr"/>
                </a:tc>
                <a:tc>
                  <a:txBody>
                    <a:bodyPr/>
                    <a:lstStyle/>
                    <a:p>
                      <a:r>
                        <a:rPr lang="en-US" sz="1200"/>
                        <a:t>0.470</a:t>
                      </a:r>
                    </a:p>
                  </a:txBody>
                  <a:tcPr anchor="ctr"/>
                </a:tc>
                <a:tc>
                  <a:txBody>
                    <a:bodyPr/>
                    <a:lstStyle/>
                    <a:p>
                      <a:r>
                        <a:rPr lang="en-US" sz="1200" dirty="0">
                          <a:highlight>
                            <a:srgbClr val="00FF00"/>
                          </a:highlight>
                        </a:rPr>
                        <a:t>0.904</a:t>
                      </a:r>
                    </a:p>
                  </a:txBody>
                  <a:tcPr anchor="ctr"/>
                </a:tc>
                <a:extLst>
                  <a:ext uri="{0D108BD9-81ED-4DB2-BD59-A6C34878D82A}">
                    <a16:rowId xmlns:a16="http://schemas.microsoft.com/office/drawing/2014/main" val="2847135354"/>
                  </a:ext>
                </a:extLst>
              </a:tr>
              <a:tr h="0">
                <a:tc>
                  <a:txBody>
                    <a:bodyPr/>
                    <a:lstStyle/>
                    <a:p>
                      <a:r>
                        <a:rPr lang="en-US" sz="1200"/>
                        <a:t>Naive Bayes + Interactions</a:t>
                      </a:r>
                    </a:p>
                  </a:txBody>
                  <a:tcPr anchor="ctr"/>
                </a:tc>
                <a:tc>
                  <a:txBody>
                    <a:bodyPr/>
                    <a:lstStyle/>
                    <a:p>
                      <a:r>
                        <a:rPr lang="en-US" sz="1200" dirty="0"/>
                        <a:t>0.837</a:t>
                      </a:r>
                    </a:p>
                  </a:txBody>
                  <a:tcPr anchor="ctr"/>
                </a:tc>
                <a:tc>
                  <a:txBody>
                    <a:bodyPr/>
                    <a:lstStyle/>
                    <a:p>
                      <a:r>
                        <a:rPr lang="en-US" sz="1200" dirty="0"/>
                        <a:t>0.330</a:t>
                      </a:r>
                    </a:p>
                  </a:txBody>
                  <a:tcPr anchor="ctr"/>
                </a:tc>
                <a:tc>
                  <a:txBody>
                    <a:bodyPr/>
                    <a:lstStyle/>
                    <a:p>
                      <a:r>
                        <a:rPr lang="en-US" sz="1200"/>
                        <a:t>0.399</a:t>
                      </a:r>
                    </a:p>
                  </a:txBody>
                  <a:tcPr anchor="ctr"/>
                </a:tc>
                <a:tc>
                  <a:txBody>
                    <a:bodyPr/>
                    <a:lstStyle/>
                    <a:p>
                      <a:r>
                        <a:rPr lang="en-US" sz="1200" dirty="0"/>
                        <a:t>0.361</a:t>
                      </a:r>
                    </a:p>
                  </a:txBody>
                  <a:tcPr anchor="ctr"/>
                </a:tc>
                <a:tc>
                  <a:txBody>
                    <a:bodyPr/>
                    <a:lstStyle/>
                    <a:p>
                      <a:r>
                        <a:rPr lang="en-US" sz="1200"/>
                        <a:t>0.813</a:t>
                      </a:r>
                    </a:p>
                  </a:txBody>
                  <a:tcPr anchor="ctr"/>
                </a:tc>
                <a:extLst>
                  <a:ext uri="{0D108BD9-81ED-4DB2-BD59-A6C34878D82A}">
                    <a16:rowId xmlns:a16="http://schemas.microsoft.com/office/drawing/2014/main" val="1967530836"/>
                  </a:ext>
                </a:extLst>
              </a:tr>
              <a:tr h="0">
                <a:tc>
                  <a:txBody>
                    <a:bodyPr/>
                    <a:lstStyle/>
                    <a:p>
                      <a:r>
                        <a:rPr lang="en-US" sz="1200"/>
                        <a:t>LDA + Interactions</a:t>
                      </a:r>
                    </a:p>
                  </a:txBody>
                  <a:tcPr anchor="ctr"/>
                </a:tc>
                <a:tc>
                  <a:txBody>
                    <a:bodyPr/>
                    <a:lstStyle/>
                    <a:p>
                      <a:r>
                        <a:rPr lang="en-US" sz="1200"/>
                        <a:t>0.899</a:t>
                      </a:r>
                    </a:p>
                  </a:txBody>
                  <a:tcPr anchor="ctr"/>
                </a:tc>
                <a:tc>
                  <a:txBody>
                    <a:bodyPr/>
                    <a:lstStyle/>
                    <a:p>
                      <a:r>
                        <a:rPr lang="en-US" sz="1200"/>
                        <a:t>0.580</a:t>
                      </a:r>
                    </a:p>
                  </a:txBody>
                  <a:tcPr anchor="ctr"/>
                </a:tc>
                <a:tc>
                  <a:txBody>
                    <a:bodyPr/>
                    <a:lstStyle/>
                    <a:p>
                      <a:r>
                        <a:rPr lang="en-US" sz="1200"/>
                        <a:t>0.453</a:t>
                      </a:r>
                    </a:p>
                  </a:txBody>
                  <a:tcPr anchor="ctr"/>
                </a:tc>
                <a:tc>
                  <a:txBody>
                    <a:bodyPr/>
                    <a:lstStyle/>
                    <a:p>
                      <a:r>
                        <a:rPr lang="en-US" sz="1200" dirty="0">
                          <a:highlight>
                            <a:srgbClr val="00FF00"/>
                          </a:highlight>
                        </a:rPr>
                        <a:t>0.509</a:t>
                      </a:r>
                    </a:p>
                  </a:txBody>
                  <a:tcPr anchor="ctr"/>
                </a:tc>
                <a:tc>
                  <a:txBody>
                    <a:bodyPr/>
                    <a:lstStyle/>
                    <a:p>
                      <a:r>
                        <a:rPr lang="en-US" sz="1200"/>
                        <a:t>0.903</a:t>
                      </a:r>
                    </a:p>
                  </a:txBody>
                  <a:tcPr anchor="ctr"/>
                </a:tc>
                <a:extLst>
                  <a:ext uri="{0D108BD9-81ED-4DB2-BD59-A6C34878D82A}">
                    <a16:rowId xmlns:a16="http://schemas.microsoft.com/office/drawing/2014/main" val="1230836655"/>
                  </a:ext>
                </a:extLst>
              </a:tr>
              <a:tr h="0">
                <a:tc>
                  <a:txBody>
                    <a:bodyPr/>
                    <a:lstStyle/>
                    <a:p>
                      <a:r>
                        <a:rPr lang="en-US" sz="1200"/>
                        <a:t>QDA + Interactions</a:t>
                      </a:r>
                    </a:p>
                  </a:txBody>
                  <a:tcPr anchor="ctr"/>
                </a:tc>
                <a:tc>
                  <a:txBody>
                    <a:bodyPr/>
                    <a:lstStyle/>
                    <a:p>
                      <a:r>
                        <a:rPr lang="en-US" sz="1200"/>
                        <a:t>0.856</a:t>
                      </a:r>
                    </a:p>
                  </a:txBody>
                  <a:tcPr anchor="ctr"/>
                </a:tc>
                <a:tc>
                  <a:txBody>
                    <a:bodyPr/>
                    <a:lstStyle/>
                    <a:p>
                      <a:r>
                        <a:rPr lang="en-US" sz="1200"/>
                        <a:t>0.409</a:t>
                      </a:r>
                    </a:p>
                  </a:txBody>
                  <a:tcPr anchor="ctr"/>
                </a:tc>
                <a:tc>
                  <a:txBody>
                    <a:bodyPr/>
                    <a:lstStyle/>
                    <a:p>
                      <a:r>
                        <a:rPr lang="en-US" sz="1200" dirty="0">
                          <a:highlight>
                            <a:srgbClr val="00FF00"/>
                          </a:highlight>
                        </a:rPr>
                        <a:t>0.564</a:t>
                      </a:r>
                    </a:p>
                  </a:txBody>
                  <a:tcPr anchor="ctr"/>
                </a:tc>
                <a:tc>
                  <a:txBody>
                    <a:bodyPr/>
                    <a:lstStyle/>
                    <a:p>
                      <a:r>
                        <a:rPr lang="en-US" sz="1200"/>
                        <a:t>0.475</a:t>
                      </a:r>
                    </a:p>
                  </a:txBody>
                  <a:tcPr anchor="ctr"/>
                </a:tc>
                <a:tc>
                  <a:txBody>
                    <a:bodyPr/>
                    <a:lstStyle/>
                    <a:p>
                      <a:r>
                        <a:rPr lang="en-US" sz="1200"/>
                        <a:t>0.871</a:t>
                      </a:r>
                    </a:p>
                  </a:txBody>
                  <a:tcPr anchor="ctr"/>
                </a:tc>
                <a:extLst>
                  <a:ext uri="{0D108BD9-81ED-4DB2-BD59-A6C34878D82A}">
                    <a16:rowId xmlns:a16="http://schemas.microsoft.com/office/drawing/2014/main" val="1035417037"/>
                  </a:ext>
                </a:extLst>
              </a:tr>
              <a:tr h="0">
                <a:tc>
                  <a:txBody>
                    <a:bodyPr/>
                    <a:lstStyle/>
                    <a:p>
                      <a:r>
                        <a:rPr lang="en-US" sz="1200"/>
                        <a:t>Decision Tree + Interactions</a:t>
                      </a:r>
                    </a:p>
                  </a:txBody>
                  <a:tcPr anchor="ctr"/>
                </a:tc>
                <a:tc>
                  <a:txBody>
                    <a:bodyPr/>
                    <a:lstStyle/>
                    <a:p>
                      <a:r>
                        <a:rPr lang="en-US" sz="1200"/>
                        <a:t>0.900</a:t>
                      </a:r>
                    </a:p>
                  </a:txBody>
                  <a:tcPr anchor="ctr"/>
                </a:tc>
                <a:tc>
                  <a:txBody>
                    <a:bodyPr/>
                    <a:lstStyle/>
                    <a:p>
                      <a:r>
                        <a:rPr lang="en-US" sz="1200" dirty="0"/>
                        <a:t>0.625</a:t>
                      </a:r>
                    </a:p>
                  </a:txBody>
                  <a:tcPr anchor="ctr"/>
                </a:tc>
                <a:tc>
                  <a:txBody>
                    <a:bodyPr/>
                    <a:lstStyle/>
                    <a:p>
                      <a:r>
                        <a:rPr lang="en-US" sz="1200" dirty="0"/>
                        <a:t>0.332</a:t>
                      </a:r>
                    </a:p>
                  </a:txBody>
                  <a:tcPr anchor="ctr"/>
                </a:tc>
                <a:tc>
                  <a:txBody>
                    <a:bodyPr/>
                    <a:lstStyle/>
                    <a:p>
                      <a:r>
                        <a:rPr lang="en-US" sz="1200"/>
                        <a:t>0.434</a:t>
                      </a:r>
                    </a:p>
                  </a:txBody>
                  <a:tcPr anchor="ctr"/>
                </a:tc>
                <a:tc>
                  <a:txBody>
                    <a:bodyPr/>
                    <a:lstStyle/>
                    <a:p>
                      <a:r>
                        <a:rPr lang="en-US" sz="1200" dirty="0"/>
                        <a:t>0.742</a:t>
                      </a:r>
                    </a:p>
                  </a:txBody>
                  <a:tcPr anchor="ctr"/>
                </a:tc>
                <a:extLst>
                  <a:ext uri="{0D108BD9-81ED-4DB2-BD59-A6C34878D82A}">
                    <a16:rowId xmlns:a16="http://schemas.microsoft.com/office/drawing/2014/main" val="3893888007"/>
                  </a:ext>
                </a:extLst>
              </a:tr>
            </a:tbl>
          </a:graphicData>
        </a:graphic>
      </p:graphicFrame>
    </p:spTree>
    <p:extLst>
      <p:ext uri="{BB962C8B-B14F-4D97-AF65-F5344CB8AC3E}">
        <p14:creationId xmlns:p14="http://schemas.microsoft.com/office/powerpoint/2010/main" val="352524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B1FA-3FC8-F855-1D05-19F5A082D4F3}"/>
              </a:ext>
            </a:extLst>
          </p:cNvPr>
          <p:cNvSpPr>
            <a:spLocks noGrp="1"/>
          </p:cNvSpPr>
          <p:nvPr>
            <p:ph type="title"/>
          </p:nvPr>
        </p:nvSpPr>
        <p:spPr>
          <a:xfrm>
            <a:off x="838200" y="365125"/>
            <a:ext cx="10515600" cy="777875"/>
          </a:xfrm>
        </p:spPr>
        <p:txBody>
          <a:bodyPr>
            <a:normAutofit/>
          </a:bodyPr>
          <a:lstStyle/>
          <a:p>
            <a:r>
              <a:rPr lang="en-IN" sz="4000" dirty="0">
                <a:solidFill>
                  <a:schemeClr val="tx2">
                    <a:lumMod val="75000"/>
                    <a:lumOff val="25000"/>
                  </a:schemeClr>
                </a:solidFill>
              </a:rPr>
              <a:t>Introduction</a:t>
            </a:r>
            <a:endParaRPr lang="en-US" sz="40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3E49F1BA-C356-0071-7AC6-638FA564E707}"/>
              </a:ext>
            </a:extLst>
          </p:cNvPr>
          <p:cNvSpPr>
            <a:spLocks noGrp="1"/>
          </p:cNvSpPr>
          <p:nvPr>
            <p:ph idx="1"/>
          </p:nvPr>
        </p:nvSpPr>
        <p:spPr>
          <a:xfrm>
            <a:off x="947056" y="1143000"/>
            <a:ext cx="10406743" cy="5033963"/>
          </a:xfrm>
        </p:spPr>
        <p:txBody>
          <a:bodyPr>
            <a:normAutofit fontScale="70000" lnSpcReduction="20000"/>
          </a:bodyPr>
          <a:lstStyle/>
          <a:p>
            <a:pPr>
              <a:buNone/>
            </a:pPr>
            <a:r>
              <a:rPr lang="en-US" b="1" dirty="0"/>
              <a:t>Background:</a:t>
            </a:r>
            <a:br>
              <a:rPr lang="en-US" dirty="0"/>
            </a:br>
            <a:r>
              <a:rPr lang="en-US" dirty="0"/>
              <a:t>Banks regularly conduct marketing campaigns to promote term deposit products. These campaigns are often broad in scope, targeting large customer bases, but result in low conversion rates. As a result, significant marketing resources are spent on individuals who are unlikely to subscribe.</a:t>
            </a:r>
          </a:p>
          <a:p>
            <a:pPr>
              <a:buNone/>
            </a:pPr>
            <a:r>
              <a:rPr lang="en-US" b="1" dirty="0"/>
              <a:t>Problem Statement:</a:t>
            </a:r>
            <a:br>
              <a:rPr lang="en-US" dirty="0"/>
            </a:br>
            <a:r>
              <a:rPr lang="en-US" dirty="0"/>
              <a:t>The challenge is to accurately predict which customers are likely to subscribe to a term deposit based on demographic, financial, and campaign-related attributes. This can help banks focus their marketing efforts more effectively.</a:t>
            </a:r>
          </a:p>
          <a:p>
            <a:pPr>
              <a:buNone/>
            </a:pPr>
            <a:r>
              <a:rPr lang="en-US" b="1" dirty="0"/>
              <a:t>Goal of the Project:</a:t>
            </a:r>
            <a:br>
              <a:rPr lang="en-US" dirty="0"/>
            </a:br>
            <a:r>
              <a:rPr lang="en-US" dirty="0"/>
              <a:t>The primary goal is to develop a predictive machine learning model that identifies customers with a high likelihood of responding positively to term deposit offers. This supports more efficient customer targeting and resource allocation.</a:t>
            </a:r>
          </a:p>
          <a:p>
            <a:pPr>
              <a:buNone/>
            </a:pPr>
            <a:r>
              <a:rPr lang="en-US" b="1" dirty="0"/>
              <a:t>Business Importance:</a:t>
            </a:r>
            <a:endParaRPr lang="en-US" dirty="0"/>
          </a:p>
          <a:p>
            <a:pPr>
              <a:buFont typeface="Arial" panose="020B0604020202020204" pitchFamily="34" charset="0"/>
              <a:buChar char="•"/>
            </a:pPr>
            <a:r>
              <a:rPr lang="en-US" dirty="0"/>
              <a:t>Enables improved customer segmentation for campaign planning</a:t>
            </a:r>
          </a:p>
          <a:p>
            <a:pPr>
              <a:buFont typeface="Arial" panose="020B0604020202020204" pitchFamily="34" charset="0"/>
              <a:buChar char="•"/>
            </a:pPr>
            <a:r>
              <a:rPr lang="en-US" dirty="0"/>
              <a:t>Enhances marketing effectiveness through personalized offers</a:t>
            </a:r>
          </a:p>
          <a:p>
            <a:pPr>
              <a:buFont typeface="Arial" panose="020B0604020202020204" pitchFamily="34" charset="0"/>
              <a:buChar char="•"/>
            </a:pPr>
            <a:r>
              <a:rPr lang="en-US" dirty="0"/>
              <a:t>Reduces costs by minimizing outreach to low-probability responders</a:t>
            </a:r>
          </a:p>
          <a:p>
            <a:pPr>
              <a:buFont typeface="Arial" panose="020B0604020202020204" pitchFamily="34" charset="0"/>
              <a:buChar char="•"/>
            </a:pPr>
            <a:r>
              <a:rPr lang="en-US" dirty="0"/>
              <a:t>Improves customer engagement and overall return on marketing investment</a:t>
            </a:r>
          </a:p>
          <a:p>
            <a:endParaRPr lang="en-US" dirty="0"/>
          </a:p>
        </p:txBody>
      </p:sp>
      <p:sp>
        <p:nvSpPr>
          <p:cNvPr id="4" name="Slide Number Placeholder 3">
            <a:extLst>
              <a:ext uri="{FF2B5EF4-FFF2-40B4-BE49-F238E27FC236}">
                <a16:creationId xmlns:a16="http://schemas.microsoft.com/office/drawing/2014/main" id="{84373BAC-04D9-FEA0-4BB0-4B93B9671547}"/>
              </a:ext>
            </a:extLst>
          </p:cNvPr>
          <p:cNvSpPr>
            <a:spLocks noGrp="1"/>
          </p:cNvSpPr>
          <p:nvPr>
            <p:ph type="sldNum" sz="quarter" idx="12"/>
          </p:nvPr>
        </p:nvSpPr>
        <p:spPr/>
        <p:txBody>
          <a:bodyPr/>
          <a:lstStyle/>
          <a:p>
            <a:fld id="{B3A0A90D-4632-41BB-B2AB-F2304F53F915}" type="slidenum">
              <a:rPr lang="en-US" smtClean="0"/>
              <a:t>2</a:t>
            </a:fld>
            <a:endParaRPr lang="en-US"/>
          </a:p>
        </p:txBody>
      </p:sp>
    </p:spTree>
    <p:extLst>
      <p:ext uri="{BB962C8B-B14F-4D97-AF65-F5344CB8AC3E}">
        <p14:creationId xmlns:p14="http://schemas.microsoft.com/office/powerpoint/2010/main" val="400206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54CC-7E97-62BB-E1A7-008D9B68F908}"/>
              </a:ext>
            </a:extLst>
          </p:cNvPr>
          <p:cNvSpPr>
            <a:spLocks noGrp="1"/>
          </p:cNvSpPr>
          <p:nvPr>
            <p:ph type="title"/>
          </p:nvPr>
        </p:nvSpPr>
        <p:spPr>
          <a:xfrm>
            <a:off x="740229" y="593725"/>
            <a:ext cx="10515600" cy="538389"/>
          </a:xfrm>
        </p:spPr>
        <p:txBody>
          <a:bodyPr>
            <a:normAutofit fontScale="90000"/>
          </a:bodyPr>
          <a:lstStyle/>
          <a:p>
            <a:r>
              <a:rPr lang="en-IN" sz="3200" dirty="0">
                <a:solidFill>
                  <a:schemeClr val="tx2">
                    <a:lumMod val="75000"/>
                    <a:lumOff val="25000"/>
                  </a:schemeClr>
                </a:solidFill>
              </a:rPr>
              <a:t>Models trained on PCA components</a:t>
            </a:r>
            <a:br>
              <a:rPr lang="en-US" sz="3200" dirty="0">
                <a:solidFill>
                  <a:schemeClr val="tx2">
                    <a:lumMod val="75000"/>
                    <a:lumOff val="25000"/>
                  </a:schemeClr>
                </a:solidFill>
              </a:rPr>
            </a:br>
            <a:endParaRPr lang="en-US" sz="3200" dirty="0">
              <a:solidFill>
                <a:schemeClr val="tx2">
                  <a:lumMod val="75000"/>
                  <a:lumOff val="25000"/>
                </a:schemeClr>
              </a:solidFill>
            </a:endParaRPr>
          </a:p>
        </p:txBody>
      </p:sp>
      <p:sp>
        <p:nvSpPr>
          <p:cNvPr id="9" name="TextBox 8">
            <a:extLst>
              <a:ext uri="{FF2B5EF4-FFF2-40B4-BE49-F238E27FC236}">
                <a16:creationId xmlns:a16="http://schemas.microsoft.com/office/drawing/2014/main" id="{A713AC02-BAC2-22B3-072E-8157BCB961B0}"/>
              </a:ext>
            </a:extLst>
          </p:cNvPr>
          <p:cNvSpPr txBox="1"/>
          <p:nvPr/>
        </p:nvSpPr>
        <p:spPr>
          <a:xfrm>
            <a:off x="827314" y="3433356"/>
            <a:ext cx="11364686"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rPr>
              <a:t>Best AUC</a:t>
            </a:r>
            <a:r>
              <a:rPr kumimoji="0" lang="en-US" altLang="en-US" sz="1400" b="0" u="none" strike="noStrike" cap="none" normalizeH="0" baseline="0" dirty="0">
                <a:ln>
                  <a:noFill/>
                </a:ln>
                <a:solidFill>
                  <a:schemeClr val="tx1"/>
                </a:solidFill>
                <a:effectLst/>
                <a:latin typeface="Arial" panose="020B0604020202020204" pitchFamily="34" charset="0"/>
              </a:rPr>
              <a:t>:</a:t>
            </a:r>
            <a:br>
              <a:rPr kumimoji="0" lang="en-US" altLang="en-US" sz="1400" b="0" u="none" strike="noStrike" cap="none" normalizeH="0" baseline="0" dirty="0">
                <a:ln>
                  <a:noFill/>
                </a:ln>
                <a:solidFill>
                  <a:schemeClr val="tx1"/>
                </a:solidFill>
                <a:effectLst/>
                <a:latin typeface="Arial" panose="020B0604020202020204" pitchFamily="34" charset="0"/>
              </a:rPr>
            </a:br>
            <a:r>
              <a:rPr kumimoji="0" lang="en-US" altLang="en-US" sz="1400" b="0" u="none" strike="noStrike" cap="none" normalizeH="0" baseline="0" dirty="0">
                <a:ln>
                  <a:noFill/>
                </a:ln>
                <a:solidFill>
                  <a:schemeClr val="tx1"/>
                </a:solidFill>
                <a:effectLst/>
                <a:latin typeface="Arial" panose="020B0604020202020204" pitchFamily="34" charset="0"/>
              </a:rPr>
              <a:t>Logistic Regression (0.826) and LDA (0.829) with PCA perform best in terms of AUC, indicating better discrimination between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rPr>
              <a:t>Highest Recall</a:t>
            </a:r>
            <a:r>
              <a:rPr kumimoji="0" lang="en-US" altLang="en-US" sz="1400" b="0" u="none" strike="noStrike" cap="none" normalizeH="0" baseline="0" dirty="0">
                <a:ln>
                  <a:noFill/>
                </a:ln>
                <a:solidFill>
                  <a:schemeClr val="tx1"/>
                </a:solidFill>
                <a:effectLst/>
                <a:latin typeface="Arial" panose="020B0604020202020204" pitchFamily="34" charset="0"/>
              </a:rPr>
              <a:t>:</a:t>
            </a:r>
            <a:br>
              <a:rPr kumimoji="0" lang="en-US" altLang="en-US" sz="1400" b="0" u="none" strike="noStrike" cap="none" normalizeH="0" baseline="0" dirty="0">
                <a:ln>
                  <a:noFill/>
                </a:ln>
                <a:solidFill>
                  <a:schemeClr val="tx1"/>
                </a:solidFill>
                <a:effectLst/>
                <a:latin typeface="Arial" panose="020B0604020202020204" pitchFamily="34" charset="0"/>
              </a:rPr>
            </a:br>
            <a:r>
              <a:rPr kumimoji="0" lang="en-US" altLang="en-US" sz="1400" b="0" u="none" strike="noStrike" cap="none" normalizeH="0" baseline="0" dirty="0">
                <a:ln>
                  <a:noFill/>
                </a:ln>
                <a:solidFill>
                  <a:schemeClr val="tx1"/>
                </a:solidFill>
                <a:effectLst/>
                <a:latin typeface="Arial" panose="020B0604020202020204" pitchFamily="34" charset="0"/>
              </a:rPr>
              <a:t>QDA (0.372) is most sensitive in detecting actual subscribers, similar to its behavior in original and interaction-based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rPr>
              <a:t>Highest Precision</a:t>
            </a:r>
            <a:r>
              <a:rPr kumimoji="0" lang="en-US" altLang="en-US" sz="1400" b="0" u="none" strike="noStrike" cap="none" normalizeH="0" baseline="0" dirty="0">
                <a:ln>
                  <a:noFill/>
                </a:ln>
                <a:solidFill>
                  <a:schemeClr val="tx1"/>
                </a:solidFill>
                <a:effectLst/>
                <a:latin typeface="Arial" panose="020B0604020202020204" pitchFamily="34" charset="0"/>
              </a:rPr>
              <a:t>:</a:t>
            </a:r>
            <a:br>
              <a:rPr kumimoji="0" lang="en-US" altLang="en-US" sz="1400" b="0" u="none" strike="noStrike" cap="none" normalizeH="0" baseline="0" dirty="0">
                <a:ln>
                  <a:noFill/>
                </a:ln>
                <a:solidFill>
                  <a:schemeClr val="tx1"/>
                </a:solidFill>
                <a:effectLst/>
                <a:latin typeface="Arial" panose="020B0604020202020204" pitchFamily="34" charset="0"/>
              </a:rPr>
            </a:br>
            <a:r>
              <a:rPr kumimoji="0" lang="en-US" altLang="en-US" sz="1400" b="0" u="none" strike="noStrike" cap="none" normalizeH="0" baseline="0" dirty="0">
                <a:ln>
                  <a:noFill/>
                </a:ln>
                <a:solidFill>
                  <a:schemeClr val="tx1"/>
                </a:solidFill>
                <a:effectLst/>
                <a:latin typeface="Arial" panose="020B0604020202020204" pitchFamily="34" charset="0"/>
              </a:rPr>
              <a:t>Decision Tree (0.540) and Logistic Regression (0.529) achieve the best precision, though recall remains very 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u="none" strike="noStrike" cap="none" normalizeH="0" baseline="0" dirty="0">
                <a:ln>
                  <a:noFill/>
                </a:ln>
                <a:solidFill>
                  <a:schemeClr val="tx1"/>
                </a:solidFill>
                <a:effectLst/>
                <a:latin typeface="Arial" panose="020B0604020202020204" pitchFamily="34" charset="0"/>
              </a:rPr>
              <a:t>Best F1 Score</a:t>
            </a:r>
            <a:r>
              <a:rPr kumimoji="0" lang="en-US" altLang="en-US" sz="1400" b="0" u="none" strike="noStrike" cap="none" normalizeH="0" baseline="0" dirty="0">
                <a:ln>
                  <a:noFill/>
                </a:ln>
                <a:solidFill>
                  <a:schemeClr val="tx1"/>
                </a:solidFill>
                <a:effectLst/>
                <a:latin typeface="Arial" panose="020B0604020202020204" pitchFamily="34" charset="0"/>
              </a:rPr>
              <a:t>:</a:t>
            </a:r>
            <a:br>
              <a:rPr kumimoji="0" lang="en-US" altLang="en-US" sz="1400" b="0" u="none" strike="noStrike" cap="none" normalizeH="0" baseline="0" dirty="0">
                <a:ln>
                  <a:noFill/>
                </a:ln>
                <a:solidFill>
                  <a:schemeClr val="tx1"/>
                </a:solidFill>
                <a:effectLst/>
                <a:latin typeface="Arial" panose="020B0604020202020204" pitchFamily="34" charset="0"/>
              </a:rPr>
            </a:br>
            <a:r>
              <a:rPr kumimoji="0" lang="en-US" altLang="en-US" sz="1400" b="0" u="none" strike="noStrike" cap="none" normalizeH="0" baseline="0" dirty="0">
                <a:ln>
                  <a:noFill/>
                </a:ln>
                <a:solidFill>
                  <a:schemeClr val="tx1"/>
                </a:solidFill>
                <a:effectLst/>
                <a:latin typeface="Arial" panose="020B0604020202020204" pitchFamily="34" charset="0"/>
              </a:rPr>
              <a:t>QDA (0.366) shows the best balance between precision and recall, making it the most stable model among PCA-based options.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latin typeface="Arial" panose="020B0604020202020204" pitchFamily="34" charset="0"/>
              </a:rPr>
              <a:t>Best Accuracy:</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Decision Tree (0.887), Logistic Regression (0.885), and LDA (0.885) showed the highest accuracy.</a:t>
            </a:r>
            <a:endParaRPr kumimoji="0" lang="en-US" altLang="en-US" sz="1400" b="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31DAA891-7334-F164-C1C9-4496BED7B939}"/>
              </a:ext>
            </a:extLst>
          </p:cNvPr>
          <p:cNvSpPr>
            <a:spLocks noGrp="1"/>
          </p:cNvSpPr>
          <p:nvPr>
            <p:ph type="sldNum" sz="quarter" idx="12"/>
          </p:nvPr>
        </p:nvSpPr>
        <p:spPr/>
        <p:txBody>
          <a:bodyPr/>
          <a:lstStyle/>
          <a:p>
            <a:fld id="{B3A0A90D-4632-41BB-B2AB-F2304F53F915}" type="slidenum">
              <a:rPr lang="en-US" smtClean="0"/>
              <a:t>20</a:t>
            </a:fld>
            <a:endParaRPr lang="en-US"/>
          </a:p>
        </p:txBody>
      </p:sp>
      <p:graphicFrame>
        <p:nvGraphicFramePr>
          <p:cNvPr id="14" name="Content Placeholder 3">
            <a:extLst>
              <a:ext uri="{FF2B5EF4-FFF2-40B4-BE49-F238E27FC236}">
                <a16:creationId xmlns:a16="http://schemas.microsoft.com/office/drawing/2014/main" id="{4EDD7594-17F4-8082-FFA1-35F30F2A128B}"/>
              </a:ext>
            </a:extLst>
          </p:cNvPr>
          <p:cNvGraphicFramePr>
            <a:graphicFrameLocks noGrp="1"/>
          </p:cNvGraphicFramePr>
          <p:nvPr>
            <p:ph idx="1"/>
            <p:extLst>
              <p:ext uri="{D42A27DB-BD31-4B8C-83A1-F6EECF244321}">
                <p14:modId xmlns:p14="http://schemas.microsoft.com/office/powerpoint/2010/main" val="750585008"/>
              </p:ext>
            </p:extLst>
          </p:nvPr>
        </p:nvGraphicFramePr>
        <p:xfrm>
          <a:off x="838200" y="1132114"/>
          <a:ext cx="10515600" cy="2042160"/>
        </p:xfrm>
        <a:graphic>
          <a:graphicData uri="http://schemas.openxmlformats.org/drawingml/2006/table">
            <a:tbl>
              <a:tblPr>
                <a:tableStyleId>{ED083AE6-46FA-4A59-8FB0-9F97EB10719F}</a:tableStyleId>
              </a:tblPr>
              <a:tblGrid>
                <a:gridCol w="1752600">
                  <a:extLst>
                    <a:ext uri="{9D8B030D-6E8A-4147-A177-3AD203B41FA5}">
                      <a16:colId xmlns:a16="http://schemas.microsoft.com/office/drawing/2014/main" val="2483224653"/>
                    </a:ext>
                  </a:extLst>
                </a:gridCol>
                <a:gridCol w="1752600">
                  <a:extLst>
                    <a:ext uri="{9D8B030D-6E8A-4147-A177-3AD203B41FA5}">
                      <a16:colId xmlns:a16="http://schemas.microsoft.com/office/drawing/2014/main" val="882457927"/>
                    </a:ext>
                  </a:extLst>
                </a:gridCol>
                <a:gridCol w="1752600">
                  <a:extLst>
                    <a:ext uri="{9D8B030D-6E8A-4147-A177-3AD203B41FA5}">
                      <a16:colId xmlns:a16="http://schemas.microsoft.com/office/drawing/2014/main" val="3845463503"/>
                    </a:ext>
                  </a:extLst>
                </a:gridCol>
                <a:gridCol w="1752600">
                  <a:extLst>
                    <a:ext uri="{9D8B030D-6E8A-4147-A177-3AD203B41FA5}">
                      <a16:colId xmlns:a16="http://schemas.microsoft.com/office/drawing/2014/main" val="2763990634"/>
                    </a:ext>
                  </a:extLst>
                </a:gridCol>
                <a:gridCol w="1752600">
                  <a:extLst>
                    <a:ext uri="{9D8B030D-6E8A-4147-A177-3AD203B41FA5}">
                      <a16:colId xmlns:a16="http://schemas.microsoft.com/office/drawing/2014/main" val="1116563305"/>
                    </a:ext>
                  </a:extLst>
                </a:gridCol>
                <a:gridCol w="1752600">
                  <a:extLst>
                    <a:ext uri="{9D8B030D-6E8A-4147-A177-3AD203B41FA5}">
                      <a16:colId xmlns:a16="http://schemas.microsoft.com/office/drawing/2014/main" val="949546695"/>
                    </a:ext>
                  </a:extLst>
                </a:gridCol>
              </a:tblGrid>
              <a:tr h="0">
                <a:tc>
                  <a:txBody>
                    <a:bodyPr/>
                    <a:lstStyle/>
                    <a:p>
                      <a:r>
                        <a:rPr lang="en-US" sz="1400" dirty="0"/>
                        <a:t>Model</a:t>
                      </a:r>
                    </a:p>
                  </a:txBody>
                  <a:tcPr anchor="ctr"/>
                </a:tc>
                <a:tc>
                  <a:txBody>
                    <a:bodyPr/>
                    <a:lstStyle/>
                    <a:p>
                      <a:r>
                        <a:rPr lang="en-US" sz="1400"/>
                        <a:t>Accuracy</a:t>
                      </a:r>
                    </a:p>
                  </a:txBody>
                  <a:tcPr anchor="ctr"/>
                </a:tc>
                <a:tc>
                  <a:txBody>
                    <a:bodyPr/>
                    <a:lstStyle/>
                    <a:p>
                      <a:r>
                        <a:rPr lang="en-US" sz="1400"/>
                        <a:t>Precision</a:t>
                      </a:r>
                    </a:p>
                  </a:txBody>
                  <a:tcPr anchor="ctr"/>
                </a:tc>
                <a:tc>
                  <a:txBody>
                    <a:bodyPr/>
                    <a:lstStyle/>
                    <a:p>
                      <a:r>
                        <a:rPr lang="en-US" sz="1400"/>
                        <a:t>Recall</a:t>
                      </a:r>
                    </a:p>
                  </a:txBody>
                  <a:tcPr anchor="ctr"/>
                </a:tc>
                <a:tc>
                  <a:txBody>
                    <a:bodyPr/>
                    <a:lstStyle/>
                    <a:p>
                      <a:r>
                        <a:rPr lang="en-US" sz="1400"/>
                        <a:t>F1 Score</a:t>
                      </a:r>
                    </a:p>
                  </a:txBody>
                  <a:tcPr anchor="ctr"/>
                </a:tc>
                <a:tc>
                  <a:txBody>
                    <a:bodyPr/>
                    <a:lstStyle/>
                    <a:p>
                      <a:r>
                        <a:rPr lang="en-US" sz="1400"/>
                        <a:t>AUC</a:t>
                      </a:r>
                    </a:p>
                  </a:txBody>
                  <a:tcPr anchor="ctr"/>
                </a:tc>
                <a:extLst>
                  <a:ext uri="{0D108BD9-81ED-4DB2-BD59-A6C34878D82A}">
                    <a16:rowId xmlns:a16="http://schemas.microsoft.com/office/drawing/2014/main" val="2381259710"/>
                  </a:ext>
                </a:extLst>
              </a:tr>
              <a:tr h="0">
                <a:tc>
                  <a:txBody>
                    <a:bodyPr/>
                    <a:lstStyle/>
                    <a:p>
                      <a:r>
                        <a:rPr lang="en-US" sz="1400"/>
                        <a:t>Logistic Regression (PCA)</a:t>
                      </a:r>
                    </a:p>
                  </a:txBody>
                  <a:tcPr anchor="ctr"/>
                </a:tc>
                <a:tc>
                  <a:txBody>
                    <a:bodyPr/>
                    <a:lstStyle/>
                    <a:p>
                      <a:r>
                        <a:rPr lang="en-US" sz="1400" dirty="0"/>
                        <a:t>0.885</a:t>
                      </a:r>
                    </a:p>
                  </a:txBody>
                  <a:tcPr anchor="ctr"/>
                </a:tc>
                <a:tc>
                  <a:txBody>
                    <a:bodyPr/>
                    <a:lstStyle/>
                    <a:p>
                      <a:r>
                        <a:rPr lang="en-US" sz="1400" dirty="0"/>
                        <a:t>0.529</a:t>
                      </a:r>
                    </a:p>
                  </a:txBody>
                  <a:tcPr anchor="ctr"/>
                </a:tc>
                <a:tc>
                  <a:txBody>
                    <a:bodyPr/>
                    <a:lstStyle/>
                    <a:p>
                      <a:r>
                        <a:rPr lang="en-US" sz="1400"/>
                        <a:t>0.052</a:t>
                      </a:r>
                    </a:p>
                  </a:txBody>
                  <a:tcPr anchor="ctr"/>
                </a:tc>
                <a:tc>
                  <a:txBody>
                    <a:bodyPr/>
                    <a:lstStyle/>
                    <a:p>
                      <a:r>
                        <a:rPr lang="en-US" sz="1400" dirty="0"/>
                        <a:t>0.094</a:t>
                      </a:r>
                    </a:p>
                  </a:txBody>
                  <a:tcPr anchor="ctr"/>
                </a:tc>
                <a:tc>
                  <a:txBody>
                    <a:bodyPr/>
                    <a:lstStyle/>
                    <a:p>
                      <a:r>
                        <a:rPr lang="en-US" sz="1400" dirty="0"/>
                        <a:t>0.826</a:t>
                      </a:r>
                    </a:p>
                  </a:txBody>
                  <a:tcPr anchor="ctr"/>
                </a:tc>
                <a:extLst>
                  <a:ext uri="{0D108BD9-81ED-4DB2-BD59-A6C34878D82A}">
                    <a16:rowId xmlns:a16="http://schemas.microsoft.com/office/drawing/2014/main" val="2230926204"/>
                  </a:ext>
                </a:extLst>
              </a:tr>
              <a:tr h="0">
                <a:tc>
                  <a:txBody>
                    <a:bodyPr/>
                    <a:lstStyle/>
                    <a:p>
                      <a:r>
                        <a:rPr lang="en-US" sz="1400"/>
                        <a:t>Naive Bayes (PCA)</a:t>
                      </a:r>
                    </a:p>
                  </a:txBody>
                  <a:tcPr anchor="ctr"/>
                </a:tc>
                <a:tc>
                  <a:txBody>
                    <a:bodyPr/>
                    <a:lstStyle/>
                    <a:p>
                      <a:r>
                        <a:rPr lang="en-US" sz="1400" dirty="0"/>
                        <a:t>0.844</a:t>
                      </a:r>
                    </a:p>
                  </a:txBody>
                  <a:tcPr anchor="ctr"/>
                </a:tc>
                <a:tc>
                  <a:txBody>
                    <a:bodyPr/>
                    <a:lstStyle/>
                    <a:p>
                      <a:r>
                        <a:rPr lang="en-US" sz="1400" dirty="0"/>
                        <a:t>0.304</a:t>
                      </a:r>
                    </a:p>
                  </a:txBody>
                  <a:tcPr anchor="ctr"/>
                </a:tc>
                <a:tc>
                  <a:txBody>
                    <a:bodyPr/>
                    <a:lstStyle/>
                    <a:p>
                      <a:r>
                        <a:rPr lang="en-US" sz="1400"/>
                        <a:t>0.274</a:t>
                      </a:r>
                    </a:p>
                  </a:txBody>
                  <a:tcPr anchor="ctr"/>
                </a:tc>
                <a:tc>
                  <a:txBody>
                    <a:bodyPr/>
                    <a:lstStyle/>
                    <a:p>
                      <a:r>
                        <a:rPr lang="en-US" sz="1400"/>
                        <a:t>0.288</a:t>
                      </a:r>
                    </a:p>
                  </a:txBody>
                  <a:tcPr anchor="ctr"/>
                </a:tc>
                <a:tc>
                  <a:txBody>
                    <a:bodyPr/>
                    <a:lstStyle/>
                    <a:p>
                      <a:r>
                        <a:rPr lang="en-US" sz="1400"/>
                        <a:t>0.754</a:t>
                      </a:r>
                    </a:p>
                  </a:txBody>
                  <a:tcPr anchor="ctr"/>
                </a:tc>
                <a:extLst>
                  <a:ext uri="{0D108BD9-81ED-4DB2-BD59-A6C34878D82A}">
                    <a16:rowId xmlns:a16="http://schemas.microsoft.com/office/drawing/2014/main" val="1153773655"/>
                  </a:ext>
                </a:extLst>
              </a:tr>
              <a:tr h="0">
                <a:tc>
                  <a:txBody>
                    <a:bodyPr/>
                    <a:lstStyle/>
                    <a:p>
                      <a:r>
                        <a:rPr lang="en-US" sz="1400"/>
                        <a:t>LDA (PCA)</a:t>
                      </a:r>
                    </a:p>
                  </a:txBody>
                  <a:tcPr anchor="ctr"/>
                </a:tc>
                <a:tc>
                  <a:txBody>
                    <a:bodyPr/>
                    <a:lstStyle/>
                    <a:p>
                      <a:r>
                        <a:rPr lang="en-US" sz="1400" dirty="0"/>
                        <a:t>0.885</a:t>
                      </a:r>
                    </a:p>
                  </a:txBody>
                  <a:tcPr anchor="ctr"/>
                </a:tc>
                <a:tc>
                  <a:txBody>
                    <a:bodyPr/>
                    <a:lstStyle/>
                    <a:p>
                      <a:r>
                        <a:rPr lang="en-US" sz="1400" dirty="0"/>
                        <a:t>0.507</a:t>
                      </a:r>
                    </a:p>
                  </a:txBody>
                  <a:tcPr anchor="ctr"/>
                </a:tc>
                <a:tc>
                  <a:txBody>
                    <a:bodyPr/>
                    <a:lstStyle/>
                    <a:p>
                      <a:r>
                        <a:rPr lang="en-US" sz="1400" dirty="0"/>
                        <a:t>0.071</a:t>
                      </a:r>
                    </a:p>
                  </a:txBody>
                  <a:tcPr anchor="ctr"/>
                </a:tc>
                <a:tc>
                  <a:txBody>
                    <a:bodyPr/>
                    <a:lstStyle/>
                    <a:p>
                      <a:r>
                        <a:rPr lang="en-US" sz="1400"/>
                        <a:t>0.125</a:t>
                      </a:r>
                    </a:p>
                  </a:txBody>
                  <a:tcPr anchor="ctr"/>
                </a:tc>
                <a:tc>
                  <a:txBody>
                    <a:bodyPr/>
                    <a:lstStyle/>
                    <a:p>
                      <a:r>
                        <a:rPr lang="en-US" sz="1400" dirty="0">
                          <a:highlight>
                            <a:srgbClr val="00FF00"/>
                          </a:highlight>
                        </a:rPr>
                        <a:t>0.829</a:t>
                      </a:r>
                    </a:p>
                  </a:txBody>
                  <a:tcPr anchor="ctr"/>
                </a:tc>
                <a:extLst>
                  <a:ext uri="{0D108BD9-81ED-4DB2-BD59-A6C34878D82A}">
                    <a16:rowId xmlns:a16="http://schemas.microsoft.com/office/drawing/2014/main" val="1512546081"/>
                  </a:ext>
                </a:extLst>
              </a:tr>
              <a:tr h="0">
                <a:tc>
                  <a:txBody>
                    <a:bodyPr/>
                    <a:lstStyle/>
                    <a:p>
                      <a:r>
                        <a:rPr lang="en-US" sz="1400"/>
                        <a:t>QDA (PCA)</a:t>
                      </a:r>
                    </a:p>
                  </a:txBody>
                  <a:tcPr anchor="ctr"/>
                </a:tc>
                <a:tc>
                  <a:txBody>
                    <a:bodyPr/>
                    <a:lstStyle/>
                    <a:p>
                      <a:r>
                        <a:rPr lang="en-US" sz="1400"/>
                        <a:t>0.851</a:t>
                      </a:r>
                    </a:p>
                  </a:txBody>
                  <a:tcPr anchor="ctr"/>
                </a:tc>
                <a:tc>
                  <a:txBody>
                    <a:bodyPr/>
                    <a:lstStyle/>
                    <a:p>
                      <a:r>
                        <a:rPr lang="en-US" sz="1400"/>
                        <a:t>0.359</a:t>
                      </a:r>
                    </a:p>
                  </a:txBody>
                  <a:tcPr anchor="ctr"/>
                </a:tc>
                <a:tc>
                  <a:txBody>
                    <a:bodyPr/>
                    <a:lstStyle/>
                    <a:p>
                      <a:r>
                        <a:rPr lang="en-US" sz="1400" dirty="0">
                          <a:highlight>
                            <a:srgbClr val="00FF00"/>
                          </a:highlight>
                        </a:rPr>
                        <a:t>0.372</a:t>
                      </a:r>
                    </a:p>
                  </a:txBody>
                  <a:tcPr anchor="ctr"/>
                </a:tc>
                <a:tc>
                  <a:txBody>
                    <a:bodyPr/>
                    <a:lstStyle/>
                    <a:p>
                      <a:r>
                        <a:rPr lang="en-US" sz="1400" dirty="0">
                          <a:highlight>
                            <a:srgbClr val="00FF00"/>
                          </a:highlight>
                        </a:rPr>
                        <a:t>0.366</a:t>
                      </a:r>
                    </a:p>
                  </a:txBody>
                  <a:tcPr anchor="ctr"/>
                </a:tc>
                <a:tc>
                  <a:txBody>
                    <a:bodyPr/>
                    <a:lstStyle/>
                    <a:p>
                      <a:r>
                        <a:rPr lang="en-US" sz="1400"/>
                        <a:t>0.801</a:t>
                      </a:r>
                    </a:p>
                  </a:txBody>
                  <a:tcPr anchor="ctr"/>
                </a:tc>
                <a:extLst>
                  <a:ext uri="{0D108BD9-81ED-4DB2-BD59-A6C34878D82A}">
                    <a16:rowId xmlns:a16="http://schemas.microsoft.com/office/drawing/2014/main" val="4036996154"/>
                  </a:ext>
                </a:extLst>
              </a:tr>
              <a:tr h="0">
                <a:tc>
                  <a:txBody>
                    <a:bodyPr/>
                    <a:lstStyle/>
                    <a:p>
                      <a:r>
                        <a:rPr lang="en-US" sz="1400"/>
                        <a:t>Decision Tree (PCA)</a:t>
                      </a:r>
                    </a:p>
                  </a:txBody>
                  <a:tcPr anchor="ctr"/>
                </a:tc>
                <a:tc>
                  <a:txBody>
                    <a:bodyPr/>
                    <a:lstStyle/>
                    <a:p>
                      <a:r>
                        <a:rPr lang="en-US" sz="1400" dirty="0">
                          <a:highlight>
                            <a:srgbClr val="00FF00"/>
                          </a:highlight>
                        </a:rPr>
                        <a:t>0.887</a:t>
                      </a:r>
                    </a:p>
                  </a:txBody>
                  <a:tcPr anchor="ctr"/>
                </a:tc>
                <a:tc>
                  <a:txBody>
                    <a:bodyPr/>
                    <a:lstStyle/>
                    <a:p>
                      <a:r>
                        <a:rPr lang="en-US" sz="1400" dirty="0">
                          <a:highlight>
                            <a:srgbClr val="00FF00"/>
                          </a:highlight>
                        </a:rPr>
                        <a:t>0.540</a:t>
                      </a:r>
                    </a:p>
                  </a:txBody>
                  <a:tcPr anchor="ctr"/>
                </a:tc>
                <a:tc>
                  <a:txBody>
                    <a:bodyPr/>
                    <a:lstStyle/>
                    <a:p>
                      <a:r>
                        <a:rPr lang="en-US" sz="1400"/>
                        <a:t>0.104</a:t>
                      </a:r>
                    </a:p>
                  </a:txBody>
                  <a:tcPr anchor="ctr"/>
                </a:tc>
                <a:tc>
                  <a:txBody>
                    <a:bodyPr/>
                    <a:lstStyle/>
                    <a:p>
                      <a:r>
                        <a:rPr lang="en-US" sz="1400"/>
                        <a:t>0.174</a:t>
                      </a:r>
                    </a:p>
                  </a:txBody>
                  <a:tcPr anchor="ctr"/>
                </a:tc>
                <a:tc>
                  <a:txBody>
                    <a:bodyPr/>
                    <a:lstStyle/>
                    <a:p>
                      <a:r>
                        <a:rPr lang="en-US" sz="1400" dirty="0"/>
                        <a:t>0.364</a:t>
                      </a:r>
                    </a:p>
                  </a:txBody>
                  <a:tcPr anchor="ctr"/>
                </a:tc>
                <a:extLst>
                  <a:ext uri="{0D108BD9-81ED-4DB2-BD59-A6C34878D82A}">
                    <a16:rowId xmlns:a16="http://schemas.microsoft.com/office/drawing/2014/main" val="205458791"/>
                  </a:ext>
                </a:extLst>
              </a:tr>
            </a:tbl>
          </a:graphicData>
        </a:graphic>
      </p:graphicFrame>
    </p:spTree>
    <p:extLst>
      <p:ext uri="{BB962C8B-B14F-4D97-AF65-F5344CB8AC3E}">
        <p14:creationId xmlns:p14="http://schemas.microsoft.com/office/powerpoint/2010/main" val="382660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A497-B50D-5984-6ED1-AE819EB8461B}"/>
              </a:ext>
            </a:extLst>
          </p:cNvPr>
          <p:cNvSpPr>
            <a:spLocks noGrp="1"/>
          </p:cNvSpPr>
          <p:nvPr>
            <p:ph type="title"/>
          </p:nvPr>
        </p:nvSpPr>
        <p:spPr>
          <a:xfrm>
            <a:off x="468085" y="-231854"/>
            <a:ext cx="10515600" cy="1325563"/>
          </a:xfrm>
        </p:spPr>
        <p:txBody>
          <a:bodyPr>
            <a:normAutofit/>
          </a:bodyPr>
          <a:lstStyle/>
          <a:p>
            <a:r>
              <a:rPr lang="en-IN" sz="3200" dirty="0">
                <a:solidFill>
                  <a:schemeClr val="tx2">
                    <a:lumMod val="75000"/>
                    <a:lumOff val="25000"/>
                  </a:schemeClr>
                </a:solidFill>
              </a:rPr>
              <a:t>Tuned Performance</a:t>
            </a:r>
            <a:endParaRPr lang="en-US" sz="3200" dirty="0">
              <a:solidFill>
                <a:schemeClr val="tx2">
                  <a:lumMod val="75000"/>
                  <a:lumOff val="25000"/>
                </a:schemeClr>
              </a:solidFill>
            </a:endParaRPr>
          </a:p>
        </p:txBody>
      </p:sp>
      <p:sp>
        <p:nvSpPr>
          <p:cNvPr id="6" name="TextBox 5">
            <a:extLst>
              <a:ext uri="{FF2B5EF4-FFF2-40B4-BE49-F238E27FC236}">
                <a16:creationId xmlns:a16="http://schemas.microsoft.com/office/drawing/2014/main" id="{702FCB46-5851-2AC7-F43F-668771043859}"/>
              </a:ext>
            </a:extLst>
          </p:cNvPr>
          <p:cNvSpPr txBox="1"/>
          <p:nvPr/>
        </p:nvSpPr>
        <p:spPr>
          <a:xfrm>
            <a:off x="598668" y="615593"/>
            <a:ext cx="10657114" cy="83099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No tuning grids or validation curves were applied to LDA and QDA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Instead, we evaluated them directly on the training data with different feature sets (main effects, interactions, PCA)</a:t>
            </a:r>
          </a:p>
        </p:txBody>
      </p:sp>
      <p:sp>
        <p:nvSpPr>
          <p:cNvPr id="10" name="TextBox 9">
            <a:extLst>
              <a:ext uri="{FF2B5EF4-FFF2-40B4-BE49-F238E27FC236}">
                <a16:creationId xmlns:a16="http://schemas.microsoft.com/office/drawing/2014/main" id="{12A7E735-B33D-89C1-016C-11D60CF5FD3E}"/>
              </a:ext>
            </a:extLst>
          </p:cNvPr>
          <p:cNvSpPr txBox="1"/>
          <p:nvPr/>
        </p:nvSpPr>
        <p:spPr>
          <a:xfrm>
            <a:off x="947057" y="4580586"/>
            <a:ext cx="9775371" cy="181588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Logistic Regression (Interaction)</a:t>
            </a:r>
            <a:r>
              <a:rPr kumimoji="0" lang="en-US" altLang="en-US" sz="1400" b="0" i="0" u="none" strike="noStrike" cap="none" normalizeH="0" baseline="0" dirty="0">
                <a:ln>
                  <a:noFill/>
                </a:ln>
                <a:solidFill>
                  <a:schemeClr val="tx1"/>
                </a:solidFill>
                <a:effectLst/>
                <a:latin typeface="Arial" panose="020B0604020202020204" pitchFamily="34" charset="0"/>
              </a:rPr>
              <a:t> slightly improves over the original in all metrics, especially F1 Score (from 0.389 to 0.413), showing that interaction terms add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Naive Bayes (Tuned)</a:t>
            </a:r>
            <a:r>
              <a:rPr kumimoji="0" lang="en-US" altLang="en-US" sz="1400" b="0" i="0" u="none" strike="noStrike" cap="none" normalizeH="0" baseline="0" dirty="0">
                <a:ln>
                  <a:noFill/>
                </a:ln>
                <a:solidFill>
                  <a:schemeClr val="tx1"/>
                </a:solidFill>
                <a:effectLst/>
                <a:latin typeface="Arial" panose="020B0604020202020204" pitchFamily="34" charset="0"/>
              </a:rPr>
              <a:t> fails to generalize well on both 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 original data, it predicts only one class (all "no").</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 interaction data, although precision is high, recall is </a:t>
            </a:r>
            <a:r>
              <a:rPr kumimoji="0" lang="en-US" altLang="en-US" sz="1400" b="1" i="0" u="none" strike="noStrike" cap="none" normalizeH="0" baseline="0" dirty="0">
                <a:ln>
                  <a:noFill/>
                </a:ln>
                <a:solidFill>
                  <a:schemeClr val="tx1"/>
                </a:solidFill>
                <a:effectLst/>
                <a:latin typeface="Arial" panose="020B0604020202020204" pitchFamily="34" charset="0"/>
              </a:rPr>
              <a:t>very poor</a:t>
            </a:r>
            <a:r>
              <a:rPr kumimoji="0" lang="en-US" altLang="en-US" sz="1400" b="0" i="0" u="none" strike="noStrike" cap="none" normalizeH="0" baseline="0" dirty="0">
                <a:ln>
                  <a:noFill/>
                </a:ln>
                <a:solidFill>
                  <a:schemeClr val="tx1"/>
                </a:solidFill>
                <a:effectLst/>
                <a:latin typeface="Arial" panose="020B0604020202020204" pitchFamily="34" charset="0"/>
              </a:rPr>
              <a:t>, leading to a near-zero F1 Score.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Decision Tree (Tuned)</a:t>
            </a:r>
            <a:r>
              <a:rPr kumimoji="0" lang="en-US" altLang="en-US" sz="1400" b="0" i="0" u="none" strike="noStrike" cap="none" normalizeH="0" baseline="0" dirty="0">
                <a:ln>
                  <a:noFill/>
                </a:ln>
                <a:solidFill>
                  <a:schemeClr val="tx1"/>
                </a:solidFill>
                <a:effectLst/>
                <a:latin typeface="Arial" panose="020B0604020202020204" pitchFamily="34" charset="0"/>
              </a:rPr>
              <a:t> outperforms all other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Highest </a:t>
            </a:r>
            <a:r>
              <a:rPr kumimoji="0" lang="en-US" altLang="en-US" sz="1400" b="1" i="0" u="none" strike="noStrike" cap="none" normalizeH="0" baseline="0" dirty="0">
                <a:ln>
                  <a:noFill/>
                </a:ln>
                <a:solidFill>
                  <a:schemeClr val="tx1"/>
                </a:solidFill>
                <a:effectLst/>
                <a:latin typeface="Arial" panose="020B0604020202020204" pitchFamily="34" charset="0"/>
              </a:rPr>
              <a:t>Accuracy (0.920)</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Precision (0.712)</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Recall (0.507)</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F1 Score (0.592)</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Strong AUC (0.885), indicating reliable class separation</a:t>
            </a:r>
            <a:r>
              <a:rPr lang="en-US" altLang="en-US" sz="1400" dirty="0">
                <a:latin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811D7364-B600-579C-E73D-BE447E525A40}"/>
              </a:ext>
            </a:extLst>
          </p:cNvPr>
          <p:cNvSpPr>
            <a:spLocks noGrp="1"/>
          </p:cNvSpPr>
          <p:nvPr>
            <p:ph type="sldNum" sz="quarter" idx="12"/>
          </p:nvPr>
        </p:nvSpPr>
        <p:spPr/>
        <p:txBody>
          <a:bodyPr/>
          <a:lstStyle/>
          <a:p>
            <a:fld id="{B3A0A90D-4632-41BB-B2AB-F2304F53F915}" type="slidenum">
              <a:rPr lang="en-US" smtClean="0"/>
              <a:t>21</a:t>
            </a:fld>
            <a:endParaRPr lang="en-US"/>
          </a:p>
        </p:txBody>
      </p:sp>
      <p:graphicFrame>
        <p:nvGraphicFramePr>
          <p:cNvPr id="18" name="Table 17">
            <a:extLst>
              <a:ext uri="{FF2B5EF4-FFF2-40B4-BE49-F238E27FC236}">
                <a16:creationId xmlns:a16="http://schemas.microsoft.com/office/drawing/2014/main" id="{36A767B6-46CC-291D-0DBA-6052A5BFA802}"/>
              </a:ext>
            </a:extLst>
          </p:cNvPr>
          <p:cNvGraphicFramePr>
            <a:graphicFrameLocks noGrp="1"/>
          </p:cNvGraphicFramePr>
          <p:nvPr>
            <p:extLst>
              <p:ext uri="{D42A27DB-BD31-4B8C-83A1-F6EECF244321}">
                <p14:modId xmlns:p14="http://schemas.microsoft.com/office/powerpoint/2010/main" val="364104209"/>
              </p:ext>
            </p:extLst>
          </p:nvPr>
        </p:nvGraphicFramePr>
        <p:xfrm>
          <a:off x="740185" y="1549900"/>
          <a:ext cx="10515602" cy="2608445"/>
        </p:xfrm>
        <a:graphic>
          <a:graphicData uri="http://schemas.openxmlformats.org/drawingml/2006/table">
            <a:tbl>
              <a:tblPr>
                <a:tableStyleId>{ED083AE6-46FA-4A59-8FB0-9F97EB10719F}</a:tableStyleId>
              </a:tblPr>
              <a:tblGrid>
                <a:gridCol w="2064384">
                  <a:extLst>
                    <a:ext uri="{9D8B030D-6E8A-4147-A177-3AD203B41FA5}">
                      <a16:colId xmlns:a16="http://schemas.microsoft.com/office/drawing/2014/main" val="719747365"/>
                    </a:ext>
                  </a:extLst>
                </a:gridCol>
                <a:gridCol w="940073">
                  <a:extLst>
                    <a:ext uri="{9D8B030D-6E8A-4147-A177-3AD203B41FA5}">
                      <a16:colId xmlns:a16="http://schemas.microsoft.com/office/drawing/2014/main" val="864609377"/>
                    </a:ext>
                  </a:extLst>
                </a:gridCol>
                <a:gridCol w="1502229">
                  <a:extLst>
                    <a:ext uri="{9D8B030D-6E8A-4147-A177-3AD203B41FA5}">
                      <a16:colId xmlns:a16="http://schemas.microsoft.com/office/drawing/2014/main" val="4153184514"/>
                    </a:ext>
                  </a:extLst>
                </a:gridCol>
                <a:gridCol w="1502229">
                  <a:extLst>
                    <a:ext uri="{9D8B030D-6E8A-4147-A177-3AD203B41FA5}">
                      <a16:colId xmlns:a16="http://schemas.microsoft.com/office/drawing/2014/main" val="3912872840"/>
                    </a:ext>
                  </a:extLst>
                </a:gridCol>
                <a:gridCol w="1502229">
                  <a:extLst>
                    <a:ext uri="{9D8B030D-6E8A-4147-A177-3AD203B41FA5}">
                      <a16:colId xmlns:a16="http://schemas.microsoft.com/office/drawing/2014/main" val="442800293"/>
                    </a:ext>
                  </a:extLst>
                </a:gridCol>
                <a:gridCol w="1502229">
                  <a:extLst>
                    <a:ext uri="{9D8B030D-6E8A-4147-A177-3AD203B41FA5}">
                      <a16:colId xmlns:a16="http://schemas.microsoft.com/office/drawing/2014/main" val="4039968365"/>
                    </a:ext>
                  </a:extLst>
                </a:gridCol>
                <a:gridCol w="1502229">
                  <a:extLst>
                    <a:ext uri="{9D8B030D-6E8A-4147-A177-3AD203B41FA5}">
                      <a16:colId xmlns:a16="http://schemas.microsoft.com/office/drawing/2014/main" val="209756748"/>
                    </a:ext>
                  </a:extLst>
                </a:gridCol>
              </a:tblGrid>
              <a:tr h="373337">
                <a:tc>
                  <a:txBody>
                    <a:bodyPr/>
                    <a:lstStyle/>
                    <a:p>
                      <a:r>
                        <a:rPr lang="en-US" sz="1200" dirty="0"/>
                        <a:t>Model</a:t>
                      </a:r>
                    </a:p>
                  </a:txBody>
                  <a:tcPr marL="83680" marR="83680" marT="41840" marB="41840" anchor="ctr"/>
                </a:tc>
                <a:tc>
                  <a:txBody>
                    <a:bodyPr/>
                    <a:lstStyle/>
                    <a:p>
                      <a:r>
                        <a:rPr lang="en-US" sz="1200" dirty="0"/>
                        <a:t>Feature Set</a:t>
                      </a:r>
                    </a:p>
                  </a:txBody>
                  <a:tcPr marL="83680" marR="83680" marT="41840" marB="41840" anchor="ctr"/>
                </a:tc>
                <a:tc>
                  <a:txBody>
                    <a:bodyPr/>
                    <a:lstStyle/>
                    <a:p>
                      <a:r>
                        <a:rPr lang="en-US" sz="1200"/>
                        <a:t>Accuracy</a:t>
                      </a:r>
                    </a:p>
                  </a:txBody>
                  <a:tcPr marL="83680" marR="83680" marT="41840" marB="41840" anchor="ctr"/>
                </a:tc>
                <a:tc>
                  <a:txBody>
                    <a:bodyPr/>
                    <a:lstStyle/>
                    <a:p>
                      <a:r>
                        <a:rPr lang="en-US" sz="1200"/>
                        <a:t>Precision</a:t>
                      </a:r>
                    </a:p>
                  </a:txBody>
                  <a:tcPr marL="83680" marR="83680" marT="41840" marB="41840" anchor="ctr"/>
                </a:tc>
                <a:tc>
                  <a:txBody>
                    <a:bodyPr/>
                    <a:lstStyle/>
                    <a:p>
                      <a:r>
                        <a:rPr lang="en-US" sz="1200"/>
                        <a:t>Recall</a:t>
                      </a:r>
                    </a:p>
                  </a:txBody>
                  <a:tcPr marL="83680" marR="83680" marT="41840" marB="41840" anchor="ctr"/>
                </a:tc>
                <a:tc>
                  <a:txBody>
                    <a:bodyPr/>
                    <a:lstStyle/>
                    <a:p>
                      <a:r>
                        <a:rPr lang="en-US" sz="1200"/>
                        <a:t>F1 Score</a:t>
                      </a:r>
                    </a:p>
                  </a:txBody>
                  <a:tcPr marL="83680" marR="83680" marT="41840" marB="41840" anchor="ctr"/>
                </a:tc>
                <a:tc>
                  <a:txBody>
                    <a:bodyPr/>
                    <a:lstStyle/>
                    <a:p>
                      <a:r>
                        <a:rPr lang="en-US" sz="1200"/>
                        <a:t>AUC</a:t>
                      </a:r>
                    </a:p>
                  </a:txBody>
                  <a:tcPr marL="83680" marR="83680" marT="41840" marB="41840" anchor="ctr"/>
                </a:tc>
                <a:extLst>
                  <a:ext uri="{0D108BD9-81ED-4DB2-BD59-A6C34878D82A}">
                    <a16:rowId xmlns:a16="http://schemas.microsoft.com/office/drawing/2014/main" val="1590464215"/>
                  </a:ext>
                </a:extLst>
              </a:tr>
              <a:tr h="461502">
                <a:tc>
                  <a:txBody>
                    <a:bodyPr/>
                    <a:lstStyle/>
                    <a:p>
                      <a:r>
                        <a:rPr lang="en-US" sz="1200" dirty="0"/>
                        <a:t>Logistic Regression (Tuned)</a:t>
                      </a:r>
                    </a:p>
                  </a:txBody>
                  <a:tcPr marL="83680" marR="83680" marT="41840" marB="41840" anchor="ctr"/>
                </a:tc>
                <a:tc>
                  <a:txBody>
                    <a:bodyPr/>
                    <a:lstStyle/>
                    <a:p>
                      <a:r>
                        <a:rPr lang="en-US" sz="1200"/>
                        <a:t>Original</a:t>
                      </a:r>
                    </a:p>
                  </a:txBody>
                  <a:tcPr marL="83680" marR="83680" marT="41840" marB="41840" anchor="ctr"/>
                </a:tc>
                <a:tc>
                  <a:txBody>
                    <a:bodyPr/>
                    <a:lstStyle/>
                    <a:p>
                      <a:r>
                        <a:rPr lang="en-US" sz="1200"/>
                        <a:t>0.900</a:t>
                      </a:r>
                    </a:p>
                  </a:txBody>
                  <a:tcPr marL="83680" marR="83680" marT="41840" marB="41840" anchor="ctr"/>
                </a:tc>
                <a:tc>
                  <a:txBody>
                    <a:bodyPr/>
                    <a:lstStyle/>
                    <a:p>
                      <a:r>
                        <a:rPr lang="en-US" sz="1200"/>
                        <a:t>0.655</a:t>
                      </a:r>
                    </a:p>
                  </a:txBody>
                  <a:tcPr marL="83680" marR="83680" marT="41840" marB="41840" anchor="ctr"/>
                </a:tc>
                <a:tc>
                  <a:txBody>
                    <a:bodyPr/>
                    <a:lstStyle/>
                    <a:p>
                      <a:r>
                        <a:rPr lang="en-US" sz="1200"/>
                        <a:t>0.276</a:t>
                      </a:r>
                    </a:p>
                  </a:txBody>
                  <a:tcPr marL="83680" marR="83680" marT="41840" marB="41840" anchor="ctr"/>
                </a:tc>
                <a:tc>
                  <a:txBody>
                    <a:bodyPr/>
                    <a:lstStyle/>
                    <a:p>
                      <a:r>
                        <a:rPr lang="en-US" sz="1200"/>
                        <a:t>0.389</a:t>
                      </a:r>
                    </a:p>
                  </a:txBody>
                  <a:tcPr marL="83680" marR="83680" marT="41840" marB="41840" anchor="ctr"/>
                </a:tc>
                <a:tc>
                  <a:txBody>
                    <a:bodyPr/>
                    <a:lstStyle/>
                    <a:p>
                      <a:r>
                        <a:rPr lang="en-US" sz="1200" dirty="0"/>
                        <a:t>0.900</a:t>
                      </a:r>
                    </a:p>
                  </a:txBody>
                  <a:tcPr marL="83680" marR="83680" marT="41840" marB="41840" anchor="ctr"/>
                </a:tc>
                <a:extLst>
                  <a:ext uri="{0D108BD9-81ED-4DB2-BD59-A6C34878D82A}">
                    <a16:rowId xmlns:a16="http://schemas.microsoft.com/office/drawing/2014/main" val="515018334"/>
                  </a:ext>
                </a:extLst>
              </a:tr>
              <a:tr h="461502">
                <a:tc>
                  <a:txBody>
                    <a:bodyPr/>
                    <a:lstStyle/>
                    <a:p>
                      <a:r>
                        <a:rPr lang="en-US" sz="1200"/>
                        <a:t>Logistic Regression (Tuned)</a:t>
                      </a:r>
                    </a:p>
                  </a:txBody>
                  <a:tcPr marL="83680" marR="83680" marT="41840" marB="41840" anchor="ctr"/>
                </a:tc>
                <a:tc>
                  <a:txBody>
                    <a:bodyPr/>
                    <a:lstStyle/>
                    <a:p>
                      <a:r>
                        <a:rPr lang="en-US" sz="1200"/>
                        <a:t>Interaction</a:t>
                      </a:r>
                    </a:p>
                  </a:txBody>
                  <a:tcPr marL="83680" marR="83680" marT="41840" marB="41840" anchor="ctr"/>
                </a:tc>
                <a:tc>
                  <a:txBody>
                    <a:bodyPr/>
                    <a:lstStyle/>
                    <a:p>
                      <a:r>
                        <a:rPr lang="en-US" sz="1200" dirty="0"/>
                        <a:t>0.903</a:t>
                      </a:r>
                    </a:p>
                  </a:txBody>
                  <a:tcPr marL="83680" marR="83680" marT="41840" marB="41840" anchor="ctr"/>
                </a:tc>
                <a:tc>
                  <a:txBody>
                    <a:bodyPr/>
                    <a:lstStyle/>
                    <a:p>
                      <a:r>
                        <a:rPr lang="en-US" sz="1200"/>
                        <a:t>0.674</a:t>
                      </a:r>
                    </a:p>
                  </a:txBody>
                  <a:tcPr marL="83680" marR="83680" marT="41840" marB="41840" anchor="ctr"/>
                </a:tc>
                <a:tc>
                  <a:txBody>
                    <a:bodyPr/>
                    <a:lstStyle/>
                    <a:p>
                      <a:r>
                        <a:rPr lang="en-US" sz="1200"/>
                        <a:t>0.298</a:t>
                      </a:r>
                    </a:p>
                  </a:txBody>
                  <a:tcPr marL="83680" marR="83680" marT="41840" marB="41840" anchor="ctr"/>
                </a:tc>
                <a:tc>
                  <a:txBody>
                    <a:bodyPr/>
                    <a:lstStyle/>
                    <a:p>
                      <a:r>
                        <a:rPr lang="en-US" sz="1200" dirty="0"/>
                        <a:t>0.413</a:t>
                      </a:r>
                    </a:p>
                  </a:txBody>
                  <a:tcPr marL="83680" marR="83680" marT="41840" marB="41840" anchor="ctr"/>
                </a:tc>
                <a:tc>
                  <a:txBody>
                    <a:bodyPr/>
                    <a:lstStyle/>
                    <a:p>
                      <a:r>
                        <a:rPr lang="en-US" sz="1200" dirty="0">
                          <a:highlight>
                            <a:srgbClr val="00FF00"/>
                          </a:highlight>
                        </a:rPr>
                        <a:t>0.904</a:t>
                      </a:r>
                    </a:p>
                  </a:txBody>
                  <a:tcPr marL="83680" marR="83680" marT="41840" marB="41840" anchor="ctr"/>
                </a:tc>
                <a:extLst>
                  <a:ext uri="{0D108BD9-81ED-4DB2-BD59-A6C34878D82A}">
                    <a16:rowId xmlns:a16="http://schemas.microsoft.com/office/drawing/2014/main" val="3785021317"/>
                  </a:ext>
                </a:extLst>
              </a:tr>
              <a:tr h="328026">
                <a:tc>
                  <a:txBody>
                    <a:bodyPr/>
                    <a:lstStyle/>
                    <a:p>
                      <a:r>
                        <a:rPr lang="en-US" sz="1200"/>
                        <a:t>Naive Bayes (Tuned)</a:t>
                      </a:r>
                    </a:p>
                  </a:txBody>
                  <a:tcPr marL="83680" marR="83680" marT="41840" marB="41840" anchor="ctr"/>
                </a:tc>
                <a:tc>
                  <a:txBody>
                    <a:bodyPr/>
                    <a:lstStyle/>
                    <a:p>
                      <a:r>
                        <a:rPr lang="en-US" sz="1200"/>
                        <a:t>Original</a:t>
                      </a:r>
                    </a:p>
                  </a:txBody>
                  <a:tcPr marL="83680" marR="83680" marT="41840" marB="41840" anchor="ctr"/>
                </a:tc>
                <a:tc>
                  <a:txBody>
                    <a:bodyPr/>
                    <a:lstStyle/>
                    <a:p>
                      <a:r>
                        <a:rPr lang="en-US" sz="1200" dirty="0"/>
                        <a:t>0.885</a:t>
                      </a:r>
                    </a:p>
                  </a:txBody>
                  <a:tcPr marL="83680" marR="83680" marT="41840" marB="41840" anchor="ctr"/>
                </a:tc>
                <a:tc>
                  <a:txBody>
                    <a:bodyPr/>
                    <a:lstStyle/>
                    <a:p>
                      <a:r>
                        <a:rPr lang="en-US" sz="1200" dirty="0"/>
                        <a:t>NA</a:t>
                      </a:r>
                    </a:p>
                  </a:txBody>
                  <a:tcPr marL="83680" marR="83680" marT="41840" marB="41840" anchor="ctr"/>
                </a:tc>
                <a:tc>
                  <a:txBody>
                    <a:bodyPr/>
                    <a:lstStyle/>
                    <a:p>
                      <a:r>
                        <a:rPr lang="en-US" sz="1200" dirty="0"/>
                        <a:t>0.000</a:t>
                      </a:r>
                    </a:p>
                  </a:txBody>
                  <a:tcPr marL="83680" marR="83680" marT="41840" marB="41840" anchor="ctr"/>
                </a:tc>
                <a:tc>
                  <a:txBody>
                    <a:bodyPr/>
                    <a:lstStyle/>
                    <a:p>
                      <a:r>
                        <a:rPr lang="en-US" sz="1200" dirty="0"/>
                        <a:t>NA</a:t>
                      </a:r>
                    </a:p>
                  </a:txBody>
                  <a:tcPr marL="83680" marR="83680" marT="41840" marB="41840" anchor="ctr"/>
                </a:tc>
                <a:tc>
                  <a:txBody>
                    <a:bodyPr/>
                    <a:lstStyle/>
                    <a:p>
                      <a:r>
                        <a:rPr lang="en-US" sz="1200" dirty="0"/>
                        <a:t>0.866</a:t>
                      </a:r>
                    </a:p>
                  </a:txBody>
                  <a:tcPr marL="83680" marR="83680" marT="41840" marB="41840" anchor="ctr"/>
                </a:tc>
                <a:extLst>
                  <a:ext uri="{0D108BD9-81ED-4DB2-BD59-A6C34878D82A}">
                    <a16:rowId xmlns:a16="http://schemas.microsoft.com/office/drawing/2014/main" val="2306131765"/>
                  </a:ext>
                </a:extLst>
              </a:tr>
              <a:tr h="328026">
                <a:tc>
                  <a:txBody>
                    <a:bodyPr/>
                    <a:lstStyle/>
                    <a:p>
                      <a:r>
                        <a:rPr lang="en-US" sz="1200"/>
                        <a:t>Naive Bayes (Tuned)</a:t>
                      </a:r>
                    </a:p>
                  </a:txBody>
                  <a:tcPr marL="83680" marR="83680" marT="41840" marB="41840" anchor="ctr"/>
                </a:tc>
                <a:tc>
                  <a:txBody>
                    <a:bodyPr/>
                    <a:lstStyle/>
                    <a:p>
                      <a:r>
                        <a:rPr lang="en-US" sz="1200"/>
                        <a:t>Interaction</a:t>
                      </a:r>
                    </a:p>
                  </a:txBody>
                  <a:tcPr marL="83680" marR="83680" marT="41840" marB="41840" anchor="ctr"/>
                </a:tc>
                <a:tc>
                  <a:txBody>
                    <a:bodyPr/>
                    <a:lstStyle/>
                    <a:p>
                      <a:r>
                        <a:rPr lang="en-US" sz="1200"/>
                        <a:t>0.886</a:t>
                      </a:r>
                    </a:p>
                  </a:txBody>
                  <a:tcPr marL="83680" marR="83680" marT="41840" marB="41840" anchor="ctr"/>
                </a:tc>
                <a:tc>
                  <a:txBody>
                    <a:bodyPr/>
                    <a:lstStyle/>
                    <a:p>
                      <a:r>
                        <a:rPr lang="en-US" sz="1200" dirty="0">
                          <a:highlight>
                            <a:srgbClr val="00FF00"/>
                          </a:highlight>
                        </a:rPr>
                        <a:t>0.857</a:t>
                      </a:r>
                    </a:p>
                  </a:txBody>
                  <a:tcPr marL="83680" marR="83680" marT="41840" marB="41840" anchor="ctr"/>
                </a:tc>
                <a:tc>
                  <a:txBody>
                    <a:bodyPr/>
                    <a:lstStyle/>
                    <a:p>
                      <a:r>
                        <a:rPr lang="en-US" sz="1200" dirty="0"/>
                        <a:t>0.012</a:t>
                      </a:r>
                    </a:p>
                  </a:txBody>
                  <a:tcPr marL="83680" marR="83680" marT="41840" marB="41840" anchor="ctr"/>
                </a:tc>
                <a:tc>
                  <a:txBody>
                    <a:bodyPr/>
                    <a:lstStyle/>
                    <a:p>
                      <a:r>
                        <a:rPr lang="en-US" sz="1200"/>
                        <a:t>0.023</a:t>
                      </a:r>
                    </a:p>
                  </a:txBody>
                  <a:tcPr marL="83680" marR="83680" marT="41840" marB="41840" anchor="ctr"/>
                </a:tc>
                <a:tc>
                  <a:txBody>
                    <a:bodyPr/>
                    <a:lstStyle/>
                    <a:p>
                      <a:r>
                        <a:rPr lang="en-US" sz="1200"/>
                        <a:t>0.886</a:t>
                      </a:r>
                    </a:p>
                  </a:txBody>
                  <a:tcPr marL="83680" marR="83680" marT="41840" marB="41840" anchor="ctr"/>
                </a:tc>
                <a:extLst>
                  <a:ext uri="{0D108BD9-81ED-4DB2-BD59-A6C34878D82A}">
                    <a16:rowId xmlns:a16="http://schemas.microsoft.com/office/drawing/2014/main" val="2085344328"/>
                  </a:ext>
                </a:extLst>
              </a:tr>
              <a:tr h="328026">
                <a:tc>
                  <a:txBody>
                    <a:bodyPr/>
                    <a:lstStyle/>
                    <a:p>
                      <a:r>
                        <a:rPr lang="en-US" sz="1200"/>
                        <a:t>Decision Tree (Tuned)</a:t>
                      </a:r>
                    </a:p>
                  </a:txBody>
                  <a:tcPr marL="83680" marR="83680" marT="41840" marB="41840" anchor="ctr"/>
                </a:tc>
                <a:tc>
                  <a:txBody>
                    <a:bodyPr/>
                    <a:lstStyle/>
                    <a:p>
                      <a:r>
                        <a:rPr lang="en-US" sz="1200"/>
                        <a:t>Original</a:t>
                      </a:r>
                    </a:p>
                  </a:txBody>
                  <a:tcPr marL="83680" marR="83680" marT="41840" marB="41840" anchor="ctr"/>
                </a:tc>
                <a:tc>
                  <a:txBody>
                    <a:bodyPr/>
                    <a:lstStyle/>
                    <a:p>
                      <a:r>
                        <a:rPr lang="en-US" sz="1200"/>
                        <a:t>0.915</a:t>
                      </a:r>
                    </a:p>
                  </a:txBody>
                  <a:tcPr marL="83680" marR="83680" marT="41840" marB="41840" anchor="ctr"/>
                </a:tc>
                <a:tc>
                  <a:txBody>
                    <a:bodyPr/>
                    <a:lstStyle/>
                    <a:p>
                      <a:r>
                        <a:rPr lang="en-US" sz="1200" dirty="0"/>
                        <a:t>0.678</a:t>
                      </a:r>
                    </a:p>
                  </a:txBody>
                  <a:tcPr marL="83680" marR="83680" marT="41840" marB="41840" anchor="ctr"/>
                </a:tc>
                <a:tc>
                  <a:txBody>
                    <a:bodyPr/>
                    <a:lstStyle/>
                    <a:p>
                      <a:r>
                        <a:rPr lang="en-US" sz="1200"/>
                        <a:t>0.493</a:t>
                      </a:r>
                    </a:p>
                  </a:txBody>
                  <a:tcPr marL="83680" marR="83680" marT="41840" marB="41840" anchor="ctr"/>
                </a:tc>
                <a:tc>
                  <a:txBody>
                    <a:bodyPr/>
                    <a:lstStyle/>
                    <a:p>
                      <a:r>
                        <a:rPr lang="en-US" sz="1200"/>
                        <a:t>0.571</a:t>
                      </a:r>
                    </a:p>
                  </a:txBody>
                  <a:tcPr marL="83680" marR="83680" marT="41840" marB="41840" anchor="ctr"/>
                </a:tc>
                <a:tc>
                  <a:txBody>
                    <a:bodyPr/>
                    <a:lstStyle/>
                    <a:p>
                      <a:r>
                        <a:rPr lang="en-US" sz="1200"/>
                        <a:t>0.867</a:t>
                      </a:r>
                    </a:p>
                  </a:txBody>
                  <a:tcPr marL="83680" marR="83680" marT="41840" marB="41840" anchor="ctr"/>
                </a:tc>
                <a:extLst>
                  <a:ext uri="{0D108BD9-81ED-4DB2-BD59-A6C34878D82A}">
                    <a16:rowId xmlns:a16="http://schemas.microsoft.com/office/drawing/2014/main" val="3585117309"/>
                  </a:ext>
                </a:extLst>
              </a:tr>
              <a:tr h="328026">
                <a:tc>
                  <a:txBody>
                    <a:bodyPr/>
                    <a:lstStyle/>
                    <a:p>
                      <a:r>
                        <a:rPr lang="en-US" sz="1200" dirty="0"/>
                        <a:t>Decision Tree (Tuned)</a:t>
                      </a:r>
                    </a:p>
                  </a:txBody>
                  <a:tcPr marL="83680" marR="83680" marT="41840" marB="41840" anchor="ctr"/>
                </a:tc>
                <a:tc>
                  <a:txBody>
                    <a:bodyPr/>
                    <a:lstStyle/>
                    <a:p>
                      <a:r>
                        <a:rPr lang="en-US" sz="1200" dirty="0"/>
                        <a:t>Interaction</a:t>
                      </a:r>
                    </a:p>
                  </a:txBody>
                  <a:tcPr marL="83680" marR="83680" marT="41840" marB="41840" anchor="ctr"/>
                </a:tc>
                <a:tc>
                  <a:txBody>
                    <a:bodyPr/>
                    <a:lstStyle/>
                    <a:p>
                      <a:r>
                        <a:rPr lang="en-US" sz="1200" b="0" dirty="0">
                          <a:highlight>
                            <a:srgbClr val="00FF00"/>
                          </a:highlight>
                        </a:rPr>
                        <a:t>0.920</a:t>
                      </a:r>
                    </a:p>
                  </a:txBody>
                  <a:tcPr marL="83680" marR="83680" marT="41840" marB="41840" anchor="ctr"/>
                </a:tc>
                <a:tc>
                  <a:txBody>
                    <a:bodyPr/>
                    <a:lstStyle/>
                    <a:p>
                      <a:r>
                        <a:rPr lang="en-US" sz="1200" b="0" dirty="0"/>
                        <a:t>0.712</a:t>
                      </a:r>
                    </a:p>
                  </a:txBody>
                  <a:tcPr marL="83680" marR="83680" marT="41840" marB="41840" anchor="ctr"/>
                </a:tc>
                <a:tc>
                  <a:txBody>
                    <a:bodyPr/>
                    <a:lstStyle/>
                    <a:p>
                      <a:r>
                        <a:rPr lang="en-US" sz="1200" b="0" dirty="0">
                          <a:highlight>
                            <a:srgbClr val="00FF00"/>
                          </a:highlight>
                        </a:rPr>
                        <a:t>0.507</a:t>
                      </a:r>
                    </a:p>
                  </a:txBody>
                  <a:tcPr marL="83680" marR="83680" marT="41840" marB="41840" anchor="ctr"/>
                </a:tc>
                <a:tc>
                  <a:txBody>
                    <a:bodyPr/>
                    <a:lstStyle/>
                    <a:p>
                      <a:r>
                        <a:rPr lang="en-US" sz="1200" b="0" dirty="0">
                          <a:highlight>
                            <a:srgbClr val="00FF00"/>
                          </a:highlight>
                        </a:rPr>
                        <a:t>0.592</a:t>
                      </a:r>
                    </a:p>
                  </a:txBody>
                  <a:tcPr marL="83680" marR="83680" marT="41840" marB="41840" anchor="ctr"/>
                </a:tc>
                <a:tc>
                  <a:txBody>
                    <a:bodyPr/>
                    <a:lstStyle/>
                    <a:p>
                      <a:r>
                        <a:rPr lang="en-US" sz="1200" b="0" dirty="0"/>
                        <a:t>0.885</a:t>
                      </a:r>
                    </a:p>
                  </a:txBody>
                  <a:tcPr marL="83680" marR="83680" marT="41840" marB="41840" anchor="ctr"/>
                </a:tc>
                <a:extLst>
                  <a:ext uri="{0D108BD9-81ED-4DB2-BD59-A6C34878D82A}">
                    <a16:rowId xmlns:a16="http://schemas.microsoft.com/office/drawing/2014/main" val="4040993062"/>
                  </a:ext>
                </a:extLst>
              </a:tr>
            </a:tbl>
          </a:graphicData>
        </a:graphic>
      </p:graphicFrame>
    </p:spTree>
    <p:extLst>
      <p:ext uri="{BB962C8B-B14F-4D97-AF65-F5344CB8AC3E}">
        <p14:creationId xmlns:p14="http://schemas.microsoft.com/office/powerpoint/2010/main" val="357560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0B85-CFB9-2A6C-2BEC-30434EF202E7}"/>
              </a:ext>
            </a:extLst>
          </p:cNvPr>
          <p:cNvSpPr>
            <a:spLocks noGrp="1"/>
          </p:cNvSpPr>
          <p:nvPr>
            <p:ph type="title"/>
          </p:nvPr>
        </p:nvSpPr>
        <p:spPr/>
        <p:txBody>
          <a:bodyPr>
            <a:normAutofit/>
          </a:bodyPr>
          <a:lstStyle/>
          <a:p>
            <a:r>
              <a:rPr lang="en-IN" sz="3600" dirty="0">
                <a:solidFill>
                  <a:schemeClr val="tx2">
                    <a:lumMod val="75000"/>
                    <a:lumOff val="25000"/>
                  </a:schemeClr>
                </a:solidFill>
              </a:rPr>
              <a:t>Summary</a:t>
            </a:r>
            <a:endParaRPr lang="en-US" sz="36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122BC2AF-1B45-AC0F-8AC7-8AE5D0A3509A}"/>
              </a:ext>
            </a:extLst>
          </p:cNvPr>
          <p:cNvSpPr>
            <a:spLocks noGrp="1"/>
          </p:cNvSpPr>
          <p:nvPr>
            <p:ph idx="1"/>
          </p:nvPr>
        </p:nvSpPr>
        <p:spPr>
          <a:xfrm>
            <a:off x="838200" y="1382486"/>
            <a:ext cx="10515600" cy="4794477"/>
          </a:xfrm>
        </p:spPr>
        <p:txBody>
          <a:bodyPr>
            <a:normAutofit/>
          </a:bodyPr>
          <a:lstStyle/>
          <a:p>
            <a:r>
              <a:rPr lang="en-US" sz="2000" dirty="0">
                <a:latin typeface="Arial" panose="020B0604020202020204" pitchFamily="34" charset="0"/>
                <a:cs typeface="Arial" panose="020B0604020202020204" pitchFamily="34" charset="0"/>
              </a:rPr>
              <a:t>After evaluating multiple classification models across three feature settings — original features, interaction terms, and PCA-transformed features — the Tuned Decision Tree using interaction terms emerged as the most effective model overall (including best overall Accuracy and F1 Score).</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Interaction terms enhanced performance</a:t>
            </a:r>
            <a:b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Most models improved when interaction and squared terms were included, indicating non-linear relationships and feature interactions matter for term deposit prediction.</a:t>
            </a:r>
            <a:endParaRPr lang="en-US" altLang="en-US" sz="20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Logistic Regression performed consistently under different circumstances, showing consistency within the model type.</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PCA models underperformed in recall and F1 score, likely due to loss of interpretability and important feature-specific signals during dimensionality reduction.</a:t>
            </a:r>
          </a:p>
          <a:p>
            <a:pPr eaLnBrk="0" fontAlgn="base" hangingPunct="0">
              <a:lnSpc>
                <a:spcPct val="100000"/>
              </a:lnSpc>
              <a:spcBef>
                <a:spcPct val="0"/>
              </a:spcBef>
              <a:spcAft>
                <a:spcPct val="0"/>
              </a:spcAft>
            </a:pPr>
            <a:r>
              <a:rPr kumimoji="0" lang="en-US" altLang="en-US" sz="2000" i="0" u="none" strike="noStrike" cap="none" normalizeH="0" baseline="0">
                <a:ln>
                  <a:noFill/>
                </a:ln>
                <a:solidFill>
                  <a:schemeClr val="tx1"/>
                </a:solidFill>
                <a:effectLst/>
                <a:latin typeface="Arial" panose="020B0604020202020204" pitchFamily="34" charset="0"/>
                <a:cs typeface="Arial" panose="020B0604020202020204" pitchFamily="34" charset="0"/>
              </a:rPr>
              <a:t>Naive Bayes performed poorly even after tuning, especially on recall, highlighting its limitations under complex feature interactions and imbalance.</a:t>
            </a:r>
          </a:p>
        </p:txBody>
      </p:sp>
      <p:sp>
        <p:nvSpPr>
          <p:cNvPr id="4" name="Slide Number Placeholder 3">
            <a:extLst>
              <a:ext uri="{FF2B5EF4-FFF2-40B4-BE49-F238E27FC236}">
                <a16:creationId xmlns:a16="http://schemas.microsoft.com/office/drawing/2014/main" id="{57DD02DD-858B-27BE-7B3E-59DFB79B296E}"/>
              </a:ext>
            </a:extLst>
          </p:cNvPr>
          <p:cNvSpPr>
            <a:spLocks noGrp="1"/>
          </p:cNvSpPr>
          <p:nvPr>
            <p:ph type="sldNum" sz="quarter" idx="12"/>
          </p:nvPr>
        </p:nvSpPr>
        <p:spPr/>
        <p:txBody>
          <a:bodyPr/>
          <a:lstStyle/>
          <a:p>
            <a:fld id="{B3A0A90D-4632-41BB-B2AB-F2304F53F915}" type="slidenum">
              <a:rPr lang="en-US" smtClean="0"/>
              <a:t>22</a:t>
            </a:fld>
            <a:endParaRPr lang="en-US"/>
          </a:p>
        </p:txBody>
      </p:sp>
    </p:spTree>
    <p:extLst>
      <p:ext uri="{BB962C8B-B14F-4D97-AF65-F5344CB8AC3E}">
        <p14:creationId xmlns:p14="http://schemas.microsoft.com/office/powerpoint/2010/main" val="62801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A683-0CEC-693C-EDA7-087B243EE7BC}"/>
              </a:ext>
            </a:extLst>
          </p:cNvPr>
          <p:cNvSpPr>
            <a:spLocks noGrp="1"/>
          </p:cNvSpPr>
          <p:nvPr>
            <p:ph type="title"/>
          </p:nvPr>
        </p:nvSpPr>
        <p:spPr>
          <a:xfrm>
            <a:off x="718457" y="365125"/>
            <a:ext cx="10439400" cy="1017361"/>
          </a:xfrm>
        </p:spPr>
        <p:txBody>
          <a:bodyPr>
            <a:normAutofit/>
          </a:bodyPr>
          <a:lstStyle/>
          <a:p>
            <a:r>
              <a:rPr lang="en-IN" sz="3600" dirty="0">
                <a:solidFill>
                  <a:schemeClr val="tx2">
                    <a:lumMod val="75000"/>
                    <a:lumOff val="25000"/>
                  </a:schemeClr>
                </a:solidFill>
              </a:rPr>
              <a:t>Aims and objectives</a:t>
            </a:r>
            <a:endParaRPr lang="en-US" sz="36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1650BE3D-4FEA-C550-E511-7059E6C0AB22}"/>
              </a:ext>
            </a:extLst>
          </p:cNvPr>
          <p:cNvSpPr>
            <a:spLocks noGrp="1"/>
          </p:cNvSpPr>
          <p:nvPr>
            <p:ph idx="1"/>
          </p:nvPr>
        </p:nvSpPr>
        <p:spPr>
          <a:xfrm>
            <a:off x="838200" y="1382486"/>
            <a:ext cx="10515600" cy="4794477"/>
          </a:xfrm>
        </p:spPr>
        <p:txBody>
          <a:bodyPr>
            <a:normAutofit/>
          </a:bodyPr>
          <a:lstStyle/>
          <a:p>
            <a:pPr>
              <a:buNone/>
            </a:pPr>
            <a:r>
              <a:rPr lang="en-US" sz="2000" b="1" dirty="0"/>
              <a:t>Aim:</a:t>
            </a:r>
            <a:br>
              <a:rPr lang="en-US" sz="2000" dirty="0"/>
            </a:br>
            <a:r>
              <a:rPr lang="en-US" sz="2000" dirty="0"/>
              <a:t>To develop a predictive model that classifies customers likely to subscribe to a term deposit using demographic and campaign data.</a:t>
            </a:r>
          </a:p>
          <a:p>
            <a:pPr>
              <a:buNone/>
            </a:pPr>
            <a:r>
              <a:rPr lang="en-US" sz="2000" b="1" dirty="0"/>
              <a:t>Objectives:</a:t>
            </a:r>
            <a:endParaRPr lang="en-US" sz="2000" dirty="0"/>
          </a:p>
          <a:p>
            <a:pPr>
              <a:buFont typeface="Arial" panose="020B0604020202020204" pitchFamily="34" charset="0"/>
              <a:buChar char="•"/>
            </a:pPr>
            <a:r>
              <a:rPr lang="en-US" sz="2000" dirty="0"/>
              <a:t>Analyze the structure and characteristics of banking campaign data.</a:t>
            </a:r>
          </a:p>
          <a:p>
            <a:pPr>
              <a:buFont typeface="Arial" panose="020B0604020202020204" pitchFamily="34" charset="0"/>
              <a:buChar char="•"/>
            </a:pPr>
            <a:r>
              <a:rPr lang="en-US" sz="2000" dirty="0"/>
              <a:t>Build and compare multiple classification models (Logistic Regression, Naive Bayes, LDA, QDA, Decision Trees).</a:t>
            </a:r>
          </a:p>
          <a:p>
            <a:pPr>
              <a:buFont typeface="Arial" panose="020B0604020202020204" pitchFamily="34" charset="0"/>
              <a:buChar char="•"/>
            </a:pPr>
            <a:r>
              <a:rPr lang="en-US" sz="2000" dirty="0"/>
              <a:t>Include interaction terms and dimensionality reduction (PCA) for enhancement.</a:t>
            </a:r>
          </a:p>
          <a:p>
            <a:pPr>
              <a:buFont typeface="Arial" panose="020B0604020202020204" pitchFamily="34" charset="0"/>
              <a:buChar char="•"/>
            </a:pPr>
            <a:r>
              <a:rPr lang="en-US" sz="2000" dirty="0"/>
              <a:t>Evaluate performance using metrics: Accuracy, AUC, Precision, Recall, F1 Score.</a:t>
            </a:r>
          </a:p>
          <a:p>
            <a:pPr>
              <a:buFont typeface="Arial" panose="020B0604020202020204" pitchFamily="34" charset="0"/>
              <a:buChar char="•"/>
            </a:pPr>
            <a:r>
              <a:rPr lang="en-US" sz="2000" dirty="0"/>
              <a:t>Tune models for optimal results.</a:t>
            </a:r>
          </a:p>
          <a:p>
            <a:endParaRPr lang="en-US" sz="2000" dirty="0"/>
          </a:p>
        </p:txBody>
      </p:sp>
      <p:sp>
        <p:nvSpPr>
          <p:cNvPr id="4" name="Slide Number Placeholder 3">
            <a:extLst>
              <a:ext uri="{FF2B5EF4-FFF2-40B4-BE49-F238E27FC236}">
                <a16:creationId xmlns:a16="http://schemas.microsoft.com/office/drawing/2014/main" id="{56F23C65-E921-8D9F-0747-7821B129ECB6}"/>
              </a:ext>
            </a:extLst>
          </p:cNvPr>
          <p:cNvSpPr>
            <a:spLocks noGrp="1"/>
          </p:cNvSpPr>
          <p:nvPr>
            <p:ph type="sldNum" sz="quarter" idx="12"/>
          </p:nvPr>
        </p:nvSpPr>
        <p:spPr/>
        <p:txBody>
          <a:bodyPr/>
          <a:lstStyle/>
          <a:p>
            <a:fld id="{B3A0A90D-4632-41BB-B2AB-F2304F53F915}" type="slidenum">
              <a:rPr lang="en-US" smtClean="0"/>
              <a:t>3</a:t>
            </a:fld>
            <a:endParaRPr lang="en-US"/>
          </a:p>
        </p:txBody>
      </p:sp>
    </p:spTree>
    <p:extLst>
      <p:ext uri="{BB962C8B-B14F-4D97-AF65-F5344CB8AC3E}">
        <p14:creationId xmlns:p14="http://schemas.microsoft.com/office/powerpoint/2010/main" val="323640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F0C2-2C8C-6589-E553-C8A6020FF50C}"/>
              </a:ext>
            </a:extLst>
          </p:cNvPr>
          <p:cNvSpPr>
            <a:spLocks noGrp="1"/>
          </p:cNvSpPr>
          <p:nvPr>
            <p:ph type="title"/>
          </p:nvPr>
        </p:nvSpPr>
        <p:spPr/>
        <p:txBody>
          <a:bodyPr/>
          <a:lstStyle/>
          <a:p>
            <a:r>
              <a:rPr lang="en-US" dirty="0">
                <a:solidFill>
                  <a:schemeClr val="tx2">
                    <a:lumMod val="75000"/>
                    <a:lumOff val="25000"/>
                  </a:schemeClr>
                </a:solidFill>
              </a:rPr>
              <a:t>Data Description</a:t>
            </a:r>
          </a:p>
        </p:txBody>
      </p:sp>
      <p:sp>
        <p:nvSpPr>
          <p:cNvPr id="6" name="TextBox 5">
            <a:extLst>
              <a:ext uri="{FF2B5EF4-FFF2-40B4-BE49-F238E27FC236}">
                <a16:creationId xmlns:a16="http://schemas.microsoft.com/office/drawing/2014/main" id="{F3EF4FB8-4645-E99A-D059-5448E5CEA2E7}"/>
              </a:ext>
            </a:extLst>
          </p:cNvPr>
          <p:cNvSpPr txBox="1"/>
          <p:nvPr/>
        </p:nvSpPr>
        <p:spPr>
          <a:xfrm>
            <a:off x="838200" y="1369481"/>
            <a:ext cx="9710057" cy="4370427"/>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Source: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Dataset from a real Portuguese bank marketing campaign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hlinkClick r:id="rId2"/>
              </a:rPr>
              <a:t>Kaggle URL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Shape: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Training Data</a:t>
            </a:r>
            <a:r>
              <a:rPr kumimoji="0" lang="en-US" altLang="en-US" sz="2000" b="0" i="0" u="none" strike="noStrike" cap="none" normalizeH="0" baseline="0" dirty="0">
                <a:ln>
                  <a:noFill/>
                </a:ln>
                <a:solidFill>
                  <a:schemeClr val="tx1"/>
                </a:solidFill>
                <a:effectLst/>
                <a:latin typeface="Arial" panose="020B0604020202020204" pitchFamily="34" charset="0"/>
              </a:rPr>
              <a:t>: 45,211 observations, 17 variables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 Data</a:t>
            </a:r>
            <a:r>
              <a:rPr kumimoji="0" lang="en-US" altLang="en-US" sz="2000" b="0" i="0" u="none" strike="noStrike" cap="none" normalizeH="0" baseline="0" dirty="0">
                <a:ln>
                  <a:noFill/>
                </a:ln>
                <a:solidFill>
                  <a:schemeClr val="tx1"/>
                </a:solidFill>
                <a:effectLst/>
                <a:latin typeface="Arial" panose="020B0604020202020204" pitchFamily="34" charset="0"/>
              </a:rPr>
              <a:t>: 4,521 observations</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Variable Types: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Categorical</a:t>
            </a:r>
            <a:r>
              <a:rPr kumimoji="0" lang="en-US" altLang="en-US" sz="2000" b="0" i="0" u="none" strike="noStrike" cap="none" normalizeH="0" baseline="0" dirty="0">
                <a:ln>
                  <a:noFill/>
                </a:ln>
                <a:solidFill>
                  <a:schemeClr val="tx1"/>
                </a:solidFill>
                <a:effectLst/>
                <a:latin typeface="Arial" panose="020B0604020202020204" pitchFamily="34" charset="0"/>
              </a:rPr>
              <a:t>: job, marital, education, default, housing, loan, contact, month, </a:t>
            </a:r>
            <a:r>
              <a:rPr kumimoji="0" lang="en-US" altLang="en-US" sz="2000" b="0" i="0" u="none" strike="noStrike" cap="none" normalizeH="0" baseline="0" dirty="0" err="1">
                <a:ln>
                  <a:noFill/>
                </a:ln>
                <a:solidFill>
                  <a:schemeClr val="tx1"/>
                </a:solidFill>
                <a:effectLst/>
                <a:latin typeface="Arial" panose="020B0604020202020204" pitchFamily="34" charset="0"/>
              </a:rPr>
              <a:t>poutcome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Numerical</a:t>
            </a:r>
            <a:r>
              <a:rPr kumimoji="0" lang="en-US" altLang="en-US" sz="2000" b="0" i="0" u="none" strike="noStrike" cap="none" normalizeH="0" baseline="0" dirty="0">
                <a:ln>
                  <a:noFill/>
                </a:ln>
                <a:solidFill>
                  <a:schemeClr val="tx1"/>
                </a:solidFill>
                <a:effectLst/>
                <a:latin typeface="Arial" panose="020B0604020202020204" pitchFamily="34" charset="0"/>
              </a:rPr>
              <a:t>: age, balance, day, duration, campaign, </a:t>
            </a:r>
            <a:r>
              <a:rPr kumimoji="0" lang="en-US" altLang="en-US" sz="2000" b="0" i="0" u="none" strike="noStrike" cap="none" normalizeH="0" baseline="0" dirty="0" err="1">
                <a:ln>
                  <a:noFill/>
                </a:ln>
                <a:solidFill>
                  <a:schemeClr val="tx1"/>
                </a:solidFill>
                <a:effectLst/>
                <a:latin typeface="Arial" panose="020B0604020202020204" pitchFamily="34" charset="0"/>
              </a:rPr>
              <a:t>pdays</a:t>
            </a:r>
            <a:r>
              <a:rPr kumimoji="0" lang="en-US" altLang="en-US" sz="2000" b="0" i="0" u="none" strike="noStrike" cap="none" normalizeH="0" baseline="0" dirty="0">
                <a:ln>
                  <a:noFill/>
                </a:ln>
                <a:solidFill>
                  <a:schemeClr val="tx1"/>
                </a:solidFill>
                <a:effectLst/>
                <a:latin typeface="Arial" panose="020B0604020202020204" pitchFamily="34" charset="0"/>
              </a:rPr>
              <a:t>, previous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Target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y</a:t>
            </a:r>
            <a:r>
              <a:rPr kumimoji="0" lang="en-US" altLang="en-US" sz="2000" b="0" i="0" u="none" strike="noStrike" cap="none" normalizeH="0" baseline="0" dirty="0">
                <a:ln>
                  <a:noFill/>
                </a:ln>
                <a:solidFill>
                  <a:schemeClr val="tx1"/>
                </a:solidFill>
                <a:effectLst/>
              </a:rPr>
              <a:t> (term deposit subscribed: yes/no)</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5AD635DD-9832-5710-C970-37F2D3570EC8}"/>
              </a:ext>
            </a:extLst>
          </p:cNvPr>
          <p:cNvSpPr>
            <a:spLocks noGrp="1"/>
          </p:cNvSpPr>
          <p:nvPr>
            <p:ph type="sldNum" sz="quarter" idx="12"/>
          </p:nvPr>
        </p:nvSpPr>
        <p:spPr/>
        <p:txBody>
          <a:bodyPr/>
          <a:lstStyle/>
          <a:p>
            <a:fld id="{B3A0A90D-4632-41BB-B2AB-F2304F53F915}" type="slidenum">
              <a:rPr lang="en-US" smtClean="0"/>
              <a:t>4</a:t>
            </a:fld>
            <a:endParaRPr lang="en-US"/>
          </a:p>
        </p:txBody>
      </p:sp>
    </p:spTree>
    <p:extLst>
      <p:ext uri="{BB962C8B-B14F-4D97-AF65-F5344CB8AC3E}">
        <p14:creationId xmlns:p14="http://schemas.microsoft.com/office/powerpoint/2010/main" val="334215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B095-265F-9A05-126F-964E519AFCE7}"/>
              </a:ext>
            </a:extLst>
          </p:cNvPr>
          <p:cNvSpPr>
            <a:spLocks noGrp="1"/>
          </p:cNvSpPr>
          <p:nvPr>
            <p:ph type="title"/>
          </p:nvPr>
        </p:nvSpPr>
        <p:spPr>
          <a:xfrm>
            <a:off x="838200" y="681037"/>
            <a:ext cx="10395857" cy="843189"/>
          </a:xfrm>
        </p:spPr>
        <p:txBody>
          <a:bodyPr>
            <a:normAutofit/>
          </a:bodyPr>
          <a:lstStyle/>
          <a:p>
            <a:r>
              <a:rPr lang="en-US" sz="3600" dirty="0">
                <a:solidFill>
                  <a:schemeClr val="tx2">
                    <a:lumMod val="75000"/>
                    <a:lumOff val="25000"/>
                  </a:schemeClr>
                </a:solidFill>
              </a:rPr>
              <a:t>Data Structure</a:t>
            </a:r>
          </a:p>
        </p:txBody>
      </p:sp>
      <p:graphicFrame>
        <p:nvGraphicFramePr>
          <p:cNvPr id="4" name="Content Placeholder 3">
            <a:extLst>
              <a:ext uri="{FF2B5EF4-FFF2-40B4-BE49-F238E27FC236}">
                <a16:creationId xmlns:a16="http://schemas.microsoft.com/office/drawing/2014/main" id="{4C6BB2C5-0FF4-6BCE-BB85-A08AB021D738}"/>
              </a:ext>
            </a:extLst>
          </p:cNvPr>
          <p:cNvGraphicFramePr>
            <a:graphicFrameLocks noGrp="1"/>
          </p:cNvGraphicFramePr>
          <p:nvPr>
            <p:ph idx="1"/>
            <p:extLst>
              <p:ext uri="{D42A27DB-BD31-4B8C-83A1-F6EECF244321}">
                <p14:modId xmlns:p14="http://schemas.microsoft.com/office/powerpoint/2010/main" val="1213952755"/>
              </p:ext>
            </p:extLst>
          </p:nvPr>
        </p:nvGraphicFramePr>
        <p:xfrm>
          <a:off x="2342005" y="1748515"/>
          <a:ext cx="6854847" cy="4428448"/>
        </p:xfrm>
        <a:graphic>
          <a:graphicData uri="http://schemas.openxmlformats.org/drawingml/2006/table">
            <a:tbl>
              <a:tblPr/>
              <a:tblGrid>
                <a:gridCol w="2284949">
                  <a:extLst>
                    <a:ext uri="{9D8B030D-6E8A-4147-A177-3AD203B41FA5}">
                      <a16:colId xmlns:a16="http://schemas.microsoft.com/office/drawing/2014/main" val="1275467749"/>
                    </a:ext>
                  </a:extLst>
                </a:gridCol>
                <a:gridCol w="2284949">
                  <a:extLst>
                    <a:ext uri="{9D8B030D-6E8A-4147-A177-3AD203B41FA5}">
                      <a16:colId xmlns:a16="http://schemas.microsoft.com/office/drawing/2014/main" val="2273402558"/>
                    </a:ext>
                  </a:extLst>
                </a:gridCol>
                <a:gridCol w="2284949">
                  <a:extLst>
                    <a:ext uri="{9D8B030D-6E8A-4147-A177-3AD203B41FA5}">
                      <a16:colId xmlns:a16="http://schemas.microsoft.com/office/drawing/2014/main" val="3468625876"/>
                    </a:ext>
                  </a:extLst>
                </a:gridCol>
              </a:tblGrid>
              <a:tr h="238429">
                <a:tc>
                  <a:txBody>
                    <a:bodyPr/>
                    <a:lstStyle/>
                    <a:p>
                      <a:r>
                        <a:rPr lang="en-US" sz="1200"/>
                        <a:t>Feature</a:t>
                      </a:r>
                    </a:p>
                  </a:txBody>
                  <a:tcPr marL="59607" marR="59607" marT="29804" marB="29804" anchor="ctr">
                    <a:lnL>
                      <a:noFill/>
                    </a:lnL>
                    <a:lnR>
                      <a:noFill/>
                    </a:lnR>
                    <a:lnT>
                      <a:noFill/>
                    </a:lnT>
                    <a:lnB>
                      <a:noFill/>
                    </a:lnB>
                    <a:noFill/>
                  </a:tcPr>
                </a:tc>
                <a:tc>
                  <a:txBody>
                    <a:bodyPr/>
                    <a:lstStyle/>
                    <a:p>
                      <a:r>
                        <a:rPr lang="en-US" sz="1200"/>
                        <a:t>Type</a:t>
                      </a:r>
                    </a:p>
                  </a:txBody>
                  <a:tcPr marL="59607" marR="59607" marT="29804" marB="29804" anchor="ctr">
                    <a:lnL>
                      <a:noFill/>
                    </a:lnL>
                    <a:lnR>
                      <a:noFill/>
                    </a:lnR>
                    <a:lnT>
                      <a:noFill/>
                    </a:lnT>
                    <a:lnB>
                      <a:noFill/>
                    </a:lnB>
                    <a:noFill/>
                  </a:tcPr>
                </a:tc>
                <a:tc>
                  <a:txBody>
                    <a:bodyPr/>
                    <a:lstStyle/>
                    <a:p>
                      <a:r>
                        <a:rPr lang="en-US" sz="1200"/>
                        <a:t>Description</a:t>
                      </a:r>
                    </a:p>
                  </a:txBody>
                  <a:tcPr marL="59607" marR="59607" marT="29804" marB="29804" anchor="ctr">
                    <a:lnL>
                      <a:noFill/>
                    </a:lnL>
                    <a:lnR>
                      <a:noFill/>
                    </a:lnR>
                    <a:lnT>
                      <a:noFill/>
                    </a:lnT>
                    <a:lnB>
                      <a:noFill/>
                    </a:lnB>
                    <a:noFill/>
                  </a:tcPr>
                </a:tc>
                <a:extLst>
                  <a:ext uri="{0D108BD9-81ED-4DB2-BD59-A6C34878D82A}">
                    <a16:rowId xmlns:a16="http://schemas.microsoft.com/office/drawing/2014/main" val="112130091"/>
                  </a:ext>
                </a:extLst>
              </a:tr>
              <a:tr h="238429">
                <a:tc>
                  <a:txBody>
                    <a:bodyPr/>
                    <a:lstStyle/>
                    <a:p>
                      <a:r>
                        <a:rPr lang="en-US" sz="1200"/>
                        <a:t>age</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Age of the customer</a:t>
                      </a:r>
                    </a:p>
                  </a:txBody>
                  <a:tcPr marL="59607" marR="59607" marT="29804" marB="29804" anchor="ctr">
                    <a:lnL>
                      <a:noFill/>
                    </a:lnL>
                    <a:lnR>
                      <a:noFill/>
                    </a:lnR>
                    <a:lnT>
                      <a:noFill/>
                    </a:lnT>
                    <a:lnB>
                      <a:noFill/>
                    </a:lnB>
                    <a:noFill/>
                  </a:tcPr>
                </a:tc>
                <a:extLst>
                  <a:ext uri="{0D108BD9-81ED-4DB2-BD59-A6C34878D82A}">
                    <a16:rowId xmlns:a16="http://schemas.microsoft.com/office/drawing/2014/main" val="2901207753"/>
                  </a:ext>
                </a:extLst>
              </a:tr>
              <a:tr h="238429">
                <a:tc>
                  <a:txBody>
                    <a:bodyPr/>
                    <a:lstStyle/>
                    <a:p>
                      <a:r>
                        <a:rPr lang="en-US" sz="1200"/>
                        <a:t>job</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Job type</a:t>
                      </a:r>
                    </a:p>
                  </a:txBody>
                  <a:tcPr marL="59607" marR="59607" marT="29804" marB="29804" anchor="ctr">
                    <a:lnL>
                      <a:noFill/>
                    </a:lnL>
                    <a:lnR>
                      <a:noFill/>
                    </a:lnR>
                    <a:lnT>
                      <a:noFill/>
                    </a:lnT>
                    <a:lnB>
                      <a:noFill/>
                    </a:lnB>
                    <a:noFill/>
                  </a:tcPr>
                </a:tc>
                <a:extLst>
                  <a:ext uri="{0D108BD9-81ED-4DB2-BD59-A6C34878D82A}">
                    <a16:rowId xmlns:a16="http://schemas.microsoft.com/office/drawing/2014/main" val="1404137494"/>
                  </a:ext>
                </a:extLst>
              </a:tr>
              <a:tr h="238429">
                <a:tc>
                  <a:txBody>
                    <a:bodyPr/>
                    <a:lstStyle/>
                    <a:p>
                      <a:r>
                        <a:rPr lang="en-US" sz="1200"/>
                        <a:t>marital</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Marital status</a:t>
                      </a:r>
                    </a:p>
                  </a:txBody>
                  <a:tcPr marL="59607" marR="59607" marT="29804" marB="29804" anchor="ctr">
                    <a:lnL>
                      <a:noFill/>
                    </a:lnL>
                    <a:lnR>
                      <a:noFill/>
                    </a:lnR>
                    <a:lnT>
                      <a:noFill/>
                    </a:lnT>
                    <a:lnB>
                      <a:noFill/>
                    </a:lnB>
                    <a:noFill/>
                  </a:tcPr>
                </a:tc>
                <a:extLst>
                  <a:ext uri="{0D108BD9-81ED-4DB2-BD59-A6C34878D82A}">
                    <a16:rowId xmlns:a16="http://schemas.microsoft.com/office/drawing/2014/main" val="1890730161"/>
                  </a:ext>
                </a:extLst>
              </a:tr>
              <a:tr h="238429">
                <a:tc>
                  <a:txBody>
                    <a:bodyPr/>
                    <a:lstStyle/>
                    <a:p>
                      <a:r>
                        <a:rPr lang="en-US" sz="1200"/>
                        <a:t>education</a:t>
                      </a:r>
                    </a:p>
                  </a:txBody>
                  <a:tcPr marL="59607" marR="59607" marT="29804" marB="29804" anchor="ctr">
                    <a:lnL>
                      <a:noFill/>
                    </a:lnL>
                    <a:lnR>
                      <a:noFill/>
                    </a:lnR>
                    <a:lnT>
                      <a:noFill/>
                    </a:lnT>
                    <a:lnB>
                      <a:noFill/>
                    </a:lnB>
                    <a:noFill/>
                  </a:tcPr>
                </a:tc>
                <a:tc>
                  <a:txBody>
                    <a:bodyPr/>
                    <a:lstStyle/>
                    <a:p>
                      <a:r>
                        <a:rPr lang="en-US" sz="1200" dirty="0"/>
                        <a:t>Categorical</a:t>
                      </a:r>
                    </a:p>
                  </a:txBody>
                  <a:tcPr marL="59607" marR="59607" marT="29804" marB="29804" anchor="ctr">
                    <a:lnL>
                      <a:noFill/>
                    </a:lnL>
                    <a:lnR>
                      <a:noFill/>
                    </a:lnR>
                    <a:lnT>
                      <a:noFill/>
                    </a:lnT>
                    <a:lnB>
                      <a:noFill/>
                    </a:lnB>
                    <a:noFill/>
                  </a:tcPr>
                </a:tc>
                <a:tc>
                  <a:txBody>
                    <a:bodyPr/>
                    <a:lstStyle/>
                    <a:p>
                      <a:r>
                        <a:rPr lang="en-US" sz="1200"/>
                        <a:t>Education level</a:t>
                      </a:r>
                    </a:p>
                  </a:txBody>
                  <a:tcPr marL="59607" marR="59607" marT="29804" marB="29804" anchor="ctr">
                    <a:lnL>
                      <a:noFill/>
                    </a:lnL>
                    <a:lnR>
                      <a:noFill/>
                    </a:lnR>
                    <a:lnT>
                      <a:noFill/>
                    </a:lnT>
                    <a:lnB>
                      <a:noFill/>
                    </a:lnB>
                    <a:noFill/>
                  </a:tcPr>
                </a:tc>
                <a:extLst>
                  <a:ext uri="{0D108BD9-81ED-4DB2-BD59-A6C34878D82A}">
                    <a16:rowId xmlns:a16="http://schemas.microsoft.com/office/drawing/2014/main" val="1464768927"/>
                  </a:ext>
                </a:extLst>
              </a:tr>
              <a:tr h="238429">
                <a:tc>
                  <a:txBody>
                    <a:bodyPr/>
                    <a:lstStyle/>
                    <a:p>
                      <a:r>
                        <a:rPr lang="en-US" sz="1200"/>
                        <a:t>default</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Has credit in default</a:t>
                      </a:r>
                    </a:p>
                  </a:txBody>
                  <a:tcPr marL="59607" marR="59607" marT="29804" marB="29804" anchor="ctr">
                    <a:lnL>
                      <a:noFill/>
                    </a:lnL>
                    <a:lnR>
                      <a:noFill/>
                    </a:lnR>
                    <a:lnT>
                      <a:noFill/>
                    </a:lnT>
                    <a:lnB>
                      <a:noFill/>
                    </a:lnB>
                    <a:noFill/>
                  </a:tcPr>
                </a:tc>
                <a:extLst>
                  <a:ext uri="{0D108BD9-81ED-4DB2-BD59-A6C34878D82A}">
                    <a16:rowId xmlns:a16="http://schemas.microsoft.com/office/drawing/2014/main" val="2360213305"/>
                  </a:ext>
                </a:extLst>
              </a:tr>
              <a:tr h="238429">
                <a:tc>
                  <a:txBody>
                    <a:bodyPr/>
                    <a:lstStyle/>
                    <a:p>
                      <a:r>
                        <a:rPr lang="en-US" sz="1200"/>
                        <a:t>balance</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Average yearly balance</a:t>
                      </a:r>
                    </a:p>
                  </a:txBody>
                  <a:tcPr marL="59607" marR="59607" marT="29804" marB="29804" anchor="ctr">
                    <a:lnL>
                      <a:noFill/>
                    </a:lnL>
                    <a:lnR>
                      <a:noFill/>
                    </a:lnR>
                    <a:lnT>
                      <a:noFill/>
                    </a:lnT>
                    <a:lnB>
                      <a:noFill/>
                    </a:lnB>
                    <a:noFill/>
                  </a:tcPr>
                </a:tc>
                <a:extLst>
                  <a:ext uri="{0D108BD9-81ED-4DB2-BD59-A6C34878D82A}">
                    <a16:rowId xmlns:a16="http://schemas.microsoft.com/office/drawing/2014/main" val="3087241625"/>
                  </a:ext>
                </a:extLst>
              </a:tr>
              <a:tr h="238429">
                <a:tc>
                  <a:txBody>
                    <a:bodyPr/>
                    <a:lstStyle/>
                    <a:p>
                      <a:r>
                        <a:rPr lang="en-US" sz="1200"/>
                        <a:t>housing</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Has a housing loan</a:t>
                      </a:r>
                    </a:p>
                  </a:txBody>
                  <a:tcPr marL="59607" marR="59607" marT="29804" marB="29804" anchor="ctr">
                    <a:lnL>
                      <a:noFill/>
                    </a:lnL>
                    <a:lnR>
                      <a:noFill/>
                    </a:lnR>
                    <a:lnT>
                      <a:noFill/>
                    </a:lnT>
                    <a:lnB>
                      <a:noFill/>
                    </a:lnB>
                    <a:noFill/>
                  </a:tcPr>
                </a:tc>
                <a:extLst>
                  <a:ext uri="{0D108BD9-81ED-4DB2-BD59-A6C34878D82A}">
                    <a16:rowId xmlns:a16="http://schemas.microsoft.com/office/drawing/2014/main" val="3176337805"/>
                  </a:ext>
                </a:extLst>
              </a:tr>
              <a:tr h="238429">
                <a:tc>
                  <a:txBody>
                    <a:bodyPr/>
                    <a:lstStyle/>
                    <a:p>
                      <a:r>
                        <a:rPr lang="en-US" sz="1200" dirty="0"/>
                        <a:t>loan</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Has a personal loan</a:t>
                      </a:r>
                    </a:p>
                  </a:txBody>
                  <a:tcPr marL="59607" marR="59607" marT="29804" marB="29804" anchor="ctr">
                    <a:lnL>
                      <a:noFill/>
                    </a:lnL>
                    <a:lnR>
                      <a:noFill/>
                    </a:lnR>
                    <a:lnT>
                      <a:noFill/>
                    </a:lnT>
                    <a:lnB>
                      <a:noFill/>
                    </a:lnB>
                    <a:noFill/>
                  </a:tcPr>
                </a:tc>
                <a:extLst>
                  <a:ext uri="{0D108BD9-81ED-4DB2-BD59-A6C34878D82A}">
                    <a16:rowId xmlns:a16="http://schemas.microsoft.com/office/drawing/2014/main" val="624129317"/>
                  </a:ext>
                </a:extLst>
              </a:tr>
              <a:tr h="238429">
                <a:tc>
                  <a:txBody>
                    <a:bodyPr/>
                    <a:lstStyle/>
                    <a:p>
                      <a:r>
                        <a:rPr lang="en-US" sz="1200"/>
                        <a:t>contact</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Contact communication type</a:t>
                      </a:r>
                    </a:p>
                  </a:txBody>
                  <a:tcPr marL="59607" marR="59607" marT="29804" marB="29804" anchor="ctr">
                    <a:lnL>
                      <a:noFill/>
                    </a:lnL>
                    <a:lnR>
                      <a:noFill/>
                    </a:lnR>
                    <a:lnT>
                      <a:noFill/>
                    </a:lnT>
                    <a:lnB>
                      <a:noFill/>
                    </a:lnB>
                    <a:noFill/>
                  </a:tcPr>
                </a:tc>
                <a:extLst>
                  <a:ext uri="{0D108BD9-81ED-4DB2-BD59-A6C34878D82A}">
                    <a16:rowId xmlns:a16="http://schemas.microsoft.com/office/drawing/2014/main" val="932780202"/>
                  </a:ext>
                </a:extLst>
              </a:tr>
              <a:tr h="417252">
                <a:tc>
                  <a:txBody>
                    <a:bodyPr/>
                    <a:lstStyle/>
                    <a:p>
                      <a:r>
                        <a:rPr lang="en-US" sz="1200"/>
                        <a:t>duration</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Duration of the last contact (in sec)</a:t>
                      </a:r>
                    </a:p>
                  </a:txBody>
                  <a:tcPr marL="59607" marR="59607" marT="29804" marB="29804" anchor="ctr">
                    <a:lnL>
                      <a:noFill/>
                    </a:lnL>
                    <a:lnR>
                      <a:noFill/>
                    </a:lnR>
                    <a:lnT>
                      <a:noFill/>
                    </a:lnT>
                    <a:lnB>
                      <a:noFill/>
                    </a:lnB>
                    <a:noFill/>
                  </a:tcPr>
                </a:tc>
                <a:extLst>
                  <a:ext uri="{0D108BD9-81ED-4DB2-BD59-A6C34878D82A}">
                    <a16:rowId xmlns:a16="http://schemas.microsoft.com/office/drawing/2014/main" val="3613603278"/>
                  </a:ext>
                </a:extLst>
              </a:tr>
              <a:tr h="238429">
                <a:tc>
                  <a:txBody>
                    <a:bodyPr/>
                    <a:lstStyle/>
                    <a:p>
                      <a:r>
                        <a:rPr lang="en-US" sz="1200"/>
                        <a:t>campaign</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Contacts during the campaign</a:t>
                      </a:r>
                    </a:p>
                  </a:txBody>
                  <a:tcPr marL="59607" marR="59607" marT="29804" marB="29804" anchor="ctr">
                    <a:lnL>
                      <a:noFill/>
                    </a:lnL>
                    <a:lnR>
                      <a:noFill/>
                    </a:lnR>
                    <a:lnT>
                      <a:noFill/>
                    </a:lnT>
                    <a:lnB>
                      <a:noFill/>
                    </a:lnB>
                    <a:noFill/>
                  </a:tcPr>
                </a:tc>
                <a:extLst>
                  <a:ext uri="{0D108BD9-81ED-4DB2-BD59-A6C34878D82A}">
                    <a16:rowId xmlns:a16="http://schemas.microsoft.com/office/drawing/2014/main" val="2424344607"/>
                  </a:ext>
                </a:extLst>
              </a:tr>
              <a:tr h="238429">
                <a:tc>
                  <a:txBody>
                    <a:bodyPr/>
                    <a:lstStyle/>
                    <a:p>
                      <a:r>
                        <a:rPr lang="en-US" sz="1200"/>
                        <a:t>pdays</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Days since last contact</a:t>
                      </a:r>
                    </a:p>
                  </a:txBody>
                  <a:tcPr marL="59607" marR="59607" marT="29804" marB="29804" anchor="ctr">
                    <a:lnL>
                      <a:noFill/>
                    </a:lnL>
                    <a:lnR>
                      <a:noFill/>
                    </a:lnR>
                    <a:lnT>
                      <a:noFill/>
                    </a:lnT>
                    <a:lnB>
                      <a:noFill/>
                    </a:lnB>
                    <a:noFill/>
                  </a:tcPr>
                </a:tc>
                <a:extLst>
                  <a:ext uri="{0D108BD9-81ED-4DB2-BD59-A6C34878D82A}">
                    <a16:rowId xmlns:a16="http://schemas.microsoft.com/office/drawing/2014/main" val="3371899996"/>
                  </a:ext>
                </a:extLst>
              </a:tr>
              <a:tr h="417252">
                <a:tc>
                  <a:txBody>
                    <a:bodyPr/>
                    <a:lstStyle/>
                    <a:p>
                      <a:r>
                        <a:rPr lang="en-US" sz="1200"/>
                        <a:t>previous</a:t>
                      </a:r>
                    </a:p>
                  </a:txBody>
                  <a:tcPr marL="59607" marR="59607" marT="29804" marB="29804" anchor="ctr">
                    <a:lnL>
                      <a:noFill/>
                    </a:lnL>
                    <a:lnR>
                      <a:noFill/>
                    </a:lnR>
                    <a:lnT>
                      <a:noFill/>
                    </a:lnT>
                    <a:lnB>
                      <a:noFill/>
                    </a:lnB>
                    <a:noFill/>
                  </a:tcPr>
                </a:tc>
                <a:tc>
                  <a:txBody>
                    <a:bodyPr/>
                    <a:lstStyle/>
                    <a:p>
                      <a:r>
                        <a:rPr lang="en-US" sz="1200"/>
                        <a:t>Numeric</a:t>
                      </a:r>
                    </a:p>
                  </a:txBody>
                  <a:tcPr marL="59607" marR="59607" marT="29804" marB="29804" anchor="ctr">
                    <a:lnL>
                      <a:noFill/>
                    </a:lnL>
                    <a:lnR>
                      <a:noFill/>
                    </a:lnR>
                    <a:lnT>
                      <a:noFill/>
                    </a:lnT>
                    <a:lnB>
                      <a:noFill/>
                    </a:lnB>
                    <a:noFill/>
                  </a:tcPr>
                </a:tc>
                <a:tc>
                  <a:txBody>
                    <a:bodyPr/>
                    <a:lstStyle/>
                    <a:p>
                      <a:r>
                        <a:rPr lang="en-US" sz="1200"/>
                        <a:t>Number of contacts before this campaign</a:t>
                      </a:r>
                    </a:p>
                  </a:txBody>
                  <a:tcPr marL="59607" marR="59607" marT="29804" marB="29804" anchor="ctr">
                    <a:lnL>
                      <a:noFill/>
                    </a:lnL>
                    <a:lnR>
                      <a:noFill/>
                    </a:lnR>
                    <a:lnT>
                      <a:noFill/>
                    </a:lnT>
                    <a:lnB>
                      <a:noFill/>
                    </a:lnB>
                    <a:noFill/>
                  </a:tcPr>
                </a:tc>
                <a:extLst>
                  <a:ext uri="{0D108BD9-81ED-4DB2-BD59-A6C34878D82A}">
                    <a16:rowId xmlns:a16="http://schemas.microsoft.com/office/drawing/2014/main" val="1883521330"/>
                  </a:ext>
                </a:extLst>
              </a:tr>
              <a:tr h="238429">
                <a:tc>
                  <a:txBody>
                    <a:bodyPr/>
                    <a:lstStyle/>
                    <a:p>
                      <a:r>
                        <a:rPr lang="en-US" sz="1200"/>
                        <a:t>poutcome</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a:t>Previous campaign outcome</a:t>
                      </a:r>
                    </a:p>
                  </a:txBody>
                  <a:tcPr marL="59607" marR="59607" marT="29804" marB="29804" anchor="ctr">
                    <a:lnL>
                      <a:noFill/>
                    </a:lnL>
                    <a:lnR>
                      <a:noFill/>
                    </a:lnR>
                    <a:lnT>
                      <a:noFill/>
                    </a:lnT>
                    <a:lnB>
                      <a:noFill/>
                    </a:lnB>
                    <a:noFill/>
                  </a:tcPr>
                </a:tc>
                <a:extLst>
                  <a:ext uri="{0D108BD9-81ED-4DB2-BD59-A6C34878D82A}">
                    <a16:rowId xmlns:a16="http://schemas.microsoft.com/office/drawing/2014/main" val="41606848"/>
                  </a:ext>
                </a:extLst>
              </a:tr>
              <a:tr h="417252">
                <a:tc>
                  <a:txBody>
                    <a:bodyPr/>
                    <a:lstStyle/>
                    <a:p>
                      <a:r>
                        <a:rPr lang="en-US" sz="1200"/>
                        <a:t>y</a:t>
                      </a:r>
                    </a:p>
                  </a:txBody>
                  <a:tcPr marL="59607" marR="59607" marT="29804" marB="29804" anchor="ctr">
                    <a:lnL>
                      <a:noFill/>
                    </a:lnL>
                    <a:lnR>
                      <a:noFill/>
                    </a:lnR>
                    <a:lnT>
                      <a:noFill/>
                    </a:lnT>
                    <a:lnB>
                      <a:noFill/>
                    </a:lnB>
                    <a:noFill/>
                  </a:tcPr>
                </a:tc>
                <a:tc>
                  <a:txBody>
                    <a:bodyPr/>
                    <a:lstStyle/>
                    <a:p>
                      <a:r>
                        <a:rPr lang="en-US" sz="1200"/>
                        <a:t>Categorical</a:t>
                      </a:r>
                    </a:p>
                  </a:txBody>
                  <a:tcPr marL="59607" marR="59607" marT="29804" marB="29804" anchor="ctr">
                    <a:lnL>
                      <a:noFill/>
                    </a:lnL>
                    <a:lnR>
                      <a:noFill/>
                    </a:lnR>
                    <a:lnT>
                      <a:noFill/>
                    </a:lnT>
                    <a:lnB>
                      <a:noFill/>
                    </a:lnB>
                    <a:noFill/>
                  </a:tcPr>
                </a:tc>
                <a:tc>
                  <a:txBody>
                    <a:bodyPr/>
                    <a:lstStyle/>
                    <a:p>
                      <a:r>
                        <a:rPr lang="en-US" sz="1200" dirty="0"/>
                        <a:t>Subscribed to term deposit (Target)</a:t>
                      </a:r>
                    </a:p>
                  </a:txBody>
                  <a:tcPr marL="59607" marR="59607" marT="29804" marB="29804" anchor="ctr">
                    <a:lnL>
                      <a:noFill/>
                    </a:lnL>
                    <a:lnR>
                      <a:noFill/>
                    </a:lnR>
                    <a:lnT>
                      <a:noFill/>
                    </a:lnT>
                    <a:lnB>
                      <a:noFill/>
                    </a:lnB>
                    <a:noFill/>
                  </a:tcPr>
                </a:tc>
                <a:extLst>
                  <a:ext uri="{0D108BD9-81ED-4DB2-BD59-A6C34878D82A}">
                    <a16:rowId xmlns:a16="http://schemas.microsoft.com/office/drawing/2014/main" val="3782635787"/>
                  </a:ext>
                </a:extLst>
              </a:tr>
            </a:tbl>
          </a:graphicData>
        </a:graphic>
      </p:graphicFrame>
      <p:sp>
        <p:nvSpPr>
          <p:cNvPr id="3" name="Slide Number Placeholder 2">
            <a:extLst>
              <a:ext uri="{FF2B5EF4-FFF2-40B4-BE49-F238E27FC236}">
                <a16:creationId xmlns:a16="http://schemas.microsoft.com/office/drawing/2014/main" id="{1F5A37D8-D670-9FF2-651E-BABF6255C908}"/>
              </a:ext>
            </a:extLst>
          </p:cNvPr>
          <p:cNvSpPr>
            <a:spLocks noGrp="1"/>
          </p:cNvSpPr>
          <p:nvPr>
            <p:ph type="sldNum" sz="quarter" idx="12"/>
          </p:nvPr>
        </p:nvSpPr>
        <p:spPr/>
        <p:txBody>
          <a:bodyPr/>
          <a:lstStyle/>
          <a:p>
            <a:fld id="{B3A0A90D-4632-41BB-B2AB-F2304F53F915}" type="slidenum">
              <a:rPr lang="en-US" smtClean="0"/>
              <a:t>5</a:t>
            </a:fld>
            <a:endParaRPr lang="en-US"/>
          </a:p>
        </p:txBody>
      </p:sp>
    </p:spTree>
    <p:extLst>
      <p:ext uri="{BB962C8B-B14F-4D97-AF65-F5344CB8AC3E}">
        <p14:creationId xmlns:p14="http://schemas.microsoft.com/office/powerpoint/2010/main" val="319007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DD56-8E9E-2366-516C-16E697FA8DB3}"/>
              </a:ext>
            </a:extLst>
          </p:cNvPr>
          <p:cNvSpPr>
            <a:spLocks noGrp="1"/>
          </p:cNvSpPr>
          <p:nvPr>
            <p:ph type="title"/>
          </p:nvPr>
        </p:nvSpPr>
        <p:spPr/>
        <p:txBody>
          <a:bodyPr/>
          <a:lstStyle/>
          <a:p>
            <a:r>
              <a:rPr lang="en-US" dirty="0">
                <a:solidFill>
                  <a:schemeClr val="tx2">
                    <a:lumMod val="75000"/>
                    <a:lumOff val="25000"/>
                  </a:schemeClr>
                </a:solidFill>
              </a:rPr>
              <a:t>Data Quality</a:t>
            </a:r>
          </a:p>
        </p:txBody>
      </p:sp>
      <p:sp>
        <p:nvSpPr>
          <p:cNvPr id="6" name="TextBox 5">
            <a:extLst>
              <a:ext uri="{FF2B5EF4-FFF2-40B4-BE49-F238E27FC236}">
                <a16:creationId xmlns:a16="http://schemas.microsoft.com/office/drawing/2014/main" id="{E52D98B4-EA9D-9AAA-FDA2-9FB5D052475F}"/>
              </a:ext>
            </a:extLst>
          </p:cNvPr>
          <p:cNvSpPr txBox="1"/>
          <p:nvPr/>
        </p:nvSpPr>
        <p:spPr>
          <a:xfrm>
            <a:off x="838200" y="1844772"/>
            <a:ext cx="8142514"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Missing Values: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No missing values in the dataset and no duplicates rows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rPr>
              <a:t>Class Balance: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y = no</a:t>
            </a:r>
            <a:r>
              <a:rPr kumimoji="0" lang="en-US" altLang="en-US" sz="2000" b="0" i="0" u="none" strike="noStrike" cap="none" normalizeH="0" baseline="0" dirty="0">
                <a:ln>
                  <a:noFill/>
                </a:ln>
                <a:solidFill>
                  <a:schemeClr val="tx1"/>
                </a:solidFill>
                <a:effectLst/>
              </a:rPr>
              <a:t>: Majority class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y = yes</a:t>
            </a:r>
            <a:r>
              <a:rPr kumimoji="0" lang="en-US" altLang="en-US" sz="2000" b="0" i="0" u="none" strike="noStrike" cap="none" normalizeH="0" baseline="0" dirty="0">
                <a:ln>
                  <a:noFill/>
                </a:ln>
                <a:solidFill>
                  <a:schemeClr val="tx1"/>
                </a:solidFill>
                <a:effectLst/>
              </a:rPr>
              <a:t>: Minority class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Slight imbalance, but still suitable for classification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79A289C9-B3B3-B7D4-3A1E-3625A2F78B71}"/>
              </a:ext>
            </a:extLst>
          </p:cNvPr>
          <p:cNvSpPr>
            <a:spLocks noGrp="1"/>
          </p:cNvSpPr>
          <p:nvPr>
            <p:ph type="sldNum" sz="quarter" idx="12"/>
          </p:nvPr>
        </p:nvSpPr>
        <p:spPr/>
        <p:txBody>
          <a:bodyPr/>
          <a:lstStyle/>
          <a:p>
            <a:fld id="{B3A0A90D-4632-41BB-B2AB-F2304F53F915}" type="slidenum">
              <a:rPr lang="en-US" smtClean="0"/>
              <a:t>6</a:t>
            </a:fld>
            <a:endParaRPr lang="en-US"/>
          </a:p>
        </p:txBody>
      </p:sp>
    </p:spTree>
    <p:extLst>
      <p:ext uri="{BB962C8B-B14F-4D97-AF65-F5344CB8AC3E}">
        <p14:creationId xmlns:p14="http://schemas.microsoft.com/office/powerpoint/2010/main" val="19537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4DD9-26E9-D663-8D41-AC83DF834019}"/>
              </a:ext>
            </a:extLst>
          </p:cNvPr>
          <p:cNvSpPr>
            <a:spLocks noGrp="1"/>
          </p:cNvSpPr>
          <p:nvPr>
            <p:ph type="title"/>
          </p:nvPr>
        </p:nvSpPr>
        <p:spPr/>
        <p:txBody>
          <a:bodyPr/>
          <a:lstStyle/>
          <a:p>
            <a:r>
              <a:rPr lang="en-IN" dirty="0">
                <a:solidFill>
                  <a:schemeClr val="tx2">
                    <a:lumMod val="75000"/>
                    <a:lumOff val="25000"/>
                  </a:schemeClr>
                </a:solidFill>
              </a:rPr>
              <a:t>Data Summary</a:t>
            </a:r>
            <a:endParaRPr lang="en-US" dirty="0">
              <a:solidFill>
                <a:schemeClr val="tx2">
                  <a:lumMod val="75000"/>
                  <a:lumOff val="25000"/>
                </a:schemeClr>
              </a:solidFill>
            </a:endParaRPr>
          </a:p>
        </p:txBody>
      </p:sp>
      <p:pic>
        <p:nvPicPr>
          <p:cNvPr id="6" name="Content Placeholder 5">
            <a:extLst>
              <a:ext uri="{FF2B5EF4-FFF2-40B4-BE49-F238E27FC236}">
                <a16:creationId xmlns:a16="http://schemas.microsoft.com/office/drawing/2014/main" id="{E0268FFC-FDF4-B991-3156-E4DC5690CB74}"/>
              </a:ext>
            </a:extLst>
          </p:cNvPr>
          <p:cNvPicPr>
            <a:picLocks noGrp="1" noChangeAspect="1"/>
          </p:cNvPicPr>
          <p:nvPr>
            <p:ph idx="1"/>
          </p:nvPr>
        </p:nvPicPr>
        <p:blipFill>
          <a:blip r:embed="rId2"/>
          <a:stretch>
            <a:fillRect/>
          </a:stretch>
        </p:blipFill>
        <p:spPr>
          <a:xfrm>
            <a:off x="682847" y="1897516"/>
            <a:ext cx="5413153" cy="2713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32E64193-96CB-EC1C-AF50-06F66082C2B8}"/>
              </a:ext>
            </a:extLst>
          </p:cNvPr>
          <p:cNvSpPr txBox="1"/>
          <p:nvPr/>
        </p:nvSpPr>
        <p:spPr>
          <a:xfrm>
            <a:off x="6297849" y="1339680"/>
            <a:ext cx="5747657" cy="4832092"/>
          </a:xfrm>
          <a:prstGeom prst="rect">
            <a:avLst/>
          </a:prstGeom>
          <a:noFill/>
        </p:spPr>
        <p:txBody>
          <a:bodyPr wrap="square">
            <a:spAutoFit/>
          </a:bodyPr>
          <a:lstStyle/>
          <a:p>
            <a:pPr>
              <a:buNone/>
            </a:pPr>
            <a:r>
              <a:rPr lang="en-US" sz="1400" b="1" dirty="0"/>
              <a:t>1. Age Distribution</a:t>
            </a:r>
            <a:endParaRPr lang="en-US" sz="1400" dirty="0"/>
          </a:p>
          <a:p>
            <a:pPr>
              <a:buFont typeface="Arial" panose="020B0604020202020204" pitchFamily="34" charset="0"/>
              <a:buChar char="•"/>
            </a:pPr>
            <a:r>
              <a:rPr lang="en-US" sz="1400" dirty="0"/>
              <a:t>The majority of customers are between </a:t>
            </a:r>
            <a:r>
              <a:rPr lang="en-US" sz="1400" b="1" dirty="0"/>
              <a:t>30 and 50 years old</a:t>
            </a:r>
            <a:r>
              <a:rPr lang="en-US" sz="1400" dirty="0"/>
              <a:t>.</a:t>
            </a:r>
          </a:p>
          <a:p>
            <a:pPr>
              <a:buFont typeface="Arial" panose="020B0604020202020204" pitchFamily="34" charset="0"/>
              <a:buChar char="•"/>
            </a:pPr>
            <a:r>
              <a:rPr lang="en-US" sz="1400" dirty="0"/>
              <a:t>A few customers are older than 70, indicating a wide age range among respondents.</a:t>
            </a:r>
          </a:p>
          <a:p>
            <a:pPr>
              <a:buNone/>
            </a:pPr>
            <a:r>
              <a:rPr lang="en-US" sz="1400" b="1" dirty="0"/>
              <a:t>2. Job and Subscription</a:t>
            </a:r>
            <a:endParaRPr lang="en-US" sz="1400" dirty="0"/>
          </a:p>
          <a:p>
            <a:pPr>
              <a:buFont typeface="Arial" panose="020B0604020202020204" pitchFamily="34" charset="0"/>
              <a:buChar char="•"/>
            </a:pPr>
            <a:r>
              <a:rPr lang="en-US" sz="1400" dirty="0"/>
              <a:t>Customers in roles such as </a:t>
            </a:r>
            <a:r>
              <a:rPr lang="en-US" sz="1400" b="1" dirty="0"/>
              <a:t>retired</a:t>
            </a:r>
            <a:r>
              <a:rPr lang="en-US" sz="1400" dirty="0"/>
              <a:t>, </a:t>
            </a:r>
            <a:r>
              <a:rPr lang="en-US" sz="1400" b="1" dirty="0"/>
              <a:t>student</a:t>
            </a:r>
            <a:r>
              <a:rPr lang="en-US" sz="1400" dirty="0"/>
              <a:t>, and </a:t>
            </a:r>
            <a:r>
              <a:rPr lang="en-US" sz="1400" b="1" dirty="0"/>
              <a:t>management</a:t>
            </a:r>
            <a:r>
              <a:rPr lang="en-US" sz="1400" dirty="0"/>
              <a:t> showed higher subscription rates.</a:t>
            </a:r>
          </a:p>
          <a:p>
            <a:pPr>
              <a:buFont typeface="Arial" panose="020B0604020202020204" pitchFamily="34" charset="0"/>
              <a:buChar char="•"/>
            </a:pPr>
            <a:r>
              <a:rPr lang="en-US" sz="1400" dirty="0"/>
              <a:t>Blue-collar and unemployed groups showed comparatively lower interest in term deposits.</a:t>
            </a:r>
          </a:p>
          <a:p>
            <a:pPr>
              <a:buNone/>
            </a:pPr>
            <a:r>
              <a:rPr lang="en-US" sz="1400" b="1" dirty="0"/>
              <a:t>3. Education Impact</a:t>
            </a:r>
            <a:endParaRPr lang="en-US" sz="1400" dirty="0"/>
          </a:p>
          <a:p>
            <a:pPr>
              <a:buFont typeface="Arial" panose="020B0604020202020204" pitchFamily="34" charset="0"/>
              <a:buChar char="•"/>
            </a:pPr>
            <a:r>
              <a:rPr lang="en-US" sz="1400" dirty="0"/>
              <a:t>Higher education levels (tertiary) are associated with </a:t>
            </a:r>
            <a:r>
              <a:rPr lang="en-US" sz="1400" b="1" dirty="0"/>
              <a:t>greater subscription rates</a:t>
            </a:r>
            <a:r>
              <a:rPr lang="en-US" sz="1400" dirty="0"/>
              <a:t>.</a:t>
            </a:r>
          </a:p>
          <a:p>
            <a:pPr>
              <a:buFont typeface="Arial" panose="020B0604020202020204" pitchFamily="34" charset="0"/>
              <a:buChar char="•"/>
            </a:pPr>
            <a:r>
              <a:rPr lang="en-US" sz="1400" dirty="0"/>
              <a:t>Customers with </a:t>
            </a:r>
            <a:r>
              <a:rPr lang="en-US" sz="1400" b="1" dirty="0"/>
              <a:t>unknown education</a:t>
            </a:r>
            <a:r>
              <a:rPr lang="en-US" sz="1400" dirty="0"/>
              <a:t> tend to have lower response rates.</a:t>
            </a:r>
          </a:p>
          <a:p>
            <a:pPr>
              <a:buNone/>
            </a:pPr>
            <a:r>
              <a:rPr lang="en-US" sz="1400" b="1" dirty="0"/>
              <a:t>4. Loan and Housing Status</a:t>
            </a:r>
            <a:endParaRPr lang="en-US" sz="1400" dirty="0"/>
          </a:p>
          <a:p>
            <a:pPr>
              <a:buFont typeface="Arial" panose="020B0604020202020204" pitchFamily="34" charset="0"/>
              <a:buChar char="•"/>
            </a:pPr>
            <a:r>
              <a:rPr lang="en-US" sz="1400" dirty="0"/>
              <a:t>Customers </a:t>
            </a:r>
            <a:r>
              <a:rPr lang="en-US" sz="1400" b="1" dirty="0"/>
              <a:t>without personal or housing loans</a:t>
            </a:r>
            <a:r>
              <a:rPr lang="en-US" sz="1400" dirty="0"/>
              <a:t> were more likely to subscribe.</a:t>
            </a:r>
          </a:p>
          <a:p>
            <a:pPr>
              <a:buFont typeface="Arial" panose="020B0604020202020204" pitchFamily="34" charset="0"/>
              <a:buChar char="•"/>
            </a:pPr>
            <a:r>
              <a:rPr lang="en-US" sz="1400" dirty="0"/>
              <a:t>Loan commitments may reduce willingness to engage in long-term savings.</a:t>
            </a:r>
          </a:p>
          <a:p>
            <a:pPr>
              <a:buNone/>
            </a:pPr>
            <a:r>
              <a:rPr lang="en-US" sz="1400" b="1" dirty="0"/>
              <a:t>5. Contact Duration</a:t>
            </a:r>
            <a:endParaRPr lang="en-US" sz="1400" dirty="0"/>
          </a:p>
          <a:p>
            <a:pPr>
              <a:buFont typeface="Arial" panose="020B0604020202020204" pitchFamily="34" charset="0"/>
              <a:buChar char="•"/>
            </a:pPr>
            <a:r>
              <a:rPr lang="en-US" sz="1400" b="1" dirty="0"/>
              <a:t>Call duration is a strong predictor</a:t>
            </a:r>
            <a:r>
              <a:rPr lang="en-US" sz="1400" dirty="0"/>
              <a:t>. Longer calls often correlate with successful subscriptions.</a:t>
            </a:r>
          </a:p>
          <a:p>
            <a:pPr>
              <a:buFont typeface="Arial" panose="020B0604020202020204" pitchFamily="34" charset="0"/>
              <a:buChar char="•"/>
            </a:pPr>
            <a:r>
              <a:rPr lang="en-US" sz="1400" dirty="0"/>
              <a:t>Most successful contacts had durations above </a:t>
            </a:r>
            <a:r>
              <a:rPr lang="en-US" sz="1400" b="1" dirty="0"/>
              <a:t>300 seconds</a:t>
            </a:r>
            <a:r>
              <a:rPr lang="en-US" sz="1400" dirty="0"/>
              <a:t>.</a:t>
            </a:r>
          </a:p>
        </p:txBody>
      </p:sp>
      <p:sp>
        <p:nvSpPr>
          <p:cNvPr id="3" name="Slide Number Placeholder 2">
            <a:extLst>
              <a:ext uri="{FF2B5EF4-FFF2-40B4-BE49-F238E27FC236}">
                <a16:creationId xmlns:a16="http://schemas.microsoft.com/office/drawing/2014/main" id="{467A3E70-AAAF-C7C9-1608-E66AF8D67126}"/>
              </a:ext>
            </a:extLst>
          </p:cNvPr>
          <p:cNvSpPr>
            <a:spLocks noGrp="1"/>
          </p:cNvSpPr>
          <p:nvPr>
            <p:ph type="sldNum" sz="quarter" idx="12"/>
          </p:nvPr>
        </p:nvSpPr>
        <p:spPr/>
        <p:txBody>
          <a:bodyPr/>
          <a:lstStyle/>
          <a:p>
            <a:fld id="{B3A0A90D-4632-41BB-B2AB-F2304F53F915}" type="slidenum">
              <a:rPr lang="en-US" smtClean="0"/>
              <a:t>7</a:t>
            </a:fld>
            <a:endParaRPr lang="en-US"/>
          </a:p>
        </p:txBody>
      </p:sp>
    </p:spTree>
    <p:extLst>
      <p:ext uri="{BB962C8B-B14F-4D97-AF65-F5344CB8AC3E}">
        <p14:creationId xmlns:p14="http://schemas.microsoft.com/office/powerpoint/2010/main" val="14883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AEAA-2E40-4632-AB6D-62D5C6C0FD93}"/>
              </a:ext>
            </a:extLst>
          </p:cNvPr>
          <p:cNvSpPr>
            <a:spLocks noGrp="1"/>
          </p:cNvSpPr>
          <p:nvPr>
            <p:ph type="title"/>
          </p:nvPr>
        </p:nvSpPr>
        <p:spPr>
          <a:xfrm>
            <a:off x="838200" y="365125"/>
            <a:ext cx="10515600" cy="843189"/>
          </a:xfrm>
        </p:spPr>
        <p:txBody>
          <a:bodyPr>
            <a:normAutofit/>
          </a:bodyPr>
          <a:lstStyle/>
          <a:p>
            <a:r>
              <a:rPr lang="en-IN" sz="3200" dirty="0">
                <a:solidFill>
                  <a:schemeClr val="tx2">
                    <a:lumMod val="75000"/>
                    <a:lumOff val="25000"/>
                  </a:schemeClr>
                </a:solidFill>
              </a:rPr>
              <a:t>Data Cleaning steps</a:t>
            </a:r>
            <a:endParaRPr lang="en-US" sz="3200" dirty="0">
              <a:solidFill>
                <a:schemeClr val="tx2">
                  <a:lumMod val="75000"/>
                  <a:lumOff val="25000"/>
                </a:schemeClr>
              </a:solidFill>
            </a:endParaRPr>
          </a:p>
        </p:txBody>
      </p:sp>
      <p:sp>
        <p:nvSpPr>
          <p:cNvPr id="4" name="Rectangle 1">
            <a:extLst>
              <a:ext uri="{FF2B5EF4-FFF2-40B4-BE49-F238E27FC236}">
                <a16:creationId xmlns:a16="http://schemas.microsoft.com/office/drawing/2014/main" id="{6B56A043-B686-9D40-28C0-9E60407B6022}"/>
              </a:ext>
            </a:extLst>
          </p:cNvPr>
          <p:cNvSpPr>
            <a:spLocks noGrp="1" noChangeArrowheads="1"/>
          </p:cNvSpPr>
          <p:nvPr>
            <p:ph idx="1"/>
          </p:nvPr>
        </p:nvSpPr>
        <p:spPr bwMode="auto">
          <a:xfrm>
            <a:off x="838200" y="1066800"/>
            <a:ext cx="838774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AutoNum type="arabicPeriod"/>
            </a:pPr>
            <a:r>
              <a:rPr kumimoji="0" lang="en-US" altLang="en-US" sz="1800" b="1" u="none" strike="noStrike" cap="none" normalizeH="0" baseline="0" dirty="0">
                <a:ln>
                  <a:noFill/>
                </a:ln>
                <a:solidFill>
                  <a:schemeClr val="tx1"/>
                </a:solidFill>
                <a:effectLst/>
                <a:latin typeface="Arial" panose="020B0604020202020204" pitchFamily="34" charset="0"/>
              </a:rPr>
              <a:t>Data Cleaning</a:t>
            </a:r>
            <a:endParaRPr lang="en-US" altLang="en-US" sz="1800" dirty="0">
              <a:latin typeface="Arial" panose="020B0604020202020204" pitchFamily="34" charset="0"/>
            </a:endParaRP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Checked for missing values — None found</a:t>
            </a: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Verified variable types and converted categorical variables to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solidFill>
                  <a:schemeClr val="tx1"/>
                </a:solidFill>
                <a:effectLst/>
                <a:latin typeface="Arial" panose="020B0604020202020204" pitchFamily="34" charset="0"/>
              </a:rPr>
              <a:t>2. Feature Engineering</a:t>
            </a:r>
            <a:endParaRPr kumimoji="0" lang="en-US" altLang="en-US" sz="1800" b="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u="none" strike="noStrike" cap="none" normalizeH="0" baseline="0" dirty="0">
                <a:ln>
                  <a:noFill/>
                </a:ln>
                <a:solidFill>
                  <a:schemeClr val="tx1"/>
                </a:solidFill>
                <a:effectLst/>
                <a:latin typeface="Arial" panose="020B0604020202020204" pitchFamily="34" charset="0"/>
              </a:rPr>
              <a:t>Interaction Terms</a:t>
            </a:r>
            <a:r>
              <a:rPr kumimoji="0" lang="en-US" altLang="en-US" sz="1800" b="0" u="none" strike="noStrike" cap="none" normalizeH="0" baseline="0" dirty="0">
                <a:ln>
                  <a:noFill/>
                </a:ln>
                <a:solidFill>
                  <a:schemeClr val="tx1"/>
                </a:solidFill>
                <a:effectLst/>
                <a:latin typeface="Arial" panose="020B0604020202020204" pitchFamily="34" charset="0"/>
              </a:rPr>
              <a:t>: Created pairwise product terms between numeric features</a:t>
            </a:r>
          </a:p>
          <a:p>
            <a:pPr eaLnBrk="0" fontAlgn="base" hangingPunct="0">
              <a:lnSpc>
                <a:spcPct val="100000"/>
              </a:lnSpc>
              <a:spcBef>
                <a:spcPct val="0"/>
              </a:spcBef>
              <a:spcAft>
                <a:spcPct val="0"/>
              </a:spcAft>
            </a:pPr>
            <a:r>
              <a:rPr kumimoji="0" lang="en-US" altLang="en-US" sz="1800" b="1" u="none" strike="noStrike" cap="none" normalizeH="0" baseline="0" dirty="0">
                <a:ln>
                  <a:noFill/>
                </a:ln>
                <a:solidFill>
                  <a:schemeClr val="tx1"/>
                </a:solidFill>
                <a:effectLst/>
                <a:latin typeface="Arial" panose="020B0604020202020204" pitchFamily="34" charset="0"/>
              </a:rPr>
              <a:t>Squared Terms</a:t>
            </a:r>
            <a:r>
              <a:rPr kumimoji="0" lang="en-US" altLang="en-US" sz="1800" b="0" u="none" strike="noStrike" cap="none" normalizeH="0" baseline="0" dirty="0">
                <a:ln>
                  <a:noFill/>
                </a:ln>
                <a:solidFill>
                  <a:schemeClr val="tx1"/>
                </a:solidFill>
                <a:effectLst/>
                <a:latin typeface="Arial" panose="020B0604020202020204" pitchFamily="34" charset="0"/>
              </a:rPr>
              <a:t>: Added squared values of numeric features</a:t>
            </a:r>
          </a:p>
          <a:p>
            <a:pPr eaLnBrk="0" fontAlgn="base" hangingPunct="0">
              <a:lnSpc>
                <a:spcPct val="100000"/>
              </a:lnSpc>
              <a:spcBef>
                <a:spcPct val="0"/>
              </a:spcBef>
              <a:spcAft>
                <a:spcPct val="0"/>
              </a:spcAft>
            </a:pPr>
            <a:r>
              <a:rPr kumimoji="0" lang="en-US" altLang="en-US" sz="1800" b="1" u="none" strike="noStrike" cap="none" normalizeH="0" baseline="0" dirty="0">
                <a:ln>
                  <a:noFill/>
                </a:ln>
                <a:solidFill>
                  <a:schemeClr val="tx1"/>
                </a:solidFill>
                <a:effectLst/>
                <a:latin typeface="Arial" panose="020B0604020202020204" pitchFamily="34" charset="0"/>
              </a:rPr>
              <a:t>PCA</a:t>
            </a:r>
            <a:r>
              <a:rPr kumimoji="0" lang="en-US" altLang="en-US" sz="1800" b="0" u="none" strike="noStrike" cap="none" normalizeH="0" baseline="0" dirty="0">
                <a:ln>
                  <a:noFill/>
                </a:ln>
                <a:solidFill>
                  <a:schemeClr val="tx1"/>
                </a:solidFill>
                <a:effectLst/>
                <a:latin typeface="Arial" panose="020B0604020202020204" pitchFamily="34" charset="0"/>
              </a:rPr>
              <a:t>: Applied Principal Component Analysis to reduce dimensionality</a:t>
            </a: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Retained components explaining </a:t>
            </a:r>
            <a:r>
              <a:rPr kumimoji="0" lang="en-US" altLang="en-US" sz="1800" b="1" u="none" strike="noStrike" cap="none" normalizeH="0" baseline="0" dirty="0">
                <a:ln>
                  <a:noFill/>
                </a:ln>
                <a:solidFill>
                  <a:schemeClr val="tx1"/>
                </a:solidFill>
                <a:effectLst/>
                <a:latin typeface="Arial" panose="020B0604020202020204" pitchFamily="34" charset="0"/>
              </a:rPr>
              <a:t>≥95% variance</a:t>
            </a:r>
            <a:endParaRPr kumimoji="0" lang="en-US" altLang="en-US"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solidFill>
                  <a:schemeClr val="tx1"/>
                </a:solidFill>
                <a:effectLst/>
                <a:latin typeface="Arial" panose="020B0604020202020204" pitchFamily="34" charset="0"/>
              </a:rPr>
              <a:t>3. Feature Scaling</a:t>
            </a:r>
            <a:endParaRPr kumimoji="0" lang="en-US" altLang="en-US" sz="1800" b="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Applied </a:t>
            </a:r>
            <a:r>
              <a:rPr kumimoji="0" lang="en-US" altLang="en-US" sz="1800" b="0" u="none" strike="noStrike" cap="none" normalizeH="0" baseline="0" dirty="0">
                <a:ln>
                  <a:noFill/>
                </a:ln>
                <a:solidFill>
                  <a:schemeClr val="tx1"/>
                </a:solidFill>
                <a:effectLst/>
                <a:latin typeface="Arial Unicode MS"/>
              </a:rPr>
              <a:t>scale()</a:t>
            </a:r>
            <a:r>
              <a:rPr kumimoji="0" lang="en-US" altLang="en-US" sz="1800" b="0" u="none" strike="noStrike" cap="none" normalizeH="0" baseline="0" dirty="0">
                <a:ln>
                  <a:noFill/>
                </a:ln>
                <a:solidFill>
                  <a:schemeClr val="tx1"/>
                </a:solidFill>
                <a:effectLst/>
              </a:rPr>
              <a:t> to standardize numeric features (mean = 0, SD = 1)</a:t>
            </a:r>
            <a:endParaRPr kumimoji="0" lang="en-US" altLang="en-US" sz="1800" b="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Used training data’s scaling parameters for test data to prevent 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a:ln>
                  <a:noFill/>
                </a:ln>
                <a:solidFill>
                  <a:schemeClr val="tx1"/>
                </a:solidFill>
                <a:effectLst/>
                <a:latin typeface="Arial" panose="020B0604020202020204" pitchFamily="34" charset="0"/>
              </a:rPr>
              <a:t>4. Encoding</a:t>
            </a:r>
            <a:endParaRPr kumimoji="0" lang="en-US" altLang="en-US" sz="1800" b="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Converted string-based categorical variables (e.g., </a:t>
            </a:r>
            <a:r>
              <a:rPr kumimoji="0" lang="en-US" altLang="en-US" sz="1800" b="0" u="none" strike="noStrike" cap="none" normalizeH="0" baseline="0" dirty="0">
                <a:ln>
                  <a:noFill/>
                </a:ln>
                <a:solidFill>
                  <a:schemeClr val="tx1"/>
                </a:solidFill>
                <a:effectLst/>
                <a:latin typeface="Arial Unicode MS"/>
              </a:rPr>
              <a:t>job</a:t>
            </a:r>
            <a:r>
              <a:rPr kumimoji="0" lang="en-US" altLang="en-US" sz="1800" b="0" u="none" strike="noStrike" cap="none" normalizeH="0" baseline="0" dirty="0">
                <a:ln>
                  <a:noFill/>
                </a:ln>
                <a:solidFill>
                  <a:schemeClr val="tx1"/>
                </a:solidFill>
                <a:effectLst/>
              </a:rPr>
              <a:t>, </a:t>
            </a:r>
            <a:r>
              <a:rPr kumimoji="0" lang="en-US" altLang="en-US" sz="1800" b="0" u="none" strike="noStrike" cap="none" normalizeH="0" baseline="0" dirty="0">
                <a:ln>
                  <a:noFill/>
                </a:ln>
                <a:solidFill>
                  <a:schemeClr val="tx1"/>
                </a:solidFill>
                <a:effectLst/>
                <a:latin typeface="Arial Unicode MS"/>
              </a:rPr>
              <a:t>education</a:t>
            </a:r>
            <a:r>
              <a:rPr kumimoji="0" lang="en-US" altLang="en-US" sz="1800" b="0" u="none" strike="noStrike" cap="none" normalizeH="0" baseline="0" dirty="0">
                <a:ln>
                  <a:noFill/>
                </a:ln>
                <a:solidFill>
                  <a:schemeClr val="tx1"/>
                </a:solidFill>
                <a:effectLst/>
              </a:rPr>
              <a:t>) to factors</a:t>
            </a:r>
            <a:endParaRPr kumimoji="0" lang="en-US" altLang="en-US" sz="1800" b="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u="none" strike="noStrike" cap="none" normalizeH="0" baseline="0" dirty="0">
                <a:ln>
                  <a:noFill/>
                </a:ln>
                <a:solidFill>
                  <a:schemeClr val="tx1"/>
                </a:solidFill>
                <a:effectLst/>
                <a:latin typeface="Arial" panose="020B0604020202020204" pitchFamily="34" charset="0"/>
              </a:rPr>
              <a:t>Ensured target variable </a:t>
            </a:r>
            <a:r>
              <a:rPr kumimoji="0" lang="en-US" altLang="en-US" sz="1800" b="0" u="none" strike="noStrike" cap="none" normalizeH="0" baseline="0" dirty="0">
                <a:ln>
                  <a:noFill/>
                </a:ln>
                <a:solidFill>
                  <a:schemeClr val="tx1"/>
                </a:solidFill>
                <a:effectLst/>
                <a:latin typeface="Arial Unicode MS"/>
              </a:rPr>
              <a:t>y</a:t>
            </a:r>
            <a:r>
              <a:rPr kumimoji="0" lang="en-US" altLang="en-US" sz="1800" b="0" u="none" strike="noStrike" cap="none" normalizeH="0" baseline="0" dirty="0">
                <a:ln>
                  <a:noFill/>
                </a:ln>
                <a:solidFill>
                  <a:schemeClr val="tx1"/>
                </a:solidFill>
                <a:effectLst/>
              </a:rPr>
              <a:t> was a factor with levels: </a:t>
            </a:r>
            <a:r>
              <a:rPr kumimoji="0" lang="en-US" altLang="en-US" sz="1800" b="0" u="none" strike="noStrike" cap="none" normalizeH="0" baseline="0" dirty="0">
                <a:ln>
                  <a:noFill/>
                </a:ln>
                <a:solidFill>
                  <a:schemeClr val="tx1"/>
                </a:solidFill>
                <a:effectLst/>
                <a:latin typeface="Arial Unicode MS"/>
              </a:rPr>
              <a:t>no</a:t>
            </a:r>
            <a:r>
              <a:rPr kumimoji="0" lang="en-US" altLang="en-US" sz="1800" b="0" u="none" strike="noStrike" cap="none" normalizeH="0" baseline="0" dirty="0">
                <a:ln>
                  <a:noFill/>
                </a:ln>
                <a:solidFill>
                  <a:schemeClr val="tx1"/>
                </a:solidFill>
                <a:effectLst/>
              </a:rPr>
              <a:t>, </a:t>
            </a:r>
            <a:r>
              <a:rPr kumimoji="0" lang="en-US" altLang="en-US" sz="1800" b="0" u="none" strike="noStrike" cap="none" normalizeH="0" baseline="0" dirty="0">
                <a:ln>
                  <a:noFill/>
                </a:ln>
                <a:solidFill>
                  <a:schemeClr val="tx1"/>
                </a:solidFill>
                <a:effectLst/>
                <a:latin typeface="Arial Unicode MS"/>
              </a:rPr>
              <a:t>yes</a:t>
            </a:r>
            <a:endParaRPr kumimoji="0" lang="en-US" altLang="en-US" sz="18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C5E509F9-2468-6BC6-4FB6-0238CE590D2E}"/>
              </a:ext>
            </a:extLst>
          </p:cNvPr>
          <p:cNvSpPr>
            <a:spLocks noGrp="1"/>
          </p:cNvSpPr>
          <p:nvPr>
            <p:ph type="sldNum" sz="quarter" idx="12"/>
          </p:nvPr>
        </p:nvSpPr>
        <p:spPr/>
        <p:txBody>
          <a:bodyPr/>
          <a:lstStyle/>
          <a:p>
            <a:fld id="{B3A0A90D-4632-41BB-B2AB-F2304F53F915}" type="slidenum">
              <a:rPr lang="en-US" smtClean="0"/>
              <a:t>8</a:t>
            </a:fld>
            <a:endParaRPr lang="en-US"/>
          </a:p>
        </p:txBody>
      </p:sp>
    </p:spTree>
    <p:extLst>
      <p:ext uri="{BB962C8B-B14F-4D97-AF65-F5344CB8AC3E}">
        <p14:creationId xmlns:p14="http://schemas.microsoft.com/office/powerpoint/2010/main" val="3869363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79BE-E6AA-381C-7224-D609365CF54E}"/>
              </a:ext>
            </a:extLst>
          </p:cNvPr>
          <p:cNvSpPr>
            <a:spLocks noGrp="1"/>
          </p:cNvSpPr>
          <p:nvPr>
            <p:ph type="title"/>
          </p:nvPr>
        </p:nvSpPr>
        <p:spPr>
          <a:xfrm>
            <a:off x="576943" y="18255"/>
            <a:ext cx="10515600" cy="1325563"/>
          </a:xfrm>
        </p:spPr>
        <p:txBody>
          <a:bodyPr>
            <a:normAutofit/>
          </a:bodyPr>
          <a:lstStyle/>
          <a:p>
            <a:r>
              <a:rPr lang="en-US" sz="3600" dirty="0">
                <a:solidFill>
                  <a:schemeClr val="tx2">
                    <a:lumMod val="75000"/>
                    <a:lumOff val="25000"/>
                  </a:schemeClr>
                </a:solidFill>
              </a:rPr>
              <a:t>Modeling Steps</a:t>
            </a:r>
          </a:p>
        </p:txBody>
      </p:sp>
      <p:sp>
        <p:nvSpPr>
          <p:cNvPr id="4" name="Rectangle 1">
            <a:extLst>
              <a:ext uri="{FF2B5EF4-FFF2-40B4-BE49-F238E27FC236}">
                <a16:creationId xmlns:a16="http://schemas.microsoft.com/office/drawing/2014/main" id="{B807E72C-CF93-6777-5105-61825B8E0136}"/>
              </a:ext>
            </a:extLst>
          </p:cNvPr>
          <p:cNvSpPr>
            <a:spLocks noGrp="1" noChangeArrowheads="1"/>
          </p:cNvSpPr>
          <p:nvPr>
            <p:ph idx="1"/>
          </p:nvPr>
        </p:nvSpPr>
        <p:spPr bwMode="auto">
          <a:xfrm>
            <a:off x="576943" y="1046600"/>
            <a:ext cx="738093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Step 1: Dataset Splitting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Training Data: 45,211 records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Test Data: 4,521 records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Evaluated </a:t>
            </a:r>
            <a:r>
              <a:rPr lang="en-US" altLang="en-US" sz="1600" dirty="0">
                <a:latin typeface="Arial" panose="020B0604020202020204" pitchFamily="34" charset="0"/>
              </a:rPr>
              <a:t>models on original, interaction-enhanced, and PCA data versions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Step 2: Model Selection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Built and evaluated the following classification models: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Logistic Regression</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Naive Bayes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Linear Discriminant Analysis (LDA)</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Quadratic Discriminant Analysis (QDA)</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Decision Tree (</a:t>
            </a:r>
            <a:r>
              <a:rPr kumimoji="0" lang="en-US" altLang="en-US" sz="1600" b="0" i="0" u="none" strike="noStrike" cap="none" normalizeH="0" baseline="0" dirty="0" err="1">
                <a:ln>
                  <a:noFill/>
                </a:ln>
                <a:solidFill>
                  <a:schemeClr val="tx1"/>
                </a:solidFill>
                <a:effectLst/>
                <a:latin typeface="Arial" panose="020B0604020202020204" pitchFamily="34" charset="0"/>
              </a:rPr>
              <a:t>rpart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Step 3: Model Evaluation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Metrics Used: Accuracy, AUC, Precision, Recall, F1 Score</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Plotted ROC curves for comparison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Step 4: Model Enhancement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Created interaction and squared terms for deeper modeling</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Applied PCA for dimensionality reduction</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Performed 5-fold </a:t>
            </a:r>
            <a:r>
              <a:rPr lang="en-US" altLang="en-US" sz="1600" dirty="0">
                <a:latin typeface="Arial" panose="020B0604020202020204" pitchFamily="34" charset="0"/>
              </a:rPr>
              <a:t>cross-validation using caret::train()</a:t>
            </a:r>
          </a:p>
          <a:p>
            <a:pPr eaLnBrk="0" fontAlgn="base" hangingPunct="0">
              <a:lnSpc>
                <a:spcPct val="100000"/>
              </a:lnSpc>
              <a:spcBef>
                <a:spcPct val="0"/>
              </a:spcBef>
              <a:spcAft>
                <a:spcPct val="0"/>
              </a:spcAft>
            </a:pPr>
            <a:r>
              <a:rPr lang="en-US" altLang="en-US" sz="1600" dirty="0">
                <a:latin typeface="Arial" panose="020B0604020202020204" pitchFamily="34" charset="0"/>
              </a:rPr>
              <a:t>Tuned models with hyperparameter grids (e.g., lambda in </a:t>
            </a:r>
            <a:r>
              <a:rPr lang="en-US" altLang="en-US" sz="1600" dirty="0" err="1">
                <a:latin typeface="Arial" panose="020B0604020202020204" pitchFamily="34" charset="0"/>
              </a:rPr>
              <a:t>glmnet</a:t>
            </a:r>
            <a:r>
              <a:rPr lang="en-US" altLang="en-US" sz="1600" dirty="0">
                <a:latin typeface="Arial" panose="020B0604020202020204" pitchFamily="34" charset="0"/>
              </a:rPr>
              <a:t>, cp in </a:t>
            </a:r>
            <a:r>
              <a:rPr lang="en-US" altLang="en-US" sz="1600" dirty="0" err="1">
                <a:latin typeface="Arial" panose="020B0604020202020204" pitchFamily="34" charset="0"/>
              </a:rPr>
              <a:t>rpart</a:t>
            </a:r>
            <a:r>
              <a:rPr lang="en-US" altLang="en-US" sz="16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C300820C-7F4E-D5ED-A1F6-7939B0EE3599}"/>
              </a:ext>
            </a:extLst>
          </p:cNvPr>
          <p:cNvSpPr>
            <a:spLocks noGrp="1"/>
          </p:cNvSpPr>
          <p:nvPr>
            <p:ph type="sldNum" sz="quarter" idx="12"/>
          </p:nvPr>
        </p:nvSpPr>
        <p:spPr/>
        <p:txBody>
          <a:bodyPr/>
          <a:lstStyle/>
          <a:p>
            <a:fld id="{B3A0A90D-4632-41BB-B2AB-F2304F53F915}" type="slidenum">
              <a:rPr lang="en-US" smtClean="0"/>
              <a:t>9</a:t>
            </a:fld>
            <a:endParaRPr lang="en-US"/>
          </a:p>
        </p:txBody>
      </p:sp>
    </p:spTree>
    <p:extLst>
      <p:ext uri="{BB962C8B-B14F-4D97-AF65-F5344CB8AC3E}">
        <p14:creationId xmlns:p14="http://schemas.microsoft.com/office/powerpoint/2010/main" val="2407237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2423</Words>
  <Application>Microsoft Office PowerPoint</Application>
  <PresentationFormat>Widescreen</PresentationFormat>
  <Paragraphs>398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Arial Unicode MS</vt:lpstr>
      <vt:lpstr>Calibri</vt:lpstr>
      <vt:lpstr>Office Theme</vt:lpstr>
      <vt:lpstr>Predicting Marketing Targets in Banking</vt:lpstr>
      <vt:lpstr>Introduction</vt:lpstr>
      <vt:lpstr>Aims and objectives</vt:lpstr>
      <vt:lpstr>Data Description</vt:lpstr>
      <vt:lpstr>Data Structure</vt:lpstr>
      <vt:lpstr>Data Quality</vt:lpstr>
      <vt:lpstr>Data Summary</vt:lpstr>
      <vt:lpstr>Data Cleaning steps</vt:lpstr>
      <vt:lpstr>Modeling Steps</vt:lpstr>
      <vt:lpstr>Visual analysis</vt:lpstr>
      <vt:lpstr>PowerPoint Presentation</vt:lpstr>
      <vt:lpstr>PowerPoint Presentation</vt:lpstr>
      <vt:lpstr>PowerPoint Presentation</vt:lpstr>
      <vt:lpstr>Correlation analysis</vt:lpstr>
      <vt:lpstr>VIF Analysis (check multicollinearty)</vt:lpstr>
      <vt:lpstr>Interaction terms</vt:lpstr>
      <vt:lpstr>Logistic Regression</vt:lpstr>
      <vt:lpstr>Model performance</vt:lpstr>
      <vt:lpstr>Model performance</vt:lpstr>
      <vt:lpstr>Models trained on PCA components </vt:lpstr>
      <vt:lpstr>Tuned Performance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Meghana</dc:creator>
  <cp:lastModifiedBy>Sai Meghana</cp:lastModifiedBy>
  <cp:revision>4</cp:revision>
  <dcterms:created xsi:type="dcterms:W3CDTF">2025-04-20T08:15:57Z</dcterms:created>
  <dcterms:modified xsi:type="dcterms:W3CDTF">2025-07-17T18:09:52Z</dcterms:modified>
</cp:coreProperties>
</file>