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31"/>
  </p:notesMasterIdLst>
  <p:sldIdLst>
    <p:sldId id="344" r:id="rId5"/>
    <p:sldId id="345" r:id="rId6"/>
    <p:sldId id="365" r:id="rId7"/>
    <p:sldId id="346" r:id="rId8"/>
    <p:sldId id="360" r:id="rId9"/>
    <p:sldId id="359" r:id="rId10"/>
    <p:sldId id="347" r:id="rId11"/>
    <p:sldId id="349" r:id="rId12"/>
    <p:sldId id="348" r:id="rId13"/>
    <p:sldId id="374" r:id="rId14"/>
    <p:sldId id="366" r:id="rId15"/>
    <p:sldId id="376" r:id="rId16"/>
    <p:sldId id="377" r:id="rId17"/>
    <p:sldId id="368" r:id="rId18"/>
    <p:sldId id="369" r:id="rId19"/>
    <p:sldId id="372" r:id="rId20"/>
    <p:sldId id="373" r:id="rId21"/>
    <p:sldId id="379" r:id="rId22"/>
    <p:sldId id="362" r:id="rId23"/>
    <p:sldId id="350" r:id="rId24"/>
    <p:sldId id="351" r:id="rId25"/>
    <p:sldId id="352" r:id="rId26"/>
    <p:sldId id="353" r:id="rId27"/>
    <p:sldId id="354" r:id="rId28"/>
    <p:sldId id="355" r:id="rId29"/>
    <p:sldId id="356" r:id="rId30"/>
  </p:sldIdLst>
  <p:sldSz cx="12192000" cy="6858000"/>
  <p:notesSz cx="7010400" cy="9296400"/>
  <p:defaultTextStyle>
    <a:defPPr>
      <a:defRPr lang="en-AU"/>
    </a:defPPr>
    <a:lvl1pPr algn="l" rtl="0" fontAlgn="base">
      <a:spcBef>
        <a:spcPct val="0"/>
      </a:spcBef>
      <a:spcAft>
        <a:spcPct val="0"/>
      </a:spcAft>
      <a:defRPr kern="1200">
        <a:solidFill>
          <a:schemeClr val="tx1"/>
        </a:solidFill>
        <a:latin typeface="Georgia" pitchFamily="18" charset="0"/>
        <a:ea typeface="+mn-ea"/>
        <a:cs typeface="Arial" charset="0"/>
      </a:defRPr>
    </a:lvl1pPr>
    <a:lvl2pPr marL="457200" algn="l" rtl="0" fontAlgn="base">
      <a:spcBef>
        <a:spcPct val="0"/>
      </a:spcBef>
      <a:spcAft>
        <a:spcPct val="0"/>
      </a:spcAft>
      <a:defRPr kern="1200">
        <a:solidFill>
          <a:schemeClr val="tx1"/>
        </a:solidFill>
        <a:latin typeface="Georgia" pitchFamily="18" charset="0"/>
        <a:ea typeface="+mn-ea"/>
        <a:cs typeface="Arial" charset="0"/>
      </a:defRPr>
    </a:lvl2pPr>
    <a:lvl3pPr marL="914400" algn="l" rtl="0" fontAlgn="base">
      <a:spcBef>
        <a:spcPct val="0"/>
      </a:spcBef>
      <a:spcAft>
        <a:spcPct val="0"/>
      </a:spcAft>
      <a:defRPr kern="1200">
        <a:solidFill>
          <a:schemeClr val="tx1"/>
        </a:solidFill>
        <a:latin typeface="Georgia" pitchFamily="18" charset="0"/>
        <a:ea typeface="+mn-ea"/>
        <a:cs typeface="Arial" charset="0"/>
      </a:defRPr>
    </a:lvl3pPr>
    <a:lvl4pPr marL="1371600" algn="l" rtl="0" fontAlgn="base">
      <a:spcBef>
        <a:spcPct val="0"/>
      </a:spcBef>
      <a:spcAft>
        <a:spcPct val="0"/>
      </a:spcAft>
      <a:defRPr kern="1200">
        <a:solidFill>
          <a:schemeClr val="tx1"/>
        </a:solidFill>
        <a:latin typeface="Georgia" pitchFamily="18" charset="0"/>
        <a:ea typeface="+mn-ea"/>
        <a:cs typeface="Arial" charset="0"/>
      </a:defRPr>
    </a:lvl4pPr>
    <a:lvl5pPr marL="1828800" algn="l" rtl="0" fontAlgn="base">
      <a:spcBef>
        <a:spcPct val="0"/>
      </a:spcBef>
      <a:spcAft>
        <a:spcPct val="0"/>
      </a:spcAft>
      <a:defRPr kern="1200">
        <a:solidFill>
          <a:schemeClr val="tx1"/>
        </a:solidFill>
        <a:latin typeface="Georgia" pitchFamily="18" charset="0"/>
        <a:ea typeface="+mn-ea"/>
        <a:cs typeface="Arial" charset="0"/>
      </a:defRPr>
    </a:lvl5pPr>
    <a:lvl6pPr marL="2286000" algn="l" defTabSz="914400" rtl="0" eaLnBrk="1" latinLnBrk="0" hangingPunct="1">
      <a:defRPr kern="1200">
        <a:solidFill>
          <a:schemeClr val="tx1"/>
        </a:solidFill>
        <a:latin typeface="Georgia" pitchFamily="18" charset="0"/>
        <a:ea typeface="+mn-ea"/>
        <a:cs typeface="Arial" charset="0"/>
      </a:defRPr>
    </a:lvl6pPr>
    <a:lvl7pPr marL="2743200" algn="l" defTabSz="914400" rtl="0" eaLnBrk="1" latinLnBrk="0" hangingPunct="1">
      <a:defRPr kern="1200">
        <a:solidFill>
          <a:schemeClr val="tx1"/>
        </a:solidFill>
        <a:latin typeface="Georgia" pitchFamily="18" charset="0"/>
        <a:ea typeface="+mn-ea"/>
        <a:cs typeface="Arial" charset="0"/>
      </a:defRPr>
    </a:lvl7pPr>
    <a:lvl8pPr marL="3200400" algn="l" defTabSz="914400" rtl="0" eaLnBrk="1" latinLnBrk="0" hangingPunct="1">
      <a:defRPr kern="1200">
        <a:solidFill>
          <a:schemeClr val="tx1"/>
        </a:solidFill>
        <a:latin typeface="Georgia" pitchFamily="18" charset="0"/>
        <a:ea typeface="+mn-ea"/>
        <a:cs typeface="Arial" charset="0"/>
      </a:defRPr>
    </a:lvl8pPr>
    <a:lvl9pPr marL="3657600" algn="l" defTabSz="914400" rtl="0" eaLnBrk="1" latinLnBrk="0" hangingPunct="1">
      <a:defRPr kern="1200">
        <a:solidFill>
          <a:schemeClr val="tx1"/>
        </a:solidFill>
        <a:latin typeface="Georgia" pitchFamily="18"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69696"/>
    <a:srgbClr val="99CCFF"/>
    <a:srgbClr val="FF5050"/>
    <a:srgbClr val="421C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62D0FF-9184-4B07-96B9-73EB1D597FBD}" v="5" dt="2020-10-14T03:45:15.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76" autoAdjust="0"/>
    <p:restoredTop sz="96327"/>
  </p:normalViewPr>
  <p:slideViewPr>
    <p:cSldViewPr snapToGrid="0">
      <p:cViewPr varScale="1">
        <p:scale>
          <a:sx n="72" d="100"/>
          <a:sy n="72" d="100"/>
        </p:scale>
        <p:origin x="816"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lia Von Bonin" userId="35bc57c9-966b-4284-b6d9-e30ffb1cc4a1" providerId="ADAL" clId="{A162D0FF-9184-4B07-96B9-73EB1D597FBD}"/>
    <pc:docChg chg="undo custSel modSld">
      <pc:chgData name="Natalia Von Bonin" userId="35bc57c9-966b-4284-b6d9-e30ffb1cc4a1" providerId="ADAL" clId="{A162D0FF-9184-4B07-96B9-73EB1D597FBD}" dt="2020-10-14T04:55:53.043" v="90" actId="208"/>
      <pc:docMkLst>
        <pc:docMk/>
      </pc:docMkLst>
      <pc:sldChg chg="modSp">
        <pc:chgData name="Natalia Von Bonin" userId="35bc57c9-966b-4284-b6d9-e30ffb1cc4a1" providerId="ADAL" clId="{A162D0FF-9184-4B07-96B9-73EB1D597FBD}" dt="2020-09-28T05:29:10.050" v="1" actId="6549"/>
        <pc:sldMkLst>
          <pc:docMk/>
          <pc:sldMk cId="2937125586" sldId="347"/>
        </pc:sldMkLst>
        <pc:spChg chg="mod">
          <ac:chgData name="Natalia Von Bonin" userId="35bc57c9-966b-4284-b6d9-e30ffb1cc4a1" providerId="ADAL" clId="{A162D0FF-9184-4B07-96B9-73EB1D597FBD}" dt="2020-09-28T05:29:10.050" v="1" actId="6549"/>
          <ac:spMkLst>
            <pc:docMk/>
            <pc:sldMk cId="2937125586" sldId="347"/>
            <ac:spMk id="18" creationId="{521D6FF0-ADEE-7847-AEB1-E1A51B702465}"/>
          </ac:spMkLst>
        </pc:spChg>
      </pc:sldChg>
      <pc:sldChg chg="addSp delSp modSp">
        <pc:chgData name="Natalia Von Bonin" userId="35bc57c9-966b-4284-b6d9-e30ffb1cc4a1" providerId="ADAL" clId="{A162D0FF-9184-4B07-96B9-73EB1D597FBD}" dt="2020-10-14T04:55:53.043" v="90" actId="208"/>
        <pc:sldMkLst>
          <pc:docMk/>
          <pc:sldMk cId="4191558655" sldId="348"/>
        </pc:sldMkLst>
        <pc:spChg chg="mod">
          <ac:chgData name="Natalia Von Bonin" userId="35bc57c9-966b-4284-b6d9-e30ffb1cc4a1" providerId="ADAL" clId="{A162D0FF-9184-4B07-96B9-73EB1D597FBD}" dt="2020-10-14T03:43:31.388" v="28" actId="1076"/>
          <ac:spMkLst>
            <pc:docMk/>
            <pc:sldMk cId="4191558655" sldId="348"/>
            <ac:spMk id="54" creationId="{5B4780BA-7D21-B64E-BB15-8052E99DD97A}"/>
          </ac:spMkLst>
        </pc:spChg>
        <pc:spChg chg="del">
          <ac:chgData name="Natalia Von Bonin" userId="35bc57c9-966b-4284-b6d9-e30ffb1cc4a1" providerId="ADAL" clId="{A162D0FF-9184-4B07-96B9-73EB1D597FBD}" dt="2020-10-14T03:39:10.152" v="8" actId="478"/>
          <ac:spMkLst>
            <pc:docMk/>
            <pc:sldMk cId="4191558655" sldId="348"/>
            <ac:spMk id="55" creationId="{8392C53C-2B10-A741-9638-87D1F3FEBF41}"/>
          </ac:spMkLst>
        </pc:spChg>
        <pc:spChg chg="mod">
          <ac:chgData name="Natalia Von Bonin" userId="35bc57c9-966b-4284-b6d9-e30ffb1cc4a1" providerId="ADAL" clId="{A162D0FF-9184-4B07-96B9-73EB1D597FBD}" dt="2020-10-14T04:55:13.693" v="87" actId="208"/>
          <ac:spMkLst>
            <pc:docMk/>
            <pc:sldMk cId="4191558655" sldId="348"/>
            <ac:spMk id="70" creationId="{DFAB7953-75DC-2140-9968-2FD754EA8A3D}"/>
          </ac:spMkLst>
        </pc:spChg>
        <pc:spChg chg="mod">
          <ac:chgData name="Natalia Von Bonin" userId="35bc57c9-966b-4284-b6d9-e30ffb1cc4a1" providerId="ADAL" clId="{A162D0FF-9184-4B07-96B9-73EB1D597FBD}" dt="2020-10-14T04:54:53.733" v="84" actId="208"/>
          <ac:spMkLst>
            <pc:docMk/>
            <pc:sldMk cId="4191558655" sldId="348"/>
            <ac:spMk id="71" creationId="{6D8C2F3B-A49E-7C45-BD7A-052D956D0FBC}"/>
          </ac:spMkLst>
        </pc:spChg>
        <pc:spChg chg="mod">
          <ac:chgData name="Natalia Von Bonin" userId="35bc57c9-966b-4284-b6d9-e30ffb1cc4a1" providerId="ADAL" clId="{A162D0FF-9184-4B07-96B9-73EB1D597FBD}" dt="2020-10-14T04:55:08.073" v="86" actId="208"/>
          <ac:spMkLst>
            <pc:docMk/>
            <pc:sldMk cId="4191558655" sldId="348"/>
            <ac:spMk id="72" creationId="{DA91CD28-79AF-B74C-9105-6D5AF6982559}"/>
          </ac:spMkLst>
        </pc:spChg>
        <pc:spChg chg="mod">
          <ac:chgData name="Natalia Von Bonin" userId="35bc57c9-966b-4284-b6d9-e30ffb1cc4a1" providerId="ADAL" clId="{A162D0FF-9184-4B07-96B9-73EB1D597FBD}" dt="2020-10-14T04:55:02.883" v="85" actId="208"/>
          <ac:spMkLst>
            <pc:docMk/>
            <pc:sldMk cId="4191558655" sldId="348"/>
            <ac:spMk id="73" creationId="{45AE52C5-D3C8-A040-88D5-049438B5CD26}"/>
          </ac:spMkLst>
        </pc:spChg>
        <pc:spChg chg="mod">
          <ac:chgData name="Natalia Von Bonin" userId="35bc57c9-966b-4284-b6d9-e30ffb1cc4a1" providerId="ADAL" clId="{A162D0FF-9184-4B07-96B9-73EB1D597FBD}" dt="2020-10-14T04:54:49.258" v="83" actId="208"/>
          <ac:spMkLst>
            <pc:docMk/>
            <pc:sldMk cId="4191558655" sldId="348"/>
            <ac:spMk id="74" creationId="{70048E8E-CE66-F644-910E-2A7E6013E2ED}"/>
          </ac:spMkLst>
        </pc:spChg>
        <pc:spChg chg="add del mod">
          <ac:chgData name="Natalia Von Bonin" userId="35bc57c9-966b-4284-b6d9-e30ffb1cc4a1" providerId="ADAL" clId="{A162D0FF-9184-4B07-96B9-73EB1D597FBD}" dt="2020-10-14T03:41:53.317" v="21" actId="478"/>
          <ac:spMkLst>
            <pc:docMk/>
            <pc:sldMk cId="4191558655" sldId="348"/>
            <ac:spMk id="77" creationId="{C04492B3-ECA7-4DF4-962E-F8606DD85EE4}"/>
          </ac:spMkLst>
        </pc:spChg>
        <pc:spChg chg="mod">
          <ac:chgData name="Natalia Von Bonin" userId="35bc57c9-966b-4284-b6d9-e30ffb1cc4a1" providerId="ADAL" clId="{A162D0FF-9184-4B07-96B9-73EB1D597FBD}" dt="2020-10-14T04:55:46.510" v="89" actId="208"/>
          <ac:spMkLst>
            <pc:docMk/>
            <pc:sldMk cId="4191558655" sldId="348"/>
            <ac:spMk id="80" creationId="{193F919C-FF36-5D4E-BE3B-82476A30D229}"/>
          </ac:spMkLst>
        </pc:spChg>
        <pc:spChg chg="add mod">
          <ac:chgData name="Natalia Von Bonin" userId="35bc57c9-966b-4284-b6d9-e30ffb1cc4a1" providerId="ADAL" clId="{A162D0FF-9184-4B07-96B9-73EB1D597FBD}" dt="2020-10-14T03:42:20.234" v="24" actId="1076"/>
          <ac:spMkLst>
            <pc:docMk/>
            <pc:sldMk cId="4191558655" sldId="348"/>
            <ac:spMk id="85" creationId="{F1AC0FF6-C9EF-4E1D-8BBA-F0CDFC3B7387}"/>
          </ac:spMkLst>
        </pc:spChg>
        <pc:spChg chg="add mod">
          <ac:chgData name="Natalia Von Bonin" userId="35bc57c9-966b-4284-b6d9-e30ffb1cc4a1" providerId="ADAL" clId="{A162D0FF-9184-4B07-96B9-73EB1D597FBD}" dt="2020-10-14T04:55:53.043" v="90" actId="208"/>
          <ac:spMkLst>
            <pc:docMk/>
            <pc:sldMk cId="4191558655" sldId="348"/>
            <ac:spMk id="86" creationId="{8C2CC261-97F7-4E49-BD73-C85B30A85B15}"/>
          </ac:spMkLst>
        </pc:spChg>
        <pc:spChg chg="mod">
          <ac:chgData name="Natalia Von Bonin" userId="35bc57c9-966b-4284-b6d9-e30ffb1cc4a1" providerId="ADAL" clId="{A162D0FF-9184-4B07-96B9-73EB1D597FBD}" dt="2020-10-14T04:55:38.229" v="88" actId="208"/>
          <ac:spMkLst>
            <pc:docMk/>
            <pc:sldMk cId="4191558655" sldId="348"/>
            <ac:spMk id="113" creationId="{CF146DB2-1AD3-460A-BA8C-4A7426132E91}"/>
          </ac:spMkLst>
        </pc:spChg>
        <pc:spChg chg="mod">
          <ac:chgData name="Natalia Von Bonin" userId="35bc57c9-966b-4284-b6d9-e30ffb1cc4a1" providerId="ADAL" clId="{A162D0FF-9184-4B07-96B9-73EB1D597FBD}" dt="2020-10-14T03:42:06.704" v="22" actId="14100"/>
          <ac:spMkLst>
            <pc:docMk/>
            <pc:sldMk cId="4191558655" sldId="348"/>
            <ac:spMk id="116" creationId="{DADC00A2-B222-415D-93F4-2CE3CE2399EF}"/>
          </ac:spMkLst>
        </pc:spChg>
        <pc:picChg chg="mod">
          <ac:chgData name="Natalia Von Bonin" userId="35bc57c9-966b-4284-b6d9-e30ffb1cc4a1" providerId="ADAL" clId="{A162D0FF-9184-4B07-96B9-73EB1D597FBD}" dt="2020-10-14T03:43:37.897" v="29" actId="14100"/>
          <ac:picMkLst>
            <pc:docMk/>
            <pc:sldMk cId="4191558655" sldId="348"/>
            <ac:picMk id="94" creationId="{81AB22D4-733F-7840-A27A-63B451F0ECD6}"/>
          </ac:picMkLst>
        </pc:picChg>
        <pc:cxnChg chg="mod">
          <ac:chgData name="Natalia Von Bonin" userId="35bc57c9-966b-4284-b6d9-e30ffb1cc4a1" providerId="ADAL" clId="{A162D0FF-9184-4B07-96B9-73EB1D597FBD}" dt="2020-10-14T03:42:06.704" v="22" actId="14100"/>
          <ac:cxnSpMkLst>
            <pc:docMk/>
            <pc:sldMk cId="4191558655" sldId="348"/>
            <ac:cxnSpMk id="53" creationId="{CA52D1A8-D3C0-FA4E-8682-459A8169141F}"/>
          </ac:cxnSpMkLst>
        </pc:cxnChg>
        <pc:cxnChg chg="add del mod ord">
          <ac:chgData name="Natalia Von Bonin" userId="35bc57c9-966b-4284-b6d9-e30ffb1cc4a1" providerId="ADAL" clId="{A162D0FF-9184-4B07-96B9-73EB1D597FBD}" dt="2020-10-14T03:45:08.738" v="77" actId="478"/>
          <ac:cxnSpMkLst>
            <pc:docMk/>
            <pc:sldMk cId="4191558655" sldId="348"/>
            <ac:cxnSpMk id="75" creationId="{FA318998-7300-4814-AFB3-42DE8A322B51}"/>
          </ac:cxnSpMkLst>
        </pc:cxnChg>
        <pc:cxnChg chg="add mod ord">
          <ac:chgData name="Natalia Von Bonin" userId="35bc57c9-966b-4284-b6d9-e30ffb1cc4a1" providerId="ADAL" clId="{A162D0FF-9184-4B07-96B9-73EB1D597FBD}" dt="2020-10-14T03:45:42.870" v="82" actId="167"/>
          <ac:cxnSpMkLst>
            <pc:docMk/>
            <pc:sldMk cId="4191558655" sldId="348"/>
            <ac:cxnSpMk id="88" creationId="{471723D3-E54D-4C78-A994-004BC5F53A06}"/>
          </ac:cxnSpMkLst>
        </pc:cxnChg>
      </pc:sldChg>
      <pc:sldChg chg="modSp">
        <pc:chgData name="Natalia Von Bonin" userId="35bc57c9-966b-4284-b6d9-e30ffb1cc4a1" providerId="ADAL" clId="{A162D0FF-9184-4B07-96B9-73EB1D597FBD}" dt="2020-09-28T05:41:12.485" v="2" actId="1076"/>
        <pc:sldMkLst>
          <pc:docMk/>
          <pc:sldMk cId="3247491657" sldId="359"/>
        </pc:sldMkLst>
        <pc:spChg chg="mod">
          <ac:chgData name="Natalia Von Bonin" userId="35bc57c9-966b-4284-b6d9-e30ffb1cc4a1" providerId="ADAL" clId="{A162D0FF-9184-4B07-96B9-73EB1D597FBD}" dt="2020-09-28T05:41:12.485" v="2" actId="1076"/>
          <ac:spMkLst>
            <pc:docMk/>
            <pc:sldMk cId="3247491657" sldId="359"/>
            <ac:spMk id="6" creationId="{CB03B9C3-5382-A04F-9FF4-8BAA4C4864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ChangeArrowheads="1"/>
          </p:cNvSpPr>
          <p:nvPr>
            <p:ph type="hdr" sz="quarter"/>
          </p:nvPr>
        </p:nvSpPr>
        <p:spPr bwMode="auto">
          <a:xfrm>
            <a:off x="1" y="1"/>
            <a:ext cx="303784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AU"/>
          </a:p>
        </p:txBody>
      </p:sp>
      <p:sp>
        <p:nvSpPr>
          <p:cNvPr id="240643" name="Rectangle 3"/>
          <p:cNvSpPr>
            <a:spLocks noGrp="1" noChangeArrowheads="1"/>
          </p:cNvSpPr>
          <p:nvPr>
            <p:ph type="dt" idx="1"/>
          </p:nvPr>
        </p:nvSpPr>
        <p:spPr bwMode="auto">
          <a:xfrm>
            <a:off x="3970938" y="1"/>
            <a:ext cx="303784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AU"/>
          </a:p>
        </p:txBody>
      </p:sp>
      <p:sp>
        <p:nvSpPr>
          <p:cNvPr id="32772" name="Rectangle 4"/>
          <p:cNvSpPr>
            <a:spLocks noGrp="1" noRot="1" noChangeAspect="1" noChangeArrowheads="1" noTextEdit="1"/>
          </p:cNvSpPr>
          <p:nvPr>
            <p:ph type="sldImg" idx="2"/>
          </p:nvPr>
        </p:nvSpPr>
        <p:spPr bwMode="auto">
          <a:xfrm>
            <a:off x="407988" y="698500"/>
            <a:ext cx="6194425" cy="3484563"/>
          </a:xfrm>
          <a:prstGeom prst="rect">
            <a:avLst/>
          </a:prstGeom>
          <a:noFill/>
          <a:ln w="9525">
            <a:solidFill>
              <a:srgbClr val="000000"/>
            </a:solidFill>
            <a:miter lim="800000"/>
            <a:headEnd/>
            <a:tailEnd/>
          </a:ln>
        </p:spPr>
      </p:sp>
      <p:sp>
        <p:nvSpPr>
          <p:cNvPr id="240645"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40646" name="Rectangle 6"/>
          <p:cNvSpPr>
            <a:spLocks noGrp="1" noChangeArrowheads="1"/>
          </p:cNvSpPr>
          <p:nvPr>
            <p:ph type="ftr" sz="quarter" idx="4"/>
          </p:nvPr>
        </p:nvSpPr>
        <p:spPr bwMode="auto">
          <a:xfrm>
            <a:off x="1" y="8829967"/>
            <a:ext cx="303784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AU"/>
          </a:p>
        </p:txBody>
      </p:sp>
      <p:sp>
        <p:nvSpPr>
          <p:cNvPr id="24064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charset="0"/>
              </a:defRPr>
            </a:lvl1pPr>
          </a:lstStyle>
          <a:p>
            <a:pPr>
              <a:defRPr/>
            </a:pPr>
            <a:fld id="{30DC0711-283D-4DA1-970A-EDE24F2C7C8D}" type="slidenum">
              <a:rPr lang="en-AU"/>
              <a:pPr>
                <a:defRPr/>
              </a:pPr>
              <a:t>‹#›</a:t>
            </a:fld>
            <a:endParaRPr lang="en-AU"/>
          </a:p>
        </p:txBody>
      </p:sp>
    </p:spTree>
    <p:extLst>
      <p:ext uri="{BB962C8B-B14F-4D97-AF65-F5344CB8AC3E}">
        <p14:creationId xmlns:p14="http://schemas.microsoft.com/office/powerpoint/2010/main" val="25155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30DC0711-283D-4DA1-970A-EDE24F2C7C8D}" type="slidenum">
              <a:rPr lang="en-AU" smtClean="0"/>
              <a:pPr>
                <a:defRPr/>
              </a:pPr>
              <a:t>1</a:t>
            </a:fld>
            <a:endParaRPr lang="en-AU"/>
          </a:p>
        </p:txBody>
      </p:sp>
    </p:spTree>
    <p:extLst>
      <p:ext uri="{BB962C8B-B14F-4D97-AF65-F5344CB8AC3E}">
        <p14:creationId xmlns:p14="http://schemas.microsoft.com/office/powerpoint/2010/main" val="4293934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0DC0711-283D-4DA1-970A-EDE24F2C7C8D}" type="slidenum">
              <a:rPr lang="en-AU"/>
              <a:pPr>
                <a:defRPr/>
              </a:pPr>
              <a:t>22</a:t>
            </a:fld>
            <a:endParaRPr lang="en-AU"/>
          </a:p>
        </p:txBody>
      </p:sp>
    </p:spTree>
    <p:extLst>
      <p:ext uri="{BB962C8B-B14F-4D97-AF65-F5344CB8AC3E}">
        <p14:creationId xmlns:p14="http://schemas.microsoft.com/office/powerpoint/2010/main" val="1219088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lstStyle/>
          <a:p>
            <a:r>
              <a:rPr lang="en-US" dirty="0"/>
              <a:t>Please indicate any requirements and/or changes in relation to the listed SLAs – Do not remove the list, but put N/A if any are not applicable</a:t>
            </a:r>
          </a:p>
        </p:txBody>
      </p:sp>
      <p:sp>
        <p:nvSpPr>
          <p:cNvPr id="4" name="Slide Number Placeholder 3"/>
          <p:cNvSpPr>
            <a:spLocks noGrp="1"/>
          </p:cNvSpPr>
          <p:nvPr>
            <p:ph type="sldNum" sz="quarter" idx="10"/>
          </p:nvPr>
        </p:nvSpPr>
        <p:spPr/>
        <p:txBody>
          <a:bodyPr/>
          <a:lstStyle/>
          <a:p>
            <a:pPr>
              <a:defRPr/>
            </a:pPr>
            <a:fld id="{30DC0711-283D-4DA1-970A-EDE24F2C7C8D}" type="slidenum">
              <a:rPr lang="en-AU"/>
              <a:pPr>
                <a:defRPr/>
              </a:pPr>
              <a:t>23</a:t>
            </a:fld>
            <a:endParaRPr lang="en-AU"/>
          </a:p>
        </p:txBody>
      </p:sp>
    </p:spTree>
    <p:extLst>
      <p:ext uri="{BB962C8B-B14F-4D97-AF65-F5344CB8AC3E}">
        <p14:creationId xmlns:p14="http://schemas.microsoft.com/office/powerpoint/2010/main" val="559264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i="0" dirty="0"/>
              <a:t>Remove ticks and/or crosses under ‘Solution’ as applicable for your solution</a:t>
            </a:r>
          </a:p>
        </p:txBody>
      </p:sp>
      <p:sp>
        <p:nvSpPr>
          <p:cNvPr id="4" name="Slide Number Placeholder 3"/>
          <p:cNvSpPr>
            <a:spLocks noGrp="1"/>
          </p:cNvSpPr>
          <p:nvPr>
            <p:ph type="sldNum" sz="quarter" idx="10"/>
          </p:nvPr>
        </p:nvSpPr>
        <p:spPr/>
        <p:txBody>
          <a:bodyPr/>
          <a:lstStyle/>
          <a:p>
            <a:pPr>
              <a:defRPr/>
            </a:pPr>
            <a:fld id="{30DC0711-283D-4DA1-970A-EDE24F2C7C8D}" type="slidenum">
              <a:rPr lang="en-AU" smtClean="0"/>
              <a:pPr>
                <a:defRPr/>
              </a:pPr>
              <a:t>24</a:t>
            </a:fld>
            <a:endParaRPr lang="en-AU"/>
          </a:p>
        </p:txBody>
      </p:sp>
    </p:spTree>
    <p:extLst>
      <p:ext uri="{BB962C8B-B14F-4D97-AF65-F5344CB8AC3E}">
        <p14:creationId xmlns:p14="http://schemas.microsoft.com/office/powerpoint/2010/main" val="896895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i="0" dirty="0"/>
              <a:t>Remove ticks and/or crosses under ‘Solution’ as applicable for your solution</a:t>
            </a:r>
          </a:p>
          <a:p>
            <a:endParaRPr lang="en-AU" i="0" dirty="0"/>
          </a:p>
        </p:txBody>
      </p:sp>
      <p:sp>
        <p:nvSpPr>
          <p:cNvPr id="4" name="Slide Number Placeholder 3"/>
          <p:cNvSpPr>
            <a:spLocks noGrp="1"/>
          </p:cNvSpPr>
          <p:nvPr>
            <p:ph type="sldNum" sz="quarter" idx="10"/>
          </p:nvPr>
        </p:nvSpPr>
        <p:spPr/>
        <p:txBody>
          <a:bodyPr/>
          <a:lstStyle/>
          <a:p>
            <a:pPr>
              <a:defRPr/>
            </a:pPr>
            <a:fld id="{30DC0711-283D-4DA1-970A-EDE24F2C7C8D}" type="slidenum">
              <a:rPr lang="en-AU" smtClean="0"/>
              <a:pPr>
                <a:defRPr/>
              </a:pPr>
              <a:t>25</a:t>
            </a:fld>
            <a:endParaRPr lang="en-AU"/>
          </a:p>
        </p:txBody>
      </p:sp>
    </p:spTree>
    <p:extLst>
      <p:ext uri="{BB962C8B-B14F-4D97-AF65-F5344CB8AC3E}">
        <p14:creationId xmlns:p14="http://schemas.microsoft.com/office/powerpoint/2010/main" val="1418710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lstStyle/>
          <a:p>
            <a:r>
              <a:rPr lang="en-US" dirty="0"/>
              <a:t>This slide is to be completed by the chair of the ADA at the time of presentation – Not prior</a:t>
            </a:r>
          </a:p>
        </p:txBody>
      </p:sp>
      <p:sp>
        <p:nvSpPr>
          <p:cNvPr id="4" name="Slide Number Placeholder 3"/>
          <p:cNvSpPr>
            <a:spLocks noGrp="1"/>
          </p:cNvSpPr>
          <p:nvPr>
            <p:ph type="sldNum" sz="quarter" idx="10"/>
          </p:nvPr>
        </p:nvSpPr>
        <p:spPr/>
        <p:txBody>
          <a:bodyPr/>
          <a:lstStyle/>
          <a:p>
            <a:pPr>
              <a:defRPr/>
            </a:pPr>
            <a:fld id="{30DC0711-283D-4DA1-970A-EDE24F2C7C8D}" type="slidenum">
              <a:rPr lang="en-AU"/>
              <a:pPr>
                <a:defRPr/>
              </a:pPr>
              <a:t>26</a:t>
            </a:fld>
            <a:endParaRPr lang="en-AU"/>
          </a:p>
        </p:txBody>
      </p:sp>
    </p:spTree>
    <p:extLst>
      <p:ext uri="{BB962C8B-B14F-4D97-AF65-F5344CB8AC3E}">
        <p14:creationId xmlns:p14="http://schemas.microsoft.com/office/powerpoint/2010/main" val="2565256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dirty="0">
                <a:solidFill>
                  <a:srgbClr val="C00000"/>
                </a:solidFill>
              </a:rPr>
              <a:t>Replace this slide with the ‘One Pager’ if it is available. If presenting a high level design or detailed design then costs and timeframes should be included, even if they are estimates.</a:t>
            </a:r>
          </a:p>
        </p:txBody>
      </p:sp>
      <p:sp>
        <p:nvSpPr>
          <p:cNvPr id="4" name="Slide Number Placeholder 3"/>
          <p:cNvSpPr>
            <a:spLocks noGrp="1"/>
          </p:cNvSpPr>
          <p:nvPr>
            <p:ph type="sldNum" sz="quarter" idx="10"/>
          </p:nvPr>
        </p:nvSpPr>
        <p:spPr/>
        <p:txBody>
          <a:bodyPr/>
          <a:lstStyle/>
          <a:p>
            <a:pPr>
              <a:defRPr/>
            </a:pPr>
            <a:fld id="{30DC0711-283D-4DA1-970A-EDE24F2C7C8D}" type="slidenum">
              <a:rPr lang="en-AU" smtClean="0"/>
              <a:pPr>
                <a:defRPr/>
              </a:pPr>
              <a:t>2</a:t>
            </a:fld>
            <a:endParaRPr lang="en-AU"/>
          </a:p>
        </p:txBody>
      </p:sp>
    </p:spTree>
    <p:extLst>
      <p:ext uri="{BB962C8B-B14F-4D97-AF65-F5344CB8AC3E}">
        <p14:creationId xmlns:p14="http://schemas.microsoft.com/office/powerpoint/2010/main" val="2441389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i="0" dirty="0"/>
              <a:t>Please provide an outline of what the solution will deliver, any options considered, and any issues, concerns, exceptions to architectural principles identified. The current solution vs future solution should be outlined here to highlight what changes are occurring and any impacts.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AU" i="0" dirty="0"/>
          </a:p>
        </p:txBody>
      </p:sp>
      <p:sp>
        <p:nvSpPr>
          <p:cNvPr id="4" name="Slide Number Placeholder 3"/>
          <p:cNvSpPr>
            <a:spLocks noGrp="1"/>
          </p:cNvSpPr>
          <p:nvPr>
            <p:ph type="sldNum" sz="quarter" idx="10"/>
          </p:nvPr>
        </p:nvSpPr>
        <p:spPr/>
        <p:txBody>
          <a:bodyPr/>
          <a:lstStyle/>
          <a:p>
            <a:pPr>
              <a:defRPr/>
            </a:pPr>
            <a:fld id="{30DC0711-283D-4DA1-970A-EDE24F2C7C8D}" type="slidenum">
              <a:rPr lang="en-AU"/>
              <a:pPr>
                <a:defRPr/>
              </a:pPr>
              <a:t>4</a:t>
            </a:fld>
            <a:endParaRPr lang="en-AU"/>
          </a:p>
        </p:txBody>
      </p:sp>
    </p:spTree>
    <p:extLst>
      <p:ext uri="{BB962C8B-B14F-4D97-AF65-F5344CB8AC3E}">
        <p14:creationId xmlns:p14="http://schemas.microsoft.com/office/powerpoint/2010/main" val="2163418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i="0" dirty="0"/>
              <a:t>Please provide an outline of what the solution will deliver, any options considered, and any issues, concerns, exceptions to architectural principles identified. The current solution vs future solution should be outlined here to highlight what changes are occurring and any impacts.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AU" i="0" dirty="0"/>
          </a:p>
        </p:txBody>
      </p:sp>
      <p:sp>
        <p:nvSpPr>
          <p:cNvPr id="4" name="Slide Number Placeholder 3"/>
          <p:cNvSpPr>
            <a:spLocks noGrp="1"/>
          </p:cNvSpPr>
          <p:nvPr>
            <p:ph type="sldNum" sz="quarter" idx="10"/>
          </p:nvPr>
        </p:nvSpPr>
        <p:spPr/>
        <p:txBody>
          <a:bodyPr/>
          <a:lstStyle/>
          <a:p>
            <a:pPr>
              <a:defRPr/>
            </a:pPr>
            <a:fld id="{30DC0711-283D-4DA1-970A-EDE24F2C7C8D}" type="slidenum">
              <a:rPr lang="en-AU"/>
              <a:pPr>
                <a:defRPr/>
              </a:pPr>
              <a:t>6</a:t>
            </a:fld>
            <a:endParaRPr lang="en-AU"/>
          </a:p>
        </p:txBody>
      </p:sp>
    </p:spTree>
    <p:extLst>
      <p:ext uri="{BB962C8B-B14F-4D97-AF65-F5344CB8AC3E}">
        <p14:creationId xmlns:p14="http://schemas.microsoft.com/office/powerpoint/2010/main" val="1191420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lstStyle/>
          <a:p>
            <a:r>
              <a:rPr lang="en-US" dirty="0"/>
              <a:t>The example should be removed and replaced with the appropriate diagram and level of detail relevant to your presentation</a:t>
            </a:r>
          </a:p>
        </p:txBody>
      </p:sp>
      <p:sp>
        <p:nvSpPr>
          <p:cNvPr id="4" name="Slide Number Placeholder 3"/>
          <p:cNvSpPr>
            <a:spLocks noGrp="1"/>
          </p:cNvSpPr>
          <p:nvPr>
            <p:ph type="sldNum" sz="quarter" idx="10"/>
          </p:nvPr>
        </p:nvSpPr>
        <p:spPr/>
        <p:txBody>
          <a:bodyPr/>
          <a:lstStyle/>
          <a:p>
            <a:pPr>
              <a:defRPr/>
            </a:pPr>
            <a:fld id="{30DC0711-283D-4DA1-970A-EDE24F2C7C8D}" type="slidenum">
              <a:rPr lang="en-AU"/>
              <a:pPr>
                <a:defRPr/>
              </a:pPr>
              <a:t>7</a:t>
            </a:fld>
            <a:endParaRPr lang="en-AU"/>
          </a:p>
        </p:txBody>
      </p:sp>
    </p:spTree>
    <p:extLst>
      <p:ext uri="{BB962C8B-B14F-4D97-AF65-F5344CB8AC3E}">
        <p14:creationId xmlns:p14="http://schemas.microsoft.com/office/powerpoint/2010/main" val="1602433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lstStyle/>
          <a:p>
            <a:r>
              <a:rPr lang="en-AU" i="0" dirty="0"/>
              <a:t>This must be completed even if there is no impact or change to the current architecture – A view of the data architecture in relation to the solution is required</a:t>
            </a:r>
          </a:p>
        </p:txBody>
      </p:sp>
      <p:sp>
        <p:nvSpPr>
          <p:cNvPr id="4" name="Slide Number Placeholder 3"/>
          <p:cNvSpPr>
            <a:spLocks noGrp="1"/>
          </p:cNvSpPr>
          <p:nvPr>
            <p:ph type="sldNum" sz="quarter" idx="10"/>
          </p:nvPr>
        </p:nvSpPr>
        <p:spPr/>
        <p:txBody>
          <a:bodyPr/>
          <a:lstStyle/>
          <a:p>
            <a:pPr>
              <a:defRPr/>
            </a:pPr>
            <a:fld id="{30DC0711-283D-4DA1-970A-EDE24F2C7C8D}" type="slidenum">
              <a:rPr lang="en-AU"/>
              <a:pPr>
                <a:defRPr/>
              </a:pPr>
              <a:t>8</a:t>
            </a:fld>
            <a:endParaRPr lang="en-AU"/>
          </a:p>
        </p:txBody>
      </p:sp>
    </p:spTree>
    <p:extLst>
      <p:ext uri="{BB962C8B-B14F-4D97-AF65-F5344CB8AC3E}">
        <p14:creationId xmlns:p14="http://schemas.microsoft.com/office/powerpoint/2010/main" val="4071847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i="0" dirty="0"/>
              <a:t>This must be completed even if there is no impact or change to the current architecture – A view of the infrastructure architecture in relation to the solution is required</a:t>
            </a:r>
          </a:p>
        </p:txBody>
      </p:sp>
      <p:sp>
        <p:nvSpPr>
          <p:cNvPr id="4" name="Slide Number Placeholder 3"/>
          <p:cNvSpPr>
            <a:spLocks noGrp="1"/>
          </p:cNvSpPr>
          <p:nvPr>
            <p:ph type="sldNum" sz="quarter" idx="10"/>
          </p:nvPr>
        </p:nvSpPr>
        <p:spPr/>
        <p:txBody>
          <a:bodyPr/>
          <a:lstStyle/>
          <a:p>
            <a:pPr>
              <a:defRPr/>
            </a:pPr>
            <a:fld id="{30DC0711-283D-4DA1-970A-EDE24F2C7C8D}" type="slidenum">
              <a:rPr lang="en-AU"/>
              <a:pPr>
                <a:defRPr/>
              </a:pPr>
              <a:t>9</a:t>
            </a:fld>
            <a:endParaRPr lang="en-AU"/>
          </a:p>
        </p:txBody>
      </p:sp>
    </p:spTree>
    <p:extLst>
      <p:ext uri="{BB962C8B-B14F-4D97-AF65-F5344CB8AC3E}">
        <p14:creationId xmlns:p14="http://schemas.microsoft.com/office/powerpoint/2010/main" val="1631380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0DC0711-283D-4DA1-970A-EDE24F2C7C8D}" type="slidenum">
              <a:rPr lang="en-AU"/>
              <a:pPr>
                <a:defRPr/>
              </a:pPr>
              <a:t>20</a:t>
            </a:fld>
            <a:endParaRPr lang="en-AU"/>
          </a:p>
        </p:txBody>
      </p:sp>
    </p:spTree>
    <p:extLst>
      <p:ext uri="{BB962C8B-B14F-4D97-AF65-F5344CB8AC3E}">
        <p14:creationId xmlns:p14="http://schemas.microsoft.com/office/powerpoint/2010/main" val="880309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194425" cy="34845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0DC0711-283D-4DA1-970A-EDE24F2C7C8D}" type="slidenum">
              <a:rPr lang="en-AU"/>
              <a:pPr>
                <a:defRPr/>
              </a:pPr>
              <a:t>21</a:t>
            </a:fld>
            <a:endParaRPr lang="en-AU"/>
          </a:p>
        </p:txBody>
      </p:sp>
    </p:spTree>
    <p:extLst>
      <p:ext uri="{BB962C8B-B14F-4D97-AF65-F5344CB8AC3E}">
        <p14:creationId xmlns:p14="http://schemas.microsoft.com/office/powerpoint/2010/main" val="39785063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00397" y="2708919"/>
            <a:ext cx="7957172" cy="624000"/>
          </a:xfrm>
        </p:spPr>
        <p:txBody>
          <a:bodyPr anchor="t"/>
          <a:lstStyle>
            <a:lvl1pPr>
              <a:lnSpc>
                <a:spcPct val="90000"/>
              </a:lnSpc>
              <a:defRPr sz="4000" b="1" cap="none" baseline="0">
                <a:solidFill>
                  <a:schemeClr val="tx1"/>
                </a:solidFill>
                <a:latin typeface="+mj-lt"/>
              </a:defRPr>
            </a:lvl1pPr>
          </a:lstStyle>
          <a:p>
            <a:r>
              <a:rPr lang="en-AU" noProof="0" dirty="0"/>
              <a:t>Click to add title</a:t>
            </a:r>
          </a:p>
        </p:txBody>
      </p:sp>
      <p:sp>
        <p:nvSpPr>
          <p:cNvPr id="3" name="Subtitle 2"/>
          <p:cNvSpPr>
            <a:spLocks noGrp="1"/>
          </p:cNvSpPr>
          <p:nvPr>
            <p:ph type="subTitle" idx="1"/>
          </p:nvPr>
        </p:nvSpPr>
        <p:spPr>
          <a:xfrm>
            <a:off x="3900397" y="3510687"/>
            <a:ext cx="7957172" cy="231404"/>
          </a:xfrm>
        </p:spPr>
        <p:txBody>
          <a:bodyPr/>
          <a:lstStyle>
            <a:lvl1pPr marL="0" indent="0" algn="l">
              <a:spcAft>
                <a:spcPts val="0"/>
              </a:spcAft>
              <a:buNone/>
              <a:defRPr>
                <a:solidFill>
                  <a:schemeClr val="tx1"/>
                </a:solidFill>
                <a:latin typeface="+mj-lt"/>
              </a:defRPr>
            </a:lvl1pPr>
            <a:lvl2pPr marL="0" indent="0" algn="l">
              <a:spcAft>
                <a:spcPts val="0"/>
              </a:spcAft>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endParaRPr lang="en-AU" noProof="0" dirty="0"/>
          </a:p>
        </p:txBody>
      </p:sp>
      <p:sp>
        <p:nvSpPr>
          <p:cNvPr id="5" name="Date Placeholder 4"/>
          <p:cNvSpPr>
            <a:spLocks noGrp="1"/>
          </p:cNvSpPr>
          <p:nvPr>
            <p:ph type="dt" sz="half" idx="10"/>
          </p:nvPr>
        </p:nvSpPr>
        <p:spPr>
          <a:xfrm>
            <a:off x="3900397" y="3796301"/>
            <a:ext cx="7957172" cy="367064"/>
          </a:xfrm>
          <a:prstGeom prst="rect">
            <a:avLst/>
          </a:prstGeom>
        </p:spPr>
        <p:txBody>
          <a:bodyPr lIns="0" tIns="0" rIns="0" bIns="0"/>
          <a:lstStyle>
            <a:lvl1pPr algn="l">
              <a:lnSpc>
                <a:spcPct val="100000"/>
              </a:lnSpc>
              <a:defRPr lang="en-AU" sz="1200" b="1" kern="1200" cap="all" baseline="0" dirty="0">
                <a:solidFill>
                  <a:schemeClr val="accent1"/>
                </a:solidFill>
                <a:latin typeface="+mj-lt"/>
                <a:ea typeface="+mn-ea"/>
                <a:cs typeface="Gotham Medium" pitchFamily="50" charset="0"/>
              </a:defRPr>
            </a:lvl1pPr>
          </a:lstStyle>
          <a:p>
            <a:pPr fontAlgn="auto">
              <a:spcBef>
                <a:spcPts val="0"/>
              </a:spcBef>
              <a:spcAft>
                <a:spcPts val="0"/>
              </a:spcAft>
            </a:pPr>
            <a:endParaRPr lang="en-AU">
              <a:solidFill>
                <a:srgbClr val="C4A54B"/>
              </a:solidFill>
            </a:endParaRPr>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2428"/>
          <a:stretch/>
        </p:blipFill>
        <p:spPr>
          <a:xfrm>
            <a:off x="370395" y="1451346"/>
            <a:ext cx="3131600" cy="3955308"/>
          </a:xfrm>
          <a:prstGeom prst="rect">
            <a:avLst/>
          </a:prstGeom>
        </p:spPr>
      </p:pic>
    </p:spTree>
    <p:extLst>
      <p:ext uri="{BB962C8B-B14F-4D97-AF65-F5344CB8AC3E}">
        <p14:creationId xmlns:p14="http://schemas.microsoft.com/office/powerpoint/2010/main" val="1914581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and Content_2">
    <p:spTree>
      <p:nvGrpSpPr>
        <p:cNvPr id="1" name=""/>
        <p:cNvGrpSpPr/>
        <p:nvPr/>
      </p:nvGrpSpPr>
      <p:grpSpPr>
        <a:xfrm>
          <a:off x="0" y="0"/>
          <a:ext cx="0" cy="0"/>
          <a:chOff x="0" y="0"/>
          <a:chExt cx="0" cy="0"/>
        </a:xfrm>
      </p:grpSpPr>
      <p:sp>
        <p:nvSpPr>
          <p:cNvPr id="8" name="Rectangle 7"/>
          <p:cNvSpPr/>
          <p:nvPr userDrawn="1"/>
        </p:nvSpPr>
        <p:spPr>
          <a:xfrm>
            <a:off x="7536160" y="0"/>
            <a:ext cx="4655840"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3" name="Content Placeholder 2"/>
          <p:cNvSpPr>
            <a:spLocks noGrp="1"/>
          </p:cNvSpPr>
          <p:nvPr>
            <p:ph idx="1" hasCustomPrompt="1"/>
          </p:nvPr>
        </p:nvSpPr>
        <p:spPr>
          <a:xfrm>
            <a:off x="336000" y="1305600"/>
            <a:ext cx="7104149" cy="50880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15" name="Slide Number Placeholder 14"/>
          <p:cNvSpPr>
            <a:spLocks noGrp="1"/>
          </p:cNvSpPr>
          <p:nvPr>
            <p:ph type="sldNum" sz="quarter" idx="12"/>
          </p:nvPr>
        </p:nvSpPr>
        <p:spPr/>
        <p:txBody>
          <a:bodyPr/>
          <a:lstStyle>
            <a:lvl1pPr>
              <a:defRPr>
                <a:solidFill>
                  <a:schemeClr val="tx1"/>
                </a:solidFill>
              </a:defRPr>
            </a:lvl1pPr>
          </a:lstStyle>
          <a:p>
            <a:pPr fontAlgn="auto">
              <a:spcBef>
                <a:spcPts val="0"/>
              </a:spcBef>
              <a:spcAft>
                <a:spcPts val="0"/>
              </a:spcAft>
            </a:pPr>
            <a:fld id="{CE1B70CE-F4BC-4B6F-A663-B479B5E51611}" type="slidenum">
              <a:rPr lang="en-AU" smtClean="0">
                <a:solidFill>
                  <a:srgbClr val="000000"/>
                </a:solidFill>
              </a:rPr>
              <a:pPr fontAlgn="auto">
                <a:spcBef>
                  <a:spcPts val="0"/>
                </a:spcBef>
                <a:spcAft>
                  <a:spcPts val="0"/>
                </a:spcAft>
              </a:pPr>
              <a:t>‹#›</a:t>
            </a:fld>
            <a:endParaRPr lang="en-AU" dirty="0">
              <a:solidFill>
                <a:srgbClr val="000000"/>
              </a:solidFill>
            </a:endParaRPr>
          </a:p>
        </p:txBody>
      </p:sp>
      <p:sp>
        <p:nvSpPr>
          <p:cNvPr id="2" name="Title 1"/>
          <p:cNvSpPr>
            <a:spLocks noGrp="1"/>
          </p:cNvSpPr>
          <p:nvPr>
            <p:ph type="title"/>
          </p:nvPr>
        </p:nvSpPr>
        <p:spPr>
          <a:xfrm>
            <a:off x="336000" y="215999"/>
            <a:ext cx="6840120" cy="288000"/>
          </a:xfrm>
        </p:spPr>
        <p:txBody>
          <a:bodyPr/>
          <a:lstStyle/>
          <a:p>
            <a:r>
              <a:rPr lang="en-GB"/>
              <a:t>Click to edit Master title style</a:t>
            </a:r>
            <a:endParaRPr lang="en-AU" dirty="0"/>
          </a:p>
        </p:txBody>
      </p:sp>
      <p:sp>
        <p:nvSpPr>
          <p:cNvPr id="11" name="Picture Placeholder 8"/>
          <p:cNvSpPr>
            <a:spLocks noGrp="1"/>
          </p:cNvSpPr>
          <p:nvPr>
            <p:ph type="pic" sz="quarter" idx="13"/>
          </p:nvPr>
        </p:nvSpPr>
        <p:spPr>
          <a:xfrm>
            <a:off x="7823200" y="1305600"/>
            <a:ext cx="4033440" cy="5088000"/>
          </a:xfrm>
        </p:spPr>
        <p:txBody>
          <a:bodyPr/>
          <a:lstStyle>
            <a:lvl1pPr>
              <a:defRPr/>
            </a:lvl1pPr>
          </a:lstStyle>
          <a:p>
            <a:pPr lvl="0"/>
            <a:r>
              <a:rPr lang="en-GB" noProof="0"/>
              <a:t>Click icon to add picture</a:t>
            </a:r>
            <a:endParaRPr lang="en-AU" noProof="0" dirty="0"/>
          </a:p>
        </p:txBody>
      </p:sp>
      <p:sp>
        <p:nvSpPr>
          <p:cNvPr id="12" name="Text Placeholder 4"/>
          <p:cNvSpPr>
            <a:spLocks noGrp="1"/>
          </p:cNvSpPr>
          <p:nvPr>
            <p:ph type="body" sz="quarter" idx="14"/>
          </p:nvPr>
        </p:nvSpPr>
        <p:spPr>
          <a:xfrm>
            <a:off x="336000" y="539391"/>
            <a:ext cx="6840000" cy="336000"/>
          </a:xfrm>
        </p:spPr>
        <p:txBody>
          <a:bodyPr/>
          <a:lstStyle>
            <a:lvl1pPr>
              <a:lnSpc>
                <a:spcPct val="85000"/>
              </a:lnSpc>
              <a:spcAft>
                <a:spcPts val="0"/>
              </a:spcAft>
              <a:defRPr sz="2400" b="0" cap="all" baseline="0">
                <a:solidFill>
                  <a:schemeClr val="tx2"/>
                </a:solidFill>
                <a:latin typeface="+mj-lt"/>
              </a:defRPr>
            </a:lvl1pPr>
            <a:lvl2pPr marL="0" indent="0">
              <a:lnSpc>
                <a:spcPct val="85000"/>
              </a:lnSpc>
              <a:buNone/>
              <a:defRPr sz="1600" cap="none" baseline="0"/>
            </a:lvl2pPr>
          </a:lstStyle>
          <a:p>
            <a:pPr lvl="0"/>
            <a:r>
              <a:rPr lang="en-GB"/>
              <a:t>Click to edit Master text styles</a:t>
            </a:r>
          </a:p>
        </p:txBody>
      </p:sp>
    </p:spTree>
    <p:extLst>
      <p:ext uri="{BB962C8B-B14F-4D97-AF65-F5344CB8AC3E}">
        <p14:creationId xmlns:p14="http://schemas.microsoft.com/office/powerpoint/2010/main" val="2501475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Content_3">
    <p:spTree>
      <p:nvGrpSpPr>
        <p:cNvPr id="1" name=""/>
        <p:cNvGrpSpPr/>
        <p:nvPr/>
      </p:nvGrpSpPr>
      <p:grpSpPr>
        <a:xfrm>
          <a:off x="0" y="0"/>
          <a:ext cx="0" cy="0"/>
          <a:chOff x="0" y="0"/>
          <a:chExt cx="0" cy="0"/>
        </a:xfrm>
      </p:grpSpPr>
      <p:sp>
        <p:nvSpPr>
          <p:cNvPr id="4" name="Rectangle 3"/>
          <p:cNvSpPr/>
          <p:nvPr userDrawn="1"/>
        </p:nvSpPr>
        <p:spPr>
          <a:xfrm>
            <a:off x="0" y="1"/>
            <a:ext cx="4656667" cy="639921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2" name="Title 1"/>
          <p:cNvSpPr>
            <a:spLocks noGrp="1"/>
          </p:cNvSpPr>
          <p:nvPr>
            <p:ph type="title"/>
          </p:nvPr>
        </p:nvSpPr>
        <p:spPr>
          <a:xfrm>
            <a:off x="336003" y="1542598"/>
            <a:ext cx="4032799" cy="1719715"/>
          </a:xfrm>
        </p:spPr>
        <p:txBody>
          <a:bodyPr tIns="36000" anchor="t"/>
          <a:lstStyle>
            <a:lvl1pPr algn="l">
              <a:lnSpc>
                <a:spcPct val="80000"/>
              </a:lnSpc>
              <a:defRPr sz="1200" b="0" cap="all" baseline="0">
                <a:latin typeface="+mn-lt"/>
              </a:defRPr>
            </a:lvl1pPr>
          </a:lstStyle>
          <a:p>
            <a:r>
              <a:rPr lang="en-GB" noProof="0"/>
              <a:t>Click to edit Master title style</a:t>
            </a:r>
            <a:endParaRPr lang="en-AU" noProof="0" dirty="0"/>
          </a:p>
        </p:txBody>
      </p:sp>
      <p:sp>
        <p:nvSpPr>
          <p:cNvPr id="5" name="Slide Number Placeholder 4"/>
          <p:cNvSpPr>
            <a:spLocks noGrp="1"/>
          </p:cNvSpPr>
          <p:nvPr userDrawn="1">
            <p:ph type="sldNum" sz="quarter" idx="11"/>
          </p:nvPr>
        </p:nvSpPr>
        <p:spPr/>
        <p:txBody>
          <a:bodyPr/>
          <a:lstStyle>
            <a:lvl1pPr>
              <a:defRPr>
                <a:solidFill>
                  <a:schemeClr val="tx2"/>
                </a:solidFill>
              </a:defRPr>
            </a:lvl1p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a:t>
            </a:fld>
            <a:endParaRPr lang="en-AU" dirty="0">
              <a:solidFill>
                <a:srgbClr val="242424"/>
              </a:solidFill>
            </a:endParaRPr>
          </a:p>
        </p:txBody>
      </p:sp>
      <p:sp>
        <p:nvSpPr>
          <p:cNvPr id="9" name="Content Placeholder 2"/>
          <p:cNvSpPr>
            <a:spLocks noGrp="1"/>
          </p:cNvSpPr>
          <p:nvPr>
            <p:ph idx="1" hasCustomPrompt="1"/>
          </p:nvPr>
        </p:nvSpPr>
        <p:spPr>
          <a:xfrm>
            <a:off x="336000" y="1305600"/>
            <a:ext cx="4032800" cy="217552"/>
          </a:xfrm>
        </p:spPr>
        <p:txBody>
          <a:bodyPr/>
          <a:lstStyle>
            <a:lvl1pPr>
              <a:defRPr baseline="0"/>
            </a:lvl1pPr>
            <a:lvl5pPr>
              <a:defRPr baseline="0"/>
            </a:lvl5pPr>
          </a:lstStyle>
          <a:p>
            <a:pPr lvl="0"/>
            <a:r>
              <a:rPr lang="en-AU" noProof="0" dirty="0"/>
              <a:t>CLICK TO ADD TEXT</a:t>
            </a:r>
          </a:p>
        </p:txBody>
      </p:sp>
      <p:sp>
        <p:nvSpPr>
          <p:cNvPr id="8" name="Isosceles Triangle 7"/>
          <p:cNvSpPr/>
          <p:nvPr userDrawn="1"/>
        </p:nvSpPr>
        <p:spPr>
          <a:xfrm rot="5400000">
            <a:off x="4619836" y="1088740"/>
            <a:ext cx="360040" cy="288032"/>
          </a:xfrm>
          <a:prstGeom prst="triangl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14" name="Text Placeholder 4"/>
          <p:cNvSpPr>
            <a:spLocks noGrp="1"/>
          </p:cNvSpPr>
          <p:nvPr>
            <p:ph type="body" sz="quarter" idx="15"/>
          </p:nvPr>
        </p:nvSpPr>
        <p:spPr>
          <a:xfrm>
            <a:off x="335360" y="215999"/>
            <a:ext cx="11520000" cy="288000"/>
          </a:xfrm>
        </p:spPr>
        <p:txBody>
          <a:bodyPr/>
          <a:lstStyle>
            <a:lvl1pPr>
              <a:lnSpc>
                <a:spcPct val="80000"/>
              </a:lnSpc>
              <a:spcAft>
                <a:spcPts val="0"/>
              </a:spcAft>
              <a:defRPr sz="2400" b="0" cap="all" baseline="0">
                <a:solidFill>
                  <a:schemeClr val="accent1"/>
                </a:solidFill>
                <a:latin typeface="+mj-lt"/>
              </a:defRPr>
            </a:lvl1pPr>
            <a:lvl2pPr marL="0" indent="0">
              <a:lnSpc>
                <a:spcPct val="85000"/>
              </a:lnSpc>
              <a:buNone/>
              <a:defRPr sz="1600" cap="none" baseline="0"/>
            </a:lvl2pPr>
          </a:lstStyle>
          <a:p>
            <a:pPr lvl="0"/>
            <a:r>
              <a:rPr lang="en-GB" noProof="0"/>
              <a:t>Click to edit Master text styles</a:t>
            </a:r>
          </a:p>
        </p:txBody>
      </p:sp>
      <p:sp>
        <p:nvSpPr>
          <p:cNvPr id="15" name="Picture Placeholder 8"/>
          <p:cNvSpPr>
            <a:spLocks noGrp="1"/>
          </p:cNvSpPr>
          <p:nvPr>
            <p:ph type="pic" sz="quarter" idx="13"/>
          </p:nvPr>
        </p:nvSpPr>
        <p:spPr>
          <a:xfrm>
            <a:off x="5135893" y="1305600"/>
            <a:ext cx="6720747" cy="5088000"/>
          </a:xfrm>
        </p:spPr>
        <p:txBody>
          <a:bodyPr/>
          <a:lstStyle>
            <a:lvl1pPr>
              <a:defRPr/>
            </a:lvl1pPr>
          </a:lstStyle>
          <a:p>
            <a:pPr lvl="0"/>
            <a:r>
              <a:rPr lang="en-GB" noProof="0"/>
              <a:t>Click icon to add picture</a:t>
            </a:r>
            <a:endParaRPr lang="en-AU" noProof="0" dirty="0"/>
          </a:p>
        </p:txBody>
      </p:sp>
      <p:sp>
        <p:nvSpPr>
          <p:cNvPr id="11" name="Text Placeholder 4"/>
          <p:cNvSpPr>
            <a:spLocks noGrp="1"/>
          </p:cNvSpPr>
          <p:nvPr>
            <p:ph type="body" sz="quarter" idx="14"/>
          </p:nvPr>
        </p:nvSpPr>
        <p:spPr>
          <a:xfrm>
            <a:off x="336000" y="539391"/>
            <a:ext cx="11520000" cy="336000"/>
          </a:xfrm>
        </p:spPr>
        <p:txBody>
          <a:bodyPr/>
          <a:lstStyle>
            <a:lvl1pPr>
              <a:lnSpc>
                <a:spcPct val="85000"/>
              </a:lnSpc>
              <a:spcAft>
                <a:spcPts val="0"/>
              </a:spcAft>
              <a:defRPr sz="2400" b="0" cap="all" baseline="0">
                <a:solidFill>
                  <a:schemeClr val="tx2"/>
                </a:solidFill>
                <a:latin typeface="+mj-lt"/>
              </a:defRPr>
            </a:lvl1pPr>
            <a:lvl2pPr marL="0" indent="0">
              <a:lnSpc>
                <a:spcPct val="85000"/>
              </a:lnSpc>
              <a:buNone/>
              <a:defRPr sz="1600" cap="none" baseline="0"/>
            </a:lvl2pPr>
          </a:lstStyle>
          <a:p>
            <a:pPr lvl="0"/>
            <a:r>
              <a:rPr lang="en-GB"/>
              <a:t>Click to edit Master text styles</a:t>
            </a:r>
          </a:p>
        </p:txBody>
      </p:sp>
    </p:spTree>
    <p:extLst>
      <p:ext uri="{BB962C8B-B14F-4D97-AF65-F5344CB8AC3E}">
        <p14:creationId xmlns:p14="http://schemas.microsoft.com/office/powerpoint/2010/main" val="1034882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Image background">
    <p:spTree>
      <p:nvGrpSpPr>
        <p:cNvPr id="1" name=""/>
        <p:cNvGrpSpPr/>
        <p:nvPr/>
      </p:nvGrpSpPr>
      <p:grpSpPr>
        <a:xfrm>
          <a:off x="0" y="0"/>
          <a:ext cx="0" cy="0"/>
          <a:chOff x="0" y="0"/>
          <a:chExt cx="0" cy="0"/>
        </a:xfrm>
      </p:grpSpPr>
      <p:sp>
        <p:nvSpPr>
          <p:cNvPr id="6" name="Slide Number Placeholder 5"/>
          <p:cNvSpPr>
            <a:spLocks noGrp="1"/>
          </p:cNvSpPr>
          <p:nvPr>
            <p:ph type="sldNum" sz="quarter" idx="16"/>
          </p:nvPr>
        </p:nvSpPr>
        <p:spPr/>
        <p:txBody>
          <a:bodyPr/>
          <a:lstStyle>
            <a:lvl1pPr>
              <a:defRPr>
                <a:solidFill>
                  <a:schemeClr val="tx1"/>
                </a:solidFill>
              </a:defRPr>
            </a:lvl1pPr>
          </a:lstStyle>
          <a:p>
            <a:pPr fontAlgn="auto">
              <a:spcBef>
                <a:spcPts val="0"/>
              </a:spcBef>
              <a:spcAft>
                <a:spcPts val="0"/>
              </a:spcAft>
            </a:pPr>
            <a:fld id="{CE1B70CE-F4BC-4B6F-A663-B479B5E51611}" type="slidenum">
              <a:rPr lang="en-AU" smtClean="0">
                <a:solidFill>
                  <a:srgbClr val="000000"/>
                </a:solidFill>
              </a:rPr>
              <a:pPr fontAlgn="auto">
                <a:spcBef>
                  <a:spcPts val="0"/>
                </a:spcBef>
                <a:spcAft>
                  <a:spcPts val="0"/>
                </a:spcAft>
              </a:pPr>
              <a:t>‹#›</a:t>
            </a:fld>
            <a:endParaRPr lang="en-AU" dirty="0">
              <a:solidFill>
                <a:srgbClr val="000000"/>
              </a:solidFill>
            </a:endParaRPr>
          </a:p>
        </p:txBody>
      </p:sp>
      <p:sp>
        <p:nvSpPr>
          <p:cNvPr id="9" name="Text Placeholder 4"/>
          <p:cNvSpPr>
            <a:spLocks noGrp="1"/>
          </p:cNvSpPr>
          <p:nvPr>
            <p:ph type="body" sz="quarter" idx="15"/>
          </p:nvPr>
        </p:nvSpPr>
        <p:spPr>
          <a:xfrm>
            <a:off x="335360" y="215999"/>
            <a:ext cx="11520000" cy="288000"/>
          </a:xfrm>
        </p:spPr>
        <p:txBody>
          <a:bodyPr/>
          <a:lstStyle>
            <a:lvl1pPr>
              <a:lnSpc>
                <a:spcPct val="80000"/>
              </a:lnSpc>
              <a:spcAft>
                <a:spcPts val="0"/>
              </a:spcAft>
              <a:defRPr sz="2400" b="0" cap="all" baseline="0">
                <a:solidFill>
                  <a:schemeClr val="accent1"/>
                </a:solidFill>
                <a:latin typeface="+mj-lt"/>
              </a:defRPr>
            </a:lvl1pPr>
            <a:lvl2pPr marL="0" indent="0">
              <a:lnSpc>
                <a:spcPct val="85000"/>
              </a:lnSpc>
              <a:buNone/>
              <a:defRPr sz="1600" cap="none" baseline="0"/>
            </a:lvl2pPr>
          </a:lstStyle>
          <a:p>
            <a:pPr lvl="0"/>
            <a:r>
              <a:rPr lang="en-GB" noProof="0"/>
              <a:t>Click to edit Master text styles</a:t>
            </a:r>
          </a:p>
        </p:txBody>
      </p:sp>
      <p:sp>
        <p:nvSpPr>
          <p:cNvPr id="3" name="Picture Placeholder 2"/>
          <p:cNvSpPr>
            <a:spLocks noGrp="1"/>
          </p:cNvSpPr>
          <p:nvPr>
            <p:ph type="pic" sz="quarter" idx="18"/>
          </p:nvPr>
        </p:nvSpPr>
        <p:spPr>
          <a:xfrm>
            <a:off x="335360" y="1305600"/>
            <a:ext cx="11520000" cy="5088000"/>
          </a:xfrm>
        </p:spPr>
        <p:txBody>
          <a:bodyPr/>
          <a:lstStyle>
            <a:lvl1pPr>
              <a:defRPr/>
            </a:lvl1pPr>
          </a:lstStyle>
          <a:p>
            <a:r>
              <a:rPr lang="en-GB"/>
              <a:t>Click icon to add picture</a:t>
            </a:r>
            <a:endParaRPr lang="en-AU" dirty="0"/>
          </a:p>
        </p:txBody>
      </p:sp>
      <p:sp>
        <p:nvSpPr>
          <p:cNvPr id="10" name="Text Placeholder 4"/>
          <p:cNvSpPr>
            <a:spLocks noGrp="1"/>
          </p:cNvSpPr>
          <p:nvPr>
            <p:ph type="body" sz="quarter" idx="14"/>
          </p:nvPr>
        </p:nvSpPr>
        <p:spPr>
          <a:xfrm>
            <a:off x="336000" y="539391"/>
            <a:ext cx="11520000" cy="336000"/>
          </a:xfrm>
        </p:spPr>
        <p:txBody>
          <a:bodyPr/>
          <a:lstStyle>
            <a:lvl1pPr>
              <a:lnSpc>
                <a:spcPct val="85000"/>
              </a:lnSpc>
              <a:spcAft>
                <a:spcPts val="0"/>
              </a:spcAft>
              <a:defRPr sz="2400" b="0" cap="all" baseline="0">
                <a:solidFill>
                  <a:schemeClr val="tx2"/>
                </a:solidFill>
                <a:latin typeface="+mj-lt"/>
              </a:defRPr>
            </a:lvl1pPr>
            <a:lvl2pPr marL="0" indent="0">
              <a:lnSpc>
                <a:spcPct val="85000"/>
              </a:lnSpc>
              <a:buNone/>
              <a:defRPr sz="1600" cap="none" baseline="0"/>
            </a:lvl2pPr>
          </a:lstStyle>
          <a:p>
            <a:pPr lvl="0"/>
            <a:r>
              <a:rPr lang="en-GB"/>
              <a:t>Click to edit Master text styles</a:t>
            </a:r>
          </a:p>
        </p:txBody>
      </p:sp>
    </p:spTree>
    <p:extLst>
      <p:ext uri="{BB962C8B-B14F-4D97-AF65-F5344CB8AC3E}">
        <p14:creationId xmlns:p14="http://schemas.microsoft.com/office/powerpoint/2010/main" val="3931656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11" name="Media Placeholder 10"/>
          <p:cNvSpPr>
            <a:spLocks noGrp="1"/>
          </p:cNvSpPr>
          <p:nvPr>
            <p:ph type="media" sz="quarter" idx="13"/>
          </p:nvPr>
        </p:nvSpPr>
        <p:spPr>
          <a:xfrm>
            <a:off x="336551" y="1305600"/>
            <a:ext cx="11520000" cy="5088000"/>
          </a:xfrm>
        </p:spPr>
        <p:txBody>
          <a:bodyPr/>
          <a:lstStyle>
            <a:lvl1pPr>
              <a:defRPr>
                <a:solidFill>
                  <a:schemeClr val="bg1"/>
                </a:solidFill>
                <a:latin typeface="+mn-lt"/>
              </a:defRPr>
            </a:lvl1pPr>
          </a:lstStyle>
          <a:p>
            <a:r>
              <a:rPr lang="en-GB" noProof="0"/>
              <a:t>Click icon to add media</a:t>
            </a:r>
            <a:endParaRPr lang="en-AU" noProof="0" dirty="0"/>
          </a:p>
        </p:txBody>
      </p:sp>
      <p:sp>
        <p:nvSpPr>
          <p:cNvPr id="8" name="Text Placeholder 4"/>
          <p:cNvSpPr>
            <a:spLocks noGrp="1"/>
          </p:cNvSpPr>
          <p:nvPr>
            <p:ph type="body" sz="quarter" idx="15"/>
          </p:nvPr>
        </p:nvSpPr>
        <p:spPr>
          <a:xfrm>
            <a:off x="335360" y="215999"/>
            <a:ext cx="11520000" cy="288000"/>
          </a:xfrm>
        </p:spPr>
        <p:txBody>
          <a:bodyPr/>
          <a:lstStyle>
            <a:lvl1pPr>
              <a:lnSpc>
                <a:spcPct val="80000"/>
              </a:lnSpc>
              <a:spcAft>
                <a:spcPts val="0"/>
              </a:spcAft>
              <a:defRPr sz="2400" b="0" cap="all" baseline="0">
                <a:solidFill>
                  <a:schemeClr val="accent1"/>
                </a:solidFill>
                <a:latin typeface="+mj-lt"/>
              </a:defRPr>
            </a:lvl1pPr>
            <a:lvl2pPr marL="0" indent="0">
              <a:lnSpc>
                <a:spcPct val="85000"/>
              </a:lnSpc>
              <a:buNone/>
              <a:defRPr sz="1600" cap="none" baseline="0"/>
            </a:lvl2pPr>
          </a:lstStyle>
          <a:p>
            <a:pPr lvl="0"/>
            <a:r>
              <a:rPr lang="en-GB" noProof="0"/>
              <a:t>Click to edit Master text styles</a:t>
            </a:r>
          </a:p>
        </p:txBody>
      </p:sp>
      <p:sp>
        <p:nvSpPr>
          <p:cNvPr id="6" name="Slide Number Placeholder 5"/>
          <p:cNvSpPr>
            <a:spLocks noGrp="1"/>
          </p:cNvSpPr>
          <p:nvPr>
            <p:ph type="sldNum" sz="quarter" idx="11"/>
          </p:nvPr>
        </p:nvSpPr>
        <p:spPr/>
        <p:txBody>
          <a:bodyPr/>
          <a:lstStyle>
            <a:lvl1pPr>
              <a:defRPr>
                <a:solidFill>
                  <a:schemeClr val="tx1"/>
                </a:solidFill>
              </a:defRPr>
            </a:lvl1pPr>
          </a:lstStyle>
          <a:p>
            <a:pPr fontAlgn="auto">
              <a:spcBef>
                <a:spcPts val="0"/>
              </a:spcBef>
              <a:spcAft>
                <a:spcPts val="0"/>
              </a:spcAft>
            </a:pPr>
            <a:fld id="{CE1B70CE-F4BC-4B6F-A663-B479B5E51611}" type="slidenum">
              <a:rPr lang="en-AU" smtClean="0">
                <a:solidFill>
                  <a:srgbClr val="000000"/>
                </a:solidFill>
              </a:rPr>
              <a:pPr fontAlgn="auto">
                <a:spcBef>
                  <a:spcPts val="0"/>
                </a:spcBef>
                <a:spcAft>
                  <a:spcPts val="0"/>
                </a:spcAft>
              </a:pPr>
              <a:t>‹#›</a:t>
            </a:fld>
            <a:endParaRPr lang="en-AU" dirty="0">
              <a:solidFill>
                <a:srgbClr val="000000"/>
              </a:solidFill>
            </a:endParaRPr>
          </a:p>
        </p:txBody>
      </p:sp>
      <p:sp>
        <p:nvSpPr>
          <p:cNvPr id="9" name="Text Placeholder 4"/>
          <p:cNvSpPr>
            <a:spLocks noGrp="1"/>
          </p:cNvSpPr>
          <p:nvPr>
            <p:ph type="body" sz="quarter" idx="14"/>
          </p:nvPr>
        </p:nvSpPr>
        <p:spPr>
          <a:xfrm>
            <a:off x="336000" y="539391"/>
            <a:ext cx="11520000" cy="336000"/>
          </a:xfrm>
        </p:spPr>
        <p:txBody>
          <a:bodyPr/>
          <a:lstStyle>
            <a:lvl1pPr>
              <a:lnSpc>
                <a:spcPct val="85000"/>
              </a:lnSpc>
              <a:spcAft>
                <a:spcPts val="0"/>
              </a:spcAft>
              <a:defRPr sz="2400" b="0" cap="all" baseline="0">
                <a:solidFill>
                  <a:schemeClr val="tx1"/>
                </a:solidFill>
                <a:latin typeface="+mj-lt"/>
              </a:defRPr>
            </a:lvl1pPr>
            <a:lvl2pPr marL="0" indent="0">
              <a:lnSpc>
                <a:spcPct val="85000"/>
              </a:lnSpc>
              <a:buNone/>
              <a:defRPr sz="1600" cap="none" baseline="0"/>
            </a:lvl2pPr>
          </a:lstStyle>
          <a:p>
            <a:pPr lvl="0"/>
            <a:r>
              <a:rPr lang="en-GB"/>
              <a:t>Click to edit Master text styles</a:t>
            </a:r>
          </a:p>
        </p:txBody>
      </p:sp>
    </p:spTree>
    <p:extLst>
      <p:ext uri="{BB962C8B-B14F-4D97-AF65-F5344CB8AC3E}">
        <p14:creationId xmlns:p14="http://schemas.microsoft.com/office/powerpoint/2010/main" val="3393844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6"/>
          </p:nvPr>
        </p:nvSpPr>
        <p:spPr>
          <a:xfrm>
            <a:off x="10432845" y="6512997"/>
            <a:ext cx="1422515" cy="216000"/>
          </a:xfrm>
        </p:spPr>
        <p:txBody>
          <a:bodyPr/>
          <a:lstStyle>
            <a:lvl1pPr>
              <a:defRPr>
                <a:solidFill>
                  <a:schemeClr val="tx1"/>
                </a:solidFill>
              </a:defRPr>
            </a:lvl1pPr>
          </a:lstStyle>
          <a:p>
            <a:pPr fontAlgn="auto">
              <a:spcBef>
                <a:spcPts val="0"/>
              </a:spcBef>
              <a:spcAft>
                <a:spcPts val="0"/>
              </a:spcAft>
            </a:pPr>
            <a:fld id="{CE1B70CE-F4BC-4B6F-A663-B479B5E51611}" type="slidenum">
              <a:rPr lang="en-AU" smtClean="0">
                <a:solidFill>
                  <a:srgbClr val="000000"/>
                </a:solidFill>
              </a:rPr>
              <a:pPr fontAlgn="auto">
                <a:spcBef>
                  <a:spcPts val="0"/>
                </a:spcBef>
                <a:spcAft>
                  <a:spcPts val="0"/>
                </a:spcAft>
              </a:pPr>
              <a:t>‹#›</a:t>
            </a:fld>
            <a:endParaRPr lang="en-AU" dirty="0">
              <a:solidFill>
                <a:srgbClr val="000000"/>
              </a:solidFill>
            </a:endParaRPr>
          </a:p>
        </p:txBody>
      </p:sp>
    </p:spTree>
    <p:extLst>
      <p:ext uri="{BB962C8B-B14F-4D97-AF65-F5344CB8AC3E}">
        <p14:creationId xmlns:p14="http://schemas.microsoft.com/office/powerpoint/2010/main" val="318012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tandb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000" y="5385245"/>
            <a:ext cx="11520000" cy="252000"/>
          </a:xfrm>
        </p:spPr>
        <p:txBody>
          <a:bodyPr/>
          <a:lstStyle>
            <a:lvl1pPr algn="ctr">
              <a:defRPr sz="1200" b="1" baseline="0">
                <a:solidFill>
                  <a:schemeClr val="tx1"/>
                </a:solidFill>
              </a:defRPr>
            </a:lvl1pPr>
          </a:lstStyle>
          <a:p>
            <a:r>
              <a:rPr lang="en-AU" noProof="0" dirty="0"/>
              <a:t>CLICK TO ADD TEXT HERE</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b="12566"/>
          <a:stretch/>
        </p:blipFill>
        <p:spPr>
          <a:xfrm>
            <a:off x="4599496" y="1018867"/>
            <a:ext cx="2993008" cy="3774328"/>
          </a:xfrm>
          <a:prstGeom prst="rect">
            <a:avLst/>
          </a:prstGeom>
        </p:spPr>
      </p:pic>
    </p:spTree>
    <p:extLst>
      <p:ext uri="{BB962C8B-B14F-4D97-AF65-F5344CB8AC3E}">
        <p14:creationId xmlns:p14="http://schemas.microsoft.com/office/powerpoint/2010/main" val="3869184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Major Poi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589" y="5094313"/>
            <a:ext cx="11386361" cy="854968"/>
          </a:xfrm>
        </p:spPr>
        <p:txBody>
          <a:bodyPr>
            <a:noAutofit/>
          </a:bodyPr>
          <a:lstStyle>
            <a:lvl1pPr>
              <a:defRPr sz="3700"/>
            </a:lvl1pPr>
          </a:lstStyle>
          <a:p>
            <a:r>
              <a:rPr lang="en-US" dirty="0"/>
              <a:t>Click to edit Caption</a:t>
            </a:r>
            <a:endParaRPr lang="en-AU" dirty="0"/>
          </a:p>
        </p:txBody>
      </p:sp>
      <p:sp>
        <p:nvSpPr>
          <p:cNvPr id="6" name="Content Placeholder 2"/>
          <p:cNvSpPr>
            <a:spLocks noGrp="1"/>
          </p:cNvSpPr>
          <p:nvPr>
            <p:ph idx="1" hasCustomPrompt="1"/>
          </p:nvPr>
        </p:nvSpPr>
        <p:spPr>
          <a:xfrm>
            <a:off x="0" y="1"/>
            <a:ext cx="12192000" cy="4758909"/>
          </a:xfrm>
          <a:prstGeom prst="rect">
            <a:avLst/>
          </a:prstGeom>
        </p:spPr>
        <p:txBody>
          <a:bodyPr/>
          <a:lstStyle>
            <a:lvl1pPr>
              <a:defRPr baseline="0"/>
            </a:lvl1pPr>
          </a:lstStyle>
          <a:p>
            <a:pPr lvl="0"/>
            <a:r>
              <a:rPr lang="en-US" dirty="0"/>
              <a:t>INSERT LARGE IMAGE WITH CAPTION – fill the whole space</a:t>
            </a:r>
          </a:p>
        </p:txBody>
      </p:sp>
    </p:spTree>
    <p:extLst>
      <p:ext uri="{BB962C8B-B14F-4D97-AF65-F5344CB8AC3E}">
        <p14:creationId xmlns:p14="http://schemas.microsoft.com/office/powerpoint/2010/main" val="818876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5050"/>
                </a:solidFill>
              </a:defRPr>
            </a:lvl1pPr>
          </a:lstStyle>
          <a:p>
            <a:r>
              <a:rPr lang="en-GB"/>
              <a:t>Click to edit Master title style</a:t>
            </a:r>
            <a:endParaRPr lang="en-AU" dirty="0"/>
          </a:p>
        </p:txBody>
      </p:sp>
      <p:sp>
        <p:nvSpPr>
          <p:cNvPr id="3" name="Content Placeholder 2"/>
          <p:cNvSpPr>
            <a:spLocks noGrp="1"/>
          </p:cNvSpPr>
          <p:nvPr>
            <p:ph idx="1"/>
          </p:nvPr>
        </p:nvSpPr>
        <p:spPr/>
        <p:txBody>
          <a:bodyPr/>
          <a:lstStyle>
            <a:lvl1pPr>
              <a:defRPr>
                <a:solidFill>
                  <a:srgbClr val="969696"/>
                </a:solidFill>
              </a:defRPr>
            </a:lvl1pPr>
            <a:lvl2pPr>
              <a:defRPr>
                <a:solidFill>
                  <a:srgbClr val="969696"/>
                </a:solidFill>
              </a:defRPr>
            </a:lvl2pPr>
            <a:lvl3pPr>
              <a:defRPr>
                <a:solidFill>
                  <a:srgbClr val="969696"/>
                </a:solidFill>
              </a:defRPr>
            </a:lvl3pPr>
            <a:lvl4pPr>
              <a:defRPr>
                <a:solidFill>
                  <a:srgbClr val="969696"/>
                </a:solidFill>
              </a:defRPr>
            </a:lvl4pPr>
            <a:lvl5pPr>
              <a:defRPr>
                <a:solidFill>
                  <a:srgbClr val="96969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dirty="0"/>
          </a:p>
        </p:txBody>
      </p:sp>
      <p:sp>
        <p:nvSpPr>
          <p:cNvPr id="5" name="Slide Number Placeholder 4"/>
          <p:cNvSpPr>
            <a:spLocks noGrp="1"/>
          </p:cNvSpPr>
          <p:nvPr>
            <p:ph type="sldNum" sz="quarter" idx="11"/>
          </p:nvPr>
        </p:nvSpPr>
        <p:spPr/>
        <p:txBody>
          <a:bodyPr/>
          <a:lstStyle>
            <a:lvl1pPr>
              <a:defRPr smtClean="0">
                <a:solidFill>
                  <a:srgbClr val="969696"/>
                </a:solidFill>
              </a:defRPr>
            </a:lvl1pPr>
          </a:lstStyle>
          <a:p>
            <a:pPr>
              <a:defRPr/>
            </a:pPr>
            <a:fld id="{357A4ACC-D539-4EF9-A7CD-CDD4C63A7648}" type="slidenum">
              <a:rPr lang="en-AU"/>
              <a:pPr>
                <a:defRPr/>
              </a:pPr>
              <a:t>‹#›</a:t>
            </a:fld>
            <a:endParaRPr lang="en-AU"/>
          </a:p>
        </p:txBody>
      </p:sp>
    </p:spTree>
    <p:extLst>
      <p:ext uri="{BB962C8B-B14F-4D97-AF65-F5344CB8AC3E}">
        <p14:creationId xmlns:p14="http://schemas.microsoft.com/office/powerpoint/2010/main" val="124951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36003" y="2962800"/>
            <a:ext cx="11521567" cy="1193445"/>
          </a:xfrm>
        </p:spPr>
        <p:txBody>
          <a:bodyPr anchor="t"/>
          <a:lstStyle>
            <a:lvl1pPr algn="l">
              <a:lnSpc>
                <a:spcPct val="80000"/>
              </a:lnSpc>
              <a:defRPr sz="4000" b="0" cap="all" baseline="0">
                <a:latin typeface="+mj-lt"/>
                <a:cs typeface="Gotham Medium" pitchFamily="50" charset="0"/>
              </a:defRPr>
            </a:lvl1pPr>
          </a:lstStyle>
          <a:p>
            <a:r>
              <a:rPr lang="en-GB" noProof="0"/>
              <a:t>Click to edit Master title style</a:t>
            </a:r>
            <a:endParaRPr lang="en-AU" noProof="0" dirty="0"/>
          </a:p>
        </p:txBody>
      </p:sp>
      <p:sp>
        <p:nvSpPr>
          <p:cNvPr id="3" name="Text Placeholder 2"/>
          <p:cNvSpPr>
            <a:spLocks noGrp="1"/>
          </p:cNvSpPr>
          <p:nvPr>
            <p:ph type="body" idx="1"/>
          </p:nvPr>
        </p:nvSpPr>
        <p:spPr>
          <a:xfrm>
            <a:off x="336003" y="2554091"/>
            <a:ext cx="11521567" cy="314020"/>
          </a:xfrm>
        </p:spPr>
        <p:txBody>
          <a:bodyPr anchor="t"/>
          <a:lstStyle>
            <a:lvl1pPr marL="0" indent="0">
              <a:lnSpc>
                <a:spcPct val="90000"/>
              </a:lnSpc>
              <a:spcAft>
                <a:spcPts val="0"/>
              </a:spcAft>
              <a:buNone/>
              <a:defRPr sz="1800" b="0" cap="all" baseline="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noProof="0"/>
              <a:t>Click to edit Master text styles</a:t>
            </a:r>
          </a:p>
        </p:txBody>
      </p:sp>
      <p:sp>
        <p:nvSpPr>
          <p:cNvPr id="5" name="Slide Number Placeholder 4"/>
          <p:cNvSpPr>
            <a:spLocks noGrp="1"/>
          </p:cNvSpPr>
          <p:nvPr>
            <p:ph type="sldNum" sz="quarter" idx="11"/>
          </p:nvPr>
        </p:nvSpPr>
        <p:spPr>
          <a:xfrm>
            <a:off x="10434125" y="6512997"/>
            <a:ext cx="1422515" cy="216000"/>
          </a:xfrm>
        </p:spPr>
        <p:txBody>
          <a:bodyPr/>
          <a:lstStyle>
            <a:lvl1pPr>
              <a:defRPr>
                <a:solidFill>
                  <a:schemeClr val="tx1"/>
                </a:solidFill>
              </a:defRPr>
            </a:lvl1pPr>
          </a:lstStyle>
          <a:p>
            <a:pPr fontAlgn="auto">
              <a:spcBef>
                <a:spcPts val="0"/>
              </a:spcBef>
              <a:spcAft>
                <a:spcPts val="0"/>
              </a:spcAft>
            </a:pPr>
            <a:fld id="{CE1B70CE-F4BC-4B6F-A663-B479B5E51611}" type="slidenum">
              <a:rPr lang="en-AU" smtClean="0">
                <a:solidFill>
                  <a:srgbClr val="000000"/>
                </a:solidFill>
              </a:rPr>
              <a:pPr fontAlgn="auto">
                <a:spcBef>
                  <a:spcPts val="0"/>
                </a:spcBef>
                <a:spcAft>
                  <a:spcPts val="0"/>
                </a:spcAft>
              </a:pPr>
              <a:t>‹#›</a:t>
            </a:fld>
            <a:endParaRPr lang="en-AU" dirty="0">
              <a:solidFill>
                <a:srgbClr val="000000"/>
              </a:solidFill>
            </a:endParaRPr>
          </a:p>
        </p:txBody>
      </p:sp>
    </p:spTree>
    <p:extLst>
      <p:ext uri="{BB962C8B-B14F-4D97-AF65-F5344CB8AC3E}">
        <p14:creationId xmlns:p14="http://schemas.microsoft.com/office/powerpoint/2010/main" val="209195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ext Placeholder 4"/>
          <p:cNvSpPr>
            <a:spLocks noGrp="1"/>
          </p:cNvSpPr>
          <p:nvPr>
            <p:ph type="body" sz="quarter" idx="14"/>
          </p:nvPr>
        </p:nvSpPr>
        <p:spPr>
          <a:xfrm>
            <a:off x="336000" y="539391"/>
            <a:ext cx="11520000" cy="336000"/>
          </a:xfrm>
        </p:spPr>
        <p:txBody>
          <a:bodyPr/>
          <a:lstStyle>
            <a:lvl1pPr>
              <a:lnSpc>
                <a:spcPct val="85000"/>
              </a:lnSpc>
              <a:spcAft>
                <a:spcPts val="0"/>
              </a:spcAft>
              <a:defRPr sz="2400" b="0" cap="all" baseline="0">
                <a:solidFill>
                  <a:schemeClr val="tx2"/>
                </a:solidFill>
                <a:latin typeface="+mj-lt"/>
              </a:defRPr>
            </a:lvl1pPr>
            <a:lvl2pPr marL="0" indent="0">
              <a:lnSpc>
                <a:spcPct val="85000"/>
              </a:lnSpc>
              <a:buNone/>
              <a:defRPr sz="1600" cap="none" baseline="0"/>
            </a:lvl2pPr>
          </a:lstStyle>
          <a:p>
            <a:pPr lvl="0"/>
            <a:r>
              <a:rPr lang="en-GB"/>
              <a:t>Click to edit Master text styles</a:t>
            </a:r>
          </a:p>
        </p:txBody>
      </p:sp>
      <p:sp>
        <p:nvSpPr>
          <p:cNvPr id="6" name="Slide Number Placeholder 5"/>
          <p:cNvSpPr>
            <a:spLocks noGrp="1"/>
          </p:cNvSpPr>
          <p:nvPr>
            <p:ph type="sldNum" sz="quarter" idx="16"/>
          </p:nvPr>
        </p:nvSpPr>
        <p:spPr/>
        <p:txBody>
          <a:body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a:t>
            </a:fld>
            <a:endParaRPr lang="en-AU" dirty="0">
              <a:solidFill>
                <a:srgbClr val="242424"/>
              </a:solidFill>
            </a:endParaRPr>
          </a:p>
        </p:txBody>
      </p:sp>
      <p:sp>
        <p:nvSpPr>
          <p:cNvPr id="8" name="Content Placeholder 2"/>
          <p:cNvSpPr>
            <a:spLocks noGrp="1"/>
          </p:cNvSpPr>
          <p:nvPr>
            <p:ph idx="1" hasCustomPrompt="1"/>
          </p:nvPr>
        </p:nvSpPr>
        <p:spPr>
          <a:xfrm>
            <a:off x="336000" y="1305600"/>
            <a:ext cx="11520000" cy="50880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2" name="Title 1"/>
          <p:cNvSpPr>
            <a:spLocks noGrp="1"/>
          </p:cNvSpPr>
          <p:nvPr>
            <p:ph type="title" hasCustomPrompt="1"/>
          </p:nvPr>
        </p:nvSpPr>
        <p:spPr/>
        <p:txBody>
          <a:bodyPr/>
          <a:lstStyle>
            <a:lvl1pPr>
              <a:defRPr/>
            </a:lvl1pPr>
          </a:lstStyle>
          <a:p>
            <a:r>
              <a:rPr lang="en-US" dirty="0"/>
              <a:t>Click to add title</a:t>
            </a:r>
            <a:endParaRPr lang="en-AU" dirty="0"/>
          </a:p>
        </p:txBody>
      </p:sp>
    </p:spTree>
    <p:extLst>
      <p:ext uri="{BB962C8B-B14F-4D97-AF65-F5344CB8AC3E}">
        <p14:creationId xmlns:p14="http://schemas.microsoft.com/office/powerpoint/2010/main" val="2893603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35999" y="1305600"/>
            <a:ext cx="5712000" cy="5088000"/>
          </a:xfrm>
        </p:spPr>
        <p:txBody>
          <a:bodyPr vert="horz" lIns="0" tIns="0" rIns="0" bIns="0" rtlCol="0">
            <a:noAutofit/>
          </a:bodyPr>
          <a:lstStyle>
            <a:lvl1pPr>
              <a:defRPr lang="en-AU" noProof="0" dirty="0" smtClean="0"/>
            </a:lvl1pPr>
            <a:lvl2pPr>
              <a:defRPr lang="en-AU" noProof="0" dirty="0" smtClean="0"/>
            </a:lvl2pPr>
            <a:lvl3pPr>
              <a:defRPr lang="en-AU" noProof="0" dirty="0" smtClean="0"/>
            </a:lvl3pPr>
            <a:lvl4pPr>
              <a:defRPr lang="en-AU" noProof="0" dirty="0" smtClean="0"/>
            </a:lvl4pPr>
            <a:lvl6pPr>
              <a:defRPr lang="en-AU" noProof="0" dirty="0" smtClean="0"/>
            </a:lvl6pPr>
            <a:lvl7pPr>
              <a:defRPr lang="en-AU" noProof="0" dirty="0" smtClean="0"/>
            </a:lvl7pPr>
            <a:lvl8pPr>
              <a:defRPr lang="en-AU" noProof="0" dirty="0" smtClean="0"/>
            </a:lvl8pPr>
            <a:lvl9pPr>
              <a:defRPr lang="en-AU" noProof="0" dirty="0" smtClean="0"/>
            </a:lvl9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4" name="Content Placeholder 3"/>
          <p:cNvSpPr>
            <a:spLocks noGrp="1"/>
          </p:cNvSpPr>
          <p:nvPr>
            <p:ph sz="half" idx="2" hasCustomPrompt="1"/>
          </p:nvPr>
        </p:nvSpPr>
        <p:spPr>
          <a:xfrm>
            <a:off x="6144000" y="1305600"/>
            <a:ext cx="5712000" cy="5088000"/>
          </a:xfrm>
        </p:spPr>
        <p:txBody>
          <a:bodyPr vert="horz" lIns="0" tIns="0" rIns="0" bIns="0" rtlCol="0">
            <a:noAutofit/>
          </a:bodyPr>
          <a:lstStyle>
            <a:lvl1pPr>
              <a:defRPr lang="en-AU" noProof="0" dirty="0" smtClean="0"/>
            </a:lvl1pPr>
            <a:lvl2pPr>
              <a:defRPr lang="en-AU" noProof="0" dirty="0" smtClean="0"/>
            </a:lvl2pPr>
            <a:lvl3pPr>
              <a:defRPr lang="en-AU" noProof="0" dirty="0" smtClean="0"/>
            </a:lvl3pPr>
            <a:lvl4pPr>
              <a:defRPr lang="en-AU" noProof="0" dirty="0" smtClean="0"/>
            </a:lvl4pPr>
            <a:lvl5pPr>
              <a:defRPr lang="en-AU" noProof="0" dirty="0" smtClean="0"/>
            </a:lvl5pPr>
            <a:lvl6pPr>
              <a:defRPr lang="en-AU" noProof="0" dirty="0" smtClean="0"/>
            </a:lvl6pPr>
            <a:lvl7pPr>
              <a:defRPr lang="en-AU" noProof="0" dirty="0" smtClean="0"/>
            </a:lvl7pPr>
            <a:lvl8pPr>
              <a:defRPr lang="en-AU" noProof="0" dirty="0" smtClean="0"/>
            </a:lvl8pPr>
            <a:lvl9pPr>
              <a:defRPr lang="en-AU" noProof="0" dirty="0" smtClean="0"/>
            </a:lvl9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6" name="Slide Number Placeholder 5"/>
          <p:cNvSpPr>
            <a:spLocks noGrp="1"/>
          </p:cNvSpPr>
          <p:nvPr>
            <p:ph type="sldNum" sz="quarter" idx="11"/>
          </p:nvPr>
        </p:nvSpPr>
        <p:spPr/>
        <p:txBody>
          <a:body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a:t>
            </a:fld>
            <a:endParaRPr lang="en-AU" dirty="0">
              <a:solidFill>
                <a:srgbClr val="242424"/>
              </a:solidFill>
            </a:endParaRPr>
          </a:p>
        </p:txBody>
      </p:sp>
      <p:sp>
        <p:nvSpPr>
          <p:cNvPr id="5" name="Title 4"/>
          <p:cNvSpPr>
            <a:spLocks noGrp="1"/>
          </p:cNvSpPr>
          <p:nvPr>
            <p:ph type="title"/>
          </p:nvPr>
        </p:nvSpPr>
        <p:spPr/>
        <p:txBody>
          <a:bodyPr/>
          <a:lstStyle/>
          <a:p>
            <a:r>
              <a:rPr lang="en-GB"/>
              <a:t>Click to edit Master title style</a:t>
            </a:r>
            <a:endParaRPr lang="en-AU" dirty="0"/>
          </a:p>
        </p:txBody>
      </p:sp>
      <p:sp>
        <p:nvSpPr>
          <p:cNvPr id="7" name="Text Placeholder 4"/>
          <p:cNvSpPr>
            <a:spLocks noGrp="1"/>
          </p:cNvSpPr>
          <p:nvPr>
            <p:ph type="body" sz="quarter" idx="14"/>
          </p:nvPr>
        </p:nvSpPr>
        <p:spPr>
          <a:xfrm>
            <a:off x="336000" y="539391"/>
            <a:ext cx="11520000" cy="336000"/>
          </a:xfrm>
        </p:spPr>
        <p:txBody>
          <a:bodyPr/>
          <a:lstStyle>
            <a:lvl1pPr>
              <a:lnSpc>
                <a:spcPct val="85000"/>
              </a:lnSpc>
              <a:spcAft>
                <a:spcPts val="0"/>
              </a:spcAft>
              <a:defRPr sz="2400" b="0" cap="all" baseline="0">
                <a:solidFill>
                  <a:schemeClr val="tx2"/>
                </a:solidFill>
                <a:latin typeface="+mj-lt"/>
              </a:defRPr>
            </a:lvl1pPr>
            <a:lvl2pPr marL="0" indent="0">
              <a:lnSpc>
                <a:spcPct val="85000"/>
              </a:lnSpc>
              <a:buNone/>
              <a:defRPr sz="1600" cap="none" baseline="0"/>
            </a:lvl2pPr>
          </a:lstStyle>
          <a:p>
            <a:pPr lvl="0"/>
            <a:r>
              <a:rPr lang="en-GB"/>
              <a:t>Click to edit Master text styles</a:t>
            </a:r>
          </a:p>
        </p:txBody>
      </p:sp>
    </p:spTree>
    <p:extLst>
      <p:ext uri="{BB962C8B-B14F-4D97-AF65-F5344CB8AC3E}">
        <p14:creationId xmlns:p14="http://schemas.microsoft.com/office/powerpoint/2010/main" val="2536776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35999" y="1305600"/>
            <a:ext cx="11520000" cy="2880000"/>
          </a:xfrm>
        </p:spPr>
        <p:txBody>
          <a:bodyPr vert="horz" lIns="0" tIns="0" rIns="0" bIns="0" rtlCol="0">
            <a:noAutofit/>
          </a:bodyPr>
          <a:lstStyle>
            <a:lvl1pPr>
              <a:defRPr lang="en-AU" noProof="0" dirty="0" smtClean="0"/>
            </a:lvl1pPr>
            <a:lvl2pPr>
              <a:defRPr lang="en-AU" noProof="0" dirty="0" smtClean="0"/>
            </a:lvl2pPr>
            <a:lvl3pPr>
              <a:defRPr lang="en-AU" noProof="0" dirty="0" smtClean="0"/>
            </a:lvl3pPr>
            <a:lvl4pPr>
              <a:defRPr lang="en-AU" noProof="0" dirty="0" smtClean="0"/>
            </a:lvl4pPr>
            <a:lvl6pPr>
              <a:defRPr lang="en-AU" noProof="0" dirty="0" smtClean="0"/>
            </a:lvl6pPr>
            <a:lvl7pPr>
              <a:defRPr lang="en-AU" noProof="0" dirty="0" smtClean="0"/>
            </a:lvl7pPr>
            <a:lvl8pPr>
              <a:defRPr lang="en-AU" noProof="0" dirty="0" smtClean="0"/>
            </a:lvl8pPr>
            <a:lvl9pPr>
              <a:defRPr lang="en-AU" noProof="0" dirty="0" smtClean="0"/>
            </a:lvl9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6" name="Slide Number Placeholder 5"/>
          <p:cNvSpPr>
            <a:spLocks noGrp="1"/>
          </p:cNvSpPr>
          <p:nvPr>
            <p:ph type="sldNum" sz="quarter" idx="11"/>
          </p:nvPr>
        </p:nvSpPr>
        <p:spPr/>
        <p:txBody>
          <a:body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a:t>
            </a:fld>
            <a:endParaRPr lang="en-AU" dirty="0">
              <a:solidFill>
                <a:srgbClr val="242424"/>
              </a:solidFill>
            </a:endParaRPr>
          </a:p>
        </p:txBody>
      </p:sp>
      <p:sp>
        <p:nvSpPr>
          <p:cNvPr id="5" name="Title 4"/>
          <p:cNvSpPr>
            <a:spLocks noGrp="1"/>
          </p:cNvSpPr>
          <p:nvPr>
            <p:ph type="title"/>
          </p:nvPr>
        </p:nvSpPr>
        <p:spPr/>
        <p:txBody>
          <a:bodyPr/>
          <a:lstStyle/>
          <a:p>
            <a:r>
              <a:rPr lang="en-GB"/>
              <a:t>Click to edit Master title style</a:t>
            </a:r>
            <a:endParaRPr lang="en-AU" dirty="0"/>
          </a:p>
        </p:txBody>
      </p:sp>
      <p:sp>
        <p:nvSpPr>
          <p:cNvPr id="7" name="Content Placeholder 2"/>
          <p:cNvSpPr>
            <a:spLocks noGrp="1"/>
          </p:cNvSpPr>
          <p:nvPr>
            <p:ph sz="half" idx="15" hasCustomPrompt="1"/>
          </p:nvPr>
        </p:nvSpPr>
        <p:spPr>
          <a:xfrm>
            <a:off x="335999" y="3861048"/>
            <a:ext cx="5712000" cy="2249488"/>
          </a:xfrm>
        </p:spPr>
        <p:txBody>
          <a:bodyPr vert="horz" lIns="0" tIns="0" rIns="0" bIns="0" rtlCol="0">
            <a:noAutofit/>
          </a:bodyPr>
          <a:lstStyle>
            <a:lvl1pPr>
              <a:defRPr lang="en-AU" noProof="0" dirty="0" smtClean="0"/>
            </a:lvl1pPr>
            <a:lvl2pPr>
              <a:defRPr lang="en-AU" noProof="0" dirty="0" smtClean="0"/>
            </a:lvl2pPr>
            <a:lvl3pPr>
              <a:defRPr lang="en-AU" noProof="0" dirty="0" smtClean="0"/>
            </a:lvl3pPr>
            <a:lvl4pPr>
              <a:defRPr lang="en-AU" noProof="0" dirty="0" smtClean="0"/>
            </a:lvl4pPr>
            <a:lvl6pPr>
              <a:defRPr lang="en-AU" noProof="0" dirty="0" smtClean="0"/>
            </a:lvl6pPr>
            <a:lvl7pPr>
              <a:defRPr lang="en-AU" noProof="0" dirty="0" smtClean="0"/>
            </a:lvl7pPr>
            <a:lvl8pPr>
              <a:defRPr lang="en-AU" noProof="0" dirty="0" smtClean="0"/>
            </a:lvl8pPr>
            <a:lvl9pPr>
              <a:defRPr lang="en-AU" noProof="0" dirty="0" smtClean="0"/>
            </a:lvl9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9" name="Content Placeholder 3"/>
          <p:cNvSpPr>
            <a:spLocks noGrp="1"/>
          </p:cNvSpPr>
          <p:nvPr>
            <p:ph sz="half" idx="16" hasCustomPrompt="1"/>
          </p:nvPr>
        </p:nvSpPr>
        <p:spPr>
          <a:xfrm>
            <a:off x="6144000" y="3861048"/>
            <a:ext cx="5712000" cy="2249488"/>
          </a:xfrm>
        </p:spPr>
        <p:txBody>
          <a:bodyPr vert="horz" lIns="0" tIns="0" rIns="0" bIns="0" rtlCol="0">
            <a:noAutofit/>
          </a:bodyPr>
          <a:lstStyle>
            <a:lvl1pPr>
              <a:defRPr lang="en-AU" noProof="0" dirty="0" smtClean="0"/>
            </a:lvl1pPr>
            <a:lvl2pPr>
              <a:defRPr lang="en-AU" noProof="0" dirty="0" smtClean="0"/>
            </a:lvl2pPr>
            <a:lvl3pPr>
              <a:defRPr lang="en-AU" noProof="0" dirty="0" smtClean="0"/>
            </a:lvl3pPr>
            <a:lvl4pPr>
              <a:defRPr lang="en-AU" noProof="0" dirty="0" smtClean="0"/>
            </a:lvl4pPr>
            <a:lvl5pPr>
              <a:defRPr lang="en-AU" noProof="0" dirty="0" smtClean="0"/>
            </a:lvl5pPr>
            <a:lvl6pPr>
              <a:defRPr lang="en-AU" noProof="0" dirty="0" smtClean="0"/>
            </a:lvl6pPr>
            <a:lvl7pPr>
              <a:defRPr lang="en-AU" noProof="0" dirty="0" smtClean="0"/>
            </a:lvl7pPr>
            <a:lvl8pPr>
              <a:defRPr lang="en-AU" noProof="0" dirty="0" smtClean="0"/>
            </a:lvl8pPr>
            <a:lvl9pPr>
              <a:defRPr lang="en-AU" noProof="0" dirty="0" smtClean="0"/>
            </a:lvl9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10" name="Text Placeholder 4"/>
          <p:cNvSpPr>
            <a:spLocks noGrp="1"/>
          </p:cNvSpPr>
          <p:nvPr>
            <p:ph type="body" sz="quarter" idx="14"/>
          </p:nvPr>
        </p:nvSpPr>
        <p:spPr>
          <a:xfrm>
            <a:off x="336000" y="539391"/>
            <a:ext cx="11520000" cy="336000"/>
          </a:xfrm>
        </p:spPr>
        <p:txBody>
          <a:bodyPr/>
          <a:lstStyle>
            <a:lvl1pPr>
              <a:lnSpc>
                <a:spcPct val="85000"/>
              </a:lnSpc>
              <a:spcAft>
                <a:spcPts val="0"/>
              </a:spcAft>
              <a:defRPr sz="2400" b="0" cap="all" baseline="0">
                <a:solidFill>
                  <a:schemeClr val="tx2"/>
                </a:solidFill>
                <a:latin typeface="+mj-lt"/>
              </a:defRPr>
            </a:lvl1pPr>
            <a:lvl2pPr marL="0" indent="0">
              <a:lnSpc>
                <a:spcPct val="85000"/>
              </a:lnSpc>
              <a:buNone/>
              <a:defRPr sz="1600" cap="none" baseline="0"/>
            </a:lvl2pPr>
          </a:lstStyle>
          <a:p>
            <a:pPr lvl="0"/>
            <a:r>
              <a:rPr lang="en-GB"/>
              <a:t>Click to edit Master text styles</a:t>
            </a:r>
          </a:p>
        </p:txBody>
      </p:sp>
    </p:spTree>
    <p:extLst>
      <p:ext uri="{BB962C8B-B14F-4D97-AF65-F5344CB8AC3E}">
        <p14:creationId xmlns:p14="http://schemas.microsoft.com/office/powerpoint/2010/main" val="2702396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AU" dirty="0"/>
          </a:p>
        </p:txBody>
      </p:sp>
      <p:sp>
        <p:nvSpPr>
          <p:cNvPr id="4" name="Content Placeholder 3"/>
          <p:cNvSpPr>
            <a:spLocks noGrp="1"/>
          </p:cNvSpPr>
          <p:nvPr>
            <p:ph sz="half" idx="2" hasCustomPrompt="1"/>
          </p:nvPr>
        </p:nvSpPr>
        <p:spPr>
          <a:xfrm>
            <a:off x="336000" y="1964640"/>
            <a:ext cx="5712000" cy="4433715"/>
          </a:xfrm>
        </p:spPr>
        <p:txBody>
          <a:bodyPr vert="horz" lIns="0" tIns="0" rIns="0" bIns="0" rtlCol="0">
            <a:noAutofit/>
          </a:bodyPr>
          <a:lstStyle>
            <a:lvl1pPr>
              <a:defRPr lang="en-AU" noProof="0" dirty="0" smtClean="0"/>
            </a:lvl1pPr>
            <a:lvl2pPr>
              <a:defRPr lang="en-AU" noProof="0" dirty="0" smtClean="0"/>
            </a:lvl2pPr>
            <a:lvl3pPr>
              <a:defRPr lang="en-AU" noProof="0" dirty="0" smtClean="0"/>
            </a:lvl3pPr>
            <a:lvl4pPr>
              <a:defRPr lang="en-AU" noProof="0" dirty="0" smtClean="0"/>
            </a:lvl4pPr>
            <a:lvl5pPr>
              <a:defRPr lang="en-AU" noProof="0" dirty="0" smtClean="0"/>
            </a:lvl5pPr>
            <a:lvl6pPr>
              <a:defRPr lang="en-AU" noProof="0" dirty="0" smtClean="0"/>
            </a:lvl6pPr>
            <a:lvl7pPr>
              <a:defRPr lang="en-AU" noProof="0" dirty="0" smtClean="0"/>
            </a:lvl7pPr>
            <a:lvl8pPr>
              <a:defRPr lang="en-AU" noProof="0" dirty="0" smtClean="0"/>
            </a:lvl8pPr>
            <a:lvl9pPr>
              <a:defRPr lang="en-AU" noProof="0" dirty="0" smtClean="0"/>
            </a:lvl9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level.7</a:t>
            </a:r>
          </a:p>
        </p:txBody>
      </p:sp>
      <p:sp>
        <p:nvSpPr>
          <p:cNvPr id="6" name="Content Placeholder 5"/>
          <p:cNvSpPr>
            <a:spLocks noGrp="1"/>
          </p:cNvSpPr>
          <p:nvPr>
            <p:ph sz="quarter" idx="4" hasCustomPrompt="1"/>
          </p:nvPr>
        </p:nvSpPr>
        <p:spPr>
          <a:xfrm>
            <a:off x="6144000" y="1969330"/>
            <a:ext cx="5712000" cy="4429355"/>
          </a:xfrm>
        </p:spPr>
        <p:txBody>
          <a:bodyPr vert="horz" lIns="0" tIns="0" rIns="0" bIns="0" rtlCol="0">
            <a:noAutofit/>
          </a:bodyPr>
          <a:lstStyle>
            <a:lvl1pPr>
              <a:defRPr lang="en-AU" noProof="0" dirty="0" smtClean="0"/>
            </a:lvl1pPr>
            <a:lvl2pPr>
              <a:defRPr lang="en-AU" noProof="0" dirty="0" smtClean="0"/>
            </a:lvl2pPr>
            <a:lvl3pPr>
              <a:defRPr lang="en-AU" noProof="0" dirty="0" smtClean="0"/>
            </a:lvl3pPr>
            <a:lvl4pPr>
              <a:defRPr lang="en-AU" noProof="0" dirty="0" smtClean="0"/>
            </a:lvl4pPr>
            <a:lvl5pPr>
              <a:defRPr lang="en-AU" noProof="0" dirty="0" smtClean="0"/>
            </a:lvl5pPr>
            <a:lvl6pPr>
              <a:defRPr lang="en-AU" noProof="0" dirty="0" smtClean="0"/>
            </a:lvl6pPr>
            <a:lvl7pPr>
              <a:defRPr lang="en-AU" noProof="0" dirty="0" smtClean="0"/>
            </a:lvl7pPr>
            <a:lvl8pPr>
              <a:defRPr lang="en-AU" noProof="0" dirty="0" smtClean="0"/>
            </a:lvl8pPr>
            <a:lvl9pPr>
              <a:defRPr lang="en-AU" noProof="0" dirty="0" smtClean="0"/>
            </a:lvl9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8" name="Slide Number Placeholder 7"/>
          <p:cNvSpPr>
            <a:spLocks noGrp="1"/>
          </p:cNvSpPr>
          <p:nvPr>
            <p:ph type="sldNum" sz="quarter" idx="11"/>
          </p:nvPr>
        </p:nvSpPr>
        <p:spPr/>
        <p:txBody>
          <a:body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a:t>
            </a:fld>
            <a:endParaRPr lang="en-AU" dirty="0">
              <a:solidFill>
                <a:srgbClr val="242424"/>
              </a:solidFill>
            </a:endParaRPr>
          </a:p>
        </p:txBody>
      </p:sp>
      <p:sp>
        <p:nvSpPr>
          <p:cNvPr id="10" name="Content Placeholder 3"/>
          <p:cNvSpPr>
            <a:spLocks noGrp="1"/>
          </p:cNvSpPr>
          <p:nvPr>
            <p:ph sz="half" idx="15" hasCustomPrompt="1"/>
          </p:nvPr>
        </p:nvSpPr>
        <p:spPr>
          <a:xfrm>
            <a:off x="335360" y="1305600"/>
            <a:ext cx="5712000" cy="576064"/>
          </a:xfrm>
        </p:spPr>
        <p:txBody>
          <a:bodyPr vert="horz" lIns="0" tIns="0" rIns="0" bIns="0" rtlCol="0">
            <a:noAutofit/>
          </a:bodyPr>
          <a:lstStyle>
            <a:lvl1pPr>
              <a:defRPr lang="en-AU" noProof="0" dirty="0" smtClean="0"/>
            </a:lvl1pPr>
            <a:lvl2pPr>
              <a:defRPr lang="en-AU" noProof="0" dirty="0" smtClean="0"/>
            </a:lvl2pPr>
            <a:lvl3pPr>
              <a:defRPr lang="en-AU" noProof="0" dirty="0" smtClean="0"/>
            </a:lvl3pPr>
            <a:lvl4pPr>
              <a:defRPr lang="en-AU" noProof="0" dirty="0" smtClean="0"/>
            </a:lvl4pPr>
            <a:lvl5pPr>
              <a:defRPr lang="en-AU" noProof="0" dirty="0" smtClean="0"/>
            </a:lvl5pPr>
            <a:lvl6pPr>
              <a:defRPr lang="en-AU" noProof="0" dirty="0" smtClean="0"/>
            </a:lvl6pPr>
            <a:lvl7pPr>
              <a:defRPr lang="en-AU" noProof="0" dirty="0" smtClean="0"/>
            </a:lvl7pPr>
            <a:lvl8pPr>
              <a:defRPr lang="en-AU" noProof="0" dirty="0" smtClean="0"/>
            </a:lvl8pPr>
            <a:lvl9pPr>
              <a:defRPr lang="en-AU" noProof="0" dirty="0" smtClean="0"/>
            </a:lvl9pPr>
          </a:lstStyle>
          <a:p>
            <a:pPr lvl="0"/>
            <a:r>
              <a:rPr lang="en-AU" noProof="0" dirty="0"/>
              <a:t>CLICK TO ADD TEXT</a:t>
            </a:r>
          </a:p>
        </p:txBody>
      </p:sp>
      <p:sp>
        <p:nvSpPr>
          <p:cNvPr id="13" name="Content Placeholder 3"/>
          <p:cNvSpPr>
            <a:spLocks noGrp="1"/>
          </p:cNvSpPr>
          <p:nvPr>
            <p:ph sz="half" idx="16" hasCustomPrompt="1"/>
          </p:nvPr>
        </p:nvSpPr>
        <p:spPr>
          <a:xfrm>
            <a:off x="6144640" y="1305600"/>
            <a:ext cx="5712000" cy="576064"/>
          </a:xfrm>
        </p:spPr>
        <p:txBody>
          <a:bodyPr vert="horz" lIns="0" tIns="0" rIns="0" bIns="0" rtlCol="0">
            <a:noAutofit/>
          </a:bodyPr>
          <a:lstStyle>
            <a:lvl1pPr>
              <a:defRPr lang="en-AU" noProof="0" dirty="0" smtClean="0"/>
            </a:lvl1pPr>
            <a:lvl2pPr>
              <a:defRPr lang="en-AU" noProof="0" dirty="0" smtClean="0"/>
            </a:lvl2pPr>
            <a:lvl3pPr>
              <a:defRPr lang="en-AU" noProof="0" dirty="0" smtClean="0"/>
            </a:lvl3pPr>
            <a:lvl4pPr>
              <a:defRPr lang="en-AU" noProof="0" dirty="0" smtClean="0"/>
            </a:lvl4pPr>
            <a:lvl5pPr>
              <a:defRPr lang="en-AU" noProof="0" dirty="0" smtClean="0"/>
            </a:lvl5pPr>
            <a:lvl6pPr>
              <a:defRPr lang="en-AU" noProof="0" dirty="0" smtClean="0"/>
            </a:lvl6pPr>
            <a:lvl7pPr>
              <a:defRPr lang="en-AU" noProof="0" dirty="0" smtClean="0"/>
            </a:lvl7pPr>
            <a:lvl8pPr>
              <a:defRPr lang="en-AU" noProof="0" dirty="0" smtClean="0"/>
            </a:lvl8pPr>
            <a:lvl9pPr>
              <a:defRPr lang="en-AU" noProof="0" dirty="0" smtClean="0"/>
            </a:lvl9pPr>
          </a:lstStyle>
          <a:p>
            <a:pPr lvl="0"/>
            <a:r>
              <a:rPr lang="en-AU" noProof="0" dirty="0"/>
              <a:t>CLICK TO ADD TEXT</a:t>
            </a:r>
          </a:p>
        </p:txBody>
      </p:sp>
      <p:sp>
        <p:nvSpPr>
          <p:cNvPr id="11" name="Text Placeholder 4"/>
          <p:cNvSpPr>
            <a:spLocks noGrp="1"/>
          </p:cNvSpPr>
          <p:nvPr>
            <p:ph type="body" sz="quarter" idx="14"/>
          </p:nvPr>
        </p:nvSpPr>
        <p:spPr>
          <a:xfrm>
            <a:off x="336000" y="539391"/>
            <a:ext cx="11520000" cy="336000"/>
          </a:xfrm>
        </p:spPr>
        <p:txBody>
          <a:bodyPr/>
          <a:lstStyle>
            <a:lvl1pPr>
              <a:lnSpc>
                <a:spcPct val="85000"/>
              </a:lnSpc>
              <a:spcAft>
                <a:spcPts val="0"/>
              </a:spcAft>
              <a:defRPr sz="2400" b="0" cap="all" baseline="0">
                <a:solidFill>
                  <a:schemeClr val="tx2"/>
                </a:solidFill>
                <a:latin typeface="+mj-lt"/>
              </a:defRPr>
            </a:lvl1pPr>
            <a:lvl2pPr marL="0" indent="0">
              <a:lnSpc>
                <a:spcPct val="85000"/>
              </a:lnSpc>
              <a:buNone/>
              <a:defRPr sz="1600" cap="none" baseline="0"/>
            </a:lvl2pPr>
          </a:lstStyle>
          <a:p>
            <a:pPr lvl="0"/>
            <a:r>
              <a:rPr lang="en-GB"/>
              <a:t>Click to edit Master text styles</a:t>
            </a:r>
          </a:p>
        </p:txBody>
      </p:sp>
    </p:spTree>
    <p:extLst>
      <p:ext uri="{BB962C8B-B14F-4D97-AF65-F5344CB8AC3E}">
        <p14:creationId xmlns:p14="http://schemas.microsoft.com/office/powerpoint/2010/main" val="103307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Click to edit Master title style</a:t>
            </a:r>
            <a:endParaRPr lang="en-AU" noProof="0" dirty="0"/>
          </a:p>
        </p:txBody>
      </p:sp>
      <p:sp>
        <p:nvSpPr>
          <p:cNvPr id="4" name="Slide Number Placeholder 3"/>
          <p:cNvSpPr>
            <a:spLocks noGrp="1"/>
          </p:cNvSpPr>
          <p:nvPr>
            <p:ph type="sldNum" sz="quarter" idx="11"/>
          </p:nvPr>
        </p:nvSpPr>
        <p:spPr/>
        <p:txBody>
          <a:body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a:t>
            </a:fld>
            <a:endParaRPr lang="en-AU" dirty="0">
              <a:solidFill>
                <a:srgbClr val="242424"/>
              </a:solidFill>
            </a:endParaRPr>
          </a:p>
        </p:txBody>
      </p:sp>
      <p:sp>
        <p:nvSpPr>
          <p:cNvPr id="7" name="Text Placeholder 4"/>
          <p:cNvSpPr>
            <a:spLocks noGrp="1"/>
          </p:cNvSpPr>
          <p:nvPr>
            <p:ph type="body" sz="quarter" idx="14"/>
          </p:nvPr>
        </p:nvSpPr>
        <p:spPr>
          <a:xfrm>
            <a:off x="336000" y="539391"/>
            <a:ext cx="11520000" cy="336000"/>
          </a:xfrm>
        </p:spPr>
        <p:txBody>
          <a:bodyPr/>
          <a:lstStyle>
            <a:lvl1pPr>
              <a:lnSpc>
                <a:spcPct val="85000"/>
              </a:lnSpc>
              <a:spcAft>
                <a:spcPts val="0"/>
              </a:spcAft>
              <a:defRPr sz="2400" b="0" cap="all" baseline="0">
                <a:solidFill>
                  <a:schemeClr val="tx2"/>
                </a:solidFill>
                <a:latin typeface="+mj-lt"/>
              </a:defRPr>
            </a:lvl1pPr>
            <a:lvl2pPr marL="0" indent="0">
              <a:lnSpc>
                <a:spcPct val="85000"/>
              </a:lnSpc>
              <a:buNone/>
              <a:defRPr sz="1600" cap="none" baseline="0"/>
            </a:lvl2pPr>
          </a:lstStyle>
          <a:p>
            <a:pPr lvl="0"/>
            <a:r>
              <a:rPr lang="en-GB"/>
              <a:t>Click to edit Master text styles</a:t>
            </a:r>
          </a:p>
        </p:txBody>
      </p:sp>
    </p:spTree>
    <p:extLst>
      <p:ext uri="{BB962C8B-B14F-4D97-AF65-F5344CB8AC3E}">
        <p14:creationId xmlns:p14="http://schemas.microsoft.com/office/powerpoint/2010/main" val="58207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quote">
    <p:spTree>
      <p:nvGrpSpPr>
        <p:cNvPr id="1" name=""/>
        <p:cNvGrpSpPr/>
        <p:nvPr/>
      </p:nvGrpSpPr>
      <p:grpSpPr>
        <a:xfrm>
          <a:off x="0" y="0"/>
          <a:ext cx="0" cy="0"/>
          <a:chOff x="0" y="0"/>
          <a:chExt cx="0" cy="0"/>
        </a:xfrm>
      </p:grpSpPr>
      <p:sp>
        <p:nvSpPr>
          <p:cNvPr id="8" name="Rectangle 7"/>
          <p:cNvSpPr/>
          <p:nvPr userDrawn="1"/>
        </p:nvSpPr>
        <p:spPr>
          <a:xfrm>
            <a:off x="7535333" y="0"/>
            <a:ext cx="4656667"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12" name="Text Placeholder 10"/>
          <p:cNvSpPr>
            <a:spLocks noGrp="1"/>
          </p:cNvSpPr>
          <p:nvPr>
            <p:ph type="body" sz="quarter" idx="15" hasCustomPrompt="1"/>
          </p:nvPr>
        </p:nvSpPr>
        <p:spPr>
          <a:xfrm>
            <a:off x="7824192" y="1305600"/>
            <a:ext cx="4032000" cy="5088000"/>
          </a:xfrm>
        </p:spPr>
        <p:txBody>
          <a:bodyPr/>
          <a:lstStyle>
            <a:lvl1pPr>
              <a:lnSpc>
                <a:spcPct val="100000"/>
              </a:lnSpc>
              <a:spcAft>
                <a:spcPts val="600"/>
              </a:spcAft>
              <a:defRPr sz="1200" cap="all" baseline="0">
                <a:solidFill>
                  <a:schemeClr val="tx1"/>
                </a:solidFill>
                <a:latin typeface="+mj-lt"/>
              </a:defRPr>
            </a:lvl1pPr>
          </a:lstStyle>
          <a:p>
            <a:pPr lvl="0"/>
            <a:r>
              <a:rPr lang="en-AU" noProof="0" dirty="0"/>
              <a:t>Click to add quote text</a:t>
            </a:r>
          </a:p>
        </p:txBody>
      </p:sp>
      <p:sp>
        <p:nvSpPr>
          <p:cNvPr id="15" name="Slide Number Placeholder 14"/>
          <p:cNvSpPr>
            <a:spLocks noGrp="1"/>
          </p:cNvSpPr>
          <p:nvPr>
            <p:ph type="sldNum" sz="quarter" idx="12"/>
          </p:nvPr>
        </p:nvSpPr>
        <p:spPr/>
        <p:txBody>
          <a:bodyPr/>
          <a:lstStyle>
            <a:lvl1pPr>
              <a:defRPr>
                <a:solidFill>
                  <a:schemeClr val="tx1"/>
                </a:solidFill>
              </a:defRPr>
            </a:lvl1pPr>
          </a:lstStyle>
          <a:p>
            <a:pPr fontAlgn="auto">
              <a:spcBef>
                <a:spcPts val="0"/>
              </a:spcBef>
              <a:spcAft>
                <a:spcPts val="0"/>
              </a:spcAft>
            </a:pPr>
            <a:fld id="{CE1B70CE-F4BC-4B6F-A663-B479B5E51611}" type="slidenum">
              <a:rPr lang="en-AU" smtClean="0">
                <a:solidFill>
                  <a:srgbClr val="000000"/>
                </a:solidFill>
              </a:rPr>
              <a:pPr fontAlgn="auto">
                <a:spcBef>
                  <a:spcPts val="0"/>
                </a:spcBef>
                <a:spcAft>
                  <a:spcPts val="0"/>
                </a:spcAft>
              </a:pPr>
              <a:t>‹#›</a:t>
            </a:fld>
            <a:endParaRPr lang="en-AU" dirty="0">
              <a:solidFill>
                <a:srgbClr val="000000"/>
              </a:solidFill>
            </a:endParaRPr>
          </a:p>
        </p:txBody>
      </p:sp>
      <p:sp>
        <p:nvSpPr>
          <p:cNvPr id="2" name="Title 1"/>
          <p:cNvSpPr>
            <a:spLocks noGrp="1"/>
          </p:cNvSpPr>
          <p:nvPr>
            <p:ph type="title"/>
          </p:nvPr>
        </p:nvSpPr>
        <p:spPr>
          <a:xfrm>
            <a:off x="336000" y="215999"/>
            <a:ext cx="6840120" cy="288000"/>
          </a:xfrm>
        </p:spPr>
        <p:txBody>
          <a:bodyPr/>
          <a:lstStyle/>
          <a:p>
            <a:r>
              <a:rPr lang="en-GB"/>
              <a:t>Click to edit Master title style</a:t>
            </a:r>
            <a:endParaRPr lang="en-AU" dirty="0"/>
          </a:p>
        </p:txBody>
      </p:sp>
      <p:sp>
        <p:nvSpPr>
          <p:cNvPr id="6" name="Picture Placeholder 5"/>
          <p:cNvSpPr>
            <a:spLocks noGrp="1"/>
          </p:cNvSpPr>
          <p:nvPr>
            <p:ph type="pic" sz="quarter" idx="16"/>
          </p:nvPr>
        </p:nvSpPr>
        <p:spPr>
          <a:xfrm>
            <a:off x="7824192" y="4149726"/>
            <a:ext cx="1016000" cy="854075"/>
          </a:xfrm>
        </p:spPr>
        <p:txBody>
          <a:bodyPr/>
          <a:lstStyle/>
          <a:p>
            <a:r>
              <a:rPr lang="en-GB"/>
              <a:t>Click icon to add picture</a:t>
            </a:r>
            <a:endParaRPr lang="en-AU" dirty="0"/>
          </a:p>
        </p:txBody>
      </p:sp>
      <p:sp>
        <p:nvSpPr>
          <p:cNvPr id="11" name="Text Placeholder 10"/>
          <p:cNvSpPr>
            <a:spLocks noGrp="1"/>
          </p:cNvSpPr>
          <p:nvPr>
            <p:ph type="body" sz="quarter" idx="17" hasCustomPrompt="1"/>
          </p:nvPr>
        </p:nvSpPr>
        <p:spPr>
          <a:xfrm>
            <a:off x="8976322" y="4351401"/>
            <a:ext cx="2881247" cy="652400"/>
          </a:xfrm>
        </p:spPr>
        <p:txBody>
          <a:bodyPr/>
          <a:lstStyle>
            <a:lvl1pPr>
              <a:lnSpc>
                <a:spcPct val="85000"/>
              </a:lnSpc>
              <a:spcAft>
                <a:spcPts val="0"/>
              </a:spcAft>
              <a:defRPr sz="1200">
                <a:solidFill>
                  <a:schemeClr val="tx1"/>
                </a:solidFill>
                <a:latin typeface="+mn-lt"/>
              </a:defRPr>
            </a:lvl1pPr>
            <a:lvl2pPr>
              <a:spcAft>
                <a:spcPts val="0"/>
              </a:spcAft>
              <a:defRPr sz="800">
                <a:solidFill>
                  <a:schemeClr val="tx1"/>
                </a:solidFill>
              </a:defRPr>
            </a:lvl2pPr>
            <a:lvl3pPr marL="0" indent="0">
              <a:spcAft>
                <a:spcPts val="0"/>
              </a:spcAft>
              <a:buNone/>
              <a:defRPr sz="700" cap="none" baseline="0">
                <a:solidFill>
                  <a:schemeClr val="tx1"/>
                </a:solidFill>
              </a:defRPr>
            </a:lvl3pPr>
            <a:lvl4pPr>
              <a:defRPr sz="700">
                <a:solidFill>
                  <a:schemeClr val="bg1"/>
                </a:solidFill>
              </a:defRPr>
            </a:lvl4pPr>
            <a:lvl5pPr>
              <a:defRPr sz="700">
                <a:solidFill>
                  <a:schemeClr val="bg1"/>
                </a:solidFill>
              </a:defRPr>
            </a:lvl5pPr>
          </a:lstStyle>
          <a:p>
            <a:pPr lvl="0"/>
            <a:r>
              <a:rPr lang="en-AU" noProof="0" dirty="0"/>
              <a:t>Click to edit styles</a:t>
            </a:r>
          </a:p>
          <a:p>
            <a:pPr lvl="1"/>
            <a:r>
              <a:rPr lang="en-AU" noProof="0" dirty="0"/>
              <a:t>Second level</a:t>
            </a:r>
          </a:p>
          <a:p>
            <a:pPr lvl="2"/>
            <a:r>
              <a:rPr lang="en-AU" noProof="0" dirty="0"/>
              <a:t>Third level</a:t>
            </a:r>
          </a:p>
        </p:txBody>
      </p:sp>
      <p:sp>
        <p:nvSpPr>
          <p:cNvPr id="10" name="Content Placeholder 2"/>
          <p:cNvSpPr>
            <a:spLocks noGrp="1"/>
          </p:cNvSpPr>
          <p:nvPr>
            <p:ph idx="1" hasCustomPrompt="1"/>
          </p:nvPr>
        </p:nvSpPr>
        <p:spPr>
          <a:xfrm>
            <a:off x="336000" y="1305600"/>
            <a:ext cx="7104149" cy="5088000"/>
          </a:xfrm>
        </p:spPr>
        <p:txBody>
          <a:bodyPr/>
          <a:lstStyle>
            <a:lvl5pPr>
              <a:defRPr baseline="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14" name="Text Placeholder 4"/>
          <p:cNvSpPr>
            <a:spLocks noGrp="1"/>
          </p:cNvSpPr>
          <p:nvPr>
            <p:ph type="body" sz="quarter" idx="14"/>
          </p:nvPr>
        </p:nvSpPr>
        <p:spPr>
          <a:xfrm>
            <a:off x="336000" y="539391"/>
            <a:ext cx="6840000" cy="336000"/>
          </a:xfrm>
        </p:spPr>
        <p:txBody>
          <a:bodyPr/>
          <a:lstStyle>
            <a:lvl1pPr>
              <a:lnSpc>
                <a:spcPct val="85000"/>
              </a:lnSpc>
              <a:spcAft>
                <a:spcPts val="0"/>
              </a:spcAft>
              <a:defRPr sz="2400" b="0" cap="all" baseline="0">
                <a:solidFill>
                  <a:schemeClr val="tx2"/>
                </a:solidFill>
                <a:latin typeface="+mj-lt"/>
              </a:defRPr>
            </a:lvl1pPr>
            <a:lvl2pPr marL="0" indent="0">
              <a:lnSpc>
                <a:spcPct val="85000"/>
              </a:lnSpc>
              <a:buNone/>
              <a:defRPr sz="1600" cap="none" baseline="0"/>
            </a:lvl2pPr>
          </a:lstStyle>
          <a:p>
            <a:pPr lvl="0"/>
            <a:r>
              <a:rPr lang="en-GB"/>
              <a:t>Click to edit Master text styles</a:t>
            </a:r>
          </a:p>
        </p:txBody>
      </p:sp>
    </p:spTree>
    <p:extLst>
      <p:ext uri="{BB962C8B-B14F-4D97-AF65-F5344CB8AC3E}">
        <p14:creationId xmlns:p14="http://schemas.microsoft.com/office/powerpoint/2010/main" val="225391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Content_1">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144000" y="1305600"/>
            <a:ext cx="5712000" cy="5088000"/>
          </a:xfrm>
        </p:spPr>
        <p:txBody>
          <a:bodyPr vert="horz" lIns="0" tIns="0" rIns="0" bIns="0" rtlCol="0">
            <a:noAutofit/>
          </a:bodyPr>
          <a:lstStyle>
            <a:lvl1pPr>
              <a:defRPr lang="en-AU" noProof="0" dirty="0" smtClean="0"/>
            </a:lvl1pPr>
            <a:lvl2pPr>
              <a:defRPr lang="en-AU" noProof="0" dirty="0" smtClean="0"/>
            </a:lvl2pPr>
            <a:lvl3pPr>
              <a:defRPr lang="en-AU" noProof="0" dirty="0" smtClean="0"/>
            </a:lvl3pPr>
            <a:lvl4pPr>
              <a:defRPr lang="en-AU" noProof="0" dirty="0" smtClean="0"/>
            </a:lvl4pPr>
            <a:lvl5pPr>
              <a:defRPr lang="en-AU" noProof="0" dirty="0"/>
            </a:lvl5p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p:txBody>
      </p:sp>
      <p:sp>
        <p:nvSpPr>
          <p:cNvPr id="9" name="Picture Placeholder 8"/>
          <p:cNvSpPr>
            <a:spLocks noGrp="1"/>
          </p:cNvSpPr>
          <p:nvPr>
            <p:ph type="pic" sz="quarter" idx="13"/>
          </p:nvPr>
        </p:nvSpPr>
        <p:spPr>
          <a:xfrm>
            <a:off x="335999" y="1305600"/>
            <a:ext cx="5712000" cy="5088000"/>
          </a:xfrm>
        </p:spPr>
        <p:txBody>
          <a:bodyPr/>
          <a:lstStyle/>
          <a:p>
            <a:r>
              <a:rPr lang="en-GB" noProof="0"/>
              <a:t>Click icon to add picture</a:t>
            </a:r>
            <a:endParaRPr lang="en-AU" noProof="0" dirty="0"/>
          </a:p>
        </p:txBody>
      </p:sp>
      <p:sp>
        <p:nvSpPr>
          <p:cNvPr id="10" name="Title 9"/>
          <p:cNvSpPr>
            <a:spLocks noGrp="1"/>
          </p:cNvSpPr>
          <p:nvPr>
            <p:ph type="title"/>
          </p:nvPr>
        </p:nvSpPr>
        <p:spPr/>
        <p:txBody>
          <a:bodyPr/>
          <a:lstStyle/>
          <a:p>
            <a:r>
              <a:rPr lang="en-GB"/>
              <a:t>Click to edit Master title style</a:t>
            </a:r>
            <a:endParaRPr lang="en-AU" dirty="0"/>
          </a:p>
        </p:txBody>
      </p:sp>
      <p:sp>
        <p:nvSpPr>
          <p:cNvPr id="4" name="Slide Number Placeholder 3"/>
          <p:cNvSpPr>
            <a:spLocks noGrp="1"/>
          </p:cNvSpPr>
          <p:nvPr>
            <p:ph type="sldNum" sz="quarter" idx="15"/>
          </p:nvPr>
        </p:nvSpPr>
        <p:spPr/>
        <p:txBody>
          <a:body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a:t>
            </a:fld>
            <a:endParaRPr lang="en-AU" dirty="0">
              <a:solidFill>
                <a:srgbClr val="242424"/>
              </a:solidFill>
            </a:endParaRPr>
          </a:p>
        </p:txBody>
      </p:sp>
      <p:sp>
        <p:nvSpPr>
          <p:cNvPr id="8" name="Text Placeholder 4"/>
          <p:cNvSpPr>
            <a:spLocks noGrp="1"/>
          </p:cNvSpPr>
          <p:nvPr>
            <p:ph type="body" sz="quarter" idx="14"/>
          </p:nvPr>
        </p:nvSpPr>
        <p:spPr>
          <a:xfrm>
            <a:off x="336000" y="539391"/>
            <a:ext cx="11520000" cy="336000"/>
          </a:xfrm>
        </p:spPr>
        <p:txBody>
          <a:bodyPr/>
          <a:lstStyle>
            <a:lvl1pPr>
              <a:lnSpc>
                <a:spcPct val="85000"/>
              </a:lnSpc>
              <a:spcAft>
                <a:spcPts val="0"/>
              </a:spcAft>
              <a:defRPr sz="2400" b="0" cap="all" baseline="0">
                <a:solidFill>
                  <a:schemeClr val="tx2"/>
                </a:solidFill>
                <a:latin typeface="+mj-lt"/>
              </a:defRPr>
            </a:lvl1pPr>
            <a:lvl2pPr marL="0" indent="0">
              <a:lnSpc>
                <a:spcPct val="85000"/>
              </a:lnSpc>
              <a:buNone/>
              <a:defRPr sz="1600" cap="none" baseline="0"/>
            </a:lvl2pPr>
          </a:lstStyle>
          <a:p>
            <a:pPr lvl="0"/>
            <a:r>
              <a:rPr lang="en-GB"/>
              <a:t>Click to edit Master text styles</a:t>
            </a:r>
          </a:p>
        </p:txBody>
      </p:sp>
    </p:spTree>
    <p:extLst>
      <p:ext uri="{BB962C8B-B14F-4D97-AF65-F5344CB8AC3E}">
        <p14:creationId xmlns:p14="http://schemas.microsoft.com/office/powerpoint/2010/main" val="935543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000" y="216000"/>
            <a:ext cx="11520000" cy="288000"/>
          </a:xfrm>
          <a:prstGeom prst="rect">
            <a:avLst/>
          </a:prstGeom>
        </p:spPr>
        <p:txBody>
          <a:bodyPr vert="horz" lIns="0" tIns="0" rIns="0" bIns="0" rtlCol="0" anchor="t">
            <a:noAutofit/>
          </a:bodyPr>
          <a:lstStyle/>
          <a:p>
            <a:endParaRPr lang="en-AU" noProof="0" dirty="0"/>
          </a:p>
        </p:txBody>
      </p:sp>
      <p:sp>
        <p:nvSpPr>
          <p:cNvPr id="3" name="Text Placeholder 2"/>
          <p:cNvSpPr>
            <a:spLocks noGrp="1"/>
          </p:cNvSpPr>
          <p:nvPr>
            <p:ph type="body" idx="1"/>
          </p:nvPr>
        </p:nvSpPr>
        <p:spPr>
          <a:xfrm>
            <a:off x="335360" y="979200"/>
            <a:ext cx="11520000" cy="5400000"/>
          </a:xfrm>
          <a:prstGeom prst="rect">
            <a:avLst/>
          </a:prstGeom>
        </p:spPr>
        <p:txBody>
          <a:bodyPr vert="horz" lIns="0" tIns="0" rIns="0" bIns="0" rtlCol="0">
            <a:noAutofit/>
          </a:bodyPr>
          <a:lstStyle/>
          <a:p>
            <a:pPr lvl="0"/>
            <a:r>
              <a:rPr lang="en-AU" noProof="0" dirty="0"/>
              <a:t>Use the increase/decrease list level buttons to change styles</a:t>
            </a:r>
          </a:p>
          <a:p>
            <a:pPr lvl="1"/>
            <a:r>
              <a:rPr lang="en-AU" noProof="0" dirty="0"/>
              <a:t>Second level</a:t>
            </a:r>
          </a:p>
          <a:p>
            <a:pPr lvl="2"/>
            <a:r>
              <a:rPr lang="en-AU" noProof="0" dirty="0"/>
              <a:t>Third level</a:t>
            </a:r>
          </a:p>
          <a:p>
            <a:pPr lvl="3"/>
            <a:r>
              <a:rPr lang="en-AU" noProof="0" dirty="0"/>
              <a:t>Fourth level</a:t>
            </a:r>
          </a:p>
          <a:p>
            <a:pPr lvl="4"/>
            <a:r>
              <a:rPr lang="en-AU" noProof="0" dirty="0"/>
              <a:t>Fifth level</a:t>
            </a:r>
          </a:p>
          <a:p>
            <a:pPr lvl="5"/>
            <a:r>
              <a:rPr lang="en-AU" noProof="0" dirty="0"/>
              <a:t>Sixth level</a:t>
            </a:r>
          </a:p>
          <a:p>
            <a:pPr lvl="6"/>
            <a:r>
              <a:rPr lang="en-AU" noProof="0" dirty="0"/>
              <a:t>Seventh level</a:t>
            </a:r>
          </a:p>
          <a:p>
            <a:pPr lvl="7"/>
            <a:r>
              <a:rPr lang="en-AU" noProof="0" dirty="0"/>
              <a:t>Eighth level</a:t>
            </a:r>
          </a:p>
          <a:p>
            <a:pPr lvl="8"/>
            <a:r>
              <a:rPr lang="en-AU" noProof="0" dirty="0"/>
              <a:t>Ninth level</a:t>
            </a:r>
          </a:p>
        </p:txBody>
      </p:sp>
      <p:sp>
        <p:nvSpPr>
          <p:cNvPr id="6" name="Slide Number Placeholder 5"/>
          <p:cNvSpPr>
            <a:spLocks noGrp="1"/>
          </p:cNvSpPr>
          <p:nvPr>
            <p:ph type="sldNum" sz="quarter" idx="4"/>
          </p:nvPr>
        </p:nvSpPr>
        <p:spPr>
          <a:xfrm>
            <a:off x="10432845" y="6512997"/>
            <a:ext cx="1422515" cy="216000"/>
          </a:xfrm>
          <a:prstGeom prst="rect">
            <a:avLst/>
          </a:prstGeom>
        </p:spPr>
        <p:txBody>
          <a:bodyPr vert="horz" lIns="0" tIns="0" rIns="0" bIns="0" rtlCol="0" anchor="ctr"/>
          <a:lstStyle>
            <a:lvl1pPr algn="r">
              <a:defRPr lang="en-AU" sz="1000" smtClean="0">
                <a:solidFill>
                  <a:schemeClr val="tx2"/>
                </a:solidFill>
                <a:latin typeface="+mn-lt"/>
                <a:cs typeface="Arial" pitchFamily="34" charset="0"/>
              </a:defRPr>
            </a:lvl1p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a:t>
            </a:fld>
            <a:endParaRPr lang="en-AU" dirty="0">
              <a:solidFill>
                <a:srgbClr val="242424"/>
              </a:solidFill>
            </a:endParaRPr>
          </a:p>
        </p:txBody>
      </p:sp>
      <p:pic>
        <p:nvPicPr>
          <p:cNvPr id="7" name="Picture 6"/>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334437" y="6566402"/>
            <a:ext cx="3937364" cy="155284"/>
          </a:xfrm>
          <a:prstGeom prst="rect">
            <a:avLst/>
          </a:prstGeom>
        </p:spPr>
      </p:pic>
    </p:spTree>
    <p:extLst>
      <p:ext uri="{BB962C8B-B14F-4D97-AF65-F5344CB8AC3E}">
        <p14:creationId xmlns:p14="http://schemas.microsoft.com/office/powerpoint/2010/main" val="331687666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hf hdr="0" ftr="0"/>
  <p:txStyles>
    <p:titleStyle>
      <a:lvl1pPr algn="l" defTabSz="914400" rtl="0" eaLnBrk="1" latinLnBrk="0" hangingPunct="1">
        <a:lnSpc>
          <a:spcPct val="80000"/>
        </a:lnSpc>
        <a:spcBef>
          <a:spcPct val="0"/>
        </a:spcBef>
        <a:buNone/>
        <a:defRPr sz="2400" kern="1200" cap="all" baseline="0">
          <a:solidFill>
            <a:schemeClr val="accent1"/>
          </a:solidFill>
          <a:latin typeface="+mj-lt"/>
          <a:ea typeface="+mj-ea"/>
          <a:cs typeface="Arial" pitchFamily="34" charset="0"/>
        </a:defRPr>
      </a:lvl1pPr>
    </p:titleStyle>
    <p:bodyStyle>
      <a:lvl1pPr marL="0" indent="0" algn="l" defTabSz="914400" rtl="0" eaLnBrk="1" latinLnBrk="0" hangingPunct="1">
        <a:spcBef>
          <a:spcPts val="0"/>
        </a:spcBef>
        <a:spcAft>
          <a:spcPts val="600"/>
        </a:spcAft>
        <a:buFont typeface="Arial" pitchFamily="34" charset="0"/>
        <a:buNone/>
        <a:defRPr sz="1200" b="1" kern="1200" cap="all" baseline="0">
          <a:solidFill>
            <a:schemeClr val="tx1"/>
          </a:solidFill>
          <a:latin typeface="+mn-lt"/>
          <a:ea typeface="+mn-ea"/>
          <a:cs typeface="Gotham Medium" pitchFamily="50" charset="0"/>
        </a:defRPr>
      </a:lvl1pPr>
      <a:lvl2pPr marL="0" indent="0" algn="l" defTabSz="914400" rtl="0" eaLnBrk="1" latinLnBrk="0" hangingPunct="1">
        <a:spcBef>
          <a:spcPts val="0"/>
        </a:spcBef>
        <a:spcAft>
          <a:spcPts val="600"/>
        </a:spcAft>
        <a:buFont typeface="Arial" pitchFamily="34" charset="0"/>
        <a:buNone/>
        <a:defRPr sz="1200" kern="1200" cap="all" baseline="0">
          <a:solidFill>
            <a:schemeClr val="tx1"/>
          </a:solidFill>
          <a:latin typeface="+mn-lt"/>
          <a:ea typeface="+mn-ea"/>
          <a:cs typeface="Arial" pitchFamily="34" charset="0"/>
        </a:defRPr>
      </a:lvl2pPr>
      <a:lvl3pPr marL="0" indent="0" algn="l" defTabSz="914400" rtl="0" eaLnBrk="1" latinLnBrk="0" hangingPunct="1">
        <a:spcBef>
          <a:spcPts val="0"/>
        </a:spcBef>
        <a:spcAft>
          <a:spcPts val="600"/>
        </a:spcAft>
        <a:buFont typeface="Arial" pitchFamily="34" charset="0"/>
        <a:buNone/>
        <a:defRPr sz="1200" kern="1200" cap="none" baseline="0">
          <a:solidFill>
            <a:schemeClr val="tx1"/>
          </a:solidFill>
          <a:latin typeface="+mn-lt"/>
          <a:ea typeface="+mn-ea"/>
          <a:cs typeface="Arial" pitchFamily="34" charset="0"/>
        </a:defRPr>
      </a:lvl3pPr>
      <a:lvl4pPr marL="180000" indent="-180000" algn="l" defTabSz="914400" rtl="0" eaLnBrk="1" latinLnBrk="0" hangingPunct="1">
        <a:spcBef>
          <a:spcPts val="0"/>
        </a:spcBef>
        <a:spcAft>
          <a:spcPts val="600"/>
        </a:spcAft>
        <a:buClr>
          <a:schemeClr val="tx2"/>
        </a:buClr>
        <a:buFont typeface="Wingdings" panose="05000000000000000000" pitchFamily="2" charset="2"/>
        <a:buChar char="Ø"/>
        <a:defRPr sz="1200" kern="1200">
          <a:solidFill>
            <a:schemeClr val="tx1"/>
          </a:solidFill>
          <a:latin typeface="+mn-lt"/>
          <a:ea typeface="+mn-ea"/>
          <a:cs typeface="Arial" pitchFamily="34" charset="0"/>
        </a:defRPr>
      </a:lvl4pPr>
      <a:lvl5pPr marL="540000" indent="-180000" algn="l" defTabSz="914400" rtl="0" eaLnBrk="1" latinLnBrk="0" hangingPunct="1">
        <a:spcBef>
          <a:spcPts val="0"/>
        </a:spcBef>
        <a:spcAft>
          <a:spcPts val="600"/>
        </a:spcAft>
        <a:buClr>
          <a:schemeClr val="tx2"/>
        </a:buClr>
        <a:buFont typeface="Arial" panose="020B0604020202020204" pitchFamily="34" charset="0"/>
        <a:buChar char="•"/>
        <a:defRPr sz="1200" kern="1200" baseline="0">
          <a:solidFill>
            <a:schemeClr val="tx1"/>
          </a:solidFill>
          <a:latin typeface="+mn-lt"/>
          <a:ea typeface="+mn-ea"/>
          <a:cs typeface="Arial" pitchFamily="34" charset="0"/>
        </a:defRPr>
      </a:lvl5pPr>
      <a:lvl6pPr marL="864000" indent="-180000" algn="l" defTabSz="914400" rtl="0" eaLnBrk="1" latinLnBrk="0" hangingPunct="1">
        <a:spcBef>
          <a:spcPts val="0"/>
        </a:spcBef>
        <a:spcAft>
          <a:spcPts val="600"/>
        </a:spcAft>
        <a:buClr>
          <a:schemeClr val="tx2"/>
        </a:buClr>
        <a:buFont typeface="Gotham Light" pitchFamily="50" charset="0"/>
        <a:buChar char="–"/>
        <a:defRPr sz="1200" kern="1200">
          <a:solidFill>
            <a:schemeClr val="tx1"/>
          </a:solidFill>
          <a:latin typeface="+mn-lt"/>
          <a:ea typeface="+mn-ea"/>
          <a:cs typeface="Arial" pitchFamily="34" charset="0"/>
        </a:defRPr>
      </a:lvl6pPr>
      <a:lvl7pPr marL="1188000" indent="-180000" algn="l" defTabSz="914400" rtl="0" eaLnBrk="1" latinLnBrk="0" hangingPunct="1">
        <a:spcBef>
          <a:spcPts val="0"/>
        </a:spcBef>
        <a:spcAft>
          <a:spcPts val="600"/>
        </a:spcAft>
        <a:buClr>
          <a:schemeClr val="tx2"/>
        </a:buClr>
        <a:buFont typeface="Gotham Light" pitchFamily="50" charset="0"/>
        <a:buChar char="–"/>
        <a:defRPr sz="1200" kern="1200">
          <a:solidFill>
            <a:schemeClr val="tx1"/>
          </a:solidFill>
          <a:latin typeface="+mn-lt"/>
          <a:ea typeface="+mn-ea"/>
          <a:cs typeface="Arial" pitchFamily="34" charset="0"/>
        </a:defRPr>
      </a:lvl7pPr>
      <a:lvl8pPr marL="1512000" indent="-180000" algn="l" defTabSz="914400" rtl="0" eaLnBrk="1" latinLnBrk="0" hangingPunct="1">
        <a:spcBef>
          <a:spcPts val="0"/>
        </a:spcBef>
        <a:spcAft>
          <a:spcPts val="600"/>
        </a:spcAft>
        <a:buClr>
          <a:schemeClr val="tx2"/>
        </a:buClr>
        <a:buFont typeface="Gotham Light" pitchFamily="50" charset="0"/>
        <a:buChar char="–"/>
        <a:defRPr sz="1200" kern="1200">
          <a:solidFill>
            <a:schemeClr val="tx1"/>
          </a:solidFill>
          <a:latin typeface="+mn-lt"/>
          <a:ea typeface="+mn-ea"/>
          <a:cs typeface="Arial" pitchFamily="34" charset="0"/>
        </a:defRPr>
      </a:lvl8pPr>
      <a:lvl9pPr marL="1836000" indent="-180000" algn="l" defTabSz="914400" rtl="0" eaLnBrk="1" latinLnBrk="0" hangingPunct="1">
        <a:spcBef>
          <a:spcPts val="0"/>
        </a:spcBef>
        <a:spcAft>
          <a:spcPts val="600"/>
        </a:spcAft>
        <a:buClr>
          <a:schemeClr val="tx2"/>
        </a:buClr>
        <a:buFont typeface="Gotham Light" pitchFamily="50" charset="0"/>
        <a:buChar char="–"/>
        <a:defRPr sz="1200" kern="1200">
          <a:solidFill>
            <a:schemeClr val="tx1"/>
          </a:solidFill>
          <a:latin typeface="+mn-lt"/>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eveloper.trackvia.com/livedocs#!/integrations" TargetMode="External"/><Relationship Id="rId1" Type="http://schemas.openxmlformats.org/officeDocument/2006/relationships/slideLayout" Target="../slideLayouts/slideLayout3.xml"/><Relationship Id="rId5" Type="http://schemas.openxmlformats.org/officeDocument/2006/relationships/image" Target="../media/image4.tiff"/><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tiff"/><Relationship Id="rId5" Type="http://schemas.openxmlformats.org/officeDocument/2006/relationships/image" Target="../media/image23.tiff"/><Relationship Id="rId4" Type="http://schemas.openxmlformats.org/officeDocument/2006/relationships/image" Target="../media/image22.tiff"/><Relationship Id="rId9" Type="http://schemas.openxmlformats.org/officeDocument/2006/relationships/image" Target="../media/image27.sv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24.tiff"/><Relationship Id="rId5" Type="http://schemas.openxmlformats.org/officeDocument/2006/relationships/image" Target="../media/image23.tiff"/><Relationship Id="rId4" Type="http://schemas.openxmlformats.org/officeDocument/2006/relationships/image" Target="../media/image22.tiff"/></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4.tiff"/><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3.tiff"/><Relationship Id="rId5" Type="http://schemas.openxmlformats.org/officeDocument/2006/relationships/image" Target="../media/image22.tiff"/><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tiff"/><Relationship Id="rId5" Type="http://schemas.openxmlformats.org/officeDocument/2006/relationships/image" Target="../media/image23.tiff"/><Relationship Id="rId4" Type="http://schemas.openxmlformats.org/officeDocument/2006/relationships/image" Target="../media/image22.tiff"/></Relationships>
</file>

<file path=ppt/slides/_rels/slide1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4.tiff"/><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4.tiff"/><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5.png"/><Relationship Id="rId4" Type="http://schemas.openxmlformats.org/officeDocument/2006/relationships/image" Target="../media/image12.svg"/><Relationship Id="rId9"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900397" y="2648537"/>
            <a:ext cx="7957172" cy="624000"/>
          </a:xfrm>
        </p:spPr>
        <p:txBody>
          <a:bodyPr/>
          <a:lstStyle/>
          <a:p>
            <a:r>
              <a:rPr lang="en-AU" i="1" dirty="0"/>
              <a:t>TrackVia Case Management</a:t>
            </a:r>
          </a:p>
        </p:txBody>
      </p:sp>
      <p:sp>
        <p:nvSpPr>
          <p:cNvPr id="6" name="Subtitle 5"/>
          <p:cNvSpPr>
            <a:spLocks noGrp="1"/>
          </p:cNvSpPr>
          <p:nvPr>
            <p:ph type="subTitle" idx="1"/>
          </p:nvPr>
        </p:nvSpPr>
        <p:spPr>
          <a:xfrm>
            <a:off x="3900396" y="3372671"/>
            <a:ext cx="5967878" cy="231404"/>
          </a:xfrm>
        </p:spPr>
        <p:txBody>
          <a:bodyPr anchor="ctr"/>
          <a:lstStyle/>
          <a:p>
            <a:r>
              <a:rPr lang="en-AU" i="1" dirty="0"/>
              <a:t>Michael </a:t>
            </a:r>
            <a:r>
              <a:rPr lang="en-AU" i="1" dirty="0" err="1"/>
              <a:t>Mieczkowski</a:t>
            </a:r>
            <a:endParaRPr lang="en-AU" i="1" dirty="0"/>
          </a:p>
        </p:txBody>
      </p:sp>
      <p:sp>
        <p:nvSpPr>
          <p:cNvPr id="4" name="Slide Number Placeholder 3"/>
          <p:cNvSpPr>
            <a:spLocks noGrp="1"/>
          </p:cNvSpPr>
          <p:nvPr>
            <p:ph type="sldNum" sz="quarter" idx="4294967295"/>
          </p:nvPr>
        </p:nvSpPr>
        <p:spPr>
          <a:xfrm>
            <a:off x="10579100" y="6513513"/>
            <a:ext cx="1422400" cy="215900"/>
          </a:xfrm>
        </p:spPr>
        <p:txBody>
          <a:bodyPr/>
          <a:lstStyle/>
          <a:p>
            <a:pPr fontAlgn="auto">
              <a:spcBef>
                <a:spcPts val="0"/>
              </a:spcBef>
              <a:spcAft>
                <a:spcPts val="0"/>
              </a:spcAft>
            </a:pPr>
            <a:r>
              <a:rPr lang="en-AU" dirty="0">
                <a:solidFill>
                  <a:srgbClr val="000000"/>
                </a:solidFill>
              </a:rPr>
              <a:t>Template v1.2.1</a:t>
            </a:r>
          </a:p>
        </p:txBody>
      </p:sp>
      <p:sp>
        <p:nvSpPr>
          <p:cNvPr id="7" name="Date Placeholder 3"/>
          <p:cNvSpPr>
            <a:spLocks noGrp="1"/>
          </p:cNvSpPr>
          <p:nvPr>
            <p:ph type="dt" sz="half" idx="10"/>
          </p:nvPr>
        </p:nvSpPr>
        <p:spPr>
          <a:xfrm>
            <a:off x="3900396" y="3644194"/>
            <a:ext cx="5967879" cy="275298"/>
          </a:xfrm>
        </p:spPr>
        <p:txBody>
          <a:bodyPr anchor="ctr"/>
          <a:lstStyle/>
          <a:p>
            <a:r>
              <a:rPr lang="en-AU" i="1" dirty="0">
                <a:solidFill>
                  <a:schemeClr val="tx1"/>
                </a:solidFill>
              </a:rPr>
              <a:t>GREG HOBSON</a:t>
            </a:r>
          </a:p>
        </p:txBody>
      </p:sp>
      <p:sp>
        <p:nvSpPr>
          <p:cNvPr id="9" name="Date Placeholder 3"/>
          <p:cNvSpPr txBox="1">
            <a:spLocks/>
          </p:cNvSpPr>
          <p:nvPr/>
        </p:nvSpPr>
        <p:spPr>
          <a:xfrm>
            <a:off x="3900396" y="4057508"/>
            <a:ext cx="5967879" cy="275298"/>
          </a:xfrm>
          <a:prstGeom prst="rect">
            <a:avLst/>
          </a:prstGeom>
        </p:spPr>
        <p:txBody>
          <a:bodyPr lIns="0" tIns="0" rIns="0" bIns="0" anchor="ctr"/>
          <a:lstStyle>
            <a:defPPr>
              <a:defRPr lang="en-AU"/>
            </a:defPPr>
            <a:lvl1pPr algn="l" rtl="0" fontAlgn="base">
              <a:lnSpc>
                <a:spcPct val="100000"/>
              </a:lnSpc>
              <a:spcBef>
                <a:spcPct val="0"/>
              </a:spcBef>
              <a:spcAft>
                <a:spcPct val="0"/>
              </a:spcAft>
              <a:defRPr lang="en-AU" sz="1200" b="1" kern="1200" cap="all" baseline="0" dirty="0">
                <a:solidFill>
                  <a:schemeClr val="accent1"/>
                </a:solidFill>
                <a:latin typeface="+mj-lt"/>
                <a:ea typeface="+mn-ea"/>
                <a:cs typeface="Gotham Medium" pitchFamily="50" charset="0"/>
              </a:defRPr>
            </a:lvl1pPr>
            <a:lvl2pPr marL="457200" algn="l" rtl="0" fontAlgn="base">
              <a:spcBef>
                <a:spcPct val="0"/>
              </a:spcBef>
              <a:spcAft>
                <a:spcPct val="0"/>
              </a:spcAft>
              <a:defRPr kern="1200">
                <a:solidFill>
                  <a:schemeClr val="tx1"/>
                </a:solidFill>
                <a:latin typeface="Georgia" pitchFamily="18" charset="0"/>
                <a:ea typeface="+mn-ea"/>
                <a:cs typeface="Arial" charset="0"/>
              </a:defRPr>
            </a:lvl2pPr>
            <a:lvl3pPr marL="914400" algn="l" rtl="0" fontAlgn="base">
              <a:spcBef>
                <a:spcPct val="0"/>
              </a:spcBef>
              <a:spcAft>
                <a:spcPct val="0"/>
              </a:spcAft>
              <a:defRPr kern="1200">
                <a:solidFill>
                  <a:schemeClr val="tx1"/>
                </a:solidFill>
                <a:latin typeface="Georgia" pitchFamily="18" charset="0"/>
                <a:ea typeface="+mn-ea"/>
                <a:cs typeface="Arial" charset="0"/>
              </a:defRPr>
            </a:lvl3pPr>
            <a:lvl4pPr marL="1371600" algn="l" rtl="0" fontAlgn="base">
              <a:spcBef>
                <a:spcPct val="0"/>
              </a:spcBef>
              <a:spcAft>
                <a:spcPct val="0"/>
              </a:spcAft>
              <a:defRPr kern="1200">
                <a:solidFill>
                  <a:schemeClr val="tx1"/>
                </a:solidFill>
                <a:latin typeface="Georgia" pitchFamily="18" charset="0"/>
                <a:ea typeface="+mn-ea"/>
                <a:cs typeface="Arial" charset="0"/>
              </a:defRPr>
            </a:lvl4pPr>
            <a:lvl5pPr marL="1828800" algn="l" rtl="0" fontAlgn="base">
              <a:spcBef>
                <a:spcPct val="0"/>
              </a:spcBef>
              <a:spcAft>
                <a:spcPct val="0"/>
              </a:spcAft>
              <a:defRPr kern="1200">
                <a:solidFill>
                  <a:schemeClr val="tx1"/>
                </a:solidFill>
                <a:latin typeface="Georgia" pitchFamily="18" charset="0"/>
                <a:ea typeface="+mn-ea"/>
                <a:cs typeface="Arial" charset="0"/>
              </a:defRPr>
            </a:lvl5pPr>
            <a:lvl6pPr marL="2286000" algn="l" defTabSz="914400" rtl="0" eaLnBrk="1" latinLnBrk="0" hangingPunct="1">
              <a:defRPr kern="1200">
                <a:solidFill>
                  <a:schemeClr val="tx1"/>
                </a:solidFill>
                <a:latin typeface="Georgia" pitchFamily="18" charset="0"/>
                <a:ea typeface="+mn-ea"/>
                <a:cs typeface="Arial" charset="0"/>
              </a:defRPr>
            </a:lvl6pPr>
            <a:lvl7pPr marL="2743200" algn="l" defTabSz="914400" rtl="0" eaLnBrk="1" latinLnBrk="0" hangingPunct="1">
              <a:defRPr kern="1200">
                <a:solidFill>
                  <a:schemeClr val="tx1"/>
                </a:solidFill>
                <a:latin typeface="Georgia" pitchFamily="18" charset="0"/>
                <a:ea typeface="+mn-ea"/>
                <a:cs typeface="Arial" charset="0"/>
              </a:defRPr>
            </a:lvl7pPr>
            <a:lvl8pPr marL="3200400" algn="l" defTabSz="914400" rtl="0" eaLnBrk="1" latinLnBrk="0" hangingPunct="1">
              <a:defRPr kern="1200">
                <a:solidFill>
                  <a:schemeClr val="tx1"/>
                </a:solidFill>
                <a:latin typeface="Georgia" pitchFamily="18" charset="0"/>
                <a:ea typeface="+mn-ea"/>
                <a:cs typeface="Arial" charset="0"/>
              </a:defRPr>
            </a:lvl8pPr>
            <a:lvl9pPr marL="3657600" algn="l" defTabSz="914400" rtl="0" eaLnBrk="1" latinLnBrk="0" hangingPunct="1">
              <a:defRPr kern="1200">
                <a:solidFill>
                  <a:schemeClr val="tx1"/>
                </a:solidFill>
                <a:latin typeface="Georgia" pitchFamily="18" charset="0"/>
                <a:ea typeface="+mn-ea"/>
                <a:cs typeface="Arial" charset="0"/>
              </a:defRPr>
            </a:lvl9pPr>
          </a:lstStyle>
          <a:p>
            <a:r>
              <a:rPr lang="en-AU" dirty="0"/>
              <a:t>presentation Category: </a:t>
            </a:r>
            <a:r>
              <a:rPr lang="en-AU" b="0" i="1" dirty="0"/>
              <a:t>HIGH LEVEL DESIGN  </a:t>
            </a:r>
          </a:p>
        </p:txBody>
      </p:sp>
      <p:sp>
        <p:nvSpPr>
          <p:cNvPr id="10" name="Title 4"/>
          <p:cNvSpPr txBox="1">
            <a:spLocks/>
          </p:cNvSpPr>
          <p:nvPr/>
        </p:nvSpPr>
        <p:spPr>
          <a:xfrm>
            <a:off x="3900397" y="2004089"/>
            <a:ext cx="7957172" cy="624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4000" b="1" kern="1200" cap="none" baseline="0">
                <a:solidFill>
                  <a:schemeClr val="tx1"/>
                </a:solidFill>
                <a:latin typeface="+mj-lt"/>
                <a:ea typeface="+mj-ea"/>
                <a:cs typeface="Arial" pitchFamily="34" charset="0"/>
              </a:defRPr>
            </a:lvl1pPr>
          </a:lstStyle>
          <a:p>
            <a:pPr fontAlgn="auto">
              <a:spcAft>
                <a:spcPts val="0"/>
              </a:spcAft>
            </a:pPr>
            <a:r>
              <a:rPr lang="en-AU" i="1" dirty="0"/>
              <a:t>AML Program</a:t>
            </a:r>
          </a:p>
        </p:txBody>
      </p:sp>
      <p:sp>
        <p:nvSpPr>
          <p:cNvPr id="11" name="Date Placeholder 3"/>
          <p:cNvSpPr txBox="1">
            <a:spLocks/>
          </p:cNvSpPr>
          <p:nvPr/>
        </p:nvSpPr>
        <p:spPr>
          <a:xfrm>
            <a:off x="3900396" y="4332806"/>
            <a:ext cx="5967879" cy="275298"/>
          </a:xfrm>
          <a:prstGeom prst="rect">
            <a:avLst/>
          </a:prstGeom>
        </p:spPr>
        <p:txBody>
          <a:bodyPr lIns="0" tIns="0" rIns="0" bIns="0" anchor="ctr"/>
          <a:lstStyle>
            <a:defPPr>
              <a:defRPr lang="en-AU"/>
            </a:defPPr>
            <a:lvl1pPr algn="l" rtl="0" fontAlgn="base">
              <a:lnSpc>
                <a:spcPct val="100000"/>
              </a:lnSpc>
              <a:spcBef>
                <a:spcPct val="0"/>
              </a:spcBef>
              <a:spcAft>
                <a:spcPct val="0"/>
              </a:spcAft>
              <a:defRPr lang="en-AU" sz="1200" b="1" kern="1200" cap="all" baseline="0" dirty="0">
                <a:solidFill>
                  <a:schemeClr val="accent1"/>
                </a:solidFill>
                <a:latin typeface="+mj-lt"/>
                <a:ea typeface="+mn-ea"/>
                <a:cs typeface="Gotham Medium" pitchFamily="50" charset="0"/>
              </a:defRPr>
            </a:lvl1pPr>
            <a:lvl2pPr marL="457200" algn="l" rtl="0" fontAlgn="base">
              <a:spcBef>
                <a:spcPct val="0"/>
              </a:spcBef>
              <a:spcAft>
                <a:spcPct val="0"/>
              </a:spcAft>
              <a:defRPr kern="1200">
                <a:solidFill>
                  <a:schemeClr val="tx1"/>
                </a:solidFill>
                <a:latin typeface="Georgia" pitchFamily="18" charset="0"/>
                <a:ea typeface="+mn-ea"/>
                <a:cs typeface="Arial" charset="0"/>
              </a:defRPr>
            </a:lvl2pPr>
            <a:lvl3pPr marL="914400" algn="l" rtl="0" fontAlgn="base">
              <a:spcBef>
                <a:spcPct val="0"/>
              </a:spcBef>
              <a:spcAft>
                <a:spcPct val="0"/>
              </a:spcAft>
              <a:defRPr kern="1200">
                <a:solidFill>
                  <a:schemeClr val="tx1"/>
                </a:solidFill>
                <a:latin typeface="Georgia" pitchFamily="18" charset="0"/>
                <a:ea typeface="+mn-ea"/>
                <a:cs typeface="Arial" charset="0"/>
              </a:defRPr>
            </a:lvl3pPr>
            <a:lvl4pPr marL="1371600" algn="l" rtl="0" fontAlgn="base">
              <a:spcBef>
                <a:spcPct val="0"/>
              </a:spcBef>
              <a:spcAft>
                <a:spcPct val="0"/>
              </a:spcAft>
              <a:defRPr kern="1200">
                <a:solidFill>
                  <a:schemeClr val="tx1"/>
                </a:solidFill>
                <a:latin typeface="Georgia" pitchFamily="18" charset="0"/>
                <a:ea typeface="+mn-ea"/>
                <a:cs typeface="Arial" charset="0"/>
              </a:defRPr>
            </a:lvl4pPr>
            <a:lvl5pPr marL="1828800" algn="l" rtl="0" fontAlgn="base">
              <a:spcBef>
                <a:spcPct val="0"/>
              </a:spcBef>
              <a:spcAft>
                <a:spcPct val="0"/>
              </a:spcAft>
              <a:defRPr kern="1200">
                <a:solidFill>
                  <a:schemeClr val="tx1"/>
                </a:solidFill>
                <a:latin typeface="Georgia" pitchFamily="18" charset="0"/>
                <a:ea typeface="+mn-ea"/>
                <a:cs typeface="Arial" charset="0"/>
              </a:defRPr>
            </a:lvl5pPr>
            <a:lvl6pPr marL="2286000" algn="l" defTabSz="914400" rtl="0" eaLnBrk="1" latinLnBrk="0" hangingPunct="1">
              <a:defRPr kern="1200">
                <a:solidFill>
                  <a:schemeClr val="tx1"/>
                </a:solidFill>
                <a:latin typeface="Georgia" pitchFamily="18" charset="0"/>
                <a:ea typeface="+mn-ea"/>
                <a:cs typeface="Arial" charset="0"/>
              </a:defRPr>
            </a:lvl6pPr>
            <a:lvl7pPr marL="2743200" algn="l" defTabSz="914400" rtl="0" eaLnBrk="1" latinLnBrk="0" hangingPunct="1">
              <a:defRPr kern="1200">
                <a:solidFill>
                  <a:schemeClr val="tx1"/>
                </a:solidFill>
                <a:latin typeface="Georgia" pitchFamily="18" charset="0"/>
                <a:ea typeface="+mn-ea"/>
                <a:cs typeface="Arial" charset="0"/>
              </a:defRPr>
            </a:lvl7pPr>
            <a:lvl8pPr marL="3200400" algn="l" defTabSz="914400" rtl="0" eaLnBrk="1" latinLnBrk="0" hangingPunct="1">
              <a:defRPr kern="1200">
                <a:solidFill>
                  <a:schemeClr val="tx1"/>
                </a:solidFill>
                <a:latin typeface="Georgia" pitchFamily="18" charset="0"/>
                <a:ea typeface="+mn-ea"/>
                <a:cs typeface="Arial" charset="0"/>
              </a:defRPr>
            </a:lvl8pPr>
            <a:lvl9pPr marL="3657600" algn="l" defTabSz="914400" rtl="0" eaLnBrk="1" latinLnBrk="0" hangingPunct="1">
              <a:defRPr kern="1200">
                <a:solidFill>
                  <a:schemeClr val="tx1"/>
                </a:solidFill>
                <a:latin typeface="Georgia" pitchFamily="18" charset="0"/>
                <a:ea typeface="+mn-ea"/>
                <a:cs typeface="Arial" charset="0"/>
              </a:defRPr>
            </a:lvl9pPr>
          </a:lstStyle>
          <a:p>
            <a:r>
              <a:rPr lang="en-AU" dirty="0"/>
              <a:t>Presentation seeking: </a:t>
            </a:r>
            <a:r>
              <a:rPr lang="en-AU" b="0" i="1" dirty="0"/>
              <a:t>approval</a:t>
            </a:r>
          </a:p>
        </p:txBody>
      </p:sp>
      <p:sp>
        <p:nvSpPr>
          <p:cNvPr id="12" name="Date Placeholder 3">
            <a:extLst>
              <a:ext uri="{FF2B5EF4-FFF2-40B4-BE49-F238E27FC236}">
                <a16:creationId xmlns:a16="http://schemas.microsoft.com/office/drawing/2014/main" id="{EFA732BF-AEBD-4D56-B2E3-8AD7F9293E65}"/>
              </a:ext>
            </a:extLst>
          </p:cNvPr>
          <p:cNvSpPr txBox="1">
            <a:spLocks/>
          </p:cNvSpPr>
          <p:nvPr/>
        </p:nvSpPr>
        <p:spPr>
          <a:xfrm>
            <a:off x="3900396" y="4608104"/>
            <a:ext cx="5967879" cy="275298"/>
          </a:xfrm>
          <a:prstGeom prst="rect">
            <a:avLst/>
          </a:prstGeom>
        </p:spPr>
        <p:txBody>
          <a:bodyPr lIns="0" tIns="0" rIns="0" bIns="0" anchor="ctr"/>
          <a:lstStyle>
            <a:defPPr>
              <a:defRPr lang="en-AU"/>
            </a:defPPr>
            <a:lvl1pPr algn="l" rtl="0" fontAlgn="base">
              <a:lnSpc>
                <a:spcPct val="100000"/>
              </a:lnSpc>
              <a:spcBef>
                <a:spcPct val="0"/>
              </a:spcBef>
              <a:spcAft>
                <a:spcPct val="0"/>
              </a:spcAft>
              <a:defRPr lang="en-AU" sz="1200" b="1" kern="1200" cap="all" baseline="0" dirty="0">
                <a:solidFill>
                  <a:schemeClr val="accent1"/>
                </a:solidFill>
                <a:latin typeface="+mj-lt"/>
                <a:ea typeface="+mn-ea"/>
                <a:cs typeface="Gotham Medium" pitchFamily="50" charset="0"/>
              </a:defRPr>
            </a:lvl1pPr>
            <a:lvl2pPr marL="457200" algn="l" rtl="0" fontAlgn="base">
              <a:spcBef>
                <a:spcPct val="0"/>
              </a:spcBef>
              <a:spcAft>
                <a:spcPct val="0"/>
              </a:spcAft>
              <a:defRPr kern="1200">
                <a:solidFill>
                  <a:schemeClr val="tx1"/>
                </a:solidFill>
                <a:latin typeface="Georgia" pitchFamily="18" charset="0"/>
                <a:ea typeface="+mn-ea"/>
                <a:cs typeface="Arial" charset="0"/>
              </a:defRPr>
            </a:lvl2pPr>
            <a:lvl3pPr marL="914400" algn="l" rtl="0" fontAlgn="base">
              <a:spcBef>
                <a:spcPct val="0"/>
              </a:spcBef>
              <a:spcAft>
                <a:spcPct val="0"/>
              </a:spcAft>
              <a:defRPr kern="1200">
                <a:solidFill>
                  <a:schemeClr val="tx1"/>
                </a:solidFill>
                <a:latin typeface="Georgia" pitchFamily="18" charset="0"/>
                <a:ea typeface="+mn-ea"/>
                <a:cs typeface="Arial" charset="0"/>
              </a:defRPr>
            </a:lvl3pPr>
            <a:lvl4pPr marL="1371600" algn="l" rtl="0" fontAlgn="base">
              <a:spcBef>
                <a:spcPct val="0"/>
              </a:spcBef>
              <a:spcAft>
                <a:spcPct val="0"/>
              </a:spcAft>
              <a:defRPr kern="1200">
                <a:solidFill>
                  <a:schemeClr val="tx1"/>
                </a:solidFill>
                <a:latin typeface="Georgia" pitchFamily="18" charset="0"/>
                <a:ea typeface="+mn-ea"/>
                <a:cs typeface="Arial" charset="0"/>
              </a:defRPr>
            </a:lvl4pPr>
            <a:lvl5pPr marL="1828800" algn="l" rtl="0" fontAlgn="base">
              <a:spcBef>
                <a:spcPct val="0"/>
              </a:spcBef>
              <a:spcAft>
                <a:spcPct val="0"/>
              </a:spcAft>
              <a:defRPr kern="1200">
                <a:solidFill>
                  <a:schemeClr val="tx1"/>
                </a:solidFill>
                <a:latin typeface="Georgia" pitchFamily="18" charset="0"/>
                <a:ea typeface="+mn-ea"/>
                <a:cs typeface="Arial" charset="0"/>
              </a:defRPr>
            </a:lvl5pPr>
            <a:lvl6pPr marL="2286000" algn="l" defTabSz="914400" rtl="0" eaLnBrk="1" latinLnBrk="0" hangingPunct="1">
              <a:defRPr kern="1200">
                <a:solidFill>
                  <a:schemeClr val="tx1"/>
                </a:solidFill>
                <a:latin typeface="Georgia" pitchFamily="18" charset="0"/>
                <a:ea typeface="+mn-ea"/>
                <a:cs typeface="Arial" charset="0"/>
              </a:defRPr>
            </a:lvl6pPr>
            <a:lvl7pPr marL="2743200" algn="l" defTabSz="914400" rtl="0" eaLnBrk="1" latinLnBrk="0" hangingPunct="1">
              <a:defRPr kern="1200">
                <a:solidFill>
                  <a:schemeClr val="tx1"/>
                </a:solidFill>
                <a:latin typeface="Georgia" pitchFamily="18" charset="0"/>
                <a:ea typeface="+mn-ea"/>
                <a:cs typeface="Arial" charset="0"/>
              </a:defRPr>
            </a:lvl7pPr>
            <a:lvl8pPr marL="3200400" algn="l" defTabSz="914400" rtl="0" eaLnBrk="1" latinLnBrk="0" hangingPunct="1">
              <a:defRPr kern="1200">
                <a:solidFill>
                  <a:schemeClr val="tx1"/>
                </a:solidFill>
                <a:latin typeface="Georgia" pitchFamily="18" charset="0"/>
                <a:ea typeface="+mn-ea"/>
                <a:cs typeface="Arial" charset="0"/>
              </a:defRPr>
            </a:lvl8pPr>
            <a:lvl9pPr marL="3657600" algn="l" defTabSz="914400" rtl="0" eaLnBrk="1" latinLnBrk="0" hangingPunct="1">
              <a:defRPr kern="1200">
                <a:solidFill>
                  <a:schemeClr val="tx1"/>
                </a:solidFill>
                <a:latin typeface="Georgia" pitchFamily="18" charset="0"/>
                <a:ea typeface="+mn-ea"/>
                <a:cs typeface="Arial" charset="0"/>
              </a:defRPr>
            </a:lvl9pPr>
          </a:lstStyle>
          <a:p>
            <a:r>
              <a:rPr lang="en-AU" dirty="0"/>
              <a:t>Presentation Date: </a:t>
            </a:r>
            <a:r>
              <a:rPr lang="en-AU" b="0" i="1" dirty="0"/>
              <a:t>1</a:t>
            </a:r>
            <a:r>
              <a:rPr lang="en-AU" b="0" i="1" baseline="30000" dirty="0"/>
              <a:t>st</a:t>
            </a:r>
            <a:r>
              <a:rPr lang="en-AU" b="0" i="1" dirty="0"/>
              <a:t> SEPTEMBER 2020</a:t>
            </a:r>
          </a:p>
        </p:txBody>
      </p:sp>
      <p:sp>
        <p:nvSpPr>
          <p:cNvPr id="13" name="Date Placeholder 3">
            <a:extLst>
              <a:ext uri="{FF2B5EF4-FFF2-40B4-BE49-F238E27FC236}">
                <a16:creationId xmlns:a16="http://schemas.microsoft.com/office/drawing/2014/main" id="{F2D4550F-ABEE-4CA0-AEFB-C8AB9A25D6C9}"/>
              </a:ext>
            </a:extLst>
          </p:cNvPr>
          <p:cNvSpPr txBox="1">
            <a:spLocks/>
          </p:cNvSpPr>
          <p:nvPr/>
        </p:nvSpPr>
        <p:spPr>
          <a:xfrm>
            <a:off x="3900396" y="4883402"/>
            <a:ext cx="5967879" cy="275298"/>
          </a:xfrm>
          <a:prstGeom prst="rect">
            <a:avLst/>
          </a:prstGeom>
        </p:spPr>
        <p:txBody>
          <a:bodyPr lIns="0" tIns="0" rIns="0" bIns="0" anchor="ctr"/>
          <a:lstStyle>
            <a:defPPr>
              <a:defRPr lang="en-AU"/>
            </a:defPPr>
            <a:lvl1pPr algn="l" rtl="0" fontAlgn="base">
              <a:lnSpc>
                <a:spcPct val="100000"/>
              </a:lnSpc>
              <a:spcBef>
                <a:spcPct val="0"/>
              </a:spcBef>
              <a:spcAft>
                <a:spcPct val="0"/>
              </a:spcAft>
              <a:defRPr lang="en-AU" sz="1200" b="1" kern="1200" cap="all" baseline="0" dirty="0">
                <a:solidFill>
                  <a:schemeClr val="accent1"/>
                </a:solidFill>
                <a:latin typeface="+mj-lt"/>
                <a:ea typeface="+mn-ea"/>
                <a:cs typeface="Gotham Medium" pitchFamily="50" charset="0"/>
              </a:defRPr>
            </a:lvl1pPr>
            <a:lvl2pPr marL="457200" algn="l" rtl="0" fontAlgn="base">
              <a:spcBef>
                <a:spcPct val="0"/>
              </a:spcBef>
              <a:spcAft>
                <a:spcPct val="0"/>
              </a:spcAft>
              <a:defRPr kern="1200">
                <a:solidFill>
                  <a:schemeClr val="tx1"/>
                </a:solidFill>
                <a:latin typeface="Georgia" pitchFamily="18" charset="0"/>
                <a:ea typeface="+mn-ea"/>
                <a:cs typeface="Arial" charset="0"/>
              </a:defRPr>
            </a:lvl2pPr>
            <a:lvl3pPr marL="914400" algn="l" rtl="0" fontAlgn="base">
              <a:spcBef>
                <a:spcPct val="0"/>
              </a:spcBef>
              <a:spcAft>
                <a:spcPct val="0"/>
              </a:spcAft>
              <a:defRPr kern="1200">
                <a:solidFill>
                  <a:schemeClr val="tx1"/>
                </a:solidFill>
                <a:latin typeface="Georgia" pitchFamily="18" charset="0"/>
                <a:ea typeface="+mn-ea"/>
                <a:cs typeface="Arial" charset="0"/>
              </a:defRPr>
            </a:lvl3pPr>
            <a:lvl4pPr marL="1371600" algn="l" rtl="0" fontAlgn="base">
              <a:spcBef>
                <a:spcPct val="0"/>
              </a:spcBef>
              <a:spcAft>
                <a:spcPct val="0"/>
              </a:spcAft>
              <a:defRPr kern="1200">
                <a:solidFill>
                  <a:schemeClr val="tx1"/>
                </a:solidFill>
                <a:latin typeface="Georgia" pitchFamily="18" charset="0"/>
                <a:ea typeface="+mn-ea"/>
                <a:cs typeface="Arial" charset="0"/>
              </a:defRPr>
            </a:lvl4pPr>
            <a:lvl5pPr marL="1828800" algn="l" rtl="0" fontAlgn="base">
              <a:spcBef>
                <a:spcPct val="0"/>
              </a:spcBef>
              <a:spcAft>
                <a:spcPct val="0"/>
              </a:spcAft>
              <a:defRPr kern="1200">
                <a:solidFill>
                  <a:schemeClr val="tx1"/>
                </a:solidFill>
                <a:latin typeface="Georgia" pitchFamily="18" charset="0"/>
                <a:ea typeface="+mn-ea"/>
                <a:cs typeface="Arial" charset="0"/>
              </a:defRPr>
            </a:lvl5pPr>
            <a:lvl6pPr marL="2286000" algn="l" defTabSz="914400" rtl="0" eaLnBrk="1" latinLnBrk="0" hangingPunct="1">
              <a:defRPr kern="1200">
                <a:solidFill>
                  <a:schemeClr val="tx1"/>
                </a:solidFill>
                <a:latin typeface="Georgia" pitchFamily="18" charset="0"/>
                <a:ea typeface="+mn-ea"/>
                <a:cs typeface="Arial" charset="0"/>
              </a:defRPr>
            </a:lvl6pPr>
            <a:lvl7pPr marL="2743200" algn="l" defTabSz="914400" rtl="0" eaLnBrk="1" latinLnBrk="0" hangingPunct="1">
              <a:defRPr kern="1200">
                <a:solidFill>
                  <a:schemeClr val="tx1"/>
                </a:solidFill>
                <a:latin typeface="Georgia" pitchFamily="18" charset="0"/>
                <a:ea typeface="+mn-ea"/>
                <a:cs typeface="Arial" charset="0"/>
              </a:defRPr>
            </a:lvl7pPr>
            <a:lvl8pPr marL="3200400" algn="l" defTabSz="914400" rtl="0" eaLnBrk="1" latinLnBrk="0" hangingPunct="1">
              <a:defRPr kern="1200">
                <a:solidFill>
                  <a:schemeClr val="tx1"/>
                </a:solidFill>
                <a:latin typeface="Georgia" pitchFamily="18" charset="0"/>
                <a:ea typeface="+mn-ea"/>
                <a:cs typeface="Arial" charset="0"/>
              </a:defRPr>
            </a:lvl8pPr>
            <a:lvl9pPr marL="3657600" algn="l" defTabSz="914400" rtl="0" eaLnBrk="1" latinLnBrk="0" hangingPunct="1">
              <a:defRPr kern="1200">
                <a:solidFill>
                  <a:schemeClr val="tx1"/>
                </a:solidFill>
                <a:latin typeface="Georgia" pitchFamily="18" charset="0"/>
                <a:ea typeface="+mn-ea"/>
                <a:cs typeface="Arial" charset="0"/>
              </a:defRPr>
            </a:lvl9pPr>
          </a:lstStyle>
          <a:p>
            <a:r>
              <a:rPr lang="en-AU" dirty="0"/>
              <a:t>PROJECT STAGE: </a:t>
            </a:r>
            <a:r>
              <a:rPr lang="en-AU" b="0" dirty="0"/>
              <a:t>PLANNING PHASE</a:t>
            </a:r>
            <a:r>
              <a:rPr lang="en-AU" b="0" i="1" dirty="0"/>
              <a:t> </a:t>
            </a:r>
          </a:p>
        </p:txBody>
      </p:sp>
      <p:sp>
        <p:nvSpPr>
          <p:cNvPr id="14" name="Title 4">
            <a:extLst>
              <a:ext uri="{FF2B5EF4-FFF2-40B4-BE49-F238E27FC236}">
                <a16:creationId xmlns:a16="http://schemas.microsoft.com/office/drawing/2014/main" id="{DFE54050-ECCD-41BA-9890-9CEFE4A7294F}"/>
              </a:ext>
            </a:extLst>
          </p:cNvPr>
          <p:cNvSpPr txBox="1">
            <a:spLocks/>
          </p:cNvSpPr>
          <p:nvPr/>
        </p:nvSpPr>
        <p:spPr>
          <a:xfrm>
            <a:off x="3900397" y="1380089"/>
            <a:ext cx="7957172" cy="624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4000" b="1" kern="1200" cap="none" baseline="0">
                <a:solidFill>
                  <a:schemeClr val="tx1"/>
                </a:solidFill>
                <a:latin typeface="+mj-lt"/>
                <a:ea typeface="+mj-ea"/>
                <a:cs typeface="Arial" pitchFamily="34" charset="0"/>
              </a:defRPr>
            </a:lvl1pPr>
          </a:lstStyle>
          <a:p>
            <a:pPr fontAlgn="auto">
              <a:spcAft>
                <a:spcPts val="0"/>
              </a:spcAft>
            </a:pPr>
            <a:r>
              <a:rPr lang="en-AU" dirty="0"/>
              <a:t>Architecture Design Authority</a:t>
            </a:r>
          </a:p>
        </p:txBody>
      </p:sp>
      <p:sp>
        <p:nvSpPr>
          <p:cNvPr id="15" name="Date Placeholder 3">
            <a:extLst>
              <a:ext uri="{FF2B5EF4-FFF2-40B4-BE49-F238E27FC236}">
                <a16:creationId xmlns:a16="http://schemas.microsoft.com/office/drawing/2014/main" id="{EA1B055D-36FB-4616-9F99-BD2BF935A999}"/>
              </a:ext>
            </a:extLst>
          </p:cNvPr>
          <p:cNvSpPr txBox="1">
            <a:spLocks/>
          </p:cNvSpPr>
          <p:nvPr/>
        </p:nvSpPr>
        <p:spPr>
          <a:xfrm>
            <a:off x="3900396" y="5158700"/>
            <a:ext cx="5967879" cy="275298"/>
          </a:xfrm>
          <a:prstGeom prst="rect">
            <a:avLst/>
          </a:prstGeom>
        </p:spPr>
        <p:txBody>
          <a:bodyPr lIns="0" tIns="0" rIns="0" bIns="0" anchor="ctr"/>
          <a:lstStyle>
            <a:defPPr>
              <a:defRPr lang="en-AU"/>
            </a:defPPr>
            <a:lvl1pPr algn="l" rtl="0" fontAlgn="base">
              <a:lnSpc>
                <a:spcPct val="100000"/>
              </a:lnSpc>
              <a:spcBef>
                <a:spcPct val="0"/>
              </a:spcBef>
              <a:spcAft>
                <a:spcPct val="0"/>
              </a:spcAft>
              <a:defRPr lang="en-AU" sz="1200" b="1" kern="1200" cap="all" baseline="0" dirty="0">
                <a:solidFill>
                  <a:schemeClr val="accent1"/>
                </a:solidFill>
                <a:latin typeface="+mj-lt"/>
                <a:ea typeface="+mn-ea"/>
                <a:cs typeface="Gotham Medium" pitchFamily="50" charset="0"/>
              </a:defRPr>
            </a:lvl1pPr>
            <a:lvl2pPr marL="457200" algn="l" rtl="0" fontAlgn="base">
              <a:spcBef>
                <a:spcPct val="0"/>
              </a:spcBef>
              <a:spcAft>
                <a:spcPct val="0"/>
              </a:spcAft>
              <a:defRPr kern="1200">
                <a:solidFill>
                  <a:schemeClr val="tx1"/>
                </a:solidFill>
                <a:latin typeface="Georgia" pitchFamily="18" charset="0"/>
                <a:ea typeface="+mn-ea"/>
                <a:cs typeface="Arial" charset="0"/>
              </a:defRPr>
            </a:lvl2pPr>
            <a:lvl3pPr marL="914400" algn="l" rtl="0" fontAlgn="base">
              <a:spcBef>
                <a:spcPct val="0"/>
              </a:spcBef>
              <a:spcAft>
                <a:spcPct val="0"/>
              </a:spcAft>
              <a:defRPr kern="1200">
                <a:solidFill>
                  <a:schemeClr val="tx1"/>
                </a:solidFill>
                <a:latin typeface="Georgia" pitchFamily="18" charset="0"/>
                <a:ea typeface="+mn-ea"/>
                <a:cs typeface="Arial" charset="0"/>
              </a:defRPr>
            </a:lvl3pPr>
            <a:lvl4pPr marL="1371600" algn="l" rtl="0" fontAlgn="base">
              <a:spcBef>
                <a:spcPct val="0"/>
              </a:spcBef>
              <a:spcAft>
                <a:spcPct val="0"/>
              </a:spcAft>
              <a:defRPr kern="1200">
                <a:solidFill>
                  <a:schemeClr val="tx1"/>
                </a:solidFill>
                <a:latin typeface="Georgia" pitchFamily="18" charset="0"/>
                <a:ea typeface="+mn-ea"/>
                <a:cs typeface="Arial" charset="0"/>
              </a:defRPr>
            </a:lvl4pPr>
            <a:lvl5pPr marL="1828800" algn="l" rtl="0" fontAlgn="base">
              <a:spcBef>
                <a:spcPct val="0"/>
              </a:spcBef>
              <a:spcAft>
                <a:spcPct val="0"/>
              </a:spcAft>
              <a:defRPr kern="1200">
                <a:solidFill>
                  <a:schemeClr val="tx1"/>
                </a:solidFill>
                <a:latin typeface="Georgia" pitchFamily="18" charset="0"/>
                <a:ea typeface="+mn-ea"/>
                <a:cs typeface="Arial" charset="0"/>
              </a:defRPr>
            </a:lvl5pPr>
            <a:lvl6pPr marL="2286000" algn="l" defTabSz="914400" rtl="0" eaLnBrk="1" latinLnBrk="0" hangingPunct="1">
              <a:defRPr kern="1200">
                <a:solidFill>
                  <a:schemeClr val="tx1"/>
                </a:solidFill>
                <a:latin typeface="Georgia" pitchFamily="18" charset="0"/>
                <a:ea typeface="+mn-ea"/>
                <a:cs typeface="Arial" charset="0"/>
              </a:defRPr>
            </a:lvl6pPr>
            <a:lvl7pPr marL="2743200" algn="l" defTabSz="914400" rtl="0" eaLnBrk="1" latinLnBrk="0" hangingPunct="1">
              <a:defRPr kern="1200">
                <a:solidFill>
                  <a:schemeClr val="tx1"/>
                </a:solidFill>
                <a:latin typeface="Georgia" pitchFamily="18" charset="0"/>
                <a:ea typeface="+mn-ea"/>
                <a:cs typeface="Arial" charset="0"/>
              </a:defRPr>
            </a:lvl7pPr>
            <a:lvl8pPr marL="3200400" algn="l" defTabSz="914400" rtl="0" eaLnBrk="1" latinLnBrk="0" hangingPunct="1">
              <a:defRPr kern="1200">
                <a:solidFill>
                  <a:schemeClr val="tx1"/>
                </a:solidFill>
                <a:latin typeface="Georgia" pitchFamily="18" charset="0"/>
                <a:ea typeface="+mn-ea"/>
                <a:cs typeface="Arial" charset="0"/>
              </a:defRPr>
            </a:lvl8pPr>
            <a:lvl9pPr marL="3657600" algn="l" defTabSz="914400" rtl="0" eaLnBrk="1" latinLnBrk="0" hangingPunct="1">
              <a:defRPr kern="1200">
                <a:solidFill>
                  <a:schemeClr val="tx1"/>
                </a:solidFill>
                <a:latin typeface="Georgia" pitchFamily="18" charset="0"/>
                <a:ea typeface="+mn-ea"/>
                <a:cs typeface="Arial" charset="0"/>
              </a:defRPr>
            </a:lvl9pPr>
          </a:lstStyle>
          <a:p>
            <a:r>
              <a:rPr lang="en-AU" dirty="0"/>
              <a:t>Presentation Version: </a:t>
            </a:r>
            <a:r>
              <a:rPr lang="en-AU" b="0" i="1" dirty="0"/>
              <a:t>2.0</a:t>
            </a:r>
          </a:p>
        </p:txBody>
      </p:sp>
      <p:sp>
        <p:nvSpPr>
          <p:cNvPr id="3" name="TextBox 2">
            <a:extLst>
              <a:ext uri="{FF2B5EF4-FFF2-40B4-BE49-F238E27FC236}">
                <a16:creationId xmlns:a16="http://schemas.microsoft.com/office/drawing/2014/main" id="{47116768-864B-405A-ACAA-3F4159D86B2F}"/>
              </a:ext>
            </a:extLst>
          </p:cNvPr>
          <p:cNvSpPr txBox="1"/>
          <p:nvPr/>
        </p:nvSpPr>
        <p:spPr>
          <a:xfrm rot="19999948">
            <a:off x="8116973" y="4178067"/>
            <a:ext cx="3502601" cy="584775"/>
          </a:xfrm>
          <a:prstGeom prst="rect">
            <a:avLst/>
          </a:prstGeom>
          <a:noFill/>
        </p:spPr>
        <p:txBody>
          <a:bodyPr wrap="square" rtlCol="0">
            <a:spAutoFit/>
          </a:bodyPr>
          <a:lstStyle/>
          <a:p>
            <a:r>
              <a:rPr lang="en-AU" sz="3200" dirty="0">
                <a:solidFill>
                  <a:srgbClr val="FF0000"/>
                </a:solidFill>
                <a:latin typeface="+mn-lt"/>
              </a:rPr>
              <a:t>*** UPDATE ***</a:t>
            </a:r>
          </a:p>
        </p:txBody>
      </p:sp>
    </p:spTree>
    <p:extLst>
      <p:ext uri="{BB962C8B-B14F-4D97-AF65-F5344CB8AC3E}">
        <p14:creationId xmlns:p14="http://schemas.microsoft.com/office/powerpoint/2010/main" val="18186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569CBA-6077-EA44-861B-02D08C9256C6}"/>
              </a:ext>
            </a:extLst>
          </p:cNvPr>
          <p:cNvSpPr>
            <a:spLocks noGrp="1"/>
          </p:cNvSpPr>
          <p:nvPr>
            <p:ph type="body" sz="quarter" idx="14"/>
          </p:nvPr>
        </p:nvSpPr>
        <p:spPr/>
        <p:txBody>
          <a:bodyPr/>
          <a:lstStyle/>
          <a:p>
            <a:r>
              <a:rPr lang="en-AU" dirty="0" err="1"/>
              <a:t>TrackVIA</a:t>
            </a:r>
            <a:r>
              <a:rPr lang="en-AU" dirty="0"/>
              <a:t> Integration – RELEASE PLAN - DRAFT</a:t>
            </a:r>
          </a:p>
          <a:p>
            <a:endParaRPr lang="en-AU" dirty="0"/>
          </a:p>
        </p:txBody>
      </p:sp>
      <p:sp>
        <p:nvSpPr>
          <p:cNvPr id="3" name="Slide Number Placeholder 2">
            <a:extLst>
              <a:ext uri="{FF2B5EF4-FFF2-40B4-BE49-F238E27FC236}">
                <a16:creationId xmlns:a16="http://schemas.microsoft.com/office/drawing/2014/main" id="{D7547E19-3F2C-C240-B5D4-E2155B88E8DD}"/>
              </a:ext>
            </a:extLst>
          </p:cNvPr>
          <p:cNvSpPr>
            <a:spLocks noGrp="1"/>
          </p:cNvSpPr>
          <p:nvPr>
            <p:ph type="sldNum" sz="quarter" idx="16"/>
          </p:nvPr>
        </p:nvSpPr>
        <p:spPr/>
        <p:txBody>
          <a:body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10</a:t>
            </a:fld>
            <a:endParaRPr lang="en-AU" dirty="0">
              <a:solidFill>
                <a:srgbClr val="242424"/>
              </a:solidFill>
            </a:endParaRPr>
          </a:p>
        </p:txBody>
      </p:sp>
      <p:sp>
        <p:nvSpPr>
          <p:cNvPr id="5" name="Title 4">
            <a:extLst>
              <a:ext uri="{FF2B5EF4-FFF2-40B4-BE49-F238E27FC236}">
                <a16:creationId xmlns:a16="http://schemas.microsoft.com/office/drawing/2014/main" id="{8B4AB438-8625-5B41-8724-6AD61CFCA0FF}"/>
              </a:ext>
            </a:extLst>
          </p:cNvPr>
          <p:cNvSpPr>
            <a:spLocks noGrp="1"/>
          </p:cNvSpPr>
          <p:nvPr>
            <p:ph type="title"/>
          </p:nvPr>
        </p:nvSpPr>
        <p:spPr/>
        <p:txBody>
          <a:bodyPr/>
          <a:lstStyle/>
          <a:p>
            <a:r>
              <a:rPr lang="en-AU" dirty="0"/>
              <a:t>Architecture Design Review</a:t>
            </a:r>
          </a:p>
        </p:txBody>
      </p:sp>
      <p:sp>
        <p:nvSpPr>
          <p:cNvPr id="6" name="TextBox 5">
            <a:extLst>
              <a:ext uri="{FF2B5EF4-FFF2-40B4-BE49-F238E27FC236}">
                <a16:creationId xmlns:a16="http://schemas.microsoft.com/office/drawing/2014/main" id="{109591C8-FDF4-6547-B5A4-FF9561961AA7}"/>
              </a:ext>
            </a:extLst>
          </p:cNvPr>
          <p:cNvSpPr txBox="1"/>
          <p:nvPr/>
        </p:nvSpPr>
        <p:spPr>
          <a:xfrm>
            <a:off x="1140206" y="1490870"/>
            <a:ext cx="10306879" cy="3139321"/>
          </a:xfrm>
          <a:prstGeom prst="rect">
            <a:avLst/>
          </a:prstGeom>
          <a:noFill/>
        </p:spPr>
        <p:txBody>
          <a:bodyPr wrap="square" rtlCol="0">
            <a:spAutoFit/>
          </a:bodyPr>
          <a:lstStyle/>
          <a:p>
            <a:r>
              <a:rPr lang="en-AU" dirty="0">
                <a:latin typeface="+mn-lt"/>
              </a:rPr>
              <a:t>Release 1 (Critical):</a:t>
            </a:r>
          </a:p>
          <a:p>
            <a:pPr marL="285750" indent="-285750">
              <a:buFont typeface="Arial" panose="020B0604020202020204" pitchFamily="34" charset="0"/>
              <a:buChar char="•"/>
            </a:pPr>
            <a:r>
              <a:rPr lang="en-AU" dirty="0">
                <a:latin typeface="+mn-lt"/>
              </a:rPr>
              <a:t>P1 – MDM Patron API Search </a:t>
            </a:r>
          </a:p>
          <a:p>
            <a:pPr marL="285750" indent="-285750">
              <a:buFont typeface="Arial" panose="020B0604020202020204" pitchFamily="34" charset="0"/>
              <a:buChar char="•"/>
            </a:pPr>
            <a:r>
              <a:rPr lang="en-AU" dirty="0">
                <a:latin typeface="+mn-lt"/>
              </a:rPr>
              <a:t>C1 – TrackVia Create Case </a:t>
            </a:r>
          </a:p>
          <a:p>
            <a:pPr marL="285750" indent="-285750">
              <a:buFont typeface="Arial" panose="020B0604020202020204" pitchFamily="34" charset="0"/>
              <a:buChar char="•"/>
            </a:pPr>
            <a:r>
              <a:rPr lang="en-AU" dirty="0">
                <a:latin typeface="+mn-lt"/>
              </a:rPr>
              <a:t>C2 – Update Transaction Monitoring Case results</a:t>
            </a:r>
          </a:p>
          <a:p>
            <a:pPr marL="285750" indent="-285750">
              <a:buFont typeface="Arial" panose="020B0604020202020204" pitchFamily="34" charset="0"/>
              <a:buChar char="•"/>
            </a:pPr>
            <a:r>
              <a:rPr lang="en-US" dirty="0">
                <a:latin typeface="+mn-lt"/>
              </a:rPr>
              <a:t>W1 – </a:t>
            </a:r>
            <a:r>
              <a:rPr lang="en-US" dirty="0" err="1">
                <a:latin typeface="+mn-lt"/>
              </a:rPr>
              <a:t>TrackVia</a:t>
            </a:r>
            <a:r>
              <a:rPr lang="en-US" dirty="0">
                <a:latin typeface="+mn-lt"/>
              </a:rPr>
              <a:t> Patron Wash Extract </a:t>
            </a:r>
          </a:p>
          <a:p>
            <a:pPr marL="285750" indent="-285750">
              <a:buFont typeface="Arial" panose="020B0604020202020204" pitchFamily="34" charset="0"/>
              <a:buChar char="•"/>
            </a:pPr>
            <a:r>
              <a:rPr lang="en-US" dirty="0">
                <a:latin typeface="+mn-lt"/>
              </a:rPr>
              <a:t>W2 – Factiva Daily Patron Wash </a:t>
            </a:r>
          </a:p>
          <a:p>
            <a:pPr marL="285750" indent="-285750">
              <a:buFont typeface="Arial" panose="020B0604020202020204" pitchFamily="34" charset="0"/>
              <a:buChar char="•"/>
            </a:pPr>
            <a:endParaRPr lang="en-AU" dirty="0">
              <a:latin typeface="+mn-lt"/>
            </a:endParaRPr>
          </a:p>
          <a:p>
            <a:endParaRPr lang="en-AU" dirty="0">
              <a:latin typeface="+mn-lt"/>
            </a:endParaRPr>
          </a:p>
          <a:p>
            <a:r>
              <a:rPr lang="en-AU" dirty="0">
                <a:latin typeface="+mn-lt"/>
              </a:rPr>
              <a:t>Release 2 (Proposed):</a:t>
            </a:r>
          </a:p>
          <a:p>
            <a:pPr marL="285750" indent="-285750">
              <a:buFont typeface="Arial" panose="020B0604020202020204" pitchFamily="34" charset="0"/>
              <a:buChar char="•"/>
            </a:pPr>
            <a:r>
              <a:rPr lang="en-AU" dirty="0">
                <a:latin typeface="+mn-lt"/>
              </a:rPr>
              <a:t>A1 – </a:t>
            </a:r>
            <a:r>
              <a:rPr lang="en-AU" dirty="0" err="1">
                <a:latin typeface="+mn-lt"/>
              </a:rPr>
              <a:t>Austrac</a:t>
            </a:r>
            <a:r>
              <a:rPr lang="en-AU" dirty="0">
                <a:latin typeface="+mn-lt"/>
              </a:rPr>
              <a:t> Compliance Reporting </a:t>
            </a:r>
          </a:p>
          <a:p>
            <a:pPr marL="285750" indent="-285750">
              <a:buFont typeface="Arial" panose="020B0604020202020204" pitchFamily="34" charset="0"/>
              <a:buChar char="•"/>
            </a:pPr>
            <a:r>
              <a:rPr lang="en-AU" dirty="0">
                <a:latin typeface="+mn-lt"/>
              </a:rPr>
              <a:t>A2 – TrackVia manual SMR case submission to Austrac</a:t>
            </a:r>
          </a:p>
        </p:txBody>
      </p:sp>
      <p:sp>
        <p:nvSpPr>
          <p:cNvPr id="7" name="TextBox 6">
            <a:extLst>
              <a:ext uri="{FF2B5EF4-FFF2-40B4-BE49-F238E27FC236}">
                <a16:creationId xmlns:a16="http://schemas.microsoft.com/office/drawing/2014/main" id="{089DDAA7-768F-46AB-8371-3DB1E947DB1A}"/>
              </a:ext>
            </a:extLst>
          </p:cNvPr>
          <p:cNvSpPr txBox="1"/>
          <p:nvPr/>
        </p:nvSpPr>
        <p:spPr>
          <a:xfrm>
            <a:off x="604199" y="5651754"/>
            <a:ext cx="11086518" cy="523220"/>
          </a:xfrm>
          <a:prstGeom prst="rect">
            <a:avLst/>
          </a:prstGeom>
          <a:noFill/>
        </p:spPr>
        <p:txBody>
          <a:bodyPr wrap="square" rtlCol="0">
            <a:spAutoFit/>
          </a:bodyPr>
          <a:lstStyle/>
          <a:p>
            <a:r>
              <a:rPr lang="en-AU" sz="1400" dirty="0">
                <a:latin typeface="+mn-lt"/>
              </a:rPr>
              <a:t>NOTE: A more detailed conversations with TrackVia have concluded that </a:t>
            </a:r>
            <a:r>
              <a:rPr lang="en-AU" sz="1400" dirty="0" err="1">
                <a:latin typeface="+mn-lt"/>
              </a:rPr>
              <a:t>workato</a:t>
            </a:r>
            <a:r>
              <a:rPr lang="en-AU" sz="1400" dirty="0">
                <a:latin typeface="+mn-lt"/>
              </a:rPr>
              <a:t> is not required for the initial release as TSEG integration requirements can be achieved with direct API integrations between TrackVia and TSEG Azure Platform.   </a:t>
            </a:r>
          </a:p>
        </p:txBody>
      </p:sp>
    </p:spTree>
    <p:extLst>
      <p:ext uri="{BB962C8B-B14F-4D97-AF65-F5344CB8AC3E}">
        <p14:creationId xmlns:p14="http://schemas.microsoft.com/office/powerpoint/2010/main" val="417524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91483D-D759-3E43-AFE4-4BBB4D383235}"/>
              </a:ext>
            </a:extLst>
          </p:cNvPr>
          <p:cNvSpPr>
            <a:spLocks noGrp="1"/>
          </p:cNvSpPr>
          <p:nvPr>
            <p:ph type="body" sz="quarter" idx="14"/>
          </p:nvPr>
        </p:nvSpPr>
        <p:spPr/>
        <p:txBody>
          <a:bodyPr/>
          <a:lstStyle/>
          <a:p>
            <a:r>
              <a:rPr lang="en-AU" dirty="0" err="1"/>
              <a:t>TrackVIA</a:t>
            </a:r>
            <a:r>
              <a:rPr lang="en-AU" dirty="0"/>
              <a:t> LOCAL AWS Servers</a:t>
            </a:r>
          </a:p>
        </p:txBody>
      </p:sp>
      <p:sp>
        <p:nvSpPr>
          <p:cNvPr id="3" name="Slide Number Placeholder 2">
            <a:extLst>
              <a:ext uri="{FF2B5EF4-FFF2-40B4-BE49-F238E27FC236}">
                <a16:creationId xmlns:a16="http://schemas.microsoft.com/office/drawing/2014/main" id="{04550E37-40BF-924A-988C-72D273ED51D9}"/>
              </a:ext>
            </a:extLst>
          </p:cNvPr>
          <p:cNvSpPr>
            <a:spLocks noGrp="1"/>
          </p:cNvSpPr>
          <p:nvPr>
            <p:ph type="sldNum" sz="quarter" idx="16"/>
          </p:nvPr>
        </p:nvSpPr>
        <p:spPr/>
        <p:txBody>
          <a:body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11</a:t>
            </a:fld>
            <a:endParaRPr lang="en-AU" dirty="0">
              <a:solidFill>
                <a:srgbClr val="242424"/>
              </a:solidFill>
            </a:endParaRPr>
          </a:p>
        </p:txBody>
      </p:sp>
      <p:sp>
        <p:nvSpPr>
          <p:cNvPr id="5" name="Title 4">
            <a:extLst>
              <a:ext uri="{FF2B5EF4-FFF2-40B4-BE49-F238E27FC236}">
                <a16:creationId xmlns:a16="http://schemas.microsoft.com/office/drawing/2014/main" id="{D369F68C-1A58-5541-B394-383C96978AFC}"/>
              </a:ext>
            </a:extLst>
          </p:cNvPr>
          <p:cNvSpPr>
            <a:spLocks noGrp="1"/>
          </p:cNvSpPr>
          <p:nvPr>
            <p:ph type="title"/>
          </p:nvPr>
        </p:nvSpPr>
        <p:spPr/>
        <p:txBody>
          <a:bodyPr/>
          <a:lstStyle/>
          <a:p>
            <a:r>
              <a:rPr lang="en-AU" dirty="0"/>
              <a:t>Architecture Design Review</a:t>
            </a:r>
          </a:p>
        </p:txBody>
      </p:sp>
      <p:sp>
        <p:nvSpPr>
          <p:cNvPr id="6" name="TextBox 5">
            <a:extLst>
              <a:ext uri="{FF2B5EF4-FFF2-40B4-BE49-F238E27FC236}">
                <a16:creationId xmlns:a16="http://schemas.microsoft.com/office/drawing/2014/main" id="{4F3A3B6E-0E61-824D-80D1-221E7F47FBD5}"/>
              </a:ext>
            </a:extLst>
          </p:cNvPr>
          <p:cNvSpPr txBox="1"/>
          <p:nvPr/>
        </p:nvSpPr>
        <p:spPr>
          <a:xfrm>
            <a:off x="760017" y="1460666"/>
            <a:ext cx="10735296" cy="4247317"/>
          </a:xfrm>
          <a:prstGeom prst="rect">
            <a:avLst/>
          </a:prstGeom>
          <a:noFill/>
        </p:spPr>
        <p:txBody>
          <a:bodyPr wrap="square" rtlCol="0">
            <a:spAutoFit/>
          </a:bodyPr>
          <a:lstStyle/>
          <a:p>
            <a:r>
              <a:rPr lang="en-AU" dirty="0">
                <a:latin typeface="+mn-lt"/>
              </a:rPr>
              <a:t>TrackVia:</a:t>
            </a:r>
          </a:p>
          <a:p>
            <a:pPr marL="285750" indent="-285750">
              <a:buFont typeface="Arial" panose="020B0604020202020204" pitchFamily="34" charset="0"/>
              <a:buChar char="•"/>
            </a:pPr>
            <a:r>
              <a:rPr lang="en-AU" dirty="0">
                <a:latin typeface="+mn-lt"/>
              </a:rPr>
              <a:t>3 instances, 3 app servers, and 3 routers in High Availability </a:t>
            </a:r>
          </a:p>
          <a:p>
            <a:pPr marL="285750" indent="-285750">
              <a:buFont typeface="Arial" panose="020B0604020202020204" pitchFamily="34" charset="0"/>
              <a:buChar char="•"/>
            </a:pPr>
            <a:r>
              <a:rPr lang="en-AU" dirty="0">
                <a:latin typeface="+mn-lt"/>
              </a:rPr>
              <a:t>Instrument in TrendMicro &amp; </a:t>
            </a:r>
            <a:r>
              <a:rPr lang="en-AU" dirty="0" err="1">
                <a:latin typeface="+mn-lt"/>
              </a:rPr>
              <a:t>Crowdstrike</a:t>
            </a:r>
            <a:r>
              <a:rPr lang="en-AU" dirty="0">
                <a:latin typeface="+mn-lt"/>
              </a:rPr>
              <a:t> anti-intrusion detection, host monitoring &amp; vulnerability management software</a:t>
            </a:r>
          </a:p>
          <a:p>
            <a:pPr marL="285750" indent="-285750">
              <a:buFont typeface="Arial" panose="020B0604020202020204" pitchFamily="34" charset="0"/>
              <a:buChar char="•"/>
            </a:pPr>
            <a:r>
              <a:rPr lang="en-AU" dirty="0">
                <a:latin typeface="+mn-lt"/>
              </a:rPr>
              <a:t>System level system monitoring so we know the status of each machine, CPU, and memory usage</a:t>
            </a:r>
          </a:p>
          <a:p>
            <a:pPr marL="285750" indent="-285750">
              <a:buFont typeface="Arial" panose="020B0604020202020204" pitchFamily="34" charset="0"/>
              <a:buChar char="•"/>
            </a:pPr>
            <a:r>
              <a:rPr lang="en-AU" dirty="0">
                <a:latin typeface="+mn-lt"/>
              </a:rPr>
              <a:t>Redundant storage with 90 days rolling backups - taken nightly</a:t>
            </a:r>
          </a:p>
          <a:p>
            <a:pPr marL="285750" indent="-285750">
              <a:buFont typeface="Arial" panose="020B0604020202020204" pitchFamily="34" charset="0"/>
              <a:buChar char="•"/>
            </a:pPr>
            <a:r>
              <a:rPr lang="en-AU" dirty="0">
                <a:latin typeface="+mn-lt"/>
              </a:rPr>
              <a:t>Ability to restore within minutes</a:t>
            </a:r>
          </a:p>
          <a:p>
            <a:pPr marL="285750" indent="-285750">
              <a:buFont typeface="Arial" panose="020B0604020202020204" pitchFamily="34" charset="0"/>
              <a:buChar char="•"/>
            </a:pPr>
            <a:r>
              <a:rPr lang="en-AU" dirty="0">
                <a:latin typeface="+mn-lt"/>
              </a:rPr>
              <a:t>SIEM for log file monitoring &amp; intrusion detection</a:t>
            </a:r>
          </a:p>
          <a:p>
            <a:pPr marL="285750" indent="-285750">
              <a:buFont typeface="Arial" panose="020B0604020202020204" pitchFamily="34" charset="0"/>
              <a:buChar char="•"/>
            </a:pPr>
            <a:r>
              <a:rPr lang="en-AU" dirty="0">
                <a:latin typeface="+mn-lt"/>
              </a:rPr>
              <a:t>3rd party site monitoring checking every 5 minutes for site reliability</a:t>
            </a:r>
          </a:p>
          <a:p>
            <a:endParaRPr lang="en-AU" dirty="0">
              <a:latin typeface="+mn-lt"/>
            </a:endParaRPr>
          </a:p>
          <a:p>
            <a:r>
              <a:rPr lang="en-AU" dirty="0">
                <a:latin typeface="+mn-lt"/>
              </a:rPr>
              <a:t>Costs: </a:t>
            </a:r>
          </a:p>
          <a:p>
            <a:endParaRPr lang="en-AU" dirty="0">
              <a:latin typeface="+mn-lt"/>
            </a:endParaRPr>
          </a:p>
          <a:p>
            <a:pPr marL="285750" indent="-285750">
              <a:buFont typeface="Arial" panose="020B0604020202020204" pitchFamily="34" charset="0"/>
              <a:buChar char="•"/>
            </a:pPr>
            <a:r>
              <a:rPr lang="en-AU" dirty="0">
                <a:latin typeface="+mn-lt"/>
              </a:rPr>
              <a:t>Standard Private Cloud: $45k/year USD </a:t>
            </a:r>
          </a:p>
          <a:p>
            <a:pPr marL="285750" indent="-285750">
              <a:buFont typeface="Arial" panose="020B0604020202020204" pitchFamily="34" charset="0"/>
              <a:buChar char="•"/>
            </a:pPr>
            <a:r>
              <a:rPr lang="en-AU" dirty="0">
                <a:latin typeface="+mn-lt"/>
              </a:rPr>
              <a:t>Large Private Cloud (more storage and computing power): $60k/year USD </a:t>
            </a:r>
          </a:p>
          <a:p>
            <a:r>
              <a:rPr lang="en-AU" dirty="0">
                <a:latin typeface="+mn-lt"/>
              </a:rPr>
              <a:t> </a:t>
            </a:r>
          </a:p>
        </p:txBody>
      </p:sp>
      <p:sp>
        <p:nvSpPr>
          <p:cNvPr id="4" name="TextBox 3">
            <a:extLst>
              <a:ext uri="{FF2B5EF4-FFF2-40B4-BE49-F238E27FC236}">
                <a16:creationId xmlns:a16="http://schemas.microsoft.com/office/drawing/2014/main" id="{CD983D13-0867-4EC8-9227-E9574E324C5A}"/>
              </a:ext>
            </a:extLst>
          </p:cNvPr>
          <p:cNvSpPr txBox="1"/>
          <p:nvPr/>
        </p:nvSpPr>
        <p:spPr>
          <a:xfrm>
            <a:off x="6220326" y="6451998"/>
            <a:ext cx="3935794" cy="276999"/>
          </a:xfrm>
          <a:prstGeom prst="rect">
            <a:avLst/>
          </a:prstGeom>
          <a:noFill/>
        </p:spPr>
        <p:txBody>
          <a:bodyPr wrap="square" rtlCol="0">
            <a:spAutoFit/>
          </a:bodyPr>
          <a:lstStyle/>
          <a:p>
            <a:r>
              <a:rPr lang="en-AU" sz="1200" dirty="0">
                <a:latin typeface="+mn-lt"/>
              </a:rPr>
              <a:t>SIEM - Security Information and Event Management</a:t>
            </a:r>
          </a:p>
        </p:txBody>
      </p:sp>
    </p:spTree>
    <p:extLst>
      <p:ext uri="{BB962C8B-B14F-4D97-AF65-F5344CB8AC3E}">
        <p14:creationId xmlns:p14="http://schemas.microsoft.com/office/powerpoint/2010/main" val="2181193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991FD9-4F74-49C3-A3AD-6A75FABDFC98}"/>
              </a:ext>
            </a:extLst>
          </p:cNvPr>
          <p:cNvSpPr>
            <a:spLocks noGrp="1"/>
          </p:cNvSpPr>
          <p:nvPr>
            <p:ph type="body" sz="quarter" idx="14"/>
          </p:nvPr>
        </p:nvSpPr>
        <p:spPr/>
        <p:txBody>
          <a:bodyPr/>
          <a:lstStyle/>
          <a:p>
            <a:r>
              <a:rPr lang="en-AU" dirty="0"/>
              <a:t>SWAGGERHUB</a:t>
            </a:r>
          </a:p>
        </p:txBody>
      </p:sp>
      <p:sp>
        <p:nvSpPr>
          <p:cNvPr id="3" name="Slide Number Placeholder 2">
            <a:extLst>
              <a:ext uri="{FF2B5EF4-FFF2-40B4-BE49-F238E27FC236}">
                <a16:creationId xmlns:a16="http://schemas.microsoft.com/office/drawing/2014/main" id="{40FFBAFA-998B-49FE-9B4C-C2B282C9808C}"/>
              </a:ext>
            </a:extLst>
          </p:cNvPr>
          <p:cNvSpPr>
            <a:spLocks noGrp="1"/>
          </p:cNvSpPr>
          <p:nvPr>
            <p:ph type="sldNum" sz="quarter" idx="16"/>
          </p:nvPr>
        </p:nvSpPr>
        <p:spPr/>
        <p:txBody>
          <a:body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12</a:t>
            </a:fld>
            <a:endParaRPr lang="en-AU" dirty="0">
              <a:solidFill>
                <a:srgbClr val="242424"/>
              </a:solidFill>
            </a:endParaRPr>
          </a:p>
        </p:txBody>
      </p:sp>
      <p:sp>
        <p:nvSpPr>
          <p:cNvPr id="5" name="Title 4">
            <a:extLst>
              <a:ext uri="{FF2B5EF4-FFF2-40B4-BE49-F238E27FC236}">
                <a16:creationId xmlns:a16="http://schemas.microsoft.com/office/drawing/2014/main" id="{68C48A84-2F3B-4667-88FC-01128CBE4F2B}"/>
              </a:ext>
            </a:extLst>
          </p:cNvPr>
          <p:cNvSpPr>
            <a:spLocks noGrp="1"/>
          </p:cNvSpPr>
          <p:nvPr>
            <p:ph type="title"/>
          </p:nvPr>
        </p:nvSpPr>
        <p:spPr/>
        <p:txBody>
          <a:bodyPr/>
          <a:lstStyle/>
          <a:p>
            <a:r>
              <a:rPr lang="en-AU" dirty="0"/>
              <a:t>Architecture Design Review</a:t>
            </a:r>
          </a:p>
        </p:txBody>
      </p:sp>
      <p:pic>
        <p:nvPicPr>
          <p:cNvPr id="6" name="Picture 5">
            <a:extLst>
              <a:ext uri="{FF2B5EF4-FFF2-40B4-BE49-F238E27FC236}">
                <a16:creationId xmlns:a16="http://schemas.microsoft.com/office/drawing/2014/main" id="{C65C3095-0F8C-48B9-8817-86A5A82C029E}"/>
              </a:ext>
            </a:extLst>
          </p:cNvPr>
          <p:cNvPicPr>
            <a:picLocks noChangeAspect="1"/>
          </p:cNvPicPr>
          <p:nvPr/>
        </p:nvPicPr>
        <p:blipFill>
          <a:blip r:embed="rId2"/>
          <a:stretch>
            <a:fillRect/>
          </a:stretch>
        </p:blipFill>
        <p:spPr>
          <a:xfrm>
            <a:off x="1050681" y="1129517"/>
            <a:ext cx="10090638" cy="4937637"/>
          </a:xfrm>
          <a:prstGeom prst="rect">
            <a:avLst/>
          </a:prstGeom>
        </p:spPr>
      </p:pic>
      <p:pic>
        <p:nvPicPr>
          <p:cNvPr id="8" name="Picture 7">
            <a:extLst>
              <a:ext uri="{FF2B5EF4-FFF2-40B4-BE49-F238E27FC236}">
                <a16:creationId xmlns:a16="http://schemas.microsoft.com/office/drawing/2014/main" id="{208DF85C-6F27-4E62-A16E-0EEDE6304B15}"/>
              </a:ext>
            </a:extLst>
          </p:cNvPr>
          <p:cNvPicPr>
            <a:picLocks noChangeAspect="1"/>
          </p:cNvPicPr>
          <p:nvPr/>
        </p:nvPicPr>
        <p:blipFill>
          <a:blip r:embed="rId3"/>
          <a:stretch>
            <a:fillRect/>
          </a:stretch>
        </p:blipFill>
        <p:spPr>
          <a:xfrm>
            <a:off x="6999126" y="216000"/>
            <a:ext cx="2857500" cy="685800"/>
          </a:xfrm>
          <a:prstGeom prst="rect">
            <a:avLst/>
          </a:prstGeom>
        </p:spPr>
      </p:pic>
      <p:sp>
        <p:nvSpPr>
          <p:cNvPr id="7" name="TextBox 6">
            <a:extLst>
              <a:ext uri="{FF2B5EF4-FFF2-40B4-BE49-F238E27FC236}">
                <a16:creationId xmlns:a16="http://schemas.microsoft.com/office/drawing/2014/main" id="{B606D731-FB2C-456D-829A-8C597B319FEB}"/>
              </a:ext>
            </a:extLst>
          </p:cNvPr>
          <p:cNvSpPr txBox="1"/>
          <p:nvPr/>
        </p:nvSpPr>
        <p:spPr>
          <a:xfrm>
            <a:off x="10581854" y="118471"/>
            <a:ext cx="1213065" cy="369332"/>
          </a:xfrm>
          <a:prstGeom prst="rect">
            <a:avLst/>
          </a:prstGeom>
          <a:noFill/>
        </p:spPr>
        <p:txBody>
          <a:bodyPr wrap="square" rtlCol="0">
            <a:spAutoFit/>
          </a:bodyPr>
          <a:lstStyle/>
          <a:p>
            <a:r>
              <a:rPr lang="en-AU" dirty="0">
                <a:solidFill>
                  <a:srgbClr val="FF0000"/>
                </a:solidFill>
              </a:rPr>
              <a:t>**NEW**</a:t>
            </a:r>
          </a:p>
        </p:txBody>
      </p:sp>
    </p:spTree>
    <p:extLst>
      <p:ext uri="{BB962C8B-B14F-4D97-AF65-F5344CB8AC3E}">
        <p14:creationId xmlns:p14="http://schemas.microsoft.com/office/powerpoint/2010/main" val="381234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501AAB-EEAF-46F0-83E9-BFC1C9881658}"/>
              </a:ext>
            </a:extLst>
          </p:cNvPr>
          <p:cNvSpPr>
            <a:spLocks noGrp="1"/>
          </p:cNvSpPr>
          <p:nvPr>
            <p:ph type="body" sz="quarter" idx="14"/>
          </p:nvPr>
        </p:nvSpPr>
        <p:spPr/>
        <p:txBody>
          <a:bodyPr/>
          <a:lstStyle/>
          <a:p>
            <a:r>
              <a:rPr lang="en-AU" dirty="0"/>
              <a:t>TRACKVIA API</a:t>
            </a:r>
          </a:p>
        </p:txBody>
      </p:sp>
      <p:sp>
        <p:nvSpPr>
          <p:cNvPr id="3" name="Slide Number Placeholder 2">
            <a:extLst>
              <a:ext uri="{FF2B5EF4-FFF2-40B4-BE49-F238E27FC236}">
                <a16:creationId xmlns:a16="http://schemas.microsoft.com/office/drawing/2014/main" id="{1675C431-8F39-4C8D-9AA9-4EEDD9146838}"/>
              </a:ext>
            </a:extLst>
          </p:cNvPr>
          <p:cNvSpPr>
            <a:spLocks noGrp="1"/>
          </p:cNvSpPr>
          <p:nvPr>
            <p:ph type="sldNum" sz="quarter" idx="16"/>
          </p:nvPr>
        </p:nvSpPr>
        <p:spPr/>
        <p:txBody>
          <a:body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13</a:t>
            </a:fld>
            <a:endParaRPr lang="en-AU" dirty="0">
              <a:solidFill>
                <a:srgbClr val="242424"/>
              </a:solidFill>
            </a:endParaRPr>
          </a:p>
        </p:txBody>
      </p:sp>
      <p:sp>
        <p:nvSpPr>
          <p:cNvPr id="5" name="Title 4">
            <a:extLst>
              <a:ext uri="{FF2B5EF4-FFF2-40B4-BE49-F238E27FC236}">
                <a16:creationId xmlns:a16="http://schemas.microsoft.com/office/drawing/2014/main" id="{E39A3104-7A6C-4BE1-A10F-FC2B0E13E144}"/>
              </a:ext>
            </a:extLst>
          </p:cNvPr>
          <p:cNvSpPr>
            <a:spLocks noGrp="1"/>
          </p:cNvSpPr>
          <p:nvPr>
            <p:ph type="title"/>
          </p:nvPr>
        </p:nvSpPr>
        <p:spPr/>
        <p:txBody>
          <a:bodyPr/>
          <a:lstStyle/>
          <a:p>
            <a:r>
              <a:rPr lang="en-AU" dirty="0"/>
              <a:t>Architecture Design Review</a:t>
            </a:r>
          </a:p>
        </p:txBody>
      </p:sp>
      <p:sp>
        <p:nvSpPr>
          <p:cNvPr id="7" name="TextBox 6">
            <a:extLst>
              <a:ext uri="{FF2B5EF4-FFF2-40B4-BE49-F238E27FC236}">
                <a16:creationId xmlns:a16="http://schemas.microsoft.com/office/drawing/2014/main" id="{11464A56-D529-4855-84CA-B1627328ACF7}"/>
              </a:ext>
            </a:extLst>
          </p:cNvPr>
          <p:cNvSpPr txBox="1"/>
          <p:nvPr/>
        </p:nvSpPr>
        <p:spPr>
          <a:xfrm>
            <a:off x="653777" y="1164134"/>
            <a:ext cx="11092745" cy="5047536"/>
          </a:xfrm>
          <a:prstGeom prst="rect">
            <a:avLst/>
          </a:prstGeom>
          <a:noFill/>
        </p:spPr>
        <p:txBody>
          <a:bodyPr wrap="square" rtlCol="0">
            <a:spAutoFit/>
          </a:bodyPr>
          <a:lstStyle/>
          <a:p>
            <a:r>
              <a:rPr lang="en-US" sz="1400" dirty="0">
                <a:latin typeface="+mn-lt"/>
              </a:rPr>
              <a:t>Authenticating to </a:t>
            </a:r>
            <a:r>
              <a:rPr lang="en-US" sz="1400" dirty="0" err="1">
                <a:latin typeface="+mn-lt"/>
              </a:rPr>
              <a:t>TrackVia</a:t>
            </a:r>
            <a:r>
              <a:rPr lang="en-US" sz="1400" dirty="0">
                <a:latin typeface="+mn-lt"/>
              </a:rPr>
              <a:t> API’s is via an access token. The access token, along with the user key, are used to verify that you are authorized to use the API and determine which resources you have access to.</a:t>
            </a:r>
          </a:p>
          <a:p>
            <a:endParaRPr lang="en-US" sz="1400" dirty="0">
              <a:latin typeface="+mn-lt"/>
            </a:endParaRPr>
          </a:p>
          <a:p>
            <a:r>
              <a:rPr lang="en-US" sz="1400" dirty="0">
                <a:latin typeface="+mn-lt"/>
              </a:rPr>
              <a:t>The value at the </a:t>
            </a:r>
            <a:r>
              <a:rPr lang="en-US" sz="1400" dirty="0" err="1">
                <a:latin typeface="+mn-lt"/>
              </a:rPr>
              <a:t>access_token</a:t>
            </a:r>
            <a:r>
              <a:rPr lang="en-US" sz="1400" dirty="0">
                <a:latin typeface="+mn-lt"/>
              </a:rPr>
              <a:t> value is your access token to provide to </a:t>
            </a:r>
            <a:r>
              <a:rPr lang="en-US" sz="1400" dirty="0" err="1">
                <a:latin typeface="+mn-lt"/>
              </a:rPr>
              <a:t>TrackVia</a:t>
            </a:r>
            <a:r>
              <a:rPr lang="en-US" sz="1400" dirty="0">
                <a:latin typeface="+mn-lt"/>
              </a:rPr>
              <a:t> to authenticate yourself.</a:t>
            </a:r>
          </a:p>
          <a:p>
            <a:endParaRPr lang="en-US" sz="1400" dirty="0">
              <a:latin typeface="+mn-lt"/>
            </a:endParaRPr>
          </a:p>
          <a:p>
            <a:r>
              <a:rPr lang="en-US" sz="1400" dirty="0">
                <a:latin typeface="+mn-lt"/>
              </a:rPr>
              <a:t>Note: the </a:t>
            </a:r>
            <a:r>
              <a:rPr lang="en-US" sz="1400" dirty="0" err="1">
                <a:latin typeface="+mn-lt"/>
              </a:rPr>
              <a:t>access_token</a:t>
            </a:r>
            <a:r>
              <a:rPr lang="en-US" sz="1400" dirty="0">
                <a:latin typeface="+mn-lt"/>
              </a:rPr>
              <a:t> will expire in the number of seconds in the </a:t>
            </a:r>
            <a:r>
              <a:rPr lang="en-US" sz="1400" dirty="0" err="1">
                <a:latin typeface="+mn-lt"/>
              </a:rPr>
              <a:t>expires_in</a:t>
            </a:r>
            <a:r>
              <a:rPr lang="en-US" sz="1400" dirty="0">
                <a:latin typeface="+mn-lt"/>
              </a:rPr>
              <a:t> value.</a:t>
            </a: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endParaRPr lang="en-US" sz="1400" dirty="0">
              <a:latin typeface="+mn-lt"/>
            </a:endParaRPr>
          </a:p>
          <a:p>
            <a:r>
              <a:rPr lang="en-AU" sz="1400" dirty="0">
                <a:latin typeface="+mn-lt"/>
                <a:hlinkClick r:id="rId2"/>
              </a:rPr>
              <a:t>https://developer.trackvia.com/livedocs#!/integrations</a:t>
            </a:r>
            <a:endParaRPr lang="en-AU" sz="1400" dirty="0">
              <a:latin typeface="+mn-lt"/>
            </a:endParaRPr>
          </a:p>
          <a:p>
            <a:endParaRPr lang="en-AU" sz="1400" dirty="0">
              <a:latin typeface="+mn-lt"/>
            </a:endParaRPr>
          </a:p>
        </p:txBody>
      </p:sp>
      <p:pic>
        <p:nvPicPr>
          <p:cNvPr id="8" name="Picture 7">
            <a:extLst>
              <a:ext uri="{FF2B5EF4-FFF2-40B4-BE49-F238E27FC236}">
                <a16:creationId xmlns:a16="http://schemas.microsoft.com/office/drawing/2014/main" id="{4E59B4BC-DC37-4BD1-B8F7-C427457276D4}"/>
              </a:ext>
            </a:extLst>
          </p:cNvPr>
          <p:cNvPicPr>
            <a:picLocks noChangeAspect="1"/>
          </p:cNvPicPr>
          <p:nvPr/>
        </p:nvPicPr>
        <p:blipFill>
          <a:blip r:embed="rId3"/>
          <a:stretch>
            <a:fillRect/>
          </a:stretch>
        </p:blipFill>
        <p:spPr>
          <a:xfrm>
            <a:off x="872786" y="3010809"/>
            <a:ext cx="5493361" cy="2374814"/>
          </a:xfrm>
          <a:prstGeom prst="rect">
            <a:avLst/>
          </a:prstGeom>
        </p:spPr>
      </p:pic>
      <p:pic>
        <p:nvPicPr>
          <p:cNvPr id="9" name="Picture 8">
            <a:extLst>
              <a:ext uri="{FF2B5EF4-FFF2-40B4-BE49-F238E27FC236}">
                <a16:creationId xmlns:a16="http://schemas.microsoft.com/office/drawing/2014/main" id="{2191EF4B-78F3-4B0A-9C92-B7F5BFEE53FE}"/>
              </a:ext>
            </a:extLst>
          </p:cNvPr>
          <p:cNvPicPr>
            <a:picLocks noChangeAspect="1"/>
          </p:cNvPicPr>
          <p:nvPr/>
        </p:nvPicPr>
        <p:blipFill>
          <a:blip r:embed="rId4"/>
          <a:stretch>
            <a:fillRect/>
          </a:stretch>
        </p:blipFill>
        <p:spPr>
          <a:xfrm>
            <a:off x="6585155" y="2864783"/>
            <a:ext cx="5004206" cy="2815737"/>
          </a:xfrm>
          <a:prstGeom prst="rect">
            <a:avLst/>
          </a:prstGeom>
        </p:spPr>
      </p:pic>
      <p:pic>
        <p:nvPicPr>
          <p:cNvPr id="10" name="Picture 9">
            <a:extLst>
              <a:ext uri="{FF2B5EF4-FFF2-40B4-BE49-F238E27FC236}">
                <a16:creationId xmlns:a16="http://schemas.microsoft.com/office/drawing/2014/main" id="{25FD78AD-996B-4EF6-966C-E7DDBF80D6C8}"/>
              </a:ext>
            </a:extLst>
          </p:cNvPr>
          <p:cNvPicPr>
            <a:picLocks noChangeAspect="1"/>
          </p:cNvPicPr>
          <p:nvPr/>
        </p:nvPicPr>
        <p:blipFill>
          <a:blip r:embed="rId5"/>
          <a:stretch>
            <a:fillRect/>
          </a:stretch>
        </p:blipFill>
        <p:spPr>
          <a:xfrm>
            <a:off x="8545998" y="420754"/>
            <a:ext cx="2936756" cy="371989"/>
          </a:xfrm>
          <a:prstGeom prst="rect">
            <a:avLst/>
          </a:prstGeom>
        </p:spPr>
      </p:pic>
      <p:sp>
        <p:nvSpPr>
          <p:cNvPr id="11" name="TextBox 10">
            <a:extLst>
              <a:ext uri="{FF2B5EF4-FFF2-40B4-BE49-F238E27FC236}">
                <a16:creationId xmlns:a16="http://schemas.microsoft.com/office/drawing/2014/main" id="{1920A2A2-BCD8-4663-9871-19C51DDDF60B}"/>
              </a:ext>
            </a:extLst>
          </p:cNvPr>
          <p:cNvSpPr txBox="1"/>
          <p:nvPr/>
        </p:nvSpPr>
        <p:spPr>
          <a:xfrm>
            <a:off x="10581854" y="118471"/>
            <a:ext cx="1213065" cy="369332"/>
          </a:xfrm>
          <a:prstGeom prst="rect">
            <a:avLst/>
          </a:prstGeom>
          <a:noFill/>
        </p:spPr>
        <p:txBody>
          <a:bodyPr wrap="square" rtlCol="0">
            <a:spAutoFit/>
          </a:bodyPr>
          <a:lstStyle/>
          <a:p>
            <a:r>
              <a:rPr lang="en-AU" dirty="0">
                <a:solidFill>
                  <a:srgbClr val="FF0000"/>
                </a:solidFill>
              </a:rPr>
              <a:t>**NEW**</a:t>
            </a:r>
          </a:p>
        </p:txBody>
      </p:sp>
    </p:spTree>
    <p:extLst>
      <p:ext uri="{BB962C8B-B14F-4D97-AF65-F5344CB8AC3E}">
        <p14:creationId xmlns:p14="http://schemas.microsoft.com/office/powerpoint/2010/main" val="2572056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8C761615-EE0D-4D28-B9F1-B0E80C62C1C2}"/>
              </a:ext>
            </a:extLst>
          </p:cNvPr>
          <p:cNvSpPr/>
          <p:nvPr/>
        </p:nvSpPr>
        <p:spPr>
          <a:xfrm>
            <a:off x="1723880" y="3595738"/>
            <a:ext cx="630315" cy="14679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56" name="Rectangle 55">
            <a:extLst>
              <a:ext uri="{FF2B5EF4-FFF2-40B4-BE49-F238E27FC236}">
                <a16:creationId xmlns:a16="http://schemas.microsoft.com/office/drawing/2014/main" id="{58A903A9-8ED3-4475-9DA5-D188006AA7AE}"/>
              </a:ext>
            </a:extLst>
          </p:cNvPr>
          <p:cNvSpPr/>
          <p:nvPr/>
        </p:nvSpPr>
        <p:spPr>
          <a:xfrm>
            <a:off x="1729505" y="2036390"/>
            <a:ext cx="630315" cy="146796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2" name="Text Placeholder 1">
            <a:extLst>
              <a:ext uri="{FF2B5EF4-FFF2-40B4-BE49-F238E27FC236}">
                <a16:creationId xmlns:a16="http://schemas.microsoft.com/office/drawing/2014/main" id="{8B6067DA-EE1E-4F43-A673-F84C68F0577D}"/>
              </a:ext>
            </a:extLst>
          </p:cNvPr>
          <p:cNvSpPr>
            <a:spLocks noGrp="1"/>
          </p:cNvSpPr>
          <p:nvPr>
            <p:ph type="body" sz="quarter" idx="14"/>
          </p:nvPr>
        </p:nvSpPr>
        <p:spPr/>
        <p:txBody>
          <a:bodyPr/>
          <a:lstStyle/>
          <a:p>
            <a:r>
              <a:rPr lang="en-AU" dirty="0"/>
              <a:t>INTERFACE - P1 – NEW PATRON RECORD CREATION</a:t>
            </a:r>
          </a:p>
        </p:txBody>
      </p:sp>
      <p:sp>
        <p:nvSpPr>
          <p:cNvPr id="3" name="Slide Number Placeholder 2">
            <a:extLst>
              <a:ext uri="{FF2B5EF4-FFF2-40B4-BE49-F238E27FC236}">
                <a16:creationId xmlns:a16="http://schemas.microsoft.com/office/drawing/2014/main" id="{2CED7F41-1226-46C6-B645-1B591EDE513E}"/>
              </a:ext>
            </a:extLst>
          </p:cNvPr>
          <p:cNvSpPr>
            <a:spLocks noGrp="1"/>
          </p:cNvSpPr>
          <p:nvPr>
            <p:ph type="sldNum" sz="quarter" idx="16"/>
          </p:nvPr>
        </p:nvSpPr>
        <p:spPr/>
        <p:txBody>
          <a:body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14</a:t>
            </a:fld>
            <a:endParaRPr lang="en-AU" dirty="0">
              <a:solidFill>
                <a:srgbClr val="242424"/>
              </a:solidFill>
            </a:endParaRPr>
          </a:p>
        </p:txBody>
      </p:sp>
      <p:sp>
        <p:nvSpPr>
          <p:cNvPr id="5" name="Title 4">
            <a:extLst>
              <a:ext uri="{FF2B5EF4-FFF2-40B4-BE49-F238E27FC236}">
                <a16:creationId xmlns:a16="http://schemas.microsoft.com/office/drawing/2014/main" id="{737701B0-EB10-4EDF-B9F9-DFDD488BDC8A}"/>
              </a:ext>
            </a:extLst>
          </p:cNvPr>
          <p:cNvSpPr>
            <a:spLocks noGrp="1"/>
          </p:cNvSpPr>
          <p:nvPr>
            <p:ph type="title"/>
          </p:nvPr>
        </p:nvSpPr>
        <p:spPr/>
        <p:txBody>
          <a:bodyPr/>
          <a:lstStyle/>
          <a:p>
            <a:r>
              <a:rPr lang="en-AU" dirty="0"/>
              <a:t>Architecture Design Review</a:t>
            </a:r>
          </a:p>
        </p:txBody>
      </p:sp>
      <p:cxnSp>
        <p:nvCxnSpPr>
          <p:cNvPr id="7" name="Straight Connector 6">
            <a:extLst>
              <a:ext uri="{FF2B5EF4-FFF2-40B4-BE49-F238E27FC236}">
                <a16:creationId xmlns:a16="http://schemas.microsoft.com/office/drawing/2014/main" id="{CCDBBD16-02B7-4F14-AAC6-603A5F3E3C14}"/>
              </a:ext>
            </a:extLst>
          </p:cNvPr>
          <p:cNvCxnSpPr>
            <a:cxnSpLocks/>
          </p:cNvCxnSpPr>
          <p:nvPr/>
        </p:nvCxnSpPr>
        <p:spPr>
          <a:xfrm>
            <a:off x="2047103" y="1704975"/>
            <a:ext cx="0" cy="350368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25E33D0-915B-4D78-BC1E-6D8DBAD90EBC}"/>
              </a:ext>
            </a:extLst>
          </p:cNvPr>
          <p:cNvCxnSpPr>
            <a:cxnSpLocks/>
          </p:cNvCxnSpPr>
          <p:nvPr/>
        </p:nvCxnSpPr>
        <p:spPr>
          <a:xfrm>
            <a:off x="5261981" y="1695450"/>
            <a:ext cx="0" cy="351320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0A5BC4F-51CE-4FB4-A853-9188F961A9D2}"/>
              </a:ext>
            </a:extLst>
          </p:cNvPr>
          <p:cNvCxnSpPr>
            <a:cxnSpLocks/>
          </p:cNvCxnSpPr>
          <p:nvPr/>
        </p:nvCxnSpPr>
        <p:spPr>
          <a:xfrm>
            <a:off x="7029440" y="1704975"/>
            <a:ext cx="0" cy="448856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A2112B-5F58-43EB-8F50-22AEADD28E23}"/>
              </a:ext>
            </a:extLst>
          </p:cNvPr>
          <p:cNvCxnSpPr>
            <a:cxnSpLocks/>
          </p:cNvCxnSpPr>
          <p:nvPr/>
        </p:nvCxnSpPr>
        <p:spPr>
          <a:xfrm>
            <a:off x="9296390" y="1704975"/>
            <a:ext cx="0" cy="4549521"/>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69B0FA9-9A23-445A-9AEF-1119368A6A18}"/>
              </a:ext>
            </a:extLst>
          </p:cNvPr>
          <p:cNvSpPr/>
          <p:nvPr/>
        </p:nvSpPr>
        <p:spPr>
          <a:xfrm>
            <a:off x="1842158" y="1621531"/>
            <a:ext cx="419236" cy="3693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a:solidFill>
                  <a:schemeClr val="tx1"/>
                </a:solidFill>
              </a:rPr>
              <a:t>start</a:t>
            </a:r>
          </a:p>
        </p:txBody>
      </p:sp>
      <p:cxnSp>
        <p:nvCxnSpPr>
          <p:cNvPr id="17" name="Straight Arrow Connector 16">
            <a:extLst>
              <a:ext uri="{FF2B5EF4-FFF2-40B4-BE49-F238E27FC236}">
                <a16:creationId xmlns:a16="http://schemas.microsoft.com/office/drawing/2014/main" id="{59BCA77D-0535-4A73-B57B-4143855A3652}"/>
              </a:ext>
            </a:extLst>
          </p:cNvPr>
          <p:cNvCxnSpPr>
            <a:cxnSpLocks/>
          </p:cNvCxnSpPr>
          <p:nvPr/>
        </p:nvCxnSpPr>
        <p:spPr>
          <a:xfrm>
            <a:off x="2362200" y="2274451"/>
            <a:ext cx="27950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018DEE5-251C-43F6-8F06-3D0AF6B52834}"/>
              </a:ext>
            </a:extLst>
          </p:cNvPr>
          <p:cNvCxnSpPr>
            <a:cxnSpLocks/>
          </p:cNvCxnSpPr>
          <p:nvPr/>
        </p:nvCxnSpPr>
        <p:spPr>
          <a:xfrm>
            <a:off x="5396484" y="2280809"/>
            <a:ext cx="122377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82B3F5-4CA2-43CA-B8A3-B598FBC31298}"/>
              </a:ext>
            </a:extLst>
          </p:cNvPr>
          <p:cNvCxnSpPr/>
          <p:nvPr/>
        </p:nvCxnSpPr>
        <p:spPr>
          <a:xfrm>
            <a:off x="7363587" y="2481739"/>
            <a:ext cx="15716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8E297A1-0A76-4C18-8BCB-7EE018FAC23B}"/>
              </a:ext>
            </a:extLst>
          </p:cNvPr>
          <p:cNvCxnSpPr/>
          <p:nvPr/>
        </p:nvCxnSpPr>
        <p:spPr>
          <a:xfrm>
            <a:off x="7406449" y="2757964"/>
            <a:ext cx="1571625" cy="0"/>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FD464C-2883-4400-99E1-511960EC833B}"/>
              </a:ext>
            </a:extLst>
          </p:cNvPr>
          <p:cNvCxnSpPr>
            <a:cxnSpLocks/>
          </p:cNvCxnSpPr>
          <p:nvPr/>
        </p:nvCxnSpPr>
        <p:spPr>
          <a:xfrm>
            <a:off x="5423915" y="3082862"/>
            <a:ext cx="1245109" cy="0"/>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A7B388-600C-469A-9D64-975494A182AB}"/>
              </a:ext>
            </a:extLst>
          </p:cNvPr>
          <p:cNvCxnSpPr>
            <a:cxnSpLocks/>
          </p:cNvCxnSpPr>
          <p:nvPr/>
        </p:nvCxnSpPr>
        <p:spPr>
          <a:xfrm>
            <a:off x="2362200" y="3068003"/>
            <a:ext cx="2734056" cy="0"/>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2B3958A-52DF-4F60-B76C-E846266FD841}"/>
              </a:ext>
            </a:extLst>
          </p:cNvPr>
          <p:cNvSpPr/>
          <p:nvPr/>
        </p:nvSpPr>
        <p:spPr>
          <a:xfrm>
            <a:off x="1842159" y="2924977"/>
            <a:ext cx="419235" cy="3693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26" name="Rectangle 25">
            <a:extLst>
              <a:ext uri="{FF2B5EF4-FFF2-40B4-BE49-F238E27FC236}">
                <a16:creationId xmlns:a16="http://schemas.microsoft.com/office/drawing/2014/main" id="{5E15F1D4-1B8C-478A-A6F6-AA2FAD57BCDF}"/>
              </a:ext>
            </a:extLst>
          </p:cNvPr>
          <p:cNvSpPr/>
          <p:nvPr/>
        </p:nvSpPr>
        <p:spPr>
          <a:xfrm>
            <a:off x="1842159" y="3696308"/>
            <a:ext cx="419235" cy="3693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28" name="TextBox 27">
            <a:extLst>
              <a:ext uri="{FF2B5EF4-FFF2-40B4-BE49-F238E27FC236}">
                <a16:creationId xmlns:a16="http://schemas.microsoft.com/office/drawing/2014/main" id="{463A2DB0-A494-4C44-846E-ADAA6A8320E0}"/>
              </a:ext>
            </a:extLst>
          </p:cNvPr>
          <p:cNvSpPr txBox="1"/>
          <p:nvPr/>
        </p:nvSpPr>
        <p:spPr>
          <a:xfrm>
            <a:off x="97536" y="1851380"/>
            <a:ext cx="1630267" cy="4339650"/>
          </a:xfrm>
          <a:prstGeom prst="rect">
            <a:avLst/>
          </a:prstGeom>
          <a:noFill/>
        </p:spPr>
        <p:txBody>
          <a:bodyPr wrap="square" rtlCol="0">
            <a:spAutoFit/>
          </a:bodyPr>
          <a:lstStyle/>
          <a:p>
            <a:r>
              <a:rPr lang="en-AU" sz="1200" dirty="0">
                <a:latin typeface="+mn-lt"/>
              </a:rPr>
              <a:t>TV User wants to create new AML Patron &amp;   Provides Search Values</a:t>
            </a:r>
          </a:p>
          <a:p>
            <a:endParaRPr lang="en-AU" sz="1200" dirty="0">
              <a:latin typeface="+mn-lt"/>
            </a:endParaRPr>
          </a:p>
          <a:p>
            <a:r>
              <a:rPr lang="en-AU" sz="1200" dirty="0">
                <a:latin typeface="+mn-lt"/>
              </a:rPr>
              <a:t>Return list of Matching Patrons</a:t>
            </a:r>
          </a:p>
          <a:p>
            <a:endParaRPr lang="en-AU" sz="1200" dirty="0">
              <a:latin typeface="+mn-lt"/>
            </a:endParaRPr>
          </a:p>
          <a:p>
            <a:endParaRPr lang="en-AU" sz="1200" dirty="0">
              <a:latin typeface="+mn-lt"/>
            </a:endParaRPr>
          </a:p>
          <a:p>
            <a:r>
              <a:rPr lang="en-AU" sz="1200" dirty="0">
                <a:latin typeface="+mn-lt"/>
              </a:rPr>
              <a:t>User selects relevant Patron record &amp; return set</a:t>
            </a:r>
          </a:p>
          <a:p>
            <a:endParaRPr lang="en-AU" sz="1200" dirty="0">
              <a:latin typeface="+mn-lt"/>
            </a:endParaRPr>
          </a:p>
          <a:p>
            <a:r>
              <a:rPr lang="en-AU" sz="1200" dirty="0">
                <a:latin typeface="+mn-lt"/>
              </a:rPr>
              <a:t>Return full patron record data to TV and create TV Patron record.</a:t>
            </a:r>
          </a:p>
          <a:p>
            <a:endParaRPr lang="en-AU" sz="1200" dirty="0">
              <a:latin typeface="+mn-lt"/>
            </a:endParaRPr>
          </a:p>
          <a:p>
            <a:endParaRPr lang="en-AU" sz="1200" dirty="0">
              <a:latin typeface="+mn-lt"/>
            </a:endParaRPr>
          </a:p>
          <a:p>
            <a:r>
              <a:rPr lang="en-AU" sz="1200" dirty="0">
                <a:latin typeface="+mn-lt"/>
              </a:rPr>
              <a:t>Note: un-Carded Patrons will be  manually added to TV</a:t>
            </a:r>
          </a:p>
        </p:txBody>
      </p:sp>
      <p:sp>
        <p:nvSpPr>
          <p:cNvPr id="29" name="Rectangle 28">
            <a:extLst>
              <a:ext uri="{FF2B5EF4-FFF2-40B4-BE49-F238E27FC236}">
                <a16:creationId xmlns:a16="http://schemas.microsoft.com/office/drawing/2014/main" id="{E384DC18-D4CE-4155-B3CA-518638C48D1D}"/>
              </a:ext>
            </a:extLst>
          </p:cNvPr>
          <p:cNvSpPr/>
          <p:nvPr/>
        </p:nvSpPr>
        <p:spPr>
          <a:xfrm rot="16200000">
            <a:off x="5157933" y="3661633"/>
            <a:ext cx="3813832" cy="39653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400" dirty="0">
                <a:solidFill>
                  <a:schemeClr val="tx1"/>
                </a:solidFill>
              </a:rPr>
              <a:t>AZURE MDM API</a:t>
            </a:r>
          </a:p>
        </p:txBody>
      </p:sp>
      <p:cxnSp>
        <p:nvCxnSpPr>
          <p:cNvPr id="31" name="Straight Arrow Connector 30">
            <a:extLst>
              <a:ext uri="{FF2B5EF4-FFF2-40B4-BE49-F238E27FC236}">
                <a16:creationId xmlns:a16="http://schemas.microsoft.com/office/drawing/2014/main" id="{3A3D0939-A8EB-4665-841D-A1266010D987}"/>
              </a:ext>
            </a:extLst>
          </p:cNvPr>
          <p:cNvCxnSpPr>
            <a:cxnSpLocks/>
          </p:cNvCxnSpPr>
          <p:nvPr/>
        </p:nvCxnSpPr>
        <p:spPr>
          <a:xfrm>
            <a:off x="2362200" y="3861316"/>
            <a:ext cx="26974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DC05F1F-382F-4E10-B479-3A6990CB5089}"/>
              </a:ext>
            </a:extLst>
          </p:cNvPr>
          <p:cNvCxnSpPr>
            <a:cxnSpLocks/>
          </p:cNvCxnSpPr>
          <p:nvPr/>
        </p:nvCxnSpPr>
        <p:spPr>
          <a:xfrm>
            <a:off x="5452110" y="3871837"/>
            <a:ext cx="12534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AE2187B-EB62-4AD6-842A-95E0861D6056}"/>
              </a:ext>
            </a:extLst>
          </p:cNvPr>
          <p:cNvCxnSpPr/>
          <p:nvPr/>
        </p:nvCxnSpPr>
        <p:spPr>
          <a:xfrm>
            <a:off x="7454073" y="4123730"/>
            <a:ext cx="15716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3E0EFB5-5141-455B-AAAF-3E91C9A6DBC9}"/>
              </a:ext>
            </a:extLst>
          </p:cNvPr>
          <p:cNvCxnSpPr/>
          <p:nvPr/>
        </p:nvCxnSpPr>
        <p:spPr>
          <a:xfrm>
            <a:off x="7415974" y="4405789"/>
            <a:ext cx="1571625" cy="0"/>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393494B-F9F4-47F5-B434-77B997D592B7}"/>
              </a:ext>
            </a:extLst>
          </p:cNvPr>
          <p:cNvCxnSpPr>
            <a:cxnSpLocks/>
          </p:cNvCxnSpPr>
          <p:nvPr/>
        </p:nvCxnSpPr>
        <p:spPr>
          <a:xfrm>
            <a:off x="5444108" y="4850321"/>
            <a:ext cx="1273684" cy="0"/>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2A71C2B-9489-43A4-80DA-BD71F59281FA}"/>
              </a:ext>
            </a:extLst>
          </p:cNvPr>
          <p:cNvCxnSpPr>
            <a:cxnSpLocks/>
          </p:cNvCxnSpPr>
          <p:nvPr/>
        </p:nvCxnSpPr>
        <p:spPr>
          <a:xfrm>
            <a:off x="2362200" y="4805839"/>
            <a:ext cx="2660904" cy="0"/>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1A1B8DA-AFF5-4E05-A165-9615DEE9F31D}"/>
              </a:ext>
            </a:extLst>
          </p:cNvPr>
          <p:cNvSpPr txBox="1"/>
          <p:nvPr/>
        </p:nvSpPr>
        <p:spPr>
          <a:xfrm>
            <a:off x="1723880" y="1237450"/>
            <a:ext cx="10071039" cy="338554"/>
          </a:xfrm>
          <a:prstGeom prst="rect">
            <a:avLst/>
          </a:prstGeom>
          <a:noFill/>
        </p:spPr>
        <p:txBody>
          <a:bodyPr wrap="square" rtlCol="0">
            <a:spAutoFit/>
          </a:bodyPr>
          <a:lstStyle/>
          <a:p>
            <a:r>
              <a:rPr lang="en-AU" sz="1600" dirty="0">
                <a:latin typeface="+mn-lt"/>
              </a:rPr>
              <a:t>TrackVia                              Azure API G/W     Azure Functions      Azure DL/Internal System     Error &amp; Audit</a:t>
            </a:r>
          </a:p>
        </p:txBody>
      </p:sp>
      <p:sp>
        <p:nvSpPr>
          <p:cNvPr id="43" name="Cylinder 42">
            <a:extLst>
              <a:ext uri="{FF2B5EF4-FFF2-40B4-BE49-F238E27FC236}">
                <a16:creationId xmlns:a16="http://schemas.microsoft.com/office/drawing/2014/main" id="{BF682ABE-63C6-40BB-B856-C494CA9AB1CA}"/>
              </a:ext>
            </a:extLst>
          </p:cNvPr>
          <p:cNvSpPr/>
          <p:nvPr/>
        </p:nvSpPr>
        <p:spPr>
          <a:xfrm>
            <a:off x="9106055" y="1941193"/>
            <a:ext cx="419248" cy="1216651"/>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b="1" dirty="0">
                <a:solidFill>
                  <a:schemeClr val="tx1"/>
                </a:solidFill>
              </a:rPr>
              <a:t>MDM</a:t>
            </a:r>
          </a:p>
        </p:txBody>
      </p:sp>
      <p:sp>
        <p:nvSpPr>
          <p:cNvPr id="46" name="Cylinder 45">
            <a:extLst>
              <a:ext uri="{FF2B5EF4-FFF2-40B4-BE49-F238E27FC236}">
                <a16:creationId xmlns:a16="http://schemas.microsoft.com/office/drawing/2014/main" id="{E3ED347B-350B-401B-85A2-C7638713622F}"/>
              </a:ext>
            </a:extLst>
          </p:cNvPr>
          <p:cNvSpPr/>
          <p:nvPr/>
        </p:nvSpPr>
        <p:spPr>
          <a:xfrm>
            <a:off x="9105596" y="3846267"/>
            <a:ext cx="419248" cy="1216649"/>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b="1" dirty="0">
                <a:solidFill>
                  <a:schemeClr val="tx1"/>
                </a:solidFill>
              </a:rPr>
              <a:t>MDM</a:t>
            </a:r>
          </a:p>
          <a:p>
            <a:pPr algn="ctr"/>
            <a:r>
              <a:rPr lang="en-AU" sz="1200" b="1" dirty="0">
                <a:solidFill>
                  <a:schemeClr val="tx1"/>
                </a:solidFill>
              </a:rPr>
              <a:t>&amp;</a:t>
            </a:r>
          </a:p>
          <a:p>
            <a:pPr algn="ctr"/>
            <a:r>
              <a:rPr lang="en-AU" sz="1200" b="1" dirty="0">
                <a:solidFill>
                  <a:schemeClr val="tx1"/>
                </a:solidFill>
              </a:rPr>
              <a:t> DL</a:t>
            </a:r>
          </a:p>
        </p:txBody>
      </p:sp>
      <p:sp>
        <p:nvSpPr>
          <p:cNvPr id="61" name="TextBox 60">
            <a:extLst>
              <a:ext uri="{FF2B5EF4-FFF2-40B4-BE49-F238E27FC236}">
                <a16:creationId xmlns:a16="http://schemas.microsoft.com/office/drawing/2014/main" id="{0B075D03-D07B-427C-9186-D5ED8198AAB2}"/>
              </a:ext>
            </a:extLst>
          </p:cNvPr>
          <p:cNvSpPr txBox="1"/>
          <p:nvPr/>
        </p:nvSpPr>
        <p:spPr>
          <a:xfrm>
            <a:off x="7661460" y="1810576"/>
            <a:ext cx="1204604" cy="646331"/>
          </a:xfrm>
          <a:prstGeom prst="rect">
            <a:avLst/>
          </a:prstGeom>
          <a:noFill/>
        </p:spPr>
        <p:txBody>
          <a:bodyPr wrap="square" rtlCol="0">
            <a:spAutoFit/>
          </a:bodyPr>
          <a:lstStyle/>
          <a:p>
            <a:r>
              <a:rPr lang="en-AU" sz="1200" dirty="0">
                <a:latin typeface="+mn-lt"/>
              </a:rPr>
              <a:t>Search for Matching Patron list</a:t>
            </a:r>
          </a:p>
        </p:txBody>
      </p:sp>
      <p:sp>
        <p:nvSpPr>
          <p:cNvPr id="62" name="TextBox 61">
            <a:extLst>
              <a:ext uri="{FF2B5EF4-FFF2-40B4-BE49-F238E27FC236}">
                <a16:creationId xmlns:a16="http://schemas.microsoft.com/office/drawing/2014/main" id="{48106D36-95AB-412F-89E8-AAD06761099B}"/>
              </a:ext>
            </a:extLst>
          </p:cNvPr>
          <p:cNvSpPr txBox="1"/>
          <p:nvPr/>
        </p:nvSpPr>
        <p:spPr>
          <a:xfrm>
            <a:off x="7400544" y="3477189"/>
            <a:ext cx="1975103" cy="646331"/>
          </a:xfrm>
          <a:prstGeom prst="rect">
            <a:avLst/>
          </a:prstGeom>
          <a:noFill/>
        </p:spPr>
        <p:txBody>
          <a:bodyPr wrap="square" rtlCol="0">
            <a:spAutoFit/>
          </a:bodyPr>
          <a:lstStyle/>
          <a:p>
            <a:r>
              <a:rPr lang="en-AU" sz="1200" dirty="0">
                <a:latin typeface="+mn-lt"/>
              </a:rPr>
              <a:t>Search for selected Patron &amp; orchestrate full data set retrieval</a:t>
            </a:r>
          </a:p>
        </p:txBody>
      </p:sp>
      <p:sp>
        <p:nvSpPr>
          <p:cNvPr id="63" name="TextBox 62">
            <a:extLst>
              <a:ext uri="{FF2B5EF4-FFF2-40B4-BE49-F238E27FC236}">
                <a16:creationId xmlns:a16="http://schemas.microsoft.com/office/drawing/2014/main" id="{226421FE-0D61-48B0-A0E9-E829F857CF69}"/>
              </a:ext>
            </a:extLst>
          </p:cNvPr>
          <p:cNvSpPr txBox="1"/>
          <p:nvPr/>
        </p:nvSpPr>
        <p:spPr>
          <a:xfrm>
            <a:off x="7698473" y="2834047"/>
            <a:ext cx="1204604" cy="276999"/>
          </a:xfrm>
          <a:prstGeom prst="rect">
            <a:avLst/>
          </a:prstGeom>
          <a:noFill/>
        </p:spPr>
        <p:txBody>
          <a:bodyPr wrap="square" rtlCol="0">
            <a:spAutoFit/>
          </a:bodyPr>
          <a:lstStyle/>
          <a:p>
            <a:r>
              <a:rPr lang="en-AU" sz="1200" dirty="0">
                <a:latin typeface="+mn-lt"/>
              </a:rPr>
              <a:t>Return List</a:t>
            </a:r>
          </a:p>
        </p:txBody>
      </p:sp>
      <p:sp>
        <p:nvSpPr>
          <p:cNvPr id="64" name="TextBox 63">
            <a:extLst>
              <a:ext uri="{FF2B5EF4-FFF2-40B4-BE49-F238E27FC236}">
                <a16:creationId xmlns:a16="http://schemas.microsoft.com/office/drawing/2014/main" id="{71B2FA52-C4CA-4D3A-B7F7-E426F1BB0B8B}"/>
              </a:ext>
            </a:extLst>
          </p:cNvPr>
          <p:cNvSpPr txBox="1"/>
          <p:nvPr/>
        </p:nvSpPr>
        <p:spPr>
          <a:xfrm>
            <a:off x="7677450" y="4444919"/>
            <a:ext cx="1204604" cy="276999"/>
          </a:xfrm>
          <a:prstGeom prst="rect">
            <a:avLst/>
          </a:prstGeom>
          <a:noFill/>
        </p:spPr>
        <p:txBody>
          <a:bodyPr wrap="square" rtlCol="0">
            <a:spAutoFit/>
          </a:bodyPr>
          <a:lstStyle/>
          <a:p>
            <a:r>
              <a:rPr lang="en-AU" sz="1200" dirty="0">
                <a:latin typeface="+mn-lt"/>
              </a:rPr>
              <a:t>Return Record</a:t>
            </a:r>
          </a:p>
        </p:txBody>
      </p:sp>
      <p:sp>
        <p:nvSpPr>
          <p:cNvPr id="65" name="TextBox 64">
            <a:extLst>
              <a:ext uri="{FF2B5EF4-FFF2-40B4-BE49-F238E27FC236}">
                <a16:creationId xmlns:a16="http://schemas.microsoft.com/office/drawing/2014/main" id="{E006F226-E0CE-478A-9E18-79F9E49D8F33}"/>
              </a:ext>
            </a:extLst>
          </p:cNvPr>
          <p:cNvSpPr txBox="1"/>
          <p:nvPr/>
        </p:nvSpPr>
        <p:spPr>
          <a:xfrm>
            <a:off x="2564091" y="3598342"/>
            <a:ext cx="1204604" cy="276999"/>
          </a:xfrm>
          <a:prstGeom prst="rect">
            <a:avLst/>
          </a:prstGeom>
          <a:noFill/>
        </p:spPr>
        <p:txBody>
          <a:bodyPr wrap="square" rtlCol="0">
            <a:spAutoFit/>
          </a:bodyPr>
          <a:lstStyle/>
          <a:p>
            <a:r>
              <a:rPr lang="en-AU" sz="1200" dirty="0">
                <a:latin typeface="+mn-lt"/>
              </a:rPr>
              <a:t>Return Key</a:t>
            </a:r>
          </a:p>
        </p:txBody>
      </p:sp>
      <p:sp>
        <p:nvSpPr>
          <p:cNvPr id="68" name="Rectangle 67">
            <a:extLst>
              <a:ext uri="{FF2B5EF4-FFF2-40B4-BE49-F238E27FC236}">
                <a16:creationId xmlns:a16="http://schemas.microsoft.com/office/drawing/2014/main" id="{AEB1DCEF-2F50-4D30-89AB-1AE2249E8031}"/>
              </a:ext>
            </a:extLst>
          </p:cNvPr>
          <p:cNvSpPr/>
          <p:nvPr/>
        </p:nvSpPr>
        <p:spPr>
          <a:xfrm>
            <a:off x="1842159" y="4626921"/>
            <a:ext cx="419235" cy="3693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41" name="Oval 40">
            <a:extLst>
              <a:ext uri="{FF2B5EF4-FFF2-40B4-BE49-F238E27FC236}">
                <a16:creationId xmlns:a16="http://schemas.microsoft.com/office/drawing/2014/main" id="{107B8632-8C57-4DF2-8684-4BE51D300423}"/>
              </a:ext>
            </a:extLst>
          </p:cNvPr>
          <p:cNvSpPr/>
          <p:nvPr/>
        </p:nvSpPr>
        <p:spPr>
          <a:xfrm>
            <a:off x="6819119" y="5806381"/>
            <a:ext cx="419236" cy="3693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a:solidFill>
                  <a:schemeClr val="tx1"/>
                </a:solidFill>
              </a:rPr>
              <a:t>End</a:t>
            </a:r>
          </a:p>
        </p:txBody>
      </p:sp>
      <p:sp>
        <p:nvSpPr>
          <p:cNvPr id="69" name="Rectangle 68">
            <a:extLst>
              <a:ext uri="{FF2B5EF4-FFF2-40B4-BE49-F238E27FC236}">
                <a16:creationId xmlns:a16="http://schemas.microsoft.com/office/drawing/2014/main" id="{3876E7F7-55E8-4E1C-966A-D875CA01C77E}"/>
              </a:ext>
            </a:extLst>
          </p:cNvPr>
          <p:cNvSpPr/>
          <p:nvPr/>
        </p:nvSpPr>
        <p:spPr>
          <a:xfrm>
            <a:off x="1842159" y="2127769"/>
            <a:ext cx="419235" cy="3693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70" name="TextBox 69">
            <a:extLst>
              <a:ext uri="{FF2B5EF4-FFF2-40B4-BE49-F238E27FC236}">
                <a16:creationId xmlns:a16="http://schemas.microsoft.com/office/drawing/2014/main" id="{8595ADD1-829F-4612-8F11-639CF02D1F18}"/>
              </a:ext>
            </a:extLst>
          </p:cNvPr>
          <p:cNvSpPr txBox="1"/>
          <p:nvPr/>
        </p:nvSpPr>
        <p:spPr>
          <a:xfrm>
            <a:off x="6588093" y="6180335"/>
            <a:ext cx="2708295" cy="461665"/>
          </a:xfrm>
          <a:prstGeom prst="rect">
            <a:avLst/>
          </a:prstGeom>
          <a:noFill/>
        </p:spPr>
        <p:txBody>
          <a:bodyPr wrap="square" rtlCol="0">
            <a:spAutoFit/>
          </a:bodyPr>
          <a:lstStyle/>
          <a:p>
            <a:r>
              <a:rPr lang="en-AU" sz="1200" dirty="0">
                <a:latin typeface="+mn-lt"/>
              </a:rPr>
              <a:t>RESTful</a:t>
            </a:r>
          </a:p>
          <a:p>
            <a:r>
              <a:rPr lang="en-AU" sz="1200" dirty="0">
                <a:latin typeface="+mn-lt"/>
              </a:rPr>
              <a:t>(API Security model to be defined)</a:t>
            </a:r>
          </a:p>
        </p:txBody>
      </p:sp>
      <p:pic>
        <p:nvPicPr>
          <p:cNvPr id="4" name="Picture 3">
            <a:extLst>
              <a:ext uri="{FF2B5EF4-FFF2-40B4-BE49-F238E27FC236}">
                <a16:creationId xmlns:a16="http://schemas.microsoft.com/office/drawing/2014/main" id="{1FAF3BCA-D6BA-47B4-877F-8298748A768D}"/>
              </a:ext>
            </a:extLst>
          </p:cNvPr>
          <p:cNvPicPr>
            <a:picLocks noChangeAspect="1"/>
          </p:cNvPicPr>
          <p:nvPr/>
        </p:nvPicPr>
        <p:blipFill>
          <a:blip r:embed="rId2"/>
          <a:stretch>
            <a:fillRect/>
          </a:stretch>
        </p:blipFill>
        <p:spPr>
          <a:xfrm>
            <a:off x="1429454" y="983317"/>
            <a:ext cx="1338130" cy="164693"/>
          </a:xfrm>
          <a:prstGeom prst="rect">
            <a:avLst/>
          </a:prstGeom>
        </p:spPr>
      </p:pic>
      <p:pic>
        <p:nvPicPr>
          <p:cNvPr id="6" name="Picture 5">
            <a:extLst>
              <a:ext uri="{FF2B5EF4-FFF2-40B4-BE49-F238E27FC236}">
                <a16:creationId xmlns:a16="http://schemas.microsoft.com/office/drawing/2014/main" id="{D0945050-4031-4AE3-8315-0701066BC0FD}"/>
              </a:ext>
            </a:extLst>
          </p:cNvPr>
          <p:cNvPicPr>
            <a:picLocks noChangeAspect="1"/>
          </p:cNvPicPr>
          <p:nvPr/>
        </p:nvPicPr>
        <p:blipFill>
          <a:blip r:embed="rId3"/>
          <a:stretch>
            <a:fillRect/>
          </a:stretch>
        </p:blipFill>
        <p:spPr>
          <a:xfrm>
            <a:off x="9088616" y="711556"/>
            <a:ext cx="1213065" cy="485225"/>
          </a:xfrm>
          <a:prstGeom prst="rect">
            <a:avLst/>
          </a:prstGeom>
        </p:spPr>
      </p:pic>
      <p:cxnSp>
        <p:nvCxnSpPr>
          <p:cNvPr id="49" name="Straight Connector 48">
            <a:extLst>
              <a:ext uri="{FF2B5EF4-FFF2-40B4-BE49-F238E27FC236}">
                <a16:creationId xmlns:a16="http://schemas.microsoft.com/office/drawing/2014/main" id="{21066977-D72A-3944-8274-68CFF981E100}"/>
              </a:ext>
            </a:extLst>
          </p:cNvPr>
          <p:cNvCxnSpPr>
            <a:cxnSpLocks/>
          </p:cNvCxnSpPr>
          <p:nvPr/>
        </p:nvCxnSpPr>
        <p:spPr>
          <a:xfrm>
            <a:off x="10875254" y="1698879"/>
            <a:ext cx="0" cy="4531233"/>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50" name="Cylinder 64">
            <a:extLst>
              <a:ext uri="{FF2B5EF4-FFF2-40B4-BE49-F238E27FC236}">
                <a16:creationId xmlns:a16="http://schemas.microsoft.com/office/drawing/2014/main" id="{B70F26D2-EF9F-2A44-B5F2-5109B4AFBECA}"/>
              </a:ext>
            </a:extLst>
          </p:cNvPr>
          <p:cNvSpPr/>
          <p:nvPr/>
        </p:nvSpPr>
        <p:spPr>
          <a:xfrm>
            <a:off x="10659161" y="5208659"/>
            <a:ext cx="419248" cy="480684"/>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b="1" dirty="0">
                <a:solidFill>
                  <a:schemeClr val="tx1"/>
                </a:solidFill>
              </a:rPr>
              <a:t>E &amp; A</a:t>
            </a:r>
          </a:p>
        </p:txBody>
      </p:sp>
      <p:cxnSp>
        <p:nvCxnSpPr>
          <p:cNvPr id="51" name="Straight Arrow Connector 50">
            <a:extLst>
              <a:ext uri="{FF2B5EF4-FFF2-40B4-BE49-F238E27FC236}">
                <a16:creationId xmlns:a16="http://schemas.microsoft.com/office/drawing/2014/main" id="{64420F04-820C-9B49-9D36-F6A1D2DD83A4}"/>
              </a:ext>
            </a:extLst>
          </p:cNvPr>
          <p:cNvCxnSpPr>
            <a:cxnSpLocks/>
          </p:cNvCxnSpPr>
          <p:nvPr/>
        </p:nvCxnSpPr>
        <p:spPr>
          <a:xfrm>
            <a:off x="7484553" y="5422178"/>
            <a:ext cx="3061527"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46747C9-51E1-C947-89D6-34FB65741DC4}"/>
              </a:ext>
            </a:extLst>
          </p:cNvPr>
          <p:cNvSpPr txBox="1"/>
          <p:nvPr/>
        </p:nvSpPr>
        <p:spPr>
          <a:xfrm>
            <a:off x="7835389" y="5466849"/>
            <a:ext cx="1526169" cy="276999"/>
          </a:xfrm>
          <a:prstGeom prst="rect">
            <a:avLst/>
          </a:prstGeom>
          <a:noFill/>
        </p:spPr>
        <p:txBody>
          <a:bodyPr wrap="square" rtlCol="0">
            <a:spAutoFit/>
          </a:bodyPr>
          <a:lstStyle/>
          <a:p>
            <a:r>
              <a:rPr lang="en-AU" sz="1200" dirty="0">
                <a:latin typeface="+mn-lt"/>
              </a:rPr>
              <a:t>Audit and On error </a:t>
            </a:r>
          </a:p>
        </p:txBody>
      </p:sp>
      <p:pic>
        <p:nvPicPr>
          <p:cNvPr id="60" name="Picture 59">
            <a:extLst>
              <a:ext uri="{FF2B5EF4-FFF2-40B4-BE49-F238E27FC236}">
                <a16:creationId xmlns:a16="http://schemas.microsoft.com/office/drawing/2014/main" id="{DD8F9E73-8831-4C45-A38C-5209840841B4}"/>
              </a:ext>
            </a:extLst>
          </p:cNvPr>
          <p:cNvPicPr>
            <a:picLocks noChangeAspect="1"/>
          </p:cNvPicPr>
          <p:nvPr/>
        </p:nvPicPr>
        <p:blipFill>
          <a:blip r:embed="rId4"/>
          <a:stretch>
            <a:fillRect/>
          </a:stretch>
        </p:blipFill>
        <p:spPr>
          <a:xfrm>
            <a:off x="6722872" y="830045"/>
            <a:ext cx="1068321" cy="453416"/>
          </a:xfrm>
          <a:prstGeom prst="rect">
            <a:avLst/>
          </a:prstGeom>
        </p:spPr>
      </p:pic>
      <p:pic>
        <p:nvPicPr>
          <p:cNvPr id="66" name="Picture 65">
            <a:extLst>
              <a:ext uri="{FF2B5EF4-FFF2-40B4-BE49-F238E27FC236}">
                <a16:creationId xmlns:a16="http://schemas.microsoft.com/office/drawing/2014/main" id="{B8FD4F63-D178-2A43-87F4-189F7D768C0A}"/>
              </a:ext>
            </a:extLst>
          </p:cNvPr>
          <p:cNvPicPr>
            <a:picLocks noChangeAspect="1"/>
          </p:cNvPicPr>
          <p:nvPr/>
        </p:nvPicPr>
        <p:blipFill>
          <a:blip r:embed="rId5"/>
          <a:stretch>
            <a:fillRect/>
          </a:stretch>
        </p:blipFill>
        <p:spPr>
          <a:xfrm>
            <a:off x="5083556" y="856488"/>
            <a:ext cx="402844" cy="402844"/>
          </a:xfrm>
          <a:prstGeom prst="rect">
            <a:avLst/>
          </a:prstGeom>
        </p:spPr>
      </p:pic>
      <p:pic>
        <p:nvPicPr>
          <p:cNvPr id="52" name="Picture 51">
            <a:extLst>
              <a:ext uri="{FF2B5EF4-FFF2-40B4-BE49-F238E27FC236}">
                <a16:creationId xmlns:a16="http://schemas.microsoft.com/office/drawing/2014/main" id="{CD98D604-FEE2-6243-A1E6-0CA76D4E711A}"/>
              </a:ext>
            </a:extLst>
          </p:cNvPr>
          <p:cNvPicPr>
            <a:picLocks noChangeAspect="1"/>
          </p:cNvPicPr>
          <p:nvPr/>
        </p:nvPicPr>
        <p:blipFill>
          <a:blip r:embed="rId6"/>
          <a:stretch>
            <a:fillRect/>
          </a:stretch>
        </p:blipFill>
        <p:spPr>
          <a:xfrm>
            <a:off x="10720072" y="766088"/>
            <a:ext cx="416536" cy="416536"/>
          </a:xfrm>
          <a:prstGeom prst="rect">
            <a:avLst/>
          </a:prstGeom>
        </p:spPr>
      </p:pic>
      <p:sp>
        <p:nvSpPr>
          <p:cNvPr id="54" name="TextBox 53">
            <a:extLst>
              <a:ext uri="{FF2B5EF4-FFF2-40B4-BE49-F238E27FC236}">
                <a16:creationId xmlns:a16="http://schemas.microsoft.com/office/drawing/2014/main" id="{0743D284-6C95-4C4A-8153-3DDAECF07164}"/>
              </a:ext>
            </a:extLst>
          </p:cNvPr>
          <p:cNvSpPr txBox="1"/>
          <p:nvPr/>
        </p:nvSpPr>
        <p:spPr>
          <a:xfrm>
            <a:off x="9637312" y="2429656"/>
            <a:ext cx="932830" cy="646331"/>
          </a:xfrm>
          <a:prstGeom prst="rect">
            <a:avLst/>
          </a:prstGeom>
          <a:noFill/>
        </p:spPr>
        <p:txBody>
          <a:bodyPr wrap="square" rtlCol="0">
            <a:spAutoFit/>
          </a:bodyPr>
          <a:lstStyle/>
          <a:p>
            <a:r>
              <a:rPr lang="en-AU" sz="1200" dirty="0">
                <a:latin typeface="+mn-lt"/>
              </a:rPr>
              <a:t>Carded Patrons Only</a:t>
            </a:r>
          </a:p>
        </p:txBody>
      </p:sp>
      <p:pic>
        <p:nvPicPr>
          <p:cNvPr id="1026" name="Picture 2">
            <a:extLst>
              <a:ext uri="{FF2B5EF4-FFF2-40B4-BE49-F238E27FC236}">
                <a16:creationId xmlns:a16="http://schemas.microsoft.com/office/drawing/2014/main" id="{F5C0EAF1-F2A0-4152-B589-006C92DAFD9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510585" y="643729"/>
            <a:ext cx="613700" cy="613700"/>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User">
            <a:extLst>
              <a:ext uri="{FF2B5EF4-FFF2-40B4-BE49-F238E27FC236}">
                <a16:creationId xmlns:a16="http://schemas.microsoft.com/office/drawing/2014/main" id="{28B9BF06-9BBE-4541-910F-A12C9C96CF2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2032" y="1283461"/>
            <a:ext cx="614539" cy="614539"/>
          </a:xfrm>
          <a:prstGeom prst="rect">
            <a:avLst/>
          </a:prstGeom>
        </p:spPr>
      </p:pic>
      <p:sp>
        <p:nvSpPr>
          <p:cNvPr id="67" name="Rectangle 66">
            <a:extLst>
              <a:ext uri="{FF2B5EF4-FFF2-40B4-BE49-F238E27FC236}">
                <a16:creationId xmlns:a16="http://schemas.microsoft.com/office/drawing/2014/main" id="{D6D1DAB6-F802-44CA-BAEC-D7811FC210BB}"/>
              </a:ext>
            </a:extLst>
          </p:cNvPr>
          <p:cNvSpPr/>
          <p:nvPr/>
        </p:nvSpPr>
        <p:spPr>
          <a:xfrm>
            <a:off x="6745372" y="2097198"/>
            <a:ext cx="169979" cy="132300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71" name="Rectangle 70">
            <a:extLst>
              <a:ext uri="{FF2B5EF4-FFF2-40B4-BE49-F238E27FC236}">
                <a16:creationId xmlns:a16="http://schemas.microsoft.com/office/drawing/2014/main" id="{EDB21C80-92A0-43BF-81D0-D8ABEF5731A3}"/>
              </a:ext>
            </a:extLst>
          </p:cNvPr>
          <p:cNvSpPr/>
          <p:nvPr/>
        </p:nvSpPr>
        <p:spPr>
          <a:xfrm>
            <a:off x="6741296" y="3736841"/>
            <a:ext cx="169979" cy="132300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55" name="Oval 54">
            <a:extLst>
              <a:ext uri="{FF2B5EF4-FFF2-40B4-BE49-F238E27FC236}">
                <a16:creationId xmlns:a16="http://schemas.microsoft.com/office/drawing/2014/main" id="{E869D87C-6B78-407A-9F34-2918BBB3E054}"/>
              </a:ext>
            </a:extLst>
          </p:cNvPr>
          <p:cNvSpPr/>
          <p:nvPr/>
        </p:nvSpPr>
        <p:spPr>
          <a:xfrm>
            <a:off x="6882801" y="2382994"/>
            <a:ext cx="370389" cy="335666"/>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P1</a:t>
            </a:r>
          </a:p>
        </p:txBody>
      </p:sp>
      <p:sp>
        <p:nvSpPr>
          <p:cNvPr id="58" name="Rectangle 57">
            <a:extLst>
              <a:ext uri="{FF2B5EF4-FFF2-40B4-BE49-F238E27FC236}">
                <a16:creationId xmlns:a16="http://schemas.microsoft.com/office/drawing/2014/main" id="{5FB02801-F5E5-4B27-8CCB-A3030E965F10}"/>
              </a:ext>
            </a:extLst>
          </p:cNvPr>
          <p:cNvSpPr/>
          <p:nvPr/>
        </p:nvSpPr>
        <p:spPr>
          <a:xfrm>
            <a:off x="5168527" y="2108871"/>
            <a:ext cx="176132" cy="29509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14" name="TextBox 13">
            <a:extLst>
              <a:ext uri="{FF2B5EF4-FFF2-40B4-BE49-F238E27FC236}">
                <a16:creationId xmlns:a16="http://schemas.microsoft.com/office/drawing/2014/main" id="{A4B14FEE-1B09-4EBC-B846-DB7FA357FFDB}"/>
              </a:ext>
            </a:extLst>
          </p:cNvPr>
          <p:cNvSpPr txBox="1"/>
          <p:nvPr/>
        </p:nvSpPr>
        <p:spPr>
          <a:xfrm>
            <a:off x="4111040" y="5250597"/>
            <a:ext cx="2623710" cy="1277273"/>
          </a:xfrm>
          <a:prstGeom prst="rect">
            <a:avLst/>
          </a:prstGeom>
          <a:noFill/>
        </p:spPr>
        <p:txBody>
          <a:bodyPr wrap="square" rtlCol="0">
            <a:spAutoFit/>
          </a:bodyPr>
          <a:lstStyle/>
          <a:p>
            <a:r>
              <a:rPr lang="en-AU" sz="1100" b="1" dirty="0">
                <a:latin typeface="+mn-lt"/>
              </a:rPr>
              <a:t>API Security:</a:t>
            </a:r>
          </a:p>
          <a:p>
            <a:pPr marL="228600" indent="-228600">
              <a:buAutoNum type="arabicPeriod"/>
            </a:pPr>
            <a:r>
              <a:rPr lang="en-AU" sz="1100" dirty="0">
                <a:latin typeface="+mn-lt"/>
              </a:rPr>
              <a:t>SSL Certificate</a:t>
            </a:r>
          </a:p>
          <a:p>
            <a:pPr marL="228600" indent="-228600">
              <a:buAutoNum type="arabicPeriod"/>
            </a:pPr>
            <a:r>
              <a:rPr lang="en-AU" sz="1100" dirty="0">
                <a:latin typeface="+mn-lt"/>
              </a:rPr>
              <a:t>IP Address whitelist</a:t>
            </a:r>
          </a:p>
          <a:p>
            <a:pPr marL="228600" indent="-228600">
              <a:buAutoNum type="arabicPeriod"/>
            </a:pPr>
            <a:r>
              <a:rPr lang="en-AU" sz="1100" dirty="0">
                <a:latin typeface="+mn-lt"/>
              </a:rPr>
              <a:t>Subscription key (issued to TrackVia and returned in header)</a:t>
            </a:r>
          </a:p>
          <a:p>
            <a:pPr marL="228600" indent="-228600">
              <a:buAutoNum type="arabicPeriod"/>
            </a:pPr>
            <a:r>
              <a:rPr lang="en-AU" sz="1100" dirty="0">
                <a:latin typeface="+mn-lt"/>
              </a:rPr>
              <a:t>Secret/custom key (Header)</a:t>
            </a:r>
          </a:p>
          <a:p>
            <a:pPr marL="228600" indent="-228600">
              <a:buAutoNum type="arabicPeriod"/>
            </a:pPr>
            <a:r>
              <a:rPr lang="en-AU" sz="1100" dirty="0">
                <a:latin typeface="+mn-lt"/>
              </a:rPr>
              <a:t>OAuth Authentication</a:t>
            </a:r>
          </a:p>
        </p:txBody>
      </p:sp>
      <p:sp>
        <p:nvSpPr>
          <p:cNvPr id="8" name="TextBox 7">
            <a:extLst>
              <a:ext uri="{FF2B5EF4-FFF2-40B4-BE49-F238E27FC236}">
                <a16:creationId xmlns:a16="http://schemas.microsoft.com/office/drawing/2014/main" id="{82A2107F-9BA2-4B40-8FE7-59C19B6A47A5}"/>
              </a:ext>
            </a:extLst>
          </p:cNvPr>
          <p:cNvSpPr txBox="1"/>
          <p:nvPr/>
        </p:nvSpPr>
        <p:spPr>
          <a:xfrm>
            <a:off x="10581854" y="118471"/>
            <a:ext cx="1213065" cy="369332"/>
          </a:xfrm>
          <a:prstGeom prst="rect">
            <a:avLst/>
          </a:prstGeom>
          <a:noFill/>
        </p:spPr>
        <p:txBody>
          <a:bodyPr wrap="square" rtlCol="0">
            <a:spAutoFit/>
          </a:bodyPr>
          <a:lstStyle/>
          <a:p>
            <a:r>
              <a:rPr lang="en-AU" dirty="0">
                <a:solidFill>
                  <a:srgbClr val="FF0000"/>
                </a:solidFill>
              </a:rPr>
              <a:t>**NEW**</a:t>
            </a:r>
          </a:p>
        </p:txBody>
      </p:sp>
    </p:spTree>
    <p:extLst>
      <p:ext uri="{BB962C8B-B14F-4D97-AF65-F5344CB8AC3E}">
        <p14:creationId xmlns:p14="http://schemas.microsoft.com/office/powerpoint/2010/main" val="774535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6067DA-EE1E-4F43-A673-F84C68F0577D}"/>
              </a:ext>
            </a:extLst>
          </p:cNvPr>
          <p:cNvSpPr>
            <a:spLocks noGrp="1"/>
          </p:cNvSpPr>
          <p:nvPr>
            <p:ph type="body" sz="quarter" idx="14"/>
          </p:nvPr>
        </p:nvSpPr>
        <p:spPr/>
        <p:txBody>
          <a:bodyPr/>
          <a:lstStyle/>
          <a:p>
            <a:r>
              <a:rPr lang="en-AU" dirty="0"/>
              <a:t>INTERFACE - C1/C2 - DRAFT</a:t>
            </a:r>
          </a:p>
        </p:txBody>
      </p:sp>
      <p:sp>
        <p:nvSpPr>
          <p:cNvPr id="3" name="Slide Number Placeholder 2">
            <a:extLst>
              <a:ext uri="{FF2B5EF4-FFF2-40B4-BE49-F238E27FC236}">
                <a16:creationId xmlns:a16="http://schemas.microsoft.com/office/drawing/2014/main" id="{2CED7F41-1226-46C6-B645-1B591EDE513E}"/>
              </a:ext>
            </a:extLst>
          </p:cNvPr>
          <p:cNvSpPr>
            <a:spLocks noGrp="1"/>
          </p:cNvSpPr>
          <p:nvPr>
            <p:ph type="sldNum" sz="quarter" idx="16"/>
          </p:nvPr>
        </p:nvSpPr>
        <p:spPr/>
        <p:txBody>
          <a:body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15</a:t>
            </a:fld>
            <a:endParaRPr lang="en-AU" dirty="0">
              <a:solidFill>
                <a:srgbClr val="242424"/>
              </a:solidFill>
            </a:endParaRPr>
          </a:p>
        </p:txBody>
      </p:sp>
      <p:sp>
        <p:nvSpPr>
          <p:cNvPr id="5" name="Title 4">
            <a:extLst>
              <a:ext uri="{FF2B5EF4-FFF2-40B4-BE49-F238E27FC236}">
                <a16:creationId xmlns:a16="http://schemas.microsoft.com/office/drawing/2014/main" id="{737701B0-EB10-4EDF-B9F9-DFDD488BDC8A}"/>
              </a:ext>
            </a:extLst>
          </p:cNvPr>
          <p:cNvSpPr>
            <a:spLocks noGrp="1"/>
          </p:cNvSpPr>
          <p:nvPr>
            <p:ph type="title"/>
          </p:nvPr>
        </p:nvSpPr>
        <p:spPr/>
        <p:txBody>
          <a:bodyPr/>
          <a:lstStyle/>
          <a:p>
            <a:r>
              <a:rPr lang="en-AU" dirty="0"/>
              <a:t>Architecture Design Review</a:t>
            </a:r>
          </a:p>
        </p:txBody>
      </p:sp>
      <p:cxnSp>
        <p:nvCxnSpPr>
          <p:cNvPr id="7" name="Straight Connector 6">
            <a:extLst>
              <a:ext uri="{FF2B5EF4-FFF2-40B4-BE49-F238E27FC236}">
                <a16:creationId xmlns:a16="http://schemas.microsoft.com/office/drawing/2014/main" id="{CCDBBD16-02B7-4F14-AAC6-603A5F3E3C14}"/>
              </a:ext>
            </a:extLst>
          </p:cNvPr>
          <p:cNvCxnSpPr>
            <a:cxnSpLocks/>
          </p:cNvCxnSpPr>
          <p:nvPr/>
        </p:nvCxnSpPr>
        <p:spPr>
          <a:xfrm>
            <a:off x="1696583" y="1718920"/>
            <a:ext cx="0" cy="483760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25E33D0-915B-4D78-BC1E-6D8DBAD90EBC}"/>
              </a:ext>
            </a:extLst>
          </p:cNvPr>
          <p:cNvCxnSpPr>
            <a:cxnSpLocks/>
          </p:cNvCxnSpPr>
          <p:nvPr/>
        </p:nvCxnSpPr>
        <p:spPr>
          <a:xfrm>
            <a:off x="5069363" y="1718920"/>
            <a:ext cx="0" cy="483760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0A5BC4F-51CE-4FB4-A853-9188F961A9D2}"/>
              </a:ext>
            </a:extLst>
          </p:cNvPr>
          <p:cNvCxnSpPr>
            <a:cxnSpLocks/>
          </p:cNvCxnSpPr>
          <p:nvPr/>
        </p:nvCxnSpPr>
        <p:spPr>
          <a:xfrm>
            <a:off x="7158607" y="1613647"/>
            <a:ext cx="0" cy="494287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A2112B-5F58-43EB-8F50-22AEADD28E23}"/>
              </a:ext>
            </a:extLst>
          </p:cNvPr>
          <p:cNvCxnSpPr>
            <a:cxnSpLocks/>
          </p:cNvCxnSpPr>
          <p:nvPr/>
        </p:nvCxnSpPr>
        <p:spPr>
          <a:xfrm>
            <a:off x="9410312" y="1718920"/>
            <a:ext cx="0" cy="490621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FD464C-2883-4400-99E1-511960EC833B}"/>
              </a:ext>
            </a:extLst>
          </p:cNvPr>
          <p:cNvCxnSpPr>
            <a:cxnSpLocks/>
          </p:cNvCxnSpPr>
          <p:nvPr/>
        </p:nvCxnSpPr>
        <p:spPr>
          <a:xfrm>
            <a:off x="1878532" y="3114725"/>
            <a:ext cx="5058156" cy="0"/>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63A2DB0-A494-4C44-846E-ADAA6A8320E0}"/>
              </a:ext>
            </a:extLst>
          </p:cNvPr>
          <p:cNvSpPr txBox="1"/>
          <p:nvPr/>
        </p:nvSpPr>
        <p:spPr>
          <a:xfrm>
            <a:off x="155090" y="2616378"/>
            <a:ext cx="1043492" cy="2862322"/>
          </a:xfrm>
          <a:prstGeom prst="rect">
            <a:avLst/>
          </a:prstGeom>
          <a:noFill/>
        </p:spPr>
        <p:txBody>
          <a:bodyPr wrap="square" rtlCol="0">
            <a:spAutoFit/>
          </a:bodyPr>
          <a:lstStyle/>
          <a:p>
            <a:r>
              <a:rPr lang="en-AU" sz="1200" dirty="0">
                <a:latin typeface="+mn-lt"/>
              </a:rPr>
              <a:t>Create case &amp; return case ID</a:t>
            </a:r>
          </a:p>
          <a:p>
            <a:endParaRPr lang="en-AU" sz="1200" dirty="0">
              <a:latin typeface="+mn-lt"/>
            </a:endParaRPr>
          </a:p>
          <a:p>
            <a:endParaRPr lang="en-AU" sz="1200" dirty="0">
              <a:latin typeface="+mn-lt"/>
            </a:endParaRPr>
          </a:p>
          <a:p>
            <a:endParaRPr lang="en-AU" sz="1200" dirty="0">
              <a:latin typeface="+mn-lt"/>
            </a:endParaRPr>
          </a:p>
          <a:p>
            <a:endParaRPr lang="en-AU" sz="1200" dirty="0">
              <a:latin typeface="+mn-lt"/>
            </a:endParaRPr>
          </a:p>
          <a:p>
            <a:endParaRPr lang="en-AU" sz="1200" dirty="0">
              <a:latin typeface="+mn-lt"/>
            </a:endParaRPr>
          </a:p>
          <a:p>
            <a:endParaRPr lang="en-AU" sz="1200" dirty="0">
              <a:latin typeface="+mn-lt"/>
            </a:endParaRPr>
          </a:p>
          <a:p>
            <a:endParaRPr lang="en-AU" sz="1200" dirty="0">
              <a:latin typeface="+mn-lt"/>
            </a:endParaRPr>
          </a:p>
          <a:p>
            <a:endParaRPr lang="en-AU" sz="1200" dirty="0">
              <a:latin typeface="+mn-lt"/>
            </a:endParaRPr>
          </a:p>
          <a:p>
            <a:endParaRPr lang="en-AU" sz="1200" dirty="0">
              <a:latin typeface="+mn-lt"/>
            </a:endParaRPr>
          </a:p>
          <a:p>
            <a:r>
              <a:rPr lang="en-AU" sz="1200" dirty="0">
                <a:latin typeface="+mn-lt"/>
              </a:rPr>
              <a:t>Provide delta Case updates</a:t>
            </a:r>
          </a:p>
        </p:txBody>
      </p:sp>
      <p:cxnSp>
        <p:nvCxnSpPr>
          <p:cNvPr id="32" name="Straight Arrow Connector 31">
            <a:extLst>
              <a:ext uri="{FF2B5EF4-FFF2-40B4-BE49-F238E27FC236}">
                <a16:creationId xmlns:a16="http://schemas.microsoft.com/office/drawing/2014/main" id="{613D4509-DFE3-44C0-8ECC-B6A4CA357AB5}"/>
              </a:ext>
            </a:extLst>
          </p:cNvPr>
          <p:cNvCxnSpPr>
            <a:cxnSpLocks/>
          </p:cNvCxnSpPr>
          <p:nvPr/>
        </p:nvCxnSpPr>
        <p:spPr>
          <a:xfrm flipV="1">
            <a:off x="1913213" y="3518541"/>
            <a:ext cx="5032806" cy="81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AE2187B-EB62-4AD6-842A-95E0861D6056}"/>
              </a:ext>
            </a:extLst>
          </p:cNvPr>
          <p:cNvCxnSpPr/>
          <p:nvPr/>
        </p:nvCxnSpPr>
        <p:spPr>
          <a:xfrm>
            <a:off x="7403377" y="2387779"/>
            <a:ext cx="15716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1A1B8DA-AFF5-4E05-A165-9615DEE9F31D}"/>
              </a:ext>
            </a:extLst>
          </p:cNvPr>
          <p:cNvSpPr txBox="1"/>
          <p:nvPr/>
        </p:nvSpPr>
        <p:spPr>
          <a:xfrm>
            <a:off x="1129520" y="1213066"/>
            <a:ext cx="10871980" cy="338554"/>
          </a:xfrm>
          <a:prstGeom prst="rect">
            <a:avLst/>
          </a:prstGeom>
          <a:noFill/>
        </p:spPr>
        <p:txBody>
          <a:bodyPr wrap="square" rtlCol="0">
            <a:spAutoFit/>
          </a:bodyPr>
          <a:lstStyle/>
          <a:p>
            <a:r>
              <a:rPr lang="en-AU" sz="1600" dirty="0">
                <a:latin typeface="+mn-lt"/>
              </a:rPr>
              <a:t>TrackVia                                         Azure API G/W       Azure Functions                Azure Data Lake           Error &amp; Audit</a:t>
            </a:r>
          </a:p>
        </p:txBody>
      </p:sp>
      <p:sp>
        <p:nvSpPr>
          <p:cNvPr id="56" name="TextBox 55">
            <a:extLst>
              <a:ext uri="{FF2B5EF4-FFF2-40B4-BE49-F238E27FC236}">
                <a16:creationId xmlns:a16="http://schemas.microsoft.com/office/drawing/2014/main" id="{CFCA5174-4BDB-4D5B-9071-D96B0FFF338F}"/>
              </a:ext>
            </a:extLst>
          </p:cNvPr>
          <p:cNvSpPr txBox="1"/>
          <p:nvPr/>
        </p:nvSpPr>
        <p:spPr>
          <a:xfrm>
            <a:off x="10016191" y="1788644"/>
            <a:ext cx="1038199" cy="4893647"/>
          </a:xfrm>
          <a:prstGeom prst="rect">
            <a:avLst/>
          </a:prstGeom>
          <a:noFill/>
        </p:spPr>
        <p:txBody>
          <a:bodyPr wrap="square" rtlCol="0">
            <a:spAutoFit/>
          </a:bodyPr>
          <a:lstStyle/>
          <a:p>
            <a:endParaRPr lang="en-AU" sz="1200" dirty="0">
              <a:latin typeface="+mn-lt"/>
            </a:endParaRPr>
          </a:p>
          <a:p>
            <a:r>
              <a:rPr lang="en-AU" sz="1200" dirty="0">
                <a:latin typeface="+mn-lt"/>
              </a:rPr>
              <a:t>Get last night TM Cases</a:t>
            </a:r>
          </a:p>
          <a:p>
            <a:endParaRPr lang="en-AU" sz="1200" dirty="0">
              <a:latin typeface="+mn-lt"/>
            </a:endParaRPr>
          </a:p>
          <a:p>
            <a:endParaRPr lang="en-AU" sz="1200" dirty="0">
              <a:latin typeface="+mn-lt"/>
            </a:endParaRPr>
          </a:p>
          <a:p>
            <a:endParaRPr lang="en-AU" sz="1200" dirty="0">
              <a:latin typeface="+mn-lt"/>
            </a:endParaRPr>
          </a:p>
          <a:p>
            <a:r>
              <a:rPr lang="en-AU" sz="1200" dirty="0">
                <a:latin typeface="+mn-lt"/>
              </a:rPr>
              <a:t>Update TV Case ID in DL</a:t>
            </a:r>
          </a:p>
          <a:p>
            <a:endParaRPr lang="en-AU" sz="1200" dirty="0">
              <a:latin typeface="+mn-lt"/>
            </a:endParaRPr>
          </a:p>
          <a:p>
            <a:endParaRPr lang="en-AU" sz="1200" dirty="0">
              <a:latin typeface="+mn-lt"/>
            </a:endParaRPr>
          </a:p>
          <a:p>
            <a:endParaRPr lang="en-AU" sz="1200" dirty="0">
              <a:latin typeface="+mn-lt"/>
            </a:endParaRPr>
          </a:p>
          <a:p>
            <a:endParaRPr lang="en-AU" sz="1200" dirty="0">
              <a:latin typeface="+mn-lt"/>
            </a:endParaRPr>
          </a:p>
          <a:p>
            <a:endParaRPr lang="en-AU" sz="1200" dirty="0">
              <a:latin typeface="+mn-lt"/>
            </a:endParaRPr>
          </a:p>
          <a:p>
            <a:endParaRPr lang="en-AU" sz="1200" dirty="0">
              <a:latin typeface="+mn-lt"/>
            </a:endParaRPr>
          </a:p>
          <a:p>
            <a:endParaRPr lang="en-AU" sz="1200" dirty="0">
              <a:latin typeface="+mn-lt"/>
            </a:endParaRPr>
          </a:p>
          <a:p>
            <a:endParaRPr lang="en-AU" sz="1200" dirty="0">
              <a:latin typeface="+mn-lt"/>
            </a:endParaRPr>
          </a:p>
          <a:p>
            <a:endParaRPr lang="en-AU" sz="1200" dirty="0">
              <a:latin typeface="+mn-lt"/>
            </a:endParaRPr>
          </a:p>
          <a:p>
            <a:endParaRPr lang="en-AU" sz="1200" dirty="0">
              <a:latin typeface="+mn-lt"/>
            </a:endParaRPr>
          </a:p>
          <a:p>
            <a:r>
              <a:rPr lang="en-AU" sz="1200" dirty="0">
                <a:latin typeface="+mn-lt"/>
              </a:rPr>
              <a:t>Update TV Case result</a:t>
            </a:r>
          </a:p>
          <a:p>
            <a:endParaRPr lang="en-AU" sz="1200" dirty="0">
              <a:latin typeface="+mn-lt"/>
            </a:endParaRPr>
          </a:p>
          <a:p>
            <a:endParaRPr lang="en-AU" sz="1200" dirty="0">
              <a:latin typeface="+mn-lt"/>
            </a:endParaRPr>
          </a:p>
          <a:p>
            <a:endParaRPr lang="en-AU" sz="1200" dirty="0">
              <a:latin typeface="+mn-lt"/>
            </a:endParaRPr>
          </a:p>
        </p:txBody>
      </p:sp>
      <p:sp>
        <p:nvSpPr>
          <p:cNvPr id="57" name="Rectangle 56">
            <a:extLst>
              <a:ext uri="{FF2B5EF4-FFF2-40B4-BE49-F238E27FC236}">
                <a16:creationId xmlns:a16="http://schemas.microsoft.com/office/drawing/2014/main" id="{63B93DFF-4B8B-4064-97AB-94811B33E9F5}"/>
              </a:ext>
            </a:extLst>
          </p:cNvPr>
          <p:cNvSpPr/>
          <p:nvPr/>
        </p:nvSpPr>
        <p:spPr>
          <a:xfrm rot="16200000">
            <a:off x="-293892" y="3951192"/>
            <a:ext cx="3925611" cy="4192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400" dirty="0">
                <a:solidFill>
                  <a:schemeClr val="tx1"/>
                </a:solidFill>
              </a:rPr>
              <a:t>TV CASE API</a:t>
            </a:r>
          </a:p>
        </p:txBody>
      </p:sp>
      <p:sp>
        <p:nvSpPr>
          <p:cNvPr id="59" name="Rectangle 58">
            <a:extLst>
              <a:ext uri="{FF2B5EF4-FFF2-40B4-BE49-F238E27FC236}">
                <a16:creationId xmlns:a16="http://schemas.microsoft.com/office/drawing/2014/main" id="{FF98B410-822C-4E0B-B394-D18A8E3AA0D1}"/>
              </a:ext>
            </a:extLst>
          </p:cNvPr>
          <p:cNvSpPr/>
          <p:nvPr/>
        </p:nvSpPr>
        <p:spPr>
          <a:xfrm>
            <a:off x="6984142" y="2088252"/>
            <a:ext cx="419235" cy="197168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dirty="0">
                <a:solidFill>
                  <a:schemeClr val="tx1"/>
                </a:solidFill>
              </a:rPr>
              <a:t>C1</a:t>
            </a:r>
          </a:p>
        </p:txBody>
      </p:sp>
      <p:sp>
        <p:nvSpPr>
          <p:cNvPr id="15" name="Oval 14">
            <a:extLst>
              <a:ext uri="{FF2B5EF4-FFF2-40B4-BE49-F238E27FC236}">
                <a16:creationId xmlns:a16="http://schemas.microsoft.com/office/drawing/2014/main" id="{B69B0FA9-9A23-445A-9AEF-1119368A6A18}"/>
              </a:ext>
            </a:extLst>
          </p:cNvPr>
          <p:cNvSpPr/>
          <p:nvPr/>
        </p:nvSpPr>
        <p:spPr>
          <a:xfrm>
            <a:off x="6958168" y="1709205"/>
            <a:ext cx="419236" cy="3693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a:solidFill>
                  <a:schemeClr val="tx1"/>
                </a:solidFill>
              </a:rPr>
              <a:t>start</a:t>
            </a:r>
          </a:p>
        </p:txBody>
      </p:sp>
      <p:sp>
        <p:nvSpPr>
          <p:cNvPr id="61" name="Cylinder 60">
            <a:extLst>
              <a:ext uri="{FF2B5EF4-FFF2-40B4-BE49-F238E27FC236}">
                <a16:creationId xmlns:a16="http://schemas.microsoft.com/office/drawing/2014/main" id="{0B98F3B1-6BFC-45C9-991D-1DF66311C7EC}"/>
              </a:ext>
            </a:extLst>
          </p:cNvPr>
          <p:cNvSpPr/>
          <p:nvPr/>
        </p:nvSpPr>
        <p:spPr>
          <a:xfrm>
            <a:off x="9164504" y="1988563"/>
            <a:ext cx="419248" cy="832876"/>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b="1" dirty="0">
                <a:solidFill>
                  <a:schemeClr val="tx1"/>
                </a:solidFill>
              </a:rPr>
              <a:t>TM</a:t>
            </a:r>
            <a:endParaRPr lang="en-AU" sz="1600" b="1" dirty="0">
              <a:solidFill>
                <a:schemeClr val="tx1"/>
              </a:solidFill>
            </a:endParaRPr>
          </a:p>
        </p:txBody>
      </p:sp>
      <p:cxnSp>
        <p:nvCxnSpPr>
          <p:cNvPr id="63" name="Straight Arrow Connector 62">
            <a:extLst>
              <a:ext uri="{FF2B5EF4-FFF2-40B4-BE49-F238E27FC236}">
                <a16:creationId xmlns:a16="http://schemas.microsoft.com/office/drawing/2014/main" id="{5DD31ABF-8DA1-4B57-9891-0773F919AD08}"/>
              </a:ext>
            </a:extLst>
          </p:cNvPr>
          <p:cNvCxnSpPr/>
          <p:nvPr/>
        </p:nvCxnSpPr>
        <p:spPr>
          <a:xfrm>
            <a:off x="7403377" y="2672603"/>
            <a:ext cx="1571625" cy="0"/>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sp>
        <p:nvSpPr>
          <p:cNvPr id="65" name="Cylinder 64">
            <a:extLst>
              <a:ext uri="{FF2B5EF4-FFF2-40B4-BE49-F238E27FC236}">
                <a16:creationId xmlns:a16="http://schemas.microsoft.com/office/drawing/2014/main" id="{063CC453-F017-49DB-9CB0-CC8760EF0BB1}"/>
              </a:ext>
            </a:extLst>
          </p:cNvPr>
          <p:cNvSpPr/>
          <p:nvPr/>
        </p:nvSpPr>
        <p:spPr>
          <a:xfrm>
            <a:off x="9193073" y="3264035"/>
            <a:ext cx="419248" cy="480684"/>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b="1" dirty="0">
                <a:solidFill>
                  <a:schemeClr val="tx1"/>
                </a:solidFill>
              </a:rPr>
              <a:t>TM</a:t>
            </a:r>
          </a:p>
        </p:txBody>
      </p:sp>
      <p:cxnSp>
        <p:nvCxnSpPr>
          <p:cNvPr id="66" name="Straight Arrow Connector 65">
            <a:extLst>
              <a:ext uri="{FF2B5EF4-FFF2-40B4-BE49-F238E27FC236}">
                <a16:creationId xmlns:a16="http://schemas.microsoft.com/office/drawing/2014/main" id="{AC7F2474-6C65-48D9-9ED5-7601E6D0DC9B}"/>
              </a:ext>
            </a:extLst>
          </p:cNvPr>
          <p:cNvCxnSpPr/>
          <p:nvPr/>
        </p:nvCxnSpPr>
        <p:spPr>
          <a:xfrm>
            <a:off x="7507421" y="3538779"/>
            <a:ext cx="15716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6BF9806-433E-4F1B-8312-0FC5D49B10C4}"/>
              </a:ext>
            </a:extLst>
          </p:cNvPr>
          <p:cNvCxnSpPr>
            <a:cxnSpLocks/>
          </p:cNvCxnSpPr>
          <p:nvPr/>
        </p:nvCxnSpPr>
        <p:spPr>
          <a:xfrm>
            <a:off x="1913213" y="5005652"/>
            <a:ext cx="4995483" cy="33799"/>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9012B102-3FA8-4230-8130-021F918947B3}"/>
              </a:ext>
            </a:extLst>
          </p:cNvPr>
          <p:cNvCxnSpPr>
            <a:cxnSpLocks/>
          </p:cNvCxnSpPr>
          <p:nvPr/>
        </p:nvCxnSpPr>
        <p:spPr>
          <a:xfrm>
            <a:off x="1943898" y="5478700"/>
            <a:ext cx="4974129" cy="525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C31EAF7A-7F62-472F-8F72-AE435080F771}"/>
              </a:ext>
            </a:extLst>
          </p:cNvPr>
          <p:cNvSpPr/>
          <p:nvPr/>
        </p:nvSpPr>
        <p:spPr>
          <a:xfrm>
            <a:off x="6965092" y="4839632"/>
            <a:ext cx="419235" cy="15245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dirty="0">
                <a:solidFill>
                  <a:schemeClr val="tx1"/>
                </a:solidFill>
              </a:rPr>
              <a:t>C2</a:t>
            </a:r>
          </a:p>
        </p:txBody>
      </p:sp>
      <p:sp>
        <p:nvSpPr>
          <p:cNvPr id="77" name="Oval 76">
            <a:extLst>
              <a:ext uri="{FF2B5EF4-FFF2-40B4-BE49-F238E27FC236}">
                <a16:creationId xmlns:a16="http://schemas.microsoft.com/office/drawing/2014/main" id="{F1652534-6B41-46E9-ABBD-74E285A009D3}"/>
              </a:ext>
            </a:extLst>
          </p:cNvPr>
          <p:cNvSpPr/>
          <p:nvPr/>
        </p:nvSpPr>
        <p:spPr>
          <a:xfrm>
            <a:off x="6926129" y="4452200"/>
            <a:ext cx="419236" cy="3693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a:solidFill>
                  <a:schemeClr val="tx1"/>
                </a:solidFill>
              </a:rPr>
              <a:t>start</a:t>
            </a:r>
          </a:p>
        </p:txBody>
      </p:sp>
      <p:sp>
        <p:nvSpPr>
          <p:cNvPr id="81" name="Cylinder 80">
            <a:extLst>
              <a:ext uri="{FF2B5EF4-FFF2-40B4-BE49-F238E27FC236}">
                <a16:creationId xmlns:a16="http://schemas.microsoft.com/office/drawing/2014/main" id="{98964B85-2212-40DD-979E-5FF895075476}"/>
              </a:ext>
            </a:extLst>
          </p:cNvPr>
          <p:cNvSpPr/>
          <p:nvPr/>
        </p:nvSpPr>
        <p:spPr>
          <a:xfrm>
            <a:off x="9231858" y="5578893"/>
            <a:ext cx="419248" cy="514184"/>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b="1" dirty="0">
                <a:solidFill>
                  <a:schemeClr val="tx1"/>
                </a:solidFill>
              </a:rPr>
              <a:t>TM</a:t>
            </a:r>
            <a:endParaRPr lang="en-AU" b="1" dirty="0">
              <a:solidFill>
                <a:schemeClr val="tx1"/>
              </a:solidFill>
            </a:endParaRPr>
          </a:p>
        </p:txBody>
      </p:sp>
      <p:cxnSp>
        <p:nvCxnSpPr>
          <p:cNvPr id="82" name="Straight Arrow Connector 81">
            <a:extLst>
              <a:ext uri="{FF2B5EF4-FFF2-40B4-BE49-F238E27FC236}">
                <a16:creationId xmlns:a16="http://schemas.microsoft.com/office/drawing/2014/main" id="{A845BAF5-828E-4D3C-8C96-C73D90210719}"/>
              </a:ext>
            </a:extLst>
          </p:cNvPr>
          <p:cNvCxnSpPr/>
          <p:nvPr/>
        </p:nvCxnSpPr>
        <p:spPr>
          <a:xfrm>
            <a:off x="7522280" y="5874763"/>
            <a:ext cx="15716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95DD50DB-5832-44AD-9C71-AA4F84E87473}"/>
              </a:ext>
            </a:extLst>
          </p:cNvPr>
          <p:cNvSpPr/>
          <p:nvPr/>
        </p:nvSpPr>
        <p:spPr>
          <a:xfrm>
            <a:off x="9230158" y="6260340"/>
            <a:ext cx="419236" cy="3693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a:solidFill>
                  <a:schemeClr val="tx1"/>
                </a:solidFill>
              </a:rPr>
              <a:t>End</a:t>
            </a:r>
          </a:p>
        </p:txBody>
      </p:sp>
      <p:sp>
        <p:nvSpPr>
          <p:cNvPr id="84" name="Oval 83">
            <a:extLst>
              <a:ext uri="{FF2B5EF4-FFF2-40B4-BE49-F238E27FC236}">
                <a16:creationId xmlns:a16="http://schemas.microsoft.com/office/drawing/2014/main" id="{66A1848D-7236-4FBA-9EDF-F77D569A43F9}"/>
              </a:ext>
            </a:extLst>
          </p:cNvPr>
          <p:cNvSpPr/>
          <p:nvPr/>
        </p:nvSpPr>
        <p:spPr>
          <a:xfrm>
            <a:off x="9184500" y="3952979"/>
            <a:ext cx="419236" cy="3693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a:solidFill>
                  <a:schemeClr val="tx1"/>
                </a:solidFill>
              </a:rPr>
              <a:t>End</a:t>
            </a:r>
          </a:p>
        </p:txBody>
      </p:sp>
      <p:sp>
        <p:nvSpPr>
          <p:cNvPr id="98" name="TextBox 97">
            <a:extLst>
              <a:ext uri="{FF2B5EF4-FFF2-40B4-BE49-F238E27FC236}">
                <a16:creationId xmlns:a16="http://schemas.microsoft.com/office/drawing/2014/main" id="{3FDB1170-6E66-4700-B93A-5038E1CEAECD}"/>
              </a:ext>
            </a:extLst>
          </p:cNvPr>
          <p:cNvSpPr txBox="1"/>
          <p:nvPr/>
        </p:nvSpPr>
        <p:spPr>
          <a:xfrm>
            <a:off x="7420402" y="2139453"/>
            <a:ext cx="1819132" cy="276999"/>
          </a:xfrm>
          <a:prstGeom prst="rect">
            <a:avLst/>
          </a:prstGeom>
          <a:noFill/>
        </p:spPr>
        <p:txBody>
          <a:bodyPr wrap="square" rtlCol="0">
            <a:spAutoFit/>
          </a:bodyPr>
          <a:lstStyle/>
          <a:p>
            <a:r>
              <a:rPr lang="en-AU" sz="1200" dirty="0">
                <a:latin typeface="+mn-lt"/>
              </a:rPr>
              <a:t>Select new TM cases</a:t>
            </a:r>
          </a:p>
        </p:txBody>
      </p:sp>
      <p:sp>
        <p:nvSpPr>
          <p:cNvPr id="99" name="TextBox 98">
            <a:extLst>
              <a:ext uri="{FF2B5EF4-FFF2-40B4-BE49-F238E27FC236}">
                <a16:creationId xmlns:a16="http://schemas.microsoft.com/office/drawing/2014/main" id="{37B8BF54-4195-4F97-9AA4-32533351891E}"/>
              </a:ext>
            </a:extLst>
          </p:cNvPr>
          <p:cNvSpPr txBox="1"/>
          <p:nvPr/>
        </p:nvSpPr>
        <p:spPr>
          <a:xfrm>
            <a:off x="7425570" y="2424546"/>
            <a:ext cx="1819132" cy="276999"/>
          </a:xfrm>
          <a:prstGeom prst="rect">
            <a:avLst/>
          </a:prstGeom>
          <a:noFill/>
        </p:spPr>
        <p:txBody>
          <a:bodyPr wrap="square" rtlCol="0">
            <a:spAutoFit/>
          </a:bodyPr>
          <a:lstStyle/>
          <a:p>
            <a:r>
              <a:rPr lang="en-AU" sz="1200" dirty="0">
                <a:latin typeface="+mn-lt"/>
              </a:rPr>
              <a:t>Return new TM cases</a:t>
            </a:r>
          </a:p>
        </p:txBody>
      </p:sp>
      <p:sp>
        <p:nvSpPr>
          <p:cNvPr id="100" name="TextBox 99">
            <a:extLst>
              <a:ext uri="{FF2B5EF4-FFF2-40B4-BE49-F238E27FC236}">
                <a16:creationId xmlns:a16="http://schemas.microsoft.com/office/drawing/2014/main" id="{5CA509AC-A438-49EE-A209-6087AD13664D}"/>
              </a:ext>
            </a:extLst>
          </p:cNvPr>
          <p:cNvSpPr txBox="1"/>
          <p:nvPr/>
        </p:nvSpPr>
        <p:spPr>
          <a:xfrm>
            <a:off x="7556351" y="3065025"/>
            <a:ext cx="1637567" cy="461665"/>
          </a:xfrm>
          <a:prstGeom prst="rect">
            <a:avLst/>
          </a:prstGeom>
          <a:noFill/>
        </p:spPr>
        <p:txBody>
          <a:bodyPr wrap="square" rtlCol="0">
            <a:spAutoFit/>
          </a:bodyPr>
          <a:lstStyle/>
          <a:p>
            <a:r>
              <a:rPr lang="en-AU" sz="1200" dirty="0">
                <a:latin typeface="+mn-lt"/>
              </a:rPr>
              <a:t>Update with matching TV case id</a:t>
            </a:r>
          </a:p>
        </p:txBody>
      </p:sp>
      <p:sp>
        <p:nvSpPr>
          <p:cNvPr id="101" name="TextBox 100">
            <a:extLst>
              <a:ext uri="{FF2B5EF4-FFF2-40B4-BE49-F238E27FC236}">
                <a16:creationId xmlns:a16="http://schemas.microsoft.com/office/drawing/2014/main" id="{EAA35190-FD90-4B76-8269-D626CDF038C0}"/>
              </a:ext>
            </a:extLst>
          </p:cNvPr>
          <p:cNvSpPr txBox="1"/>
          <p:nvPr/>
        </p:nvSpPr>
        <p:spPr>
          <a:xfrm>
            <a:off x="7776099" y="5403625"/>
            <a:ext cx="1227318" cy="461665"/>
          </a:xfrm>
          <a:prstGeom prst="rect">
            <a:avLst/>
          </a:prstGeom>
          <a:noFill/>
        </p:spPr>
        <p:txBody>
          <a:bodyPr wrap="square" rtlCol="0">
            <a:spAutoFit/>
          </a:bodyPr>
          <a:lstStyle/>
          <a:p>
            <a:r>
              <a:rPr lang="en-AU" sz="1200" dirty="0">
                <a:latin typeface="+mn-lt"/>
              </a:rPr>
              <a:t>Update DL with AML finding</a:t>
            </a:r>
          </a:p>
        </p:txBody>
      </p:sp>
      <p:sp>
        <p:nvSpPr>
          <p:cNvPr id="102" name="TextBox 101">
            <a:extLst>
              <a:ext uri="{FF2B5EF4-FFF2-40B4-BE49-F238E27FC236}">
                <a16:creationId xmlns:a16="http://schemas.microsoft.com/office/drawing/2014/main" id="{25ADE7AE-6193-4C05-8B12-EDA5BA5989B4}"/>
              </a:ext>
            </a:extLst>
          </p:cNvPr>
          <p:cNvSpPr txBox="1"/>
          <p:nvPr/>
        </p:nvSpPr>
        <p:spPr>
          <a:xfrm>
            <a:off x="5533138" y="4543987"/>
            <a:ext cx="1350502" cy="461665"/>
          </a:xfrm>
          <a:prstGeom prst="rect">
            <a:avLst/>
          </a:prstGeom>
          <a:noFill/>
        </p:spPr>
        <p:txBody>
          <a:bodyPr wrap="square" rtlCol="0">
            <a:spAutoFit/>
          </a:bodyPr>
          <a:lstStyle/>
          <a:p>
            <a:r>
              <a:rPr lang="en-AU" sz="1200" dirty="0">
                <a:latin typeface="+mn-lt"/>
              </a:rPr>
              <a:t>Call TV API for the case results</a:t>
            </a:r>
          </a:p>
        </p:txBody>
      </p:sp>
      <p:sp>
        <p:nvSpPr>
          <p:cNvPr id="103" name="TextBox 102">
            <a:extLst>
              <a:ext uri="{FF2B5EF4-FFF2-40B4-BE49-F238E27FC236}">
                <a16:creationId xmlns:a16="http://schemas.microsoft.com/office/drawing/2014/main" id="{886522E1-7FF5-4C22-B911-B0E2B79C26B1}"/>
              </a:ext>
            </a:extLst>
          </p:cNvPr>
          <p:cNvSpPr txBox="1"/>
          <p:nvPr/>
        </p:nvSpPr>
        <p:spPr>
          <a:xfrm>
            <a:off x="5571681" y="2603769"/>
            <a:ext cx="1569923" cy="461665"/>
          </a:xfrm>
          <a:prstGeom prst="rect">
            <a:avLst/>
          </a:prstGeom>
          <a:noFill/>
        </p:spPr>
        <p:txBody>
          <a:bodyPr wrap="square" rtlCol="0">
            <a:spAutoFit/>
          </a:bodyPr>
          <a:lstStyle/>
          <a:p>
            <a:r>
              <a:rPr lang="en-AU" sz="1200" dirty="0">
                <a:latin typeface="+mn-lt"/>
              </a:rPr>
              <a:t>Call TV API to create AML cases</a:t>
            </a:r>
          </a:p>
        </p:txBody>
      </p:sp>
      <p:sp>
        <p:nvSpPr>
          <p:cNvPr id="109" name="TextBox 108">
            <a:extLst>
              <a:ext uri="{FF2B5EF4-FFF2-40B4-BE49-F238E27FC236}">
                <a16:creationId xmlns:a16="http://schemas.microsoft.com/office/drawing/2014/main" id="{A7CD4C9A-8621-4C52-A8A4-F736D4D962D2}"/>
              </a:ext>
            </a:extLst>
          </p:cNvPr>
          <p:cNvSpPr txBox="1"/>
          <p:nvPr/>
        </p:nvSpPr>
        <p:spPr>
          <a:xfrm>
            <a:off x="2104666" y="3575578"/>
            <a:ext cx="1145984" cy="461665"/>
          </a:xfrm>
          <a:prstGeom prst="rect">
            <a:avLst/>
          </a:prstGeom>
          <a:noFill/>
        </p:spPr>
        <p:txBody>
          <a:bodyPr wrap="square" rtlCol="0">
            <a:spAutoFit/>
          </a:bodyPr>
          <a:lstStyle/>
          <a:p>
            <a:r>
              <a:rPr lang="en-AU" sz="1200" dirty="0">
                <a:latin typeface="+mn-lt"/>
              </a:rPr>
              <a:t>Return with TV Case ID</a:t>
            </a:r>
          </a:p>
        </p:txBody>
      </p:sp>
      <p:sp>
        <p:nvSpPr>
          <p:cNvPr id="8" name="AutoShape 4" descr="TrackVia Announces New CEO | Business Wire">
            <a:extLst>
              <a:ext uri="{FF2B5EF4-FFF2-40B4-BE49-F238E27FC236}">
                <a16:creationId xmlns:a16="http://schemas.microsoft.com/office/drawing/2014/main" id="{C085BA81-7607-48EF-945A-093E7FEAF3FB}"/>
              </a:ext>
            </a:extLst>
          </p:cNvPr>
          <p:cNvSpPr>
            <a:spLocks noChangeAspect="1" noChangeArrowheads="1"/>
          </p:cNvSpPr>
          <p:nvPr/>
        </p:nvSpPr>
        <p:spPr bwMode="auto">
          <a:xfrm>
            <a:off x="5593080" y="3388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13" name="Picture 12">
            <a:extLst>
              <a:ext uri="{FF2B5EF4-FFF2-40B4-BE49-F238E27FC236}">
                <a16:creationId xmlns:a16="http://schemas.microsoft.com/office/drawing/2014/main" id="{7C128369-0B75-42A8-9C1F-C88F8FB4C8E5}"/>
              </a:ext>
            </a:extLst>
          </p:cNvPr>
          <p:cNvPicPr>
            <a:picLocks noChangeAspect="1"/>
          </p:cNvPicPr>
          <p:nvPr/>
        </p:nvPicPr>
        <p:blipFill>
          <a:blip r:embed="rId2"/>
          <a:stretch>
            <a:fillRect/>
          </a:stretch>
        </p:blipFill>
        <p:spPr>
          <a:xfrm>
            <a:off x="1162248" y="965095"/>
            <a:ext cx="1462080" cy="182760"/>
          </a:xfrm>
          <a:prstGeom prst="rect">
            <a:avLst/>
          </a:prstGeom>
        </p:spPr>
      </p:pic>
      <p:sp>
        <p:nvSpPr>
          <p:cNvPr id="45" name="TextBox 44">
            <a:extLst>
              <a:ext uri="{FF2B5EF4-FFF2-40B4-BE49-F238E27FC236}">
                <a16:creationId xmlns:a16="http://schemas.microsoft.com/office/drawing/2014/main" id="{91E79646-17EE-4F94-B939-B6CAFD502D00}"/>
              </a:ext>
            </a:extLst>
          </p:cNvPr>
          <p:cNvSpPr txBox="1"/>
          <p:nvPr/>
        </p:nvSpPr>
        <p:spPr>
          <a:xfrm>
            <a:off x="2184958" y="5574162"/>
            <a:ext cx="1272737" cy="461665"/>
          </a:xfrm>
          <a:prstGeom prst="rect">
            <a:avLst/>
          </a:prstGeom>
          <a:noFill/>
        </p:spPr>
        <p:txBody>
          <a:bodyPr wrap="square" rtlCol="0">
            <a:spAutoFit/>
          </a:bodyPr>
          <a:lstStyle/>
          <a:p>
            <a:r>
              <a:rPr lang="en-AU" sz="1200" dirty="0">
                <a:latin typeface="+mn-lt"/>
              </a:rPr>
              <a:t>Return with TV Case results</a:t>
            </a:r>
          </a:p>
        </p:txBody>
      </p:sp>
      <p:pic>
        <p:nvPicPr>
          <p:cNvPr id="17" name="Picture 16">
            <a:extLst>
              <a:ext uri="{FF2B5EF4-FFF2-40B4-BE49-F238E27FC236}">
                <a16:creationId xmlns:a16="http://schemas.microsoft.com/office/drawing/2014/main" id="{BDDC02AA-95EB-4E4A-BE11-AB97F4694457}"/>
              </a:ext>
            </a:extLst>
          </p:cNvPr>
          <p:cNvPicPr>
            <a:picLocks noChangeAspect="1"/>
          </p:cNvPicPr>
          <p:nvPr/>
        </p:nvPicPr>
        <p:blipFill>
          <a:blip r:embed="rId3"/>
          <a:stretch>
            <a:fillRect/>
          </a:stretch>
        </p:blipFill>
        <p:spPr>
          <a:xfrm>
            <a:off x="8947909" y="792583"/>
            <a:ext cx="1180408" cy="470026"/>
          </a:xfrm>
          <a:prstGeom prst="rect">
            <a:avLst/>
          </a:prstGeom>
        </p:spPr>
      </p:pic>
      <p:sp>
        <p:nvSpPr>
          <p:cNvPr id="47" name="TextBox 46">
            <a:extLst>
              <a:ext uri="{FF2B5EF4-FFF2-40B4-BE49-F238E27FC236}">
                <a16:creationId xmlns:a16="http://schemas.microsoft.com/office/drawing/2014/main" id="{DECFD7B4-719F-4B78-B8E9-794AAD66568E}"/>
              </a:ext>
            </a:extLst>
          </p:cNvPr>
          <p:cNvSpPr txBox="1"/>
          <p:nvPr/>
        </p:nvSpPr>
        <p:spPr>
          <a:xfrm>
            <a:off x="7404920" y="1703934"/>
            <a:ext cx="1338645" cy="276999"/>
          </a:xfrm>
          <a:prstGeom prst="rect">
            <a:avLst/>
          </a:prstGeom>
          <a:noFill/>
        </p:spPr>
        <p:txBody>
          <a:bodyPr wrap="square" rtlCol="0">
            <a:spAutoFit/>
          </a:bodyPr>
          <a:lstStyle/>
          <a:p>
            <a:r>
              <a:rPr lang="en-AU" sz="1200" u="sng" dirty="0">
                <a:latin typeface="+mn-lt"/>
              </a:rPr>
              <a:t>INTERFACE C1</a:t>
            </a:r>
          </a:p>
        </p:txBody>
      </p:sp>
      <p:sp>
        <p:nvSpPr>
          <p:cNvPr id="48" name="TextBox 47">
            <a:extLst>
              <a:ext uri="{FF2B5EF4-FFF2-40B4-BE49-F238E27FC236}">
                <a16:creationId xmlns:a16="http://schemas.microsoft.com/office/drawing/2014/main" id="{FED8F2FD-5B0E-483A-847A-1036F0846DA0}"/>
              </a:ext>
            </a:extLst>
          </p:cNvPr>
          <p:cNvSpPr txBox="1"/>
          <p:nvPr/>
        </p:nvSpPr>
        <p:spPr>
          <a:xfrm>
            <a:off x="7373345" y="4494596"/>
            <a:ext cx="1482011" cy="276999"/>
          </a:xfrm>
          <a:prstGeom prst="rect">
            <a:avLst/>
          </a:prstGeom>
          <a:noFill/>
        </p:spPr>
        <p:txBody>
          <a:bodyPr wrap="square" rtlCol="0">
            <a:spAutoFit/>
          </a:bodyPr>
          <a:lstStyle/>
          <a:p>
            <a:r>
              <a:rPr lang="en-AU" sz="1200" u="sng" dirty="0">
                <a:latin typeface="+mn-lt"/>
              </a:rPr>
              <a:t>INTERFACE C2</a:t>
            </a:r>
          </a:p>
        </p:txBody>
      </p:sp>
      <p:cxnSp>
        <p:nvCxnSpPr>
          <p:cNvPr id="49" name="Straight Connector 48">
            <a:extLst>
              <a:ext uri="{FF2B5EF4-FFF2-40B4-BE49-F238E27FC236}">
                <a16:creationId xmlns:a16="http://schemas.microsoft.com/office/drawing/2014/main" id="{C4C0C8E0-63FA-D242-A5C6-89F0CAA18EFC}"/>
              </a:ext>
            </a:extLst>
          </p:cNvPr>
          <p:cNvCxnSpPr>
            <a:cxnSpLocks/>
          </p:cNvCxnSpPr>
          <p:nvPr/>
        </p:nvCxnSpPr>
        <p:spPr>
          <a:xfrm>
            <a:off x="11183750" y="1703369"/>
            <a:ext cx="0" cy="490621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560C1C1-C879-E24C-880C-DD470B830335}"/>
              </a:ext>
            </a:extLst>
          </p:cNvPr>
          <p:cNvCxnSpPr>
            <a:cxnSpLocks/>
          </p:cNvCxnSpPr>
          <p:nvPr/>
        </p:nvCxnSpPr>
        <p:spPr>
          <a:xfrm>
            <a:off x="7469601" y="3831138"/>
            <a:ext cx="34046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ylinder 64">
            <a:extLst>
              <a:ext uri="{FF2B5EF4-FFF2-40B4-BE49-F238E27FC236}">
                <a16:creationId xmlns:a16="http://schemas.microsoft.com/office/drawing/2014/main" id="{4522EFD1-D08A-E64E-9750-1BEC0EFDEC5E}"/>
              </a:ext>
            </a:extLst>
          </p:cNvPr>
          <p:cNvSpPr/>
          <p:nvPr/>
        </p:nvSpPr>
        <p:spPr>
          <a:xfrm>
            <a:off x="10954817" y="3574931"/>
            <a:ext cx="419248" cy="480684"/>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b="1" dirty="0">
                <a:solidFill>
                  <a:schemeClr val="tx1"/>
                </a:solidFill>
              </a:rPr>
              <a:t>E &amp; A</a:t>
            </a:r>
          </a:p>
        </p:txBody>
      </p:sp>
      <p:sp>
        <p:nvSpPr>
          <p:cNvPr id="54" name="TextBox 53">
            <a:extLst>
              <a:ext uri="{FF2B5EF4-FFF2-40B4-BE49-F238E27FC236}">
                <a16:creationId xmlns:a16="http://schemas.microsoft.com/office/drawing/2014/main" id="{D1FEA62C-574A-A449-A013-424F3FBE644E}"/>
              </a:ext>
            </a:extLst>
          </p:cNvPr>
          <p:cNvSpPr txBox="1"/>
          <p:nvPr/>
        </p:nvSpPr>
        <p:spPr>
          <a:xfrm>
            <a:off x="7661653" y="3802641"/>
            <a:ext cx="1526169" cy="276999"/>
          </a:xfrm>
          <a:prstGeom prst="rect">
            <a:avLst/>
          </a:prstGeom>
          <a:noFill/>
        </p:spPr>
        <p:txBody>
          <a:bodyPr wrap="square" rtlCol="0">
            <a:spAutoFit/>
          </a:bodyPr>
          <a:lstStyle/>
          <a:p>
            <a:r>
              <a:rPr lang="en-AU" sz="1200" dirty="0">
                <a:latin typeface="+mn-lt"/>
              </a:rPr>
              <a:t>Audit or On error </a:t>
            </a:r>
          </a:p>
        </p:txBody>
      </p:sp>
      <p:cxnSp>
        <p:nvCxnSpPr>
          <p:cNvPr id="55" name="Straight Arrow Connector 54">
            <a:extLst>
              <a:ext uri="{FF2B5EF4-FFF2-40B4-BE49-F238E27FC236}">
                <a16:creationId xmlns:a16="http://schemas.microsoft.com/office/drawing/2014/main" id="{BBB2EDA3-D7C9-6148-A2D5-763AB23C0D1F}"/>
              </a:ext>
            </a:extLst>
          </p:cNvPr>
          <p:cNvCxnSpPr>
            <a:cxnSpLocks/>
          </p:cNvCxnSpPr>
          <p:nvPr/>
        </p:nvCxnSpPr>
        <p:spPr>
          <a:xfrm>
            <a:off x="7500081" y="6165906"/>
            <a:ext cx="34046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Cylinder 64">
            <a:extLst>
              <a:ext uri="{FF2B5EF4-FFF2-40B4-BE49-F238E27FC236}">
                <a16:creationId xmlns:a16="http://schemas.microsoft.com/office/drawing/2014/main" id="{FB9ADC3E-9C9D-9747-BC74-23BC0E847F02}"/>
              </a:ext>
            </a:extLst>
          </p:cNvPr>
          <p:cNvSpPr/>
          <p:nvPr/>
        </p:nvSpPr>
        <p:spPr>
          <a:xfrm>
            <a:off x="10985297" y="5897507"/>
            <a:ext cx="419248" cy="480684"/>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b="1" dirty="0">
                <a:solidFill>
                  <a:schemeClr val="tx1"/>
                </a:solidFill>
              </a:rPr>
              <a:t>E &amp; A</a:t>
            </a:r>
          </a:p>
        </p:txBody>
      </p:sp>
      <p:sp>
        <p:nvSpPr>
          <p:cNvPr id="60" name="TextBox 59">
            <a:extLst>
              <a:ext uri="{FF2B5EF4-FFF2-40B4-BE49-F238E27FC236}">
                <a16:creationId xmlns:a16="http://schemas.microsoft.com/office/drawing/2014/main" id="{0380A1EB-CED3-E741-9BC6-AAA77E705BC2}"/>
              </a:ext>
            </a:extLst>
          </p:cNvPr>
          <p:cNvSpPr txBox="1"/>
          <p:nvPr/>
        </p:nvSpPr>
        <p:spPr>
          <a:xfrm>
            <a:off x="7801861" y="6198369"/>
            <a:ext cx="1526169" cy="276999"/>
          </a:xfrm>
          <a:prstGeom prst="rect">
            <a:avLst/>
          </a:prstGeom>
          <a:noFill/>
        </p:spPr>
        <p:txBody>
          <a:bodyPr wrap="square" rtlCol="0">
            <a:spAutoFit/>
          </a:bodyPr>
          <a:lstStyle/>
          <a:p>
            <a:r>
              <a:rPr lang="en-AU" sz="1200" dirty="0">
                <a:latin typeface="+mn-lt"/>
              </a:rPr>
              <a:t>Audit and On error </a:t>
            </a:r>
          </a:p>
        </p:txBody>
      </p:sp>
      <p:pic>
        <p:nvPicPr>
          <p:cNvPr id="62" name="Picture 61">
            <a:extLst>
              <a:ext uri="{FF2B5EF4-FFF2-40B4-BE49-F238E27FC236}">
                <a16:creationId xmlns:a16="http://schemas.microsoft.com/office/drawing/2014/main" id="{C7BC23FB-A88B-3E4B-BAC4-FAF89CEC6F0A}"/>
              </a:ext>
            </a:extLst>
          </p:cNvPr>
          <p:cNvPicPr>
            <a:picLocks noChangeAspect="1"/>
          </p:cNvPicPr>
          <p:nvPr/>
        </p:nvPicPr>
        <p:blipFill>
          <a:blip r:embed="rId4"/>
          <a:stretch>
            <a:fillRect/>
          </a:stretch>
        </p:blipFill>
        <p:spPr>
          <a:xfrm>
            <a:off x="6737730" y="770565"/>
            <a:ext cx="1250696" cy="530819"/>
          </a:xfrm>
          <a:prstGeom prst="rect">
            <a:avLst/>
          </a:prstGeom>
        </p:spPr>
      </p:pic>
      <p:pic>
        <p:nvPicPr>
          <p:cNvPr id="67" name="Picture 66">
            <a:extLst>
              <a:ext uri="{FF2B5EF4-FFF2-40B4-BE49-F238E27FC236}">
                <a16:creationId xmlns:a16="http://schemas.microsoft.com/office/drawing/2014/main" id="{F05CFE92-9453-A34B-9884-F16E163F1604}"/>
              </a:ext>
            </a:extLst>
          </p:cNvPr>
          <p:cNvPicPr>
            <a:picLocks noChangeAspect="1"/>
          </p:cNvPicPr>
          <p:nvPr/>
        </p:nvPicPr>
        <p:blipFill>
          <a:blip r:embed="rId5"/>
          <a:stretch>
            <a:fillRect/>
          </a:stretch>
        </p:blipFill>
        <p:spPr>
          <a:xfrm>
            <a:off x="4952492" y="795528"/>
            <a:ext cx="402844" cy="402844"/>
          </a:xfrm>
          <a:prstGeom prst="rect">
            <a:avLst/>
          </a:prstGeom>
        </p:spPr>
      </p:pic>
      <p:pic>
        <p:nvPicPr>
          <p:cNvPr id="69" name="Picture 68">
            <a:extLst>
              <a:ext uri="{FF2B5EF4-FFF2-40B4-BE49-F238E27FC236}">
                <a16:creationId xmlns:a16="http://schemas.microsoft.com/office/drawing/2014/main" id="{916ECAFD-3DC7-9847-A0BC-D8D2DC050C46}"/>
              </a:ext>
            </a:extLst>
          </p:cNvPr>
          <p:cNvPicPr>
            <a:picLocks noChangeAspect="1"/>
          </p:cNvPicPr>
          <p:nvPr/>
        </p:nvPicPr>
        <p:blipFill>
          <a:blip r:embed="rId6"/>
          <a:stretch>
            <a:fillRect/>
          </a:stretch>
        </p:blipFill>
        <p:spPr>
          <a:xfrm>
            <a:off x="10874186" y="797936"/>
            <a:ext cx="427228" cy="427228"/>
          </a:xfrm>
          <a:prstGeom prst="rect">
            <a:avLst/>
          </a:prstGeom>
        </p:spPr>
      </p:pic>
      <p:sp>
        <p:nvSpPr>
          <p:cNvPr id="70" name="TextBox 69">
            <a:extLst>
              <a:ext uri="{FF2B5EF4-FFF2-40B4-BE49-F238E27FC236}">
                <a16:creationId xmlns:a16="http://schemas.microsoft.com/office/drawing/2014/main" id="{D85FB9D8-DC30-47FF-B711-694689D03404}"/>
              </a:ext>
            </a:extLst>
          </p:cNvPr>
          <p:cNvSpPr txBox="1"/>
          <p:nvPr/>
        </p:nvSpPr>
        <p:spPr>
          <a:xfrm>
            <a:off x="594213" y="6051332"/>
            <a:ext cx="2618385" cy="461665"/>
          </a:xfrm>
          <a:prstGeom prst="rect">
            <a:avLst/>
          </a:prstGeom>
          <a:noFill/>
        </p:spPr>
        <p:txBody>
          <a:bodyPr wrap="square" rtlCol="0">
            <a:spAutoFit/>
          </a:bodyPr>
          <a:lstStyle/>
          <a:p>
            <a:r>
              <a:rPr lang="en-AU" sz="1200" dirty="0">
                <a:latin typeface="+mn-lt"/>
              </a:rPr>
              <a:t>RESTful</a:t>
            </a:r>
          </a:p>
          <a:p>
            <a:r>
              <a:rPr lang="en-AU" sz="1200" dirty="0">
                <a:latin typeface="+mn-lt"/>
              </a:rPr>
              <a:t>(API Security model to be defined)</a:t>
            </a:r>
          </a:p>
        </p:txBody>
      </p:sp>
      <p:sp>
        <p:nvSpPr>
          <p:cNvPr id="71" name="Oval 70">
            <a:extLst>
              <a:ext uri="{FF2B5EF4-FFF2-40B4-BE49-F238E27FC236}">
                <a16:creationId xmlns:a16="http://schemas.microsoft.com/office/drawing/2014/main" id="{E872E4D2-E998-4D89-868D-CFC52ADB5BED}"/>
              </a:ext>
            </a:extLst>
          </p:cNvPr>
          <p:cNvSpPr/>
          <p:nvPr/>
        </p:nvSpPr>
        <p:spPr>
          <a:xfrm>
            <a:off x="7009403" y="2925900"/>
            <a:ext cx="370389" cy="335666"/>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C1</a:t>
            </a:r>
          </a:p>
        </p:txBody>
      </p:sp>
      <p:sp>
        <p:nvSpPr>
          <p:cNvPr id="73" name="Oval 72">
            <a:extLst>
              <a:ext uri="{FF2B5EF4-FFF2-40B4-BE49-F238E27FC236}">
                <a16:creationId xmlns:a16="http://schemas.microsoft.com/office/drawing/2014/main" id="{FBB7F746-B10C-4904-B2EF-70EE63F154BE}"/>
              </a:ext>
            </a:extLst>
          </p:cNvPr>
          <p:cNvSpPr/>
          <p:nvPr/>
        </p:nvSpPr>
        <p:spPr>
          <a:xfrm>
            <a:off x="6992689" y="5406329"/>
            <a:ext cx="370389" cy="335666"/>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C2</a:t>
            </a:r>
          </a:p>
        </p:txBody>
      </p:sp>
      <p:sp>
        <p:nvSpPr>
          <p:cNvPr id="85" name="Rectangle 84">
            <a:extLst>
              <a:ext uri="{FF2B5EF4-FFF2-40B4-BE49-F238E27FC236}">
                <a16:creationId xmlns:a16="http://schemas.microsoft.com/office/drawing/2014/main" id="{7020B80C-CDC1-4A34-944F-F9D181681A3D}"/>
              </a:ext>
            </a:extLst>
          </p:cNvPr>
          <p:cNvSpPr/>
          <p:nvPr/>
        </p:nvSpPr>
        <p:spPr>
          <a:xfrm>
            <a:off x="1751531" y="2659296"/>
            <a:ext cx="169979" cy="132300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86" name="Rectangle 85">
            <a:extLst>
              <a:ext uri="{FF2B5EF4-FFF2-40B4-BE49-F238E27FC236}">
                <a16:creationId xmlns:a16="http://schemas.microsoft.com/office/drawing/2014/main" id="{B4A8878A-E3BA-47D2-993B-E79F0B3590FF}"/>
              </a:ext>
            </a:extLst>
          </p:cNvPr>
          <p:cNvSpPr/>
          <p:nvPr/>
        </p:nvSpPr>
        <p:spPr>
          <a:xfrm>
            <a:off x="1760798" y="4569900"/>
            <a:ext cx="169979" cy="132300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64" name="TextBox 63">
            <a:extLst>
              <a:ext uri="{FF2B5EF4-FFF2-40B4-BE49-F238E27FC236}">
                <a16:creationId xmlns:a16="http://schemas.microsoft.com/office/drawing/2014/main" id="{939737A9-020D-4AE2-AD28-E2AA36A93E7F}"/>
              </a:ext>
            </a:extLst>
          </p:cNvPr>
          <p:cNvSpPr txBox="1"/>
          <p:nvPr/>
        </p:nvSpPr>
        <p:spPr>
          <a:xfrm>
            <a:off x="10581854" y="118471"/>
            <a:ext cx="1213065" cy="369332"/>
          </a:xfrm>
          <a:prstGeom prst="rect">
            <a:avLst/>
          </a:prstGeom>
          <a:noFill/>
        </p:spPr>
        <p:txBody>
          <a:bodyPr wrap="square" rtlCol="0">
            <a:spAutoFit/>
          </a:bodyPr>
          <a:lstStyle/>
          <a:p>
            <a:r>
              <a:rPr lang="en-AU" dirty="0">
                <a:solidFill>
                  <a:srgbClr val="FF0000"/>
                </a:solidFill>
              </a:rPr>
              <a:t>**NEW**</a:t>
            </a:r>
          </a:p>
        </p:txBody>
      </p:sp>
    </p:spTree>
    <p:extLst>
      <p:ext uri="{BB962C8B-B14F-4D97-AF65-F5344CB8AC3E}">
        <p14:creationId xmlns:p14="http://schemas.microsoft.com/office/powerpoint/2010/main" val="192264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6067DA-EE1E-4F43-A673-F84C68F0577D}"/>
              </a:ext>
            </a:extLst>
          </p:cNvPr>
          <p:cNvSpPr>
            <a:spLocks noGrp="1"/>
          </p:cNvSpPr>
          <p:nvPr>
            <p:ph type="body" sz="quarter" idx="14"/>
          </p:nvPr>
        </p:nvSpPr>
        <p:spPr/>
        <p:txBody>
          <a:bodyPr/>
          <a:lstStyle/>
          <a:p>
            <a:r>
              <a:rPr lang="en-AU" dirty="0"/>
              <a:t>INTERFACE - W1/W2 - DRAFT</a:t>
            </a:r>
          </a:p>
        </p:txBody>
      </p:sp>
      <p:sp>
        <p:nvSpPr>
          <p:cNvPr id="3" name="Slide Number Placeholder 2">
            <a:extLst>
              <a:ext uri="{FF2B5EF4-FFF2-40B4-BE49-F238E27FC236}">
                <a16:creationId xmlns:a16="http://schemas.microsoft.com/office/drawing/2014/main" id="{2CED7F41-1226-46C6-B645-1B591EDE513E}"/>
              </a:ext>
            </a:extLst>
          </p:cNvPr>
          <p:cNvSpPr>
            <a:spLocks noGrp="1"/>
          </p:cNvSpPr>
          <p:nvPr>
            <p:ph type="sldNum" sz="quarter" idx="16"/>
          </p:nvPr>
        </p:nvSpPr>
        <p:spPr/>
        <p:txBody>
          <a:body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16</a:t>
            </a:fld>
            <a:endParaRPr lang="en-AU" dirty="0">
              <a:solidFill>
                <a:srgbClr val="242424"/>
              </a:solidFill>
            </a:endParaRPr>
          </a:p>
        </p:txBody>
      </p:sp>
      <p:sp>
        <p:nvSpPr>
          <p:cNvPr id="5" name="Title 4">
            <a:extLst>
              <a:ext uri="{FF2B5EF4-FFF2-40B4-BE49-F238E27FC236}">
                <a16:creationId xmlns:a16="http://schemas.microsoft.com/office/drawing/2014/main" id="{737701B0-EB10-4EDF-B9F9-DFDD488BDC8A}"/>
              </a:ext>
            </a:extLst>
          </p:cNvPr>
          <p:cNvSpPr>
            <a:spLocks noGrp="1"/>
          </p:cNvSpPr>
          <p:nvPr>
            <p:ph type="title"/>
          </p:nvPr>
        </p:nvSpPr>
        <p:spPr/>
        <p:txBody>
          <a:bodyPr/>
          <a:lstStyle/>
          <a:p>
            <a:r>
              <a:rPr lang="en-AU" dirty="0"/>
              <a:t>Architecture Design Review</a:t>
            </a:r>
          </a:p>
        </p:txBody>
      </p:sp>
      <p:cxnSp>
        <p:nvCxnSpPr>
          <p:cNvPr id="7" name="Straight Connector 6">
            <a:extLst>
              <a:ext uri="{FF2B5EF4-FFF2-40B4-BE49-F238E27FC236}">
                <a16:creationId xmlns:a16="http://schemas.microsoft.com/office/drawing/2014/main" id="{CCDBBD16-02B7-4F14-AAC6-603A5F3E3C14}"/>
              </a:ext>
            </a:extLst>
          </p:cNvPr>
          <p:cNvCxnSpPr>
            <a:cxnSpLocks/>
          </p:cNvCxnSpPr>
          <p:nvPr/>
        </p:nvCxnSpPr>
        <p:spPr>
          <a:xfrm>
            <a:off x="1475603" y="1876425"/>
            <a:ext cx="0" cy="425615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25E33D0-915B-4D78-BC1E-6D8DBAD90EBC}"/>
              </a:ext>
            </a:extLst>
          </p:cNvPr>
          <p:cNvCxnSpPr>
            <a:cxnSpLocks/>
          </p:cNvCxnSpPr>
          <p:nvPr/>
        </p:nvCxnSpPr>
        <p:spPr>
          <a:xfrm>
            <a:off x="6040364" y="1876425"/>
            <a:ext cx="0" cy="432930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0A5BC4F-51CE-4FB4-A853-9188F961A9D2}"/>
              </a:ext>
            </a:extLst>
          </p:cNvPr>
          <p:cNvCxnSpPr>
            <a:cxnSpLocks/>
          </p:cNvCxnSpPr>
          <p:nvPr/>
        </p:nvCxnSpPr>
        <p:spPr>
          <a:xfrm>
            <a:off x="7909931" y="1721224"/>
            <a:ext cx="0" cy="449669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A2112B-5F58-43EB-8F50-22AEADD28E23}"/>
              </a:ext>
            </a:extLst>
          </p:cNvPr>
          <p:cNvCxnSpPr>
            <a:cxnSpLocks/>
          </p:cNvCxnSpPr>
          <p:nvPr/>
        </p:nvCxnSpPr>
        <p:spPr>
          <a:xfrm>
            <a:off x="9613382" y="1809750"/>
            <a:ext cx="0" cy="440817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A7B388-600C-469A-9D64-975494A182AB}"/>
              </a:ext>
            </a:extLst>
          </p:cNvPr>
          <p:cNvCxnSpPr>
            <a:cxnSpLocks/>
          </p:cNvCxnSpPr>
          <p:nvPr/>
        </p:nvCxnSpPr>
        <p:spPr>
          <a:xfrm>
            <a:off x="1683714" y="2839403"/>
            <a:ext cx="6009438" cy="0"/>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63A2DB0-A494-4C44-846E-ADAA6A8320E0}"/>
              </a:ext>
            </a:extLst>
          </p:cNvPr>
          <p:cNvSpPr txBox="1"/>
          <p:nvPr/>
        </p:nvSpPr>
        <p:spPr>
          <a:xfrm>
            <a:off x="422433" y="2858866"/>
            <a:ext cx="803167" cy="646331"/>
          </a:xfrm>
          <a:prstGeom prst="rect">
            <a:avLst/>
          </a:prstGeom>
          <a:noFill/>
        </p:spPr>
        <p:txBody>
          <a:bodyPr wrap="square" rtlCol="0">
            <a:spAutoFit/>
          </a:bodyPr>
          <a:lstStyle/>
          <a:p>
            <a:r>
              <a:rPr lang="en-AU" sz="1200" dirty="0">
                <a:latin typeface="+mn-lt"/>
              </a:rPr>
              <a:t>AML Patron records</a:t>
            </a:r>
          </a:p>
        </p:txBody>
      </p:sp>
      <p:cxnSp>
        <p:nvCxnSpPr>
          <p:cNvPr id="32" name="Straight Arrow Connector 31">
            <a:extLst>
              <a:ext uri="{FF2B5EF4-FFF2-40B4-BE49-F238E27FC236}">
                <a16:creationId xmlns:a16="http://schemas.microsoft.com/office/drawing/2014/main" id="{613D4509-DFE3-44C0-8ECC-B6A4CA357AB5}"/>
              </a:ext>
            </a:extLst>
          </p:cNvPr>
          <p:cNvCxnSpPr>
            <a:cxnSpLocks/>
          </p:cNvCxnSpPr>
          <p:nvPr/>
        </p:nvCxnSpPr>
        <p:spPr>
          <a:xfrm>
            <a:off x="1786855" y="3687650"/>
            <a:ext cx="5869721" cy="161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1A1B8DA-AFF5-4E05-A165-9615DEE9F31D}"/>
              </a:ext>
            </a:extLst>
          </p:cNvPr>
          <p:cNvSpPr txBox="1"/>
          <p:nvPr/>
        </p:nvSpPr>
        <p:spPr>
          <a:xfrm>
            <a:off x="1090814" y="1282269"/>
            <a:ext cx="10942690" cy="338554"/>
          </a:xfrm>
          <a:prstGeom prst="rect">
            <a:avLst/>
          </a:prstGeom>
          <a:noFill/>
        </p:spPr>
        <p:txBody>
          <a:bodyPr wrap="square" rtlCol="0">
            <a:spAutoFit/>
          </a:bodyPr>
          <a:lstStyle/>
          <a:p>
            <a:r>
              <a:rPr lang="en-AU" sz="1600" dirty="0">
                <a:latin typeface="+mn-lt"/>
              </a:rPr>
              <a:t>TrackVia                                     Factiva          Azure API G/W       Azure Functions              Azure DL           Error &amp; Audit</a:t>
            </a:r>
          </a:p>
        </p:txBody>
      </p:sp>
      <p:sp>
        <p:nvSpPr>
          <p:cNvPr id="56" name="TextBox 55">
            <a:extLst>
              <a:ext uri="{FF2B5EF4-FFF2-40B4-BE49-F238E27FC236}">
                <a16:creationId xmlns:a16="http://schemas.microsoft.com/office/drawing/2014/main" id="{CFCA5174-4BDB-4D5B-9071-D96B0FFF338F}"/>
              </a:ext>
            </a:extLst>
          </p:cNvPr>
          <p:cNvSpPr txBox="1"/>
          <p:nvPr/>
        </p:nvSpPr>
        <p:spPr>
          <a:xfrm>
            <a:off x="9946925" y="3783827"/>
            <a:ext cx="946648" cy="1384995"/>
          </a:xfrm>
          <a:prstGeom prst="rect">
            <a:avLst/>
          </a:prstGeom>
          <a:noFill/>
        </p:spPr>
        <p:txBody>
          <a:bodyPr wrap="square" rtlCol="0">
            <a:spAutoFit/>
          </a:bodyPr>
          <a:lstStyle/>
          <a:p>
            <a:r>
              <a:rPr lang="en-AU" sz="1200" dirty="0">
                <a:latin typeface="+mn-lt"/>
              </a:rPr>
              <a:t>Update list with other Data Sources</a:t>
            </a:r>
          </a:p>
          <a:p>
            <a:endParaRPr lang="en-AU" sz="1200" dirty="0">
              <a:latin typeface="+mn-lt"/>
            </a:endParaRPr>
          </a:p>
          <a:p>
            <a:endParaRPr lang="en-AU" sz="1200" dirty="0">
              <a:latin typeface="+mn-lt"/>
            </a:endParaRPr>
          </a:p>
          <a:p>
            <a:endParaRPr lang="en-AU" sz="1200" dirty="0">
              <a:latin typeface="+mn-lt"/>
            </a:endParaRPr>
          </a:p>
        </p:txBody>
      </p:sp>
      <p:sp>
        <p:nvSpPr>
          <p:cNvPr id="57" name="Rectangle 56">
            <a:extLst>
              <a:ext uri="{FF2B5EF4-FFF2-40B4-BE49-F238E27FC236}">
                <a16:creationId xmlns:a16="http://schemas.microsoft.com/office/drawing/2014/main" id="{63B93DFF-4B8B-4064-97AB-94811B33E9F5}"/>
              </a:ext>
            </a:extLst>
          </p:cNvPr>
          <p:cNvSpPr/>
          <p:nvPr/>
        </p:nvSpPr>
        <p:spPr>
          <a:xfrm rot="16200000">
            <a:off x="494214" y="3039223"/>
            <a:ext cx="1882009" cy="4192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400" dirty="0">
                <a:solidFill>
                  <a:schemeClr val="tx1"/>
                </a:solidFill>
              </a:rPr>
              <a:t>TV PATRON API</a:t>
            </a:r>
          </a:p>
        </p:txBody>
      </p:sp>
      <p:sp>
        <p:nvSpPr>
          <p:cNvPr id="59" name="Rectangle 58">
            <a:extLst>
              <a:ext uri="{FF2B5EF4-FFF2-40B4-BE49-F238E27FC236}">
                <a16:creationId xmlns:a16="http://schemas.microsoft.com/office/drawing/2014/main" id="{FF98B410-822C-4E0B-B394-D18A8E3AA0D1}"/>
              </a:ext>
            </a:extLst>
          </p:cNvPr>
          <p:cNvSpPr/>
          <p:nvPr/>
        </p:nvSpPr>
        <p:spPr>
          <a:xfrm>
            <a:off x="7748801" y="2202879"/>
            <a:ext cx="419235" cy="357613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600" dirty="0">
                <a:solidFill>
                  <a:schemeClr val="tx1"/>
                </a:solidFill>
              </a:rPr>
              <a:t>W1</a:t>
            </a:r>
          </a:p>
          <a:p>
            <a:pPr algn="ctr"/>
            <a:endParaRPr lang="en-AU" sz="1600" dirty="0">
              <a:solidFill>
                <a:schemeClr val="tx1"/>
              </a:solidFill>
            </a:endParaRPr>
          </a:p>
          <a:p>
            <a:pPr algn="ctr"/>
            <a:endParaRPr lang="en-AU" sz="1600" dirty="0">
              <a:solidFill>
                <a:schemeClr val="tx1"/>
              </a:solidFill>
            </a:endParaRPr>
          </a:p>
          <a:p>
            <a:pPr algn="ctr"/>
            <a:endParaRPr lang="en-AU" sz="1600" dirty="0">
              <a:solidFill>
                <a:schemeClr val="tx1"/>
              </a:solidFill>
            </a:endParaRPr>
          </a:p>
          <a:p>
            <a:pPr algn="ctr"/>
            <a:endParaRPr lang="en-AU" sz="1600" dirty="0">
              <a:solidFill>
                <a:schemeClr val="tx1"/>
              </a:solidFill>
            </a:endParaRPr>
          </a:p>
          <a:p>
            <a:pPr algn="ctr"/>
            <a:endParaRPr lang="en-AU" sz="1600" dirty="0">
              <a:solidFill>
                <a:schemeClr val="tx1"/>
              </a:solidFill>
            </a:endParaRPr>
          </a:p>
          <a:p>
            <a:pPr algn="ctr"/>
            <a:r>
              <a:rPr lang="en-AU" sz="1600" dirty="0">
                <a:solidFill>
                  <a:schemeClr val="tx1"/>
                </a:solidFill>
              </a:rPr>
              <a:t>W2</a:t>
            </a:r>
          </a:p>
        </p:txBody>
      </p:sp>
      <p:sp>
        <p:nvSpPr>
          <p:cNvPr id="15" name="Oval 14">
            <a:extLst>
              <a:ext uri="{FF2B5EF4-FFF2-40B4-BE49-F238E27FC236}">
                <a16:creationId xmlns:a16="http://schemas.microsoft.com/office/drawing/2014/main" id="{B69B0FA9-9A23-445A-9AEF-1119368A6A18}"/>
              </a:ext>
            </a:extLst>
          </p:cNvPr>
          <p:cNvSpPr/>
          <p:nvPr/>
        </p:nvSpPr>
        <p:spPr>
          <a:xfrm>
            <a:off x="7717760" y="1802985"/>
            <a:ext cx="419236" cy="3693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a:solidFill>
                  <a:schemeClr val="tx1"/>
                </a:solidFill>
              </a:rPr>
              <a:t>start</a:t>
            </a:r>
          </a:p>
        </p:txBody>
      </p:sp>
      <p:sp>
        <p:nvSpPr>
          <p:cNvPr id="65" name="Cylinder 64">
            <a:extLst>
              <a:ext uri="{FF2B5EF4-FFF2-40B4-BE49-F238E27FC236}">
                <a16:creationId xmlns:a16="http://schemas.microsoft.com/office/drawing/2014/main" id="{063CC453-F017-49DB-9CB0-CC8760EF0BB1}"/>
              </a:ext>
            </a:extLst>
          </p:cNvPr>
          <p:cNvSpPr/>
          <p:nvPr/>
        </p:nvSpPr>
        <p:spPr>
          <a:xfrm>
            <a:off x="9427962" y="3933832"/>
            <a:ext cx="419248" cy="923916"/>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050" b="1" dirty="0">
                <a:solidFill>
                  <a:schemeClr val="tx1"/>
                </a:solidFill>
              </a:rPr>
              <a:t>WASH</a:t>
            </a:r>
          </a:p>
          <a:p>
            <a:pPr algn="ctr"/>
            <a:r>
              <a:rPr lang="en-AU" sz="1050" b="1" dirty="0">
                <a:solidFill>
                  <a:schemeClr val="tx1"/>
                </a:solidFill>
              </a:rPr>
              <a:t>LIST</a:t>
            </a:r>
          </a:p>
        </p:txBody>
      </p:sp>
      <p:cxnSp>
        <p:nvCxnSpPr>
          <p:cNvPr id="66" name="Straight Arrow Connector 65">
            <a:extLst>
              <a:ext uri="{FF2B5EF4-FFF2-40B4-BE49-F238E27FC236}">
                <a16:creationId xmlns:a16="http://schemas.microsoft.com/office/drawing/2014/main" id="{AC7F2474-6C65-48D9-9ED5-7601E6D0DC9B}"/>
              </a:ext>
            </a:extLst>
          </p:cNvPr>
          <p:cNvCxnSpPr>
            <a:cxnSpLocks/>
          </p:cNvCxnSpPr>
          <p:nvPr/>
        </p:nvCxnSpPr>
        <p:spPr>
          <a:xfrm>
            <a:off x="8314944" y="4233291"/>
            <a:ext cx="9138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6BF9806-433E-4F1B-8312-0FC5D49B10C4}"/>
              </a:ext>
            </a:extLst>
          </p:cNvPr>
          <p:cNvCxnSpPr>
            <a:cxnSpLocks/>
          </p:cNvCxnSpPr>
          <p:nvPr/>
        </p:nvCxnSpPr>
        <p:spPr>
          <a:xfrm>
            <a:off x="4963287" y="4960383"/>
            <a:ext cx="2742057" cy="1761"/>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2ED6D7-EEB4-4D98-988F-C2DAACC3D496}"/>
              </a:ext>
            </a:extLst>
          </p:cNvPr>
          <p:cNvCxnSpPr>
            <a:cxnSpLocks/>
          </p:cNvCxnSpPr>
          <p:nvPr/>
        </p:nvCxnSpPr>
        <p:spPr>
          <a:xfrm>
            <a:off x="4593707" y="1820599"/>
            <a:ext cx="0" cy="4372937"/>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E9B4647-28F6-46ED-8045-A72DC665AE62}"/>
              </a:ext>
            </a:extLst>
          </p:cNvPr>
          <p:cNvCxnSpPr>
            <a:cxnSpLocks/>
          </p:cNvCxnSpPr>
          <p:nvPr/>
        </p:nvCxnSpPr>
        <p:spPr>
          <a:xfrm>
            <a:off x="8314944" y="4526941"/>
            <a:ext cx="873555" cy="0"/>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DBFA2113-8456-46B4-92F7-681120288CDD}"/>
              </a:ext>
            </a:extLst>
          </p:cNvPr>
          <p:cNvSpPr/>
          <p:nvPr/>
        </p:nvSpPr>
        <p:spPr>
          <a:xfrm>
            <a:off x="4411375" y="4775717"/>
            <a:ext cx="419235" cy="3693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74" name="TextBox 73">
            <a:extLst>
              <a:ext uri="{FF2B5EF4-FFF2-40B4-BE49-F238E27FC236}">
                <a16:creationId xmlns:a16="http://schemas.microsoft.com/office/drawing/2014/main" id="{18D1F632-FD3C-4AE6-A894-D3A3DB703CD5}"/>
              </a:ext>
            </a:extLst>
          </p:cNvPr>
          <p:cNvSpPr txBox="1"/>
          <p:nvPr/>
        </p:nvSpPr>
        <p:spPr>
          <a:xfrm>
            <a:off x="3117653" y="4639766"/>
            <a:ext cx="1221377" cy="646331"/>
          </a:xfrm>
          <a:prstGeom prst="rect">
            <a:avLst/>
          </a:prstGeom>
          <a:noFill/>
        </p:spPr>
        <p:txBody>
          <a:bodyPr wrap="square" rtlCol="0">
            <a:spAutoFit/>
          </a:bodyPr>
          <a:lstStyle/>
          <a:p>
            <a:r>
              <a:rPr lang="en-AU" sz="1200" dirty="0">
                <a:latin typeface="+mn-lt"/>
              </a:rPr>
              <a:t>New Patron Loaded into Factiva DB </a:t>
            </a:r>
          </a:p>
        </p:txBody>
      </p:sp>
      <p:sp>
        <p:nvSpPr>
          <p:cNvPr id="75" name="Oval 74">
            <a:extLst>
              <a:ext uri="{FF2B5EF4-FFF2-40B4-BE49-F238E27FC236}">
                <a16:creationId xmlns:a16="http://schemas.microsoft.com/office/drawing/2014/main" id="{C4B81A3A-84D3-4E6E-837D-7BD8626B96A1}"/>
              </a:ext>
            </a:extLst>
          </p:cNvPr>
          <p:cNvSpPr/>
          <p:nvPr/>
        </p:nvSpPr>
        <p:spPr>
          <a:xfrm>
            <a:off x="7738507" y="5867640"/>
            <a:ext cx="419236" cy="3693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a:solidFill>
                  <a:schemeClr val="tx1"/>
                </a:solidFill>
              </a:rPr>
              <a:t>end</a:t>
            </a:r>
          </a:p>
        </p:txBody>
      </p:sp>
      <p:sp>
        <p:nvSpPr>
          <p:cNvPr id="83" name="TextBox 82">
            <a:extLst>
              <a:ext uri="{FF2B5EF4-FFF2-40B4-BE49-F238E27FC236}">
                <a16:creationId xmlns:a16="http://schemas.microsoft.com/office/drawing/2014/main" id="{A25D17A1-9FD3-4E25-88CE-2367C3C186A7}"/>
              </a:ext>
            </a:extLst>
          </p:cNvPr>
          <p:cNvSpPr txBox="1"/>
          <p:nvPr/>
        </p:nvSpPr>
        <p:spPr>
          <a:xfrm>
            <a:off x="4379221" y="4809967"/>
            <a:ext cx="803167" cy="276999"/>
          </a:xfrm>
          <a:prstGeom prst="rect">
            <a:avLst/>
          </a:prstGeom>
          <a:noFill/>
        </p:spPr>
        <p:txBody>
          <a:bodyPr wrap="square" rtlCol="0">
            <a:spAutoFit/>
          </a:bodyPr>
          <a:lstStyle/>
          <a:p>
            <a:r>
              <a:rPr lang="en-AU" sz="1200" dirty="0">
                <a:latin typeface="+mn-lt"/>
              </a:rPr>
              <a:t>sFTP</a:t>
            </a:r>
          </a:p>
        </p:txBody>
      </p:sp>
      <p:sp>
        <p:nvSpPr>
          <p:cNvPr id="84" name="TextBox 83">
            <a:extLst>
              <a:ext uri="{FF2B5EF4-FFF2-40B4-BE49-F238E27FC236}">
                <a16:creationId xmlns:a16="http://schemas.microsoft.com/office/drawing/2014/main" id="{2C510BED-AB62-4A0C-9739-324936DC2A7A}"/>
              </a:ext>
            </a:extLst>
          </p:cNvPr>
          <p:cNvSpPr txBox="1"/>
          <p:nvPr/>
        </p:nvSpPr>
        <p:spPr>
          <a:xfrm>
            <a:off x="6251553" y="2311273"/>
            <a:ext cx="1277656" cy="461665"/>
          </a:xfrm>
          <a:prstGeom prst="rect">
            <a:avLst/>
          </a:prstGeom>
          <a:noFill/>
        </p:spPr>
        <p:txBody>
          <a:bodyPr wrap="square" rtlCol="0">
            <a:spAutoFit/>
          </a:bodyPr>
          <a:lstStyle/>
          <a:p>
            <a:r>
              <a:rPr lang="en-AU" sz="1200" dirty="0">
                <a:latin typeface="+mn-lt"/>
              </a:rPr>
              <a:t>Call TV for Patron List</a:t>
            </a:r>
          </a:p>
        </p:txBody>
      </p:sp>
      <p:sp>
        <p:nvSpPr>
          <p:cNvPr id="85" name="TextBox 84">
            <a:extLst>
              <a:ext uri="{FF2B5EF4-FFF2-40B4-BE49-F238E27FC236}">
                <a16:creationId xmlns:a16="http://schemas.microsoft.com/office/drawing/2014/main" id="{4B81E42A-DE18-40E6-9AEF-D107B11D77E0}"/>
              </a:ext>
            </a:extLst>
          </p:cNvPr>
          <p:cNvSpPr txBox="1"/>
          <p:nvPr/>
        </p:nvSpPr>
        <p:spPr>
          <a:xfrm>
            <a:off x="6416300" y="3225985"/>
            <a:ext cx="1015589" cy="461665"/>
          </a:xfrm>
          <a:prstGeom prst="rect">
            <a:avLst/>
          </a:prstGeom>
          <a:noFill/>
        </p:spPr>
        <p:txBody>
          <a:bodyPr wrap="square" rtlCol="0">
            <a:spAutoFit/>
          </a:bodyPr>
          <a:lstStyle/>
          <a:p>
            <a:r>
              <a:rPr lang="en-AU" sz="1200" dirty="0">
                <a:latin typeface="+mn-lt"/>
              </a:rPr>
              <a:t>Return Patron List</a:t>
            </a:r>
          </a:p>
        </p:txBody>
      </p:sp>
      <p:sp>
        <p:nvSpPr>
          <p:cNvPr id="86" name="TextBox 85">
            <a:extLst>
              <a:ext uri="{FF2B5EF4-FFF2-40B4-BE49-F238E27FC236}">
                <a16:creationId xmlns:a16="http://schemas.microsoft.com/office/drawing/2014/main" id="{EF44AD09-31E1-4327-97ED-47DA04E9D547}"/>
              </a:ext>
            </a:extLst>
          </p:cNvPr>
          <p:cNvSpPr txBox="1"/>
          <p:nvPr/>
        </p:nvSpPr>
        <p:spPr>
          <a:xfrm>
            <a:off x="6327673" y="4281800"/>
            <a:ext cx="1277656" cy="646331"/>
          </a:xfrm>
          <a:prstGeom prst="rect">
            <a:avLst/>
          </a:prstGeom>
          <a:noFill/>
        </p:spPr>
        <p:txBody>
          <a:bodyPr wrap="square" rtlCol="0">
            <a:spAutoFit/>
          </a:bodyPr>
          <a:lstStyle/>
          <a:p>
            <a:r>
              <a:rPr lang="en-AU" sz="1200" dirty="0">
                <a:latin typeface="+mn-lt"/>
              </a:rPr>
              <a:t>Send delta patron list to Factiva</a:t>
            </a:r>
          </a:p>
        </p:txBody>
      </p:sp>
      <p:pic>
        <p:nvPicPr>
          <p:cNvPr id="4" name="Picture 3">
            <a:extLst>
              <a:ext uri="{FF2B5EF4-FFF2-40B4-BE49-F238E27FC236}">
                <a16:creationId xmlns:a16="http://schemas.microsoft.com/office/drawing/2014/main" id="{7985982E-9809-41BD-9EB4-A33E66AE1AC2}"/>
              </a:ext>
            </a:extLst>
          </p:cNvPr>
          <p:cNvPicPr>
            <a:picLocks noChangeAspect="1"/>
          </p:cNvPicPr>
          <p:nvPr/>
        </p:nvPicPr>
        <p:blipFill>
          <a:blip r:embed="rId2"/>
          <a:stretch>
            <a:fillRect/>
          </a:stretch>
        </p:blipFill>
        <p:spPr>
          <a:xfrm>
            <a:off x="987753" y="1048476"/>
            <a:ext cx="1243383" cy="153031"/>
          </a:xfrm>
          <a:prstGeom prst="rect">
            <a:avLst/>
          </a:prstGeom>
        </p:spPr>
      </p:pic>
      <p:pic>
        <p:nvPicPr>
          <p:cNvPr id="6" name="Picture 5">
            <a:extLst>
              <a:ext uri="{FF2B5EF4-FFF2-40B4-BE49-F238E27FC236}">
                <a16:creationId xmlns:a16="http://schemas.microsoft.com/office/drawing/2014/main" id="{3EAE6F0F-8235-4F6D-9CB9-AF75FD69B0CD}"/>
              </a:ext>
            </a:extLst>
          </p:cNvPr>
          <p:cNvPicPr>
            <a:picLocks noChangeAspect="1"/>
          </p:cNvPicPr>
          <p:nvPr/>
        </p:nvPicPr>
        <p:blipFill>
          <a:blip r:embed="rId3"/>
          <a:stretch>
            <a:fillRect/>
          </a:stretch>
        </p:blipFill>
        <p:spPr>
          <a:xfrm>
            <a:off x="9354623" y="836971"/>
            <a:ext cx="1118305" cy="445297"/>
          </a:xfrm>
          <a:prstGeom prst="rect">
            <a:avLst/>
          </a:prstGeom>
        </p:spPr>
      </p:pic>
      <p:pic>
        <p:nvPicPr>
          <p:cNvPr id="8" name="Picture 7">
            <a:extLst>
              <a:ext uri="{FF2B5EF4-FFF2-40B4-BE49-F238E27FC236}">
                <a16:creationId xmlns:a16="http://schemas.microsoft.com/office/drawing/2014/main" id="{6F11D952-5725-4EA7-94C7-B8C93900E111}"/>
              </a:ext>
            </a:extLst>
          </p:cNvPr>
          <p:cNvPicPr>
            <a:picLocks noChangeAspect="1"/>
          </p:cNvPicPr>
          <p:nvPr/>
        </p:nvPicPr>
        <p:blipFill rotWithShape="1">
          <a:blip r:embed="rId4"/>
          <a:srcRect t="26540" b="24378"/>
          <a:stretch/>
        </p:blipFill>
        <p:spPr>
          <a:xfrm>
            <a:off x="3825877" y="944524"/>
            <a:ext cx="1438275" cy="369333"/>
          </a:xfrm>
          <a:prstGeom prst="rect">
            <a:avLst/>
          </a:prstGeom>
        </p:spPr>
      </p:pic>
      <p:cxnSp>
        <p:nvCxnSpPr>
          <p:cNvPr id="34" name="Straight Arrow Connector 33">
            <a:extLst>
              <a:ext uri="{FF2B5EF4-FFF2-40B4-BE49-F238E27FC236}">
                <a16:creationId xmlns:a16="http://schemas.microsoft.com/office/drawing/2014/main" id="{3B14FB35-06A2-2C45-AB29-1768EC92C089}"/>
              </a:ext>
            </a:extLst>
          </p:cNvPr>
          <p:cNvCxnSpPr>
            <a:cxnSpLocks/>
          </p:cNvCxnSpPr>
          <p:nvPr/>
        </p:nvCxnSpPr>
        <p:spPr>
          <a:xfrm>
            <a:off x="8278368" y="5361051"/>
            <a:ext cx="3023616"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21DC3E-838D-BB4D-813A-FC70FCFA8143}"/>
              </a:ext>
            </a:extLst>
          </p:cNvPr>
          <p:cNvCxnSpPr>
            <a:cxnSpLocks/>
          </p:cNvCxnSpPr>
          <p:nvPr/>
        </p:nvCxnSpPr>
        <p:spPr>
          <a:xfrm>
            <a:off x="11557130" y="1703369"/>
            <a:ext cx="0" cy="45633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1" name="Cylinder 64">
            <a:extLst>
              <a:ext uri="{FF2B5EF4-FFF2-40B4-BE49-F238E27FC236}">
                <a16:creationId xmlns:a16="http://schemas.microsoft.com/office/drawing/2014/main" id="{BA9B512E-C16E-C04A-A948-889E97914F71}"/>
              </a:ext>
            </a:extLst>
          </p:cNvPr>
          <p:cNvSpPr/>
          <p:nvPr/>
        </p:nvSpPr>
        <p:spPr>
          <a:xfrm>
            <a:off x="11335817" y="5141603"/>
            <a:ext cx="419248" cy="480684"/>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b="1" dirty="0">
                <a:solidFill>
                  <a:schemeClr val="tx1"/>
                </a:solidFill>
              </a:rPr>
              <a:t>E &amp; A</a:t>
            </a:r>
          </a:p>
        </p:txBody>
      </p:sp>
      <p:sp>
        <p:nvSpPr>
          <p:cNvPr id="62" name="TextBox 61">
            <a:extLst>
              <a:ext uri="{FF2B5EF4-FFF2-40B4-BE49-F238E27FC236}">
                <a16:creationId xmlns:a16="http://schemas.microsoft.com/office/drawing/2014/main" id="{1478B3BD-351B-EF47-A355-B5C805ED96F9}"/>
              </a:ext>
            </a:extLst>
          </p:cNvPr>
          <p:cNvSpPr txBox="1"/>
          <p:nvPr/>
        </p:nvSpPr>
        <p:spPr>
          <a:xfrm>
            <a:off x="8365741" y="5387601"/>
            <a:ext cx="1526169" cy="276999"/>
          </a:xfrm>
          <a:prstGeom prst="rect">
            <a:avLst/>
          </a:prstGeom>
          <a:noFill/>
        </p:spPr>
        <p:txBody>
          <a:bodyPr wrap="square" rtlCol="0">
            <a:spAutoFit/>
          </a:bodyPr>
          <a:lstStyle/>
          <a:p>
            <a:r>
              <a:rPr lang="en-AU" sz="1200" dirty="0">
                <a:latin typeface="+mn-lt"/>
              </a:rPr>
              <a:t>Audit and On error </a:t>
            </a:r>
          </a:p>
        </p:txBody>
      </p:sp>
      <p:pic>
        <p:nvPicPr>
          <p:cNvPr id="41" name="Picture 40">
            <a:extLst>
              <a:ext uri="{FF2B5EF4-FFF2-40B4-BE49-F238E27FC236}">
                <a16:creationId xmlns:a16="http://schemas.microsoft.com/office/drawing/2014/main" id="{E237EC31-7945-3E49-8435-B7404E4ED93A}"/>
              </a:ext>
            </a:extLst>
          </p:cNvPr>
          <p:cNvPicPr>
            <a:picLocks noChangeAspect="1"/>
          </p:cNvPicPr>
          <p:nvPr/>
        </p:nvPicPr>
        <p:blipFill>
          <a:blip r:embed="rId5"/>
          <a:stretch>
            <a:fillRect/>
          </a:stretch>
        </p:blipFill>
        <p:spPr>
          <a:xfrm>
            <a:off x="7490968" y="850178"/>
            <a:ext cx="1250696" cy="530819"/>
          </a:xfrm>
          <a:prstGeom prst="rect">
            <a:avLst/>
          </a:prstGeom>
        </p:spPr>
      </p:pic>
      <p:pic>
        <p:nvPicPr>
          <p:cNvPr id="43" name="Picture 42">
            <a:extLst>
              <a:ext uri="{FF2B5EF4-FFF2-40B4-BE49-F238E27FC236}">
                <a16:creationId xmlns:a16="http://schemas.microsoft.com/office/drawing/2014/main" id="{F67E72A0-8DA2-3B4E-B85C-8F38414DCAD1}"/>
              </a:ext>
            </a:extLst>
          </p:cNvPr>
          <p:cNvPicPr>
            <a:picLocks noChangeAspect="1"/>
          </p:cNvPicPr>
          <p:nvPr/>
        </p:nvPicPr>
        <p:blipFill>
          <a:blip r:embed="rId6"/>
          <a:stretch>
            <a:fillRect/>
          </a:stretch>
        </p:blipFill>
        <p:spPr>
          <a:xfrm>
            <a:off x="5888228" y="880872"/>
            <a:ext cx="402844" cy="402844"/>
          </a:xfrm>
          <a:prstGeom prst="rect">
            <a:avLst/>
          </a:prstGeom>
        </p:spPr>
      </p:pic>
      <p:pic>
        <p:nvPicPr>
          <p:cNvPr id="67" name="Picture 66">
            <a:extLst>
              <a:ext uri="{FF2B5EF4-FFF2-40B4-BE49-F238E27FC236}">
                <a16:creationId xmlns:a16="http://schemas.microsoft.com/office/drawing/2014/main" id="{26F9C288-AD8E-CD4A-AB7B-199DB7533809}"/>
              </a:ext>
            </a:extLst>
          </p:cNvPr>
          <p:cNvPicPr>
            <a:picLocks noChangeAspect="1"/>
          </p:cNvPicPr>
          <p:nvPr/>
        </p:nvPicPr>
        <p:blipFill>
          <a:blip r:embed="rId7"/>
          <a:stretch>
            <a:fillRect/>
          </a:stretch>
        </p:blipFill>
        <p:spPr>
          <a:xfrm>
            <a:off x="11228324" y="856488"/>
            <a:ext cx="415036" cy="415036"/>
          </a:xfrm>
          <a:prstGeom prst="rect">
            <a:avLst/>
          </a:prstGeom>
        </p:spPr>
      </p:pic>
      <p:sp>
        <p:nvSpPr>
          <p:cNvPr id="44" name="TextBox 43">
            <a:extLst>
              <a:ext uri="{FF2B5EF4-FFF2-40B4-BE49-F238E27FC236}">
                <a16:creationId xmlns:a16="http://schemas.microsoft.com/office/drawing/2014/main" id="{09931E70-7C59-44F3-825C-040031D214DB}"/>
              </a:ext>
            </a:extLst>
          </p:cNvPr>
          <p:cNvSpPr txBox="1"/>
          <p:nvPr/>
        </p:nvSpPr>
        <p:spPr>
          <a:xfrm>
            <a:off x="496090" y="4464392"/>
            <a:ext cx="1148747" cy="830997"/>
          </a:xfrm>
          <a:prstGeom prst="rect">
            <a:avLst/>
          </a:prstGeom>
          <a:noFill/>
        </p:spPr>
        <p:txBody>
          <a:bodyPr wrap="square" rtlCol="0">
            <a:spAutoFit/>
          </a:bodyPr>
          <a:lstStyle/>
          <a:p>
            <a:r>
              <a:rPr lang="en-AU" sz="1200" dirty="0">
                <a:latin typeface="+mn-lt"/>
              </a:rPr>
              <a:t>RESTful</a:t>
            </a:r>
          </a:p>
          <a:p>
            <a:r>
              <a:rPr lang="en-AU" sz="1200" dirty="0">
                <a:latin typeface="+mn-lt"/>
              </a:rPr>
              <a:t>(API Security model to be defined)</a:t>
            </a:r>
          </a:p>
        </p:txBody>
      </p:sp>
      <p:sp>
        <p:nvSpPr>
          <p:cNvPr id="45" name="Oval 44">
            <a:extLst>
              <a:ext uri="{FF2B5EF4-FFF2-40B4-BE49-F238E27FC236}">
                <a16:creationId xmlns:a16="http://schemas.microsoft.com/office/drawing/2014/main" id="{341B753C-AD50-41CE-8EC7-2B69E9E1D125}"/>
              </a:ext>
            </a:extLst>
          </p:cNvPr>
          <p:cNvSpPr/>
          <p:nvPr/>
        </p:nvSpPr>
        <p:spPr>
          <a:xfrm>
            <a:off x="7762930" y="4522082"/>
            <a:ext cx="370389" cy="335666"/>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W2</a:t>
            </a:r>
          </a:p>
        </p:txBody>
      </p:sp>
      <p:sp>
        <p:nvSpPr>
          <p:cNvPr id="47" name="Oval 46">
            <a:extLst>
              <a:ext uri="{FF2B5EF4-FFF2-40B4-BE49-F238E27FC236}">
                <a16:creationId xmlns:a16="http://schemas.microsoft.com/office/drawing/2014/main" id="{874F4071-61CA-46AB-90DF-3388FA40F01D}"/>
              </a:ext>
            </a:extLst>
          </p:cNvPr>
          <p:cNvSpPr/>
          <p:nvPr/>
        </p:nvSpPr>
        <p:spPr>
          <a:xfrm>
            <a:off x="7781264" y="3058152"/>
            <a:ext cx="370389" cy="335666"/>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W1</a:t>
            </a:r>
          </a:p>
        </p:txBody>
      </p:sp>
      <p:sp>
        <p:nvSpPr>
          <p:cNvPr id="53" name="Rectangle 52">
            <a:extLst>
              <a:ext uri="{FF2B5EF4-FFF2-40B4-BE49-F238E27FC236}">
                <a16:creationId xmlns:a16="http://schemas.microsoft.com/office/drawing/2014/main" id="{76773F5D-1731-4611-A9A0-A50743CACD8C}"/>
              </a:ext>
            </a:extLst>
          </p:cNvPr>
          <p:cNvSpPr/>
          <p:nvPr/>
        </p:nvSpPr>
        <p:spPr>
          <a:xfrm>
            <a:off x="1513735" y="2628014"/>
            <a:ext cx="169979" cy="132300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54" name="Rectangle 53">
            <a:extLst>
              <a:ext uri="{FF2B5EF4-FFF2-40B4-BE49-F238E27FC236}">
                <a16:creationId xmlns:a16="http://schemas.microsoft.com/office/drawing/2014/main" id="{D7ADED7E-0C7E-4E5D-8B68-92C750C180C2}"/>
              </a:ext>
            </a:extLst>
          </p:cNvPr>
          <p:cNvSpPr/>
          <p:nvPr/>
        </p:nvSpPr>
        <p:spPr>
          <a:xfrm>
            <a:off x="7672396" y="2610827"/>
            <a:ext cx="169979" cy="132300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55" name="Rectangle 54">
            <a:extLst>
              <a:ext uri="{FF2B5EF4-FFF2-40B4-BE49-F238E27FC236}">
                <a16:creationId xmlns:a16="http://schemas.microsoft.com/office/drawing/2014/main" id="{0BD11327-D88F-4DB0-B2A5-6BE148962047}"/>
              </a:ext>
            </a:extLst>
          </p:cNvPr>
          <p:cNvSpPr/>
          <p:nvPr/>
        </p:nvSpPr>
        <p:spPr>
          <a:xfrm>
            <a:off x="7665303" y="4517685"/>
            <a:ext cx="177071" cy="93330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48" name="TextBox 47">
            <a:extLst>
              <a:ext uri="{FF2B5EF4-FFF2-40B4-BE49-F238E27FC236}">
                <a16:creationId xmlns:a16="http://schemas.microsoft.com/office/drawing/2014/main" id="{4C56F9F6-3232-46C7-A386-D86BC1D36AB8}"/>
              </a:ext>
            </a:extLst>
          </p:cNvPr>
          <p:cNvSpPr txBox="1"/>
          <p:nvPr/>
        </p:nvSpPr>
        <p:spPr>
          <a:xfrm>
            <a:off x="10581854" y="118471"/>
            <a:ext cx="1213065" cy="369332"/>
          </a:xfrm>
          <a:prstGeom prst="rect">
            <a:avLst/>
          </a:prstGeom>
          <a:noFill/>
        </p:spPr>
        <p:txBody>
          <a:bodyPr wrap="square" rtlCol="0">
            <a:spAutoFit/>
          </a:bodyPr>
          <a:lstStyle/>
          <a:p>
            <a:r>
              <a:rPr lang="en-AU" dirty="0">
                <a:solidFill>
                  <a:srgbClr val="FF0000"/>
                </a:solidFill>
              </a:rPr>
              <a:t>**NEW**</a:t>
            </a:r>
          </a:p>
        </p:txBody>
      </p:sp>
    </p:spTree>
    <p:extLst>
      <p:ext uri="{BB962C8B-B14F-4D97-AF65-F5344CB8AC3E}">
        <p14:creationId xmlns:p14="http://schemas.microsoft.com/office/powerpoint/2010/main" val="1999485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6067DA-EE1E-4F43-A673-F84C68F0577D}"/>
              </a:ext>
            </a:extLst>
          </p:cNvPr>
          <p:cNvSpPr>
            <a:spLocks noGrp="1"/>
          </p:cNvSpPr>
          <p:nvPr>
            <p:ph type="body" sz="quarter" idx="14"/>
          </p:nvPr>
        </p:nvSpPr>
        <p:spPr/>
        <p:txBody>
          <a:bodyPr/>
          <a:lstStyle/>
          <a:p>
            <a:r>
              <a:rPr lang="en-AU" dirty="0"/>
              <a:t>INTERFACE - A1/A2 - DRAFT</a:t>
            </a:r>
          </a:p>
        </p:txBody>
      </p:sp>
      <p:sp>
        <p:nvSpPr>
          <p:cNvPr id="3" name="Slide Number Placeholder 2">
            <a:extLst>
              <a:ext uri="{FF2B5EF4-FFF2-40B4-BE49-F238E27FC236}">
                <a16:creationId xmlns:a16="http://schemas.microsoft.com/office/drawing/2014/main" id="{2CED7F41-1226-46C6-B645-1B591EDE513E}"/>
              </a:ext>
            </a:extLst>
          </p:cNvPr>
          <p:cNvSpPr>
            <a:spLocks noGrp="1"/>
          </p:cNvSpPr>
          <p:nvPr>
            <p:ph type="sldNum" sz="quarter" idx="16"/>
          </p:nvPr>
        </p:nvSpPr>
        <p:spPr/>
        <p:txBody>
          <a:body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17</a:t>
            </a:fld>
            <a:endParaRPr lang="en-AU" dirty="0">
              <a:solidFill>
                <a:srgbClr val="242424"/>
              </a:solidFill>
            </a:endParaRPr>
          </a:p>
        </p:txBody>
      </p:sp>
      <p:sp>
        <p:nvSpPr>
          <p:cNvPr id="5" name="Title 4">
            <a:extLst>
              <a:ext uri="{FF2B5EF4-FFF2-40B4-BE49-F238E27FC236}">
                <a16:creationId xmlns:a16="http://schemas.microsoft.com/office/drawing/2014/main" id="{737701B0-EB10-4EDF-B9F9-DFDD488BDC8A}"/>
              </a:ext>
            </a:extLst>
          </p:cNvPr>
          <p:cNvSpPr>
            <a:spLocks noGrp="1"/>
          </p:cNvSpPr>
          <p:nvPr>
            <p:ph type="title"/>
          </p:nvPr>
        </p:nvSpPr>
        <p:spPr/>
        <p:txBody>
          <a:bodyPr/>
          <a:lstStyle/>
          <a:p>
            <a:r>
              <a:rPr lang="en-AU" dirty="0"/>
              <a:t>Architecture Design Review</a:t>
            </a:r>
          </a:p>
        </p:txBody>
      </p:sp>
      <p:cxnSp>
        <p:nvCxnSpPr>
          <p:cNvPr id="7" name="Straight Connector 6">
            <a:extLst>
              <a:ext uri="{FF2B5EF4-FFF2-40B4-BE49-F238E27FC236}">
                <a16:creationId xmlns:a16="http://schemas.microsoft.com/office/drawing/2014/main" id="{CCDBBD16-02B7-4F14-AAC6-603A5F3E3C14}"/>
              </a:ext>
            </a:extLst>
          </p:cNvPr>
          <p:cNvCxnSpPr>
            <a:cxnSpLocks/>
          </p:cNvCxnSpPr>
          <p:nvPr/>
        </p:nvCxnSpPr>
        <p:spPr>
          <a:xfrm>
            <a:off x="1475603" y="1876425"/>
            <a:ext cx="0" cy="463657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25E33D0-915B-4D78-BC1E-6D8DBAD90EBC}"/>
              </a:ext>
            </a:extLst>
          </p:cNvPr>
          <p:cNvCxnSpPr>
            <a:cxnSpLocks/>
          </p:cNvCxnSpPr>
          <p:nvPr/>
        </p:nvCxnSpPr>
        <p:spPr>
          <a:xfrm>
            <a:off x="6040364" y="1876425"/>
            <a:ext cx="26360" cy="4636572"/>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0A5BC4F-51CE-4FB4-A853-9188F961A9D2}"/>
              </a:ext>
            </a:extLst>
          </p:cNvPr>
          <p:cNvCxnSpPr>
            <a:cxnSpLocks/>
          </p:cNvCxnSpPr>
          <p:nvPr/>
        </p:nvCxnSpPr>
        <p:spPr>
          <a:xfrm>
            <a:off x="7909931" y="1721224"/>
            <a:ext cx="48487" cy="479177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A2112B-5F58-43EB-8F50-22AEADD28E23}"/>
              </a:ext>
            </a:extLst>
          </p:cNvPr>
          <p:cNvCxnSpPr>
            <a:cxnSpLocks/>
          </p:cNvCxnSpPr>
          <p:nvPr/>
        </p:nvCxnSpPr>
        <p:spPr>
          <a:xfrm>
            <a:off x="9745267" y="1809750"/>
            <a:ext cx="0" cy="4703247"/>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A7B388-600C-469A-9D64-975494A182AB}"/>
              </a:ext>
            </a:extLst>
          </p:cNvPr>
          <p:cNvCxnSpPr>
            <a:cxnSpLocks/>
          </p:cNvCxnSpPr>
          <p:nvPr/>
        </p:nvCxnSpPr>
        <p:spPr>
          <a:xfrm>
            <a:off x="1694957" y="2661535"/>
            <a:ext cx="5961619" cy="15421"/>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13D4509-DFE3-44C0-8ECC-B6A4CA357AB5}"/>
              </a:ext>
            </a:extLst>
          </p:cNvPr>
          <p:cNvCxnSpPr>
            <a:cxnSpLocks/>
          </p:cNvCxnSpPr>
          <p:nvPr/>
        </p:nvCxnSpPr>
        <p:spPr>
          <a:xfrm>
            <a:off x="1770077" y="3324705"/>
            <a:ext cx="58864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1A1B8DA-AFF5-4E05-A165-9615DEE9F31D}"/>
              </a:ext>
            </a:extLst>
          </p:cNvPr>
          <p:cNvSpPr txBox="1"/>
          <p:nvPr/>
        </p:nvSpPr>
        <p:spPr>
          <a:xfrm>
            <a:off x="1090814" y="1282269"/>
            <a:ext cx="10942690" cy="338554"/>
          </a:xfrm>
          <a:prstGeom prst="rect">
            <a:avLst/>
          </a:prstGeom>
          <a:noFill/>
        </p:spPr>
        <p:txBody>
          <a:bodyPr wrap="square" rtlCol="0">
            <a:spAutoFit/>
          </a:bodyPr>
          <a:lstStyle/>
          <a:p>
            <a:r>
              <a:rPr lang="en-AU" sz="1600" dirty="0">
                <a:latin typeface="+mn-lt"/>
              </a:rPr>
              <a:t>TrackVia                                   </a:t>
            </a:r>
            <a:r>
              <a:rPr lang="en-AU" sz="1600" dirty="0" err="1">
                <a:latin typeface="+mn-lt"/>
              </a:rPr>
              <a:t>Austrac</a:t>
            </a:r>
            <a:r>
              <a:rPr lang="en-AU" sz="1600" dirty="0">
                <a:latin typeface="+mn-lt"/>
              </a:rPr>
              <a:t>          Azure API G/W       Azure Functions              Azure DL           Error &amp; Audit</a:t>
            </a:r>
          </a:p>
        </p:txBody>
      </p:sp>
      <p:sp>
        <p:nvSpPr>
          <p:cNvPr id="56" name="TextBox 55">
            <a:extLst>
              <a:ext uri="{FF2B5EF4-FFF2-40B4-BE49-F238E27FC236}">
                <a16:creationId xmlns:a16="http://schemas.microsoft.com/office/drawing/2014/main" id="{CFCA5174-4BDB-4D5B-9071-D96B0FFF338F}"/>
              </a:ext>
            </a:extLst>
          </p:cNvPr>
          <p:cNvSpPr txBox="1"/>
          <p:nvPr/>
        </p:nvSpPr>
        <p:spPr>
          <a:xfrm>
            <a:off x="9791135" y="4314052"/>
            <a:ext cx="1416582" cy="461665"/>
          </a:xfrm>
          <a:prstGeom prst="rect">
            <a:avLst/>
          </a:prstGeom>
          <a:noFill/>
        </p:spPr>
        <p:txBody>
          <a:bodyPr wrap="square" rtlCol="0">
            <a:spAutoFit/>
          </a:bodyPr>
          <a:lstStyle/>
          <a:p>
            <a:r>
              <a:rPr lang="en-AU" sz="1200" dirty="0">
                <a:latin typeface="+mn-lt"/>
              </a:rPr>
              <a:t>Update </a:t>
            </a:r>
            <a:r>
              <a:rPr lang="en-AU" sz="1200" dirty="0" err="1">
                <a:latin typeface="+mn-lt"/>
              </a:rPr>
              <a:t>Austrac</a:t>
            </a:r>
            <a:r>
              <a:rPr lang="en-AU" sz="1200" dirty="0">
                <a:latin typeface="+mn-lt"/>
              </a:rPr>
              <a:t> list with TM Data </a:t>
            </a:r>
          </a:p>
        </p:txBody>
      </p:sp>
      <p:sp>
        <p:nvSpPr>
          <p:cNvPr id="57" name="Rectangle 56">
            <a:extLst>
              <a:ext uri="{FF2B5EF4-FFF2-40B4-BE49-F238E27FC236}">
                <a16:creationId xmlns:a16="http://schemas.microsoft.com/office/drawing/2014/main" id="{63B93DFF-4B8B-4064-97AB-94811B33E9F5}"/>
              </a:ext>
            </a:extLst>
          </p:cNvPr>
          <p:cNvSpPr/>
          <p:nvPr/>
        </p:nvSpPr>
        <p:spPr>
          <a:xfrm rot="16200000">
            <a:off x="-540048" y="3949533"/>
            <a:ext cx="3950533" cy="41923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400" dirty="0">
                <a:solidFill>
                  <a:schemeClr val="tx1"/>
                </a:solidFill>
              </a:rPr>
              <a:t>TV PATRON /  SMR API</a:t>
            </a:r>
          </a:p>
        </p:txBody>
      </p:sp>
      <p:sp>
        <p:nvSpPr>
          <p:cNvPr id="59" name="Rectangle 58">
            <a:extLst>
              <a:ext uri="{FF2B5EF4-FFF2-40B4-BE49-F238E27FC236}">
                <a16:creationId xmlns:a16="http://schemas.microsoft.com/office/drawing/2014/main" id="{FF98B410-822C-4E0B-B394-D18A8E3AA0D1}"/>
              </a:ext>
            </a:extLst>
          </p:cNvPr>
          <p:cNvSpPr/>
          <p:nvPr/>
        </p:nvSpPr>
        <p:spPr>
          <a:xfrm>
            <a:off x="7748801" y="2202877"/>
            <a:ext cx="419235" cy="398253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AU" dirty="0">
              <a:solidFill>
                <a:schemeClr val="tx1"/>
              </a:solidFill>
            </a:endParaRPr>
          </a:p>
          <a:p>
            <a:pPr algn="ctr"/>
            <a:endParaRPr lang="en-AU" dirty="0">
              <a:solidFill>
                <a:schemeClr val="tx1"/>
              </a:solidFill>
            </a:endParaRPr>
          </a:p>
          <a:p>
            <a:pPr algn="ctr"/>
            <a:r>
              <a:rPr lang="en-AU" dirty="0">
                <a:solidFill>
                  <a:schemeClr val="tx1"/>
                </a:solidFill>
              </a:rPr>
              <a:t>A2</a:t>
            </a:r>
          </a:p>
          <a:p>
            <a:pPr algn="ctr"/>
            <a:endParaRPr lang="en-AU" dirty="0">
              <a:solidFill>
                <a:schemeClr val="tx1"/>
              </a:solidFill>
            </a:endParaRPr>
          </a:p>
          <a:p>
            <a:pPr algn="ctr"/>
            <a:endParaRPr lang="en-AU" dirty="0">
              <a:solidFill>
                <a:schemeClr val="tx1"/>
              </a:solidFill>
            </a:endParaRPr>
          </a:p>
          <a:p>
            <a:pPr algn="ctr"/>
            <a:endParaRPr lang="en-AU" dirty="0">
              <a:solidFill>
                <a:schemeClr val="tx1"/>
              </a:solidFill>
            </a:endParaRPr>
          </a:p>
          <a:p>
            <a:pPr algn="ctr"/>
            <a:endParaRPr lang="en-AU" dirty="0">
              <a:solidFill>
                <a:schemeClr val="tx1"/>
              </a:solidFill>
            </a:endParaRPr>
          </a:p>
          <a:p>
            <a:pPr algn="ctr"/>
            <a:endParaRPr lang="en-AU" dirty="0">
              <a:solidFill>
                <a:schemeClr val="tx1"/>
              </a:solidFill>
            </a:endParaRPr>
          </a:p>
          <a:p>
            <a:pPr algn="ctr"/>
            <a:endParaRPr lang="en-AU" dirty="0">
              <a:solidFill>
                <a:schemeClr val="tx1"/>
              </a:solidFill>
            </a:endParaRPr>
          </a:p>
          <a:p>
            <a:pPr algn="ctr"/>
            <a:endParaRPr lang="en-AU" dirty="0">
              <a:solidFill>
                <a:schemeClr val="tx1"/>
              </a:solidFill>
            </a:endParaRPr>
          </a:p>
          <a:p>
            <a:pPr algn="ctr"/>
            <a:r>
              <a:rPr lang="en-AU" dirty="0">
                <a:solidFill>
                  <a:schemeClr val="tx1"/>
                </a:solidFill>
              </a:rPr>
              <a:t>A1</a:t>
            </a:r>
          </a:p>
        </p:txBody>
      </p:sp>
      <p:sp>
        <p:nvSpPr>
          <p:cNvPr id="15" name="Oval 14">
            <a:extLst>
              <a:ext uri="{FF2B5EF4-FFF2-40B4-BE49-F238E27FC236}">
                <a16:creationId xmlns:a16="http://schemas.microsoft.com/office/drawing/2014/main" id="{B69B0FA9-9A23-445A-9AEF-1119368A6A18}"/>
              </a:ext>
            </a:extLst>
          </p:cNvPr>
          <p:cNvSpPr/>
          <p:nvPr/>
        </p:nvSpPr>
        <p:spPr>
          <a:xfrm>
            <a:off x="7717760" y="1802985"/>
            <a:ext cx="419236" cy="3693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a:solidFill>
                  <a:schemeClr val="tx1"/>
                </a:solidFill>
              </a:rPr>
              <a:t>start</a:t>
            </a:r>
          </a:p>
        </p:txBody>
      </p:sp>
      <p:sp>
        <p:nvSpPr>
          <p:cNvPr id="65" name="Cylinder 64">
            <a:extLst>
              <a:ext uri="{FF2B5EF4-FFF2-40B4-BE49-F238E27FC236}">
                <a16:creationId xmlns:a16="http://schemas.microsoft.com/office/drawing/2014/main" id="{063CC453-F017-49DB-9CB0-CC8760EF0BB1}"/>
              </a:ext>
            </a:extLst>
          </p:cNvPr>
          <p:cNvSpPr/>
          <p:nvPr/>
        </p:nvSpPr>
        <p:spPr>
          <a:xfrm>
            <a:off x="9402418" y="3735941"/>
            <a:ext cx="683821" cy="537082"/>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050" b="1" dirty="0">
                <a:solidFill>
                  <a:schemeClr val="tx1"/>
                </a:solidFill>
              </a:rPr>
              <a:t>AUSTRAC</a:t>
            </a:r>
          </a:p>
          <a:p>
            <a:pPr algn="ctr"/>
            <a:r>
              <a:rPr lang="en-AU" sz="1050" b="1" dirty="0">
                <a:solidFill>
                  <a:schemeClr val="tx1"/>
                </a:solidFill>
              </a:rPr>
              <a:t>LIST</a:t>
            </a:r>
          </a:p>
        </p:txBody>
      </p:sp>
      <p:cxnSp>
        <p:nvCxnSpPr>
          <p:cNvPr id="66" name="Straight Arrow Connector 65">
            <a:extLst>
              <a:ext uri="{FF2B5EF4-FFF2-40B4-BE49-F238E27FC236}">
                <a16:creationId xmlns:a16="http://schemas.microsoft.com/office/drawing/2014/main" id="{AC7F2474-6C65-48D9-9ED5-7601E6D0DC9B}"/>
              </a:ext>
            </a:extLst>
          </p:cNvPr>
          <p:cNvCxnSpPr>
            <a:cxnSpLocks/>
          </p:cNvCxnSpPr>
          <p:nvPr/>
        </p:nvCxnSpPr>
        <p:spPr>
          <a:xfrm>
            <a:off x="8314944" y="4022278"/>
            <a:ext cx="9138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6BF9806-433E-4F1B-8312-0FC5D49B10C4}"/>
              </a:ext>
            </a:extLst>
          </p:cNvPr>
          <p:cNvCxnSpPr>
            <a:cxnSpLocks/>
          </p:cNvCxnSpPr>
          <p:nvPr/>
        </p:nvCxnSpPr>
        <p:spPr>
          <a:xfrm>
            <a:off x="4963287" y="4935216"/>
            <a:ext cx="2742057" cy="1761"/>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2ED6D7-EEB4-4D98-988F-C2DAACC3D496}"/>
              </a:ext>
            </a:extLst>
          </p:cNvPr>
          <p:cNvCxnSpPr>
            <a:cxnSpLocks/>
          </p:cNvCxnSpPr>
          <p:nvPr/>
        </p:nvCxnSpPr>
        <p:spPr>
          <a:xfrm>
            <a:off x="4593707" y="1820599"/>
            <a:ext cx="0" cy="469239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E9B4647-28F6-46ED-8045-A72DC665AE62}"/>
              </a:ext>
            </a:extLst>
          </p:cNvPr>
          <p:cNvCxnSpPr>
            <a:cxnSpLocks/>
          </p:cNvCxnSpPr>
          <p:nvPr/>
        </p:nvCxnSpPr>
        <p:spPr>
          <a:xfrm>
            <a:off x="8314944" y="4266464"/>
            <a:ext cx="873555" cy="0"/>
          </a:xfrm>
          <a:prstGeom prst="straightConnector1">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DBFA2113-8456-46B4-92F7-681120288CDD}"/>
              </a:ext>
            </a:extLst>
          </p:cNvPr>
          <p:cNvSpPr/>
          <p:nvPr/>
        </p:nvSpPr>
        <p:spPr>
          <a:xfrm>
            <a:off x="4424154" y="4775717"/>
            <a:ext cx="468002" cy="3693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74" name="TextBox 73">
            <a:extLst>
              <a:ext uri="{FF2B5EF4-FFF2-40B4-BE49-F238E27FC236}">
                <a16:creationId xmlns:a16="http://schemas.microsoft.com/office/drawing/2014/main" id="{18D1F632-FD3C-4AE6-A894-D3A3DB703CD5}"/>
              </a:ext>
            </a:extLst>
          </p:cNvPr>
          <p:cNvSpPr txBox="1"/>
          <p:nvPr/>
        </p:nvSpPr>
        <p:spPr>
          <a:xfrm>
            <a:off x="3588585" y="4758939"/>
            <a:ext cx="835568" cy="461665"/>
          </a:xfrm>
          <a:prstGeom prst="rect">
            <a:avLst/>
          </a:prstGeom>
          <a:noFill/>
        </p:spPr>
        <p:txBody>
          <a:bodyPr wrap="square" rtlCol="0">
            <a:spAutoFit/>
          </a:bodyPr>
          <a:lstStyle/>
          <a:p>
            <a:r>
              <a:rPr lang="en-AU" sz="1200" dirty="0" err="1">
                <a:latin typeface="+mn-lt"/>
              </a:rPr>
              <a:t>Austrac</a:t>
            </a:r>
            <a:endParaRPr lang="en-AU" sz="1200" dirty="0">
              <a:latin typeface="+mn-lt"/>
            </a:endParaRPr>
          </a:p>
          <a:p>
            <a:r>
              <a:rPr lang="en-AU" sz="1200" dirty="0">
                <a:latin typeface="+mn-lt"/>
              </a:rPr>
              <a:t>Website </a:t>
            </a:r>
          </a:p>
        </p:txBody>
      </p:sp>
      <p:sp>
        <p:nvSpPr>
          <p:cNvPr id="75" name="Oval 74">
            <a:extLst>
              <a:ext uri="{FF2B5EF4-FFF2-40B4-BE49-F238E27FC236}">
                <a16:creationId xmlns:a16="http://schemas.microsoft.com/office/drawing/2014/main" id="{C4B81A3A-84D3-4E6E-837D-7BD8626B96A1}"/>
              </a:ext>
            </a:extLst>
          </p:cNvPr>
          <p:cNvSpPr/>
          <p:nvPr/>
        </p:nvSpPr>
        <p:spPr>
          <a:xfrm>
            <a:off x="7748800" y="6213547"/>
            <a:ext cx="419236" cy="3693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a:solidFill>
                  <a:schemeClr val="tx1"/>
                </a:solidFill>
              </a:rPr>
              <a:t>end</a:t>
            </a:r>
          </a:p>
        </p:txBody>
      </p:sp>
      <p:sp>
        <p:nvSpPr>
          <p:cNvPr id="83" name="TextBox 82">
            <a:extLst>
              <a:ext uri="{FF2B5EF4-FFF2-40B4-BE49-F238E27FC236}">
                <a16:creationId xmlns:a16="http://schemas.microsoft.com/office/drawing/2014/main" id="{A25D17A1-9FD3-4E25-88CE-2367C3C186A7}"/>
              </a:ext>
            </a:extLst>
          </p:cNvPr>
          <p:cNvSpPr txBox="1"/>
          <p:nvPr/>
        </p:nvSpPr>
        <p:spPr>
          <a:xfrm>
            <a:off x="4372226" y="4826105"/>
            <a:ext cx="803167" cy="276999"/>
          </a:xfrm>
          <a:prstGeom prst="rect">
            <a:avLst/>
          </a:prstGeom>
          <a:noFill/>
        </p:spPr>
        <p:txBody>
          <a:bodyPr wrap="square" rtlCol="0">
            <a:spAutoFit/>
          </a:bodyPr>
          <a:lstStyle/>
          <a:p>
            <a:r>
              <a:rPr lang="en-AU" sz="1200" dirty="0">
                <a:latin typeface="+mn-lt"/>
              </a:rPr>
              <a:t>sFTP</a:t>
            </a:r>
          </a:p>
        </p:txBody>
      </p:sp>
      <p:sp>
        <p:nvSpPr>
          <p:cNvPr id="84" name="TextBox 83">
            <a:extLst>
              <a:ext uri="{FF2B5EF4-FFF2-40B4-BE49-F238E27FC236}">
                <a16:creationId xmlns:a16="http://schemas.microsoft.com/office/drawing/2014/main" id="{2C510BED-AB62-4A0C-9739-324936DC2A7A}"/>
              </a:ext>
            </a:extLst>
          </p:cNvPr>
          <p:cNvSpPr txBox="1"/>
          <p:nvPr/>
        </p:nvSpPr>
        <p:spPr>
          <a:xfrm>
            <a:off x="5975042" y="2384536"/>
            <a:ext cx="1952336" cy="276999"/>
          </a:xfrm>
          <a:prstGeom prst="rect">
            <a:avLst/>
          </a:prstGeom>
          <a:noFill/>
        </p:spPr>
        <p:txBody>
          <a:bodyPr wrap="square" rtlCol="0">
            <a:spAutoFit/>
          </a:bodyPr>
          <a:lstStyle/>
          <a:p>
            <a:r>
              <a:rPr lang="en-AU" sz="1200" dirty="0">
                <a:latin typeface="+mn-lt"/>
              </a:rPr>
              <a:t>Call TV for Manual SMR</a:t>
            </a:r>
          </a:p>
        </p:txBody>
      </p:sp>
      <p:sp>
        <p:nvSpPr>
          <p:cNvPr id="85" name="TextBox 84">
            <a:extLst>
              <a:ext uri="{FF2B5EF4-FFF2-40B4-BE49-F238E27FC236}">
                <a16:creationId xmlns:a16="http://schemas.microsoft.com/office/drawing/2014/main" id="{4B81E42A-DE18-40E6-9AEF-D107B11D77E0}"/>
              </a:ext>
            </a:extLst>
          </p:cNvPr>
          <p:cNvSpPr txBox="1"/>
          <p:nvPr/>
        </p:nvSpPr>
        <p:spPr>
          <a:xfrm>
            <a:off x="6035267" y="3060211"/>
            <a:ext cx="1638272" cy="276999"/>
          </a:xfrm>
          <a:prstGeom prst="rect">
            <a:avLst/>
          </a:prstGeom>
          <a:noFill/>
        </p:spPr>
        <p:txBody>
          <a:bodyPr wrap="square" rtlCol="0">
            <a:spAutoFit/>
          </a:bodyPr>
          <a:lstStyle/>
          <a:p>
            <a:r>
              <a:rPr lang="en-AU" sz="1200" dirty="0">
                <a:latin typeface="+mn-lt"/>
              </a:rPr>
              <a:t>Return Patron List</a:t>
            </a:r>
          </a:p>
        </p:txBody>
      </p:sp>
      <p:sp>
        <p:nvSpPr>
          <p:cNvPr id="86" name="TextBox 85">
            <a:extLst>
              <a:ext uri="{FF2B5EF4-FFF2-40B4-BE49-F238E27FC236}">
                <a16:creationId xmlns:a16="http://schemas.microsoft.com/office/drawing/2014/main" id="{EF44AD09-31E1-4327-97ED-47DA04E9D547}"/>
              </a:ext>
            </a:extLst>
          </p:cNvPr>
          <p:cNvSpPr txBox="1"/>
          <p:nvPr/>
        </p:nvSpPr>
        <p:spPr>
          <a:xfrm>
            <a:off x="5369016" y="4683384"/>
            <a:ext cx="2291887" cy="461665"/>
          </a:xfrm>
          <a:prstGeom prst="rect">
            <a:avLst/>
          </a:prstGeom>
          <a:noFill/>
        </p:spPr>
        <p:txBody>
          <a:bodyPr wrap="square" rtlCol="0">
            <a:spAutoFit/>
          </a:bodyPr>
          <a:lstStyle/>
          <a:p>
            <a:r>
              <a:rPr lang="en-AU" sz="1200" dirty="0">
                <a:latin typeface="+mn-lt"/>
              </a:rPr>
              <a:t>Send combined manual and automatic AUSTRAC Reports</a:t>
            </a:r>
          </a:p>
        </p:txBody>
      </p:sp>
      <p:pic>
        <p:nvPicPr>
          <p:cNvPr id="4" name="Picture 3">
            <a:extLst>
              <a:ext uri="{FF2B5EF4-FFF2-40B4-BE49-F238E27FC236}">
                <a16:creationId xmlns:a16="http://schemas.microsoft.com/office/drawing/2014/main" id="{7985982E-9809-41BD-9EB4-A33E66AE1AC2}"/>
              </a:ext>
            </a:extLst>
          </p:cNvPr>
          <p:cNvPicPr>
            <a:picLocks noChangeAspect="1"/>
          </p:cNvPicPr>
          <p:nvPr/>
        </p:nvPicPr>
        <p:blipFill>
          <a:blip r:embed="rId2"/>
          <a:stretch>
            <a:fillRect/>
          </a:stretch>
        </p:blipFill>
        <p:spPr>
          <a:xfrm>
            <a:off x="987753" y="1048476"/>
            <a:ext cx="1243383" cy="153031"/>
          </a:xfrm>
          <a:prstGeom prst="rect">
            <a:avLst/>
          </a:prstGeom>
        </p:spPr>
      </p:pic>
      <p:pic>
        <p:nvPicPr>
          <p:cNvPr id="6" name="Picture 5">
            <a:extLst>
              <a:ext uri="{FF2B5EF4-FFF2-40B4-BE49-F238E27FC236}">
                <a16:creationId xmlns:a16="http://schemas.microsoft.com/office/drawing/2014/main" id="{3EAE6F0F-8235-4F6D-9CB9-AF75FD69B0CD}"/>
              </a:ext>
            </a:extLst>
          </p:cNvPr>
          <p:cNvPicPr>
            <a:picLocks noChangeAspect="1"/>
          </p:cNvPicPr>
          <p:nvPr/>
        </p:nvPicPr>
        <p:blipFill>
          <a:blip r:embed="rId3"/>
          <a:stretch>
            <a:fillRect/>
          </a:stretch>
        </p:blipFill>
        <p:spPr>
          <a:xfrm>
            <a:off x="9354623" y="836971"/>
            <a:ext cx="1118305" cy="445297"/>
          </a:xfrm>
          <a:prstGeom prst="rect">
            <a:avLst/>
          </a:prstGeom>
        </p:spPr>
      </p:pic>
      <p:cxnSp>
        <p:nvCxnSpPr>
          <p:cNvPr id="34" name="Straight Arrow Connector 33">
            <a:extLst>
              <a:ext uri="{FF2B5EF4-FFF2-40B4-BE49-F238E27FC236}">
                <a16:creationId xmlns:a16="http://schemas.microsoft.com/office/drawing/2014/main" id="{3B14FB35-06A2-2C45-AB29-1768EC92C089}"/>
              </a:ext>
            </a:extLst>
          </p:cNvPr>
          <p:cNvCxnSpPr>
            <a:cxnSpLocks/>
          </p:cNvCxnSpPr>
          <p:nvPr/>
        </p:nvCxnSpPr>
        <p:spPr>
          <a:xfrm>
            <a:off x="8204708" y="5942392"/>
            <a:ext cx="310220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21DC3E-838D-BB4D-813A-FC70FCFA8143}"/>
              </a:ext>
            </a:extLst>
          </p:cNvPr>
          <p:cNvCxnSpPr>
            <a:cxnSpLocks/>
          </p:cNvCxnSpPr>
          <p:nvPr/>
        </p:nvCxnSpPr>
        <p:spPr>
          <a:xfrm>
            <a:off x="11557130" y="1703369"/>
            <a:ext cx="0" cy="480962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1" name="Cylinder 64">
            <a:extLst>
              <a:ext uri="{FF2B5EF4-FFF2-40B4-BE49-F238E27FC236}">
                <a16:creationId xmlns:a16="http://schemas.microsoft.com/office/drawing/2014/main" id="{BA9B512E-C16E-C04A-A948-889E97914F71}"/>
              </a:ext>
            </a:extLst>
          </p:cNvPr>
          <p:cNvSpPr/>
          <p:nvPr/>
        </p:nvSpPr>
        <p:spPr>
          <a:xfrm>
            <a:off x="11374275" y="5689154"/>
            <a:ext cx="419248" cy="480684"/>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b="1" dirty="0">
                <a:solidFill>
                  <a:schemeClr val="tx1"/>
                </a:solidFill>
              </a:rPr>
              <a:t>E &amp; A</a:t>
            </a:r>
          </a:p>
        </p:txBody>
      </p:sp>
      <p:sp>
        <p:nvSpPr>
          <p:cNvPr id="62" name="TextBox 61">
            <a:extLst>
              <a:ext uri="{FF2B5EF4-FFF2-40B4-BE49-F238E27FC236}">
                <a16:creationId xmlns:a16="http://schemas.microsoft.com/office/drawing/2014/main" id="{1478B3BD-351B-EF47-A355-B5C805ED96F9}"/>
              </a:ext>
            </a:extLst>
          </p:cNvPr>
          <p:cNvSpPr txBox="1"/>
          <p:nvPr/>
        </p:nvSpPr>
        <p:spPr>
          <a:xfrm>
            <a:off x="8380024" y="5914515"/>
            <a:ext cx="1772281" cy="276999"/>
          </a:xfrm>
          <a:prstGeom prst="rect">
            <a:avLst/>
          </a:prstGeom>
          <a:noFill/>
        </p:spPr>
        <p:txBody>
          <a:bodyPr wrap="square" rtlCol="0">
            <a:spAutoFit/>
          </a:bodyPr>
          <a:lstStyle/>
          <a:p>
            <a:r>
              <a:rPr lang="en-AU" sz="1200" dirty="0">
                <a:latin typeface="+mn-lt"/>
              </a:rPr>
              <a:t>Audit and On error </a:t>
            </a:r>
          </a:p>
        </p:txBody>
      </p:sp>
      <p:pic>
        <p:nvPicPr>
          <p:cNvPr id="41" name="Picture 40">
            <a:extLst>
              <a:ext uri="{FF2B5EF4-FFF2-40B4-BE49-F238E27FC236}">
                <a16:creationId xmlns:a16="http://schemas.microsoft.com/office/drawing/2014/main" id="{E237EC31-7945-3E49-8435-B7404E4ED93A}"/>
              </a:ext>
            </a:extLst>
          </p:cNvPr>
          <p:cNvPicPr>
            <a:picLocks noChangeAspect="1"/>
          </p:cNvPicPr>
          <p:nvPr/>
        </p:nvPicPr>
        <p:blipFill>
          <a:blip r:embed="rId4"/>
          <a:stretch>
            <a:fillRect/>
          </a:stretch>
        </p:blipFill>
        <p:spPr>
          <a:xfrm>
            <a:off x="7490968" y="850178"/>
            <a:ext cx="1250696" cy="530819"/>
          </a:xfrm>
          <a:prstGeom prst="rect">
            <a:avLst/>
          </a:prstGeom>
        </p:spPr>
      </p:pic>
      <p:pic>
        <p:nvPicPr>
          <p:cNvPr id="43" name="Picture 42">
            <a:extLst>
              <a:ext uri="{FF2B5EF4-FFF2-40B4-BE49-F238E27FC236}">
                <a16:creationId xmlns:a16="http://schemas.microsoft.com/office/drawing/2014/main" id="{F67E72A0-8DA2-3B4E-B85C-8F38414DCAD1}"/>
              </a:ext>
            </a:extLst>
          </p:cNvPr>
          <p:cNvPicPr>
            <a:picLocks noChangeAspect="1"/>
          </p:cNvPicPr>
          <p:nvPr/>
        </p:nvPicPr>
        <p:blipFill>
          <a:blip r:embed="rId5"/>
          <a:stretch>
            <a:fillRect/>
          </a:stretch>
        </p:blipFill>
        <p:spPr>
          <a:xfrm>
            <a:off x="5888228" y="880872"/>
            <a:ext cx="402844" cy="402844"/>
          </a:xfrm>
          <a:prstGeom prst="rect">
            <a:avLst/>
          </a:prstGeom>
        </p:spPr>
      </p:pic>
      <p:pic>
        <p:nvPicPr>
          <p:cNvPr id="67" name="Picture 66">
            <a:extLst>
              <a:ext uri="{FF2B5EF4-FFF2-40B4-BE49-F238E27FC236}">
                <a16:creationId xmlns:a16="http://schemas.microsoft.com/office/drawing/2014/main" id="{26F9C288-AD8E-CD4A-AB7B-199DB7533809}"/>
              </a:ext>
            </a:extLst>
          </p:cNvPr>
          <p:cNvPicPr>
            <a:picLocks noChangeAspect="1"/>
          </p:cNvPicPr>
          <p:nvPr/>
        </p:nvPicPr>
        <p:blipFill>
          <a:blip r:embed="rId6"/>
          <a:stretch>
            <a:fillRect/>
          </a:stretch>
        </p:blipFill>
        <p:spPr>
          <a:xfrm>
            <a:off x="11228324" y="856488"/>
            <a:ext cx="415036" cy="415036"/>
          </a:xfrm>
          <a:prstGeom prst="rect">
            <a:avLst/>
          </a:prstGeom>
        </p:spPr>
      </p:pic>
      <p:sp>
        <p:nvSpPr>
          <p:cNvPr id="44" name="TextBox 43">
            <a:extLst>
              <a:ext uri="{FF2B5EF4-FFF2-40B4-BE49-F238E27FC236}">
                <a16:creationId xmlns:a16="http://schemas.microsoft.com/office/drawing/2014/main" id="{09931E70-7C59-44F3-825C-040031D214DB}"/>
              </a:ext>
            </a:extLst>
          </p:cNvPr>
          <p:cNvSpPr txBox="1"/>
          <p:nvPr/>
        </p:nvSpPr>
        <p:spPr>
          <a:xfrm>
            <a:off x="219198" y="1497452"/>
            <a:ext cx="1148747" cy="830997"/>
          </a:xfrm>
          <a:prstGeom prst="rect">
            <a:avLst/>
          </a:prstGeom>
          <a:noFill/>
        </p:spPr>
        <p:txBody>
          <a:bodyPr wrap="square" rtlCol="0">
            <a:spAutoFit/>
          </a:bodyPr>
          <a:lstStyle/>
          <a:p>
            <a:r>
              <a:rPr lang="en-AU" sz="1200" dirty="0">
                <a:latin typeface="+mn-lt"/>
              </a:rPr>
              <a:t>RESTful</a:t>
            </a:r>
          </a:p>
          <a:p>
            <a:r>
              <a:rPr lang="en-AU" sz="1200" dirty="0">
                <a:latin typeface="+mn-lt"/>
              </a:rPr>
              <a:t>(API Security model to be defined)</a:t>
            </a:r>
          </a:p>
        </p:txBody>
      </p:sp>
      <p:pic>
        <p:nvPicPr>
          <p:cNvPr id="2050" name="Picture 2" descr="AUSTRAC has become a force to be reckoned with">
            <a:extLst>
              <a:ext uri="{FF2B5EF4-FFF2-40B4-BE49-F238E27FC236}">
                <a16:creationId xmlns:a16="http://schemas.microsoft.com/office/drawing/2014/main" id="{9AFFAD64-7065-44A8-8C1F-6C1A34330AC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66339" y="858525"/>
            <a:ext cx="685078" cy="522472"/>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F7FEA938-A5A0-4C25-BD68-22CB0336F8AA}"/>
              </a:ext>
            </a:extLst>
          </p:cNvPr>
          <p:cNvCxnSpPr>
            <a:cxnSpLocks/>
          </p:cNvCxnSpPr>
          <p:nvPr/>
        </p:nvCxnSpPr>
        <p:spPr>
          <a:xfrm>
            <a:off x="8264144" y="5317406"/>
            <a:ext cx="106987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6B6A8B8-1F85-47F2-BCB6-14D960DDA417}"/>
              </a:ext>
            </a:extLst>
          </p:cNvPr>
          <p:cNvSpPr txBox="1"/>
          <p:nvPr/>
        </p:nvSpPr>
        <p:spPr>
          <a:xfrm>
            <a:off x="8341401" y="5075237"/>
            <a:ext cx="1438096" cy="461665"/>
          </a:xfrm>
          <a:prstGeom prst="rect">
            <a:avLst/>
          </a:prstGeom>
          <a:noFill/>
        </p:spPr>
        <p:txBody>
          <a:bodyPr wrap="square" rtlCol="0">
            <a:spAutoFit/>
          </a:bodyPr>
          <a:lstStyle/>
          <a:p>
            <a:r>
              <a:rPr lang="en-AU" sz="1200" dirty="0">
                <a:latin typeface="+mn-lt"/>
              </a:rPr>
              <a:t>Submitted date/time</a:t>
            </a:r>
          </a:p>
        </p:txBody>
      </p:sp>
      <p:cxnSp>
        <p:nvCxnSpPr>
          <p:cNvPr id="48" name="Straight Arrow Connector 47">
            <a:extLst>
              <a:ext uri="{FF2B5EF4-FFF2-40B4-BE49-F238E27FC236}">
                <a16:creationId xmlns:a16="http://schemas.microsoft.com/office/drawing/2014/main" id="{849DBB36-13A9-471E-A605-42D0A2A16B16}"/>
              </a:ext>
            </a:extLst>
          </p:cNvPr>
          <p:cNvCxnSpPr>
            <a:cxnSpLocks/>
          </p:cNvCxnSpPr>
          <p:nvPr/>
        </p:nvCxnSpPr>
        <p:spPr>
          <a:xfrm flipH="1" flipV="1">
            <a:off x="1694957" y="5656896"/>
            <a:ext cx="602280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A6971627-3C8F-4778-960E-F70CB578C2A7}"/>
              </a:ext>
            </a:extLst>
          </p:cNvPr>
          <p:cNvSpPr txBox="1"/>
          <p:nvPr/>
        </p:nvSpPr>
        <p:spPr>
          <a:xfrm>
            <a:off x="6123207" y="5412155"/>
            <a:ext cx="1621962" cy="646331"/>
          </a:xfrm>
          <a:prstGeom prst="rect">
            <a:avLst/>
          </a:prstGeom>
          <a:noFill/>
        </p:spPr>
        <p:txBody>
          <a:bodyPr wrap="square" rtlCol="0">
            <a:spAutoFit/>
          </a:bodyPr>
          <a:lstStyle/>
          <a:p>
            <a:r>
              <a:rPr lang="en-AU" sz="1200" dirty="0" err="1">
                <a:latin typeface="+mn-lt"/>
              </a:rPr>
              <a:t>Submited</a:t>
            </a:r>
            <a:r>
              <a:rPr lang="en-AU" sz="1200" dirty="0">
                <a:latin typeface="+mn-lt"/>
              </a:rPr>
              <a:t> SMR date/time &amp; TTR reports (TBC)</a:t>
            </a:r>
          </a:p>
        </p:txBody>
      </p:sp>
      <p:sp>
        <p:nvSpPr>
          <p:cNvPr id="64" name="Oval 63">
            <a:extLst>
              <a:ext uri="{FF2B5EF4-FFF2-40B4-BE49-F238E27FC236}">
                <a16:creationId xmlns:a16="http://schemas.microsoft.com/office/drawing/2014/main" id="{DE9D495D-FA34-461D-9B0E-624CBB8AB81A}"/>
              </a:ext>
            </a:extLst>
          </p:cNvPr>
          <p:cNvSpPr/>
          <p:nvPr/>
        </p:nvSpPr>
        <p:spPr>
          <a:xfrm>
            <a:off x="7766167" y="4935216"/>
            <a:ext cx="370389" cy="335666"/>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A1</a:t>
            </a:r>
          </a:p>
        </p:txBody>
      </p:sp>
      <p:sp>
        <p:nvSpPr>
          <p:cNvPr id="69" name="Oval 68">
            <a:extLst>
              <a:ext uri="{FF2B5EF4-FFF2-40B4-BE49-F238E27FC236}">
                <a16:creationId xmlns:a16="http://schemas.microsoft.com/office/drawing/2014/main" id="{63B992DB-BE7C-4707-8365-AD233178BB3B}"/>
              </a:ext>
            </a:extLst>
          </p:cNvPr>
          <p:cNvSpPr/>
          <p:nvPr/>
        </p:nvSpPr>
        <p:spPr>
          <a:xfrm>
            <a:off x="7773223" y="2713779"/>
            <a:ext cx="370389" cy="335666"/>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A2</a:t>
            </a:r>
          </a:p>
        </p:txBody>
      </p:sp>
      <p:sp>
        <p:nvSpPr>
          <p:cNvPr id="70" name="Cylinder 69">
            <a:extLst>
              <a:ext uri="{FF2B5EF4-FFF2-40B4-BE49-F238E27FC236}">
                <a16:creationId xmlns:a16="http://schemas.microsoft.com/office/drawing/2014/main" id="{111D45FD-D09A-4F6C-8599-8B270A74BE34}"/>
              </a:ext>
            </a:extLst>
          </p:cNvPr>
          <p:cNvSpPr/>
          <p:nvPr/>
        </p:nvSpPr>
        <p:spPr>
          <a:xfrm>
            <a:off x="9429309" y="5058148"/>
            <a:ext cx="683821" cy="553372"/>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050" b="1" dirty="0">
                <a:solidFill>
                  <a:schemeClr val="tx1"/>
                </a:solidFill>
              </a:rPr>
              <a:t>AUSTRAC</a:t>
            </a:r>
          </a:p>
          <a:p>
            <a:pPr algn="ctr"/>
            <a:r>
              <a:rPr lang="en-AU" sz="1050" b="1" dirty="0">
                <a:solidFill>
                  <a:schemeClr val="tx1"/>
                </a:solidFill>
              </a:rPr>
              <a:t>LIST</a:t>
            </a:r>
          </a:p>
        </p:txBody>
      </p:sp>
      <p:sp>
        <p:nvSpPr>
          <p:cNvPr id="53" name="Rectangle 52">
            <a:extLst>
              <a:ext uri="{FF2B5EF4-FFF2-40B4-BE49-F238E27FC236}">
                <a16:creationId xmlns:a16="http://schemas.microsoft.com/office/drawing/2014/main" id="{A5B43CE8-CA01-4F9E-A12C-057472F1906C}"/>
              </a:ext>
            </a:extLst>
          </p:cNvPr>
          <p:cNvSpPr/>
          <p:nvPr/>
        </p:nvSpPr>
        <p:spPr>
          <a:xfrm>
            <a:off x="1523105" y="2372074"/>
            <a:ext cx="169979" cy="132300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54" name="Rectangle 53">
            <a:extLst>
              <a:ext uri="{FF2B5EF4-FFF2-40B4-BE49-F238E27FC236}">
                <a16:creationId xmlns:a16="http://schemas.microsoft.com/office/drawing/2014/main" id="{3F20B8F5-87D8-4774-B421-80C901A5E48D}"/>
              </a:ext>
            </a:extLst>
          </p:cNvPr>
          <p:cNvSpPr/>
          <p:nvPr/>
        </p:nvSpPr>
        <p:spPr>
          <a:xfrm>
            <a:off x="1550143" y="4858493"/>
            <a:ext cx="162398" cy="119968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55" name="TextBox 54">
            <a:extLst>
              <a:ext uri="{FF2B5EF4-FFF2-40B4-BE49-F238E27FC236}">
                <a16:creationId xmlns:a16="http://schemas.microsoft.com/office/drawing/2014/main" id="{7F7966FA-AC39-42A7-AB15-D7BB95FC021A}"/>
              </a:ext>
            </a:extLst>
          </p:cNvPr>
          <p:cNvSpPr txBox="1"/>
          <p:nvPr/>
        </p:nvSpPr>
        <p:spPr>
          <a:xfrm>
            <a:off x="5299832" y="173503"/>
            <a:ext cx="5559653" cy="646331"/>
          </a:xfrm>
          <a:prstGeom prst="rect">
            <a:avLst/>
          </a:prstGeom>
          <a:noFill/>
        </p:spPr>
        <p:txBody>
          <a:bodyPr wrap="square" rtlCol="0">
            <a:spAutoFit/>
          </a:bodyPr>
          <a:lstStyle/>
          <a:p>
            <a:r>
              <a:rPr lang="en-AU" sz="1200" dirty="0">
                <a:latin typeface="+mn-lt"/>
              </a:rPr>
              <a:t>NOTE: Initial scope is for </a:t>
            </a:r>
            <a:r>
              <a:rPr lang="en-AU" sz="1200" u="sng" dirty="0">
                <a:latin typeface="+mn-lt"/>
              </a:rPr>
              <a:t>manual SMR</a:t>
            </a:r>
            <a:r>
              <a:rPr lang="en-AU" sz="1200" dirty="0">
                <a:latin typeface="+mn-lt"/>
              </a:rPr>
              <a:t>, the next phase is to replace all Synkros generated </a:t>
            </a:r>
            <a:r>
              <a:rPr lang="en-AU" sz="1200" dirty="0" err="1">
                <a:latin typeface="+mn-lt"/>
              </a:rPr>
              <a:t>Austrac</a:t>
            </a:r>
            <a:r>
              <a:rPr lang="en-AU" sz="1200" dirty="0">
                <a:latin typeface="+mn-lt"/>
              </a:rPr>
              <a:t> reports (e.g. TTR) with Azure Transaction Monitoring rules engine generated </a:t>
            </a:r>
            <a:r>
              <a:rPr lang="en-AU" sz="1200" dirty="0" err="1">
                <a:latin typeface="+mn-lt"/>
              </a:rPr>
              <a:t>Austrac</a:t>
            </a:r>
            <a:r>
              <a:rPr lang="en-AU" sz="1200" dirty="0">
                <a:latin typeface="+mn-lt"/>
              </a:rPr>
              <a:t> reporting and sftp to </a:t>
            </a:r>
            <a:r>
              <a:rPr lang="en-AU" sz="1200" dirty="0" err="1">
                <a:latin typeface="+mn-lt"/>
              </a:rPr>
              <a:t>Austrac</a:t>
            </a:r>
            <a:r>
              <a:rPr lang="en-AU" sz="1200" dirty="0">
                <a:latin typeface="+mn-lt"/>
              </a:rPr>
              <a:t> (e.g. SMR, TTR, IFTIs).</a:t>
            </a:r>
          </a:p>
        </p:txBody>
      </p:sp>
      <p:sp>
        <p:nvSpPr>
          <p:cNvPr id="76" name="Cylinder 75">
            <a:extLst>
              <a:ext uri="{FF2B5EF4-FFF2-40B4-BE49-F238E27FC236}">
                <a16:creationId xmlns:a16="http://schemas.microsoft.com/office/drawing/2014/main" id="{841DD3FA-F295-4788-87F0-912E1DBDD9C4}"/>
              </a:ext>
            </a:extLst>
          </p:cNvPr>
          <p:cNvSpPr/>
          <p:nvPr/>
        </p:nvSpPr>
        <p:spPr>
          <a:xfrm>
            <a:off x="10499426" y="3744733"/>
            <a:ext cx="619869" cy="537081"/>
          </a:xfrm>
          <a:prstGeom prst="ca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b="1" dirty="0">
                <a:solidFill>
                  <a:schemeClr val="tx1"/>
                </a:solidFill>
              </a:rPr>
              <a:t>TM</a:t>
            </a:r>
            <a:endParaRPr lang="en-AU" sz="1600" b="1" dirty="0">
              <a:solidFill>
                <a:schemeClr val="tx1"/>
              </a:solidFill>
            </a:endParaRPr>
          </a:p>
        </p:txBody>
      </p:sp>
      <p:sp>
        <p:nvSpPr>
          <p:cNvPr id="77" name="Rectangle 76">
            <a:extLst>
              <a:ext uri="{FF2B5EF4-FFF2-40B4-BE49-F238E27FC236}">
                <a16:creationId xmlns:a16="http://schemas.microsoft.com/office/drawing/2014/main" id="{35834D88-A862-4F52-A163-3A58D95A715A}"/>
              </a:ext>
            </a:extLst>
          </p:cNvPr>
          <p:cNvSpPr/>
          <p:nvPr/>
        </p:nvSpPr>
        <p:spPr>
          <a:xfrm>
            <a:off x="7639753" y="2441540"/>
            <a:ext cx="169979" cy="132300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78" name="Rectangle 77">
            <a:extLst>
              <a:ext uri="{FF2B5EF4-FFF2-40B4-BE49-F238E27FC236}">
                <a16:creationId xmlns:a16="http://schemas.microsoft.com/office/drawing/2014/main" id="{BFB73ABC-08B8-4192-8471-62FF2A6F6EF5}"/>
              </a:ext>
            </a:extLst>
          </p:cNvPr>
          <p:cNvSpPr/>
          <p:nvPr/>
        </p:nvSpPr>
        <p:spPr>
          <a:xfrm>
            <a:off x="7639430" y="4595591"/>
            <a:ext cx="169979" cy="132300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cxnSp>
        <p:nvCxnSpPr>
          <p:cNvPr id="79" name="Straight Arrow Connector 78">
            <a:extLst>
              <a:ext uri="{FF2B5EF4-FFF2-40B4-BE49-F238E27FC236}">
                <a16:creationId xmlns:a16="http://schemas.microsoft.com/office/drawing/2014/main" id="{1E906E84-59B1-4085-8C15-A8517B1A59D7}"/>
              </a:ext>
            </a:extLst>
          </p:cNvPr>
          <p:cNvCxnSpPr>
            <a:cxnSpLocks/>
          </p:cNvCxnSpPr>
          <p:nvPr/>
        </p:nvCxnSpPr>
        <p:spPr>
          <a:xfrm>
            <a:off x="10113130" y="4009618"/>
            <a:ext cx="346606"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04FFEA88-477D-49C5-8DB5-6AE995786A77}"/>
              </a:ext>
            </a:extLst>
          </p:cNvPr>
          <p:cNvSpPr txBox="1"/>
          <p:nvPr/>
        </p:nvSpPr>
        <p:spPr>
          <a:xfrm>
            <a:off x="10859485" y="89768"/>
            <a:ext cx="1213065" cy="369332"/>
          </a:xfrm>
          <a:prstGeom prst="rect">
            <a:avLst/>
          </a:prstGeom>
          <a:noFill/>
        </p:spPr>
        <p:txBody>
          <a:bodyPr wrap="square" rtlCol="0">
            <a:spAutoFit/>
          </a:bodyPr>
          <a:lstStyle/>
          <a:p>
            <a:r>
              <a:rPr lang="en-AU" dirty="0">
                <a:solidFill>
                  <a:srgbClr val="FF0000"/>
                </a:solidFill>
              </a:rPr>
              <a:t>**NEW**</a:t>
            </a:r>
          </a:p>
        </p:txBody>
      </p:sp>
    </p:spTree>
    <p:extLst>
      <p:ext uri="{BB962C8B-B14F-4D97-AF65-F5344CB8AC3E}">
        <p14:creationId xmlns:p14="http://schemas.microsoft.com/office/powerpoint/2010/main" val="142546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6C3EFB-B881-4F17-AF19-BE1B6D89DD66}"/>
              </a:ext>
            </a:extLst>
          </p:cNvPr>
          <p:cNvSpPr>
            <a:spLocks noGrp="1"/>
          </p:cNvSpPr>
          <p:nvPr>
            <p:ph type="body" sz="quarter" idx="14"/>
          </p:nvPr>
        </p:nvSpPr>
        <p:spPr/>
        <p:txBody>
          <a:bodyPr/>
          <a:lstStyle/>
          <a:p>
            <a:r>
              <a:rPr lang="en-AU" dirty="0"/>
              <a:t>TRACKVIA WEB DESIGN</a:t>
            </a:r>
          </a:p>
        </p:txBody>
      </p:sp>
      <p:sp>
        <p:nvSpPr>
          <p:cNvPr id="3" name="Slide Number Placeholder 2">
            <a:extLst>
              <a:ext uri="{FF2B5EF4-FFF2-40B4-BE49-F238E27FC236}">
                <a16:creationId xmlns:a16="http://schemas.microsoft.com/office/drawing/2014/main" id="{DA770039-42A2-410D-8AC2-D93F4AB76175}"/>
              </a:ext>
            </a:extLst>
          </p:cNvPr>
          <p:cNvSpPr>
            <a:spLocks noGrp="1"/>
          </p:cNvSpPr>
          <p:nvPr>
            <p:ph type="sldNum" sz="quarter" idx="16"/>
          </p:nvPr>
        </p:nvSpPr>
        <p:spPr/>
        <p:txBody>
          <a:body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18</a:t>
            </a:fld>
            <a:endParaRPr lang="en-AU" dirty="0">
              <a:solidFill>
                <a:srgbClr val="242424"/>
              </a:solidFill>
            </a:endParaRPr>
          </a:p>
        </p:txBody>
      </p:sp>
      <p:sp>
        <p:nvSpPr>
          <p:cNvPr id="5" name="Title 4">
            <a:extLst>
              <a:ext uri="{FF2B5EF4-FFF2-40B4-BE49-F238E27FC236}">
                <a16:creationId xmlns:a16="http://schemas.microsoft.com/office/drawing/2014/main" id="{FFBF7EF8-167C-4A8F-BC08-A6A096202FAD}"/>
              </a:ext>
            </a:extLst>
          </p:cNvPr>
          <p:cNvSpPr>
            <a:spLocks noGrp="1"/>
          </p:cNvSpPr>
          <p:nvPr>
            <p:ph type="title"/>
          </p:nvPr>
        </p:nvSpPr>
        <p:spPr/>
        <p:txBody>
          <a:bodyPr/>
          <a:lstStyle/>
          <a:p>
            <a:r>
              <a:rPr lang="en-AU" dirty="0"/>
              <a:t>Architecture Design Review</a:t>
            </a:r>
          </a:p>
        </p:txBody>
      </p:sp>
      <p:sp>
        <p:nvSpPr>
          <p:cNvPr id="6" name="Rectangle 5">
            <a:extLst>
              <a:ext uri="{FF2B5EF4-FFF2-40B4-BE49-F238E27FC236}">
                <a16:creationId xmlns:a16="http://schemas.microsoft.com/office/drawing/2014/main" id="{CF8E5D80-0534-4CB8-B60F-165C12758B78}"/>
              </a:ext>
            </a:extLst>
          </p:cNvPr>
          <p:cNvSpPr/>
          <p:nvPr/>
        </p:nvSpPr>
        <p:spPr>
          <a:xfrm>
            <a:off x="3051931" y="1460000"/>
            <a:ext cx="5438606" cy="2627873"/>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8" name="Rectangle 7">
            <a:extLst>
              <a:ext uri="{FF2B5EF4-FFF2-40B4-BE49-F238E27FC236}">
                <a16:creationId xmlns:a16="http://schemas.microsoft.com/office/drawing/2014/main" id="{59E899C4-FC92-4613-B334-161485AB7E56}"/>
              </a:ext>
            </a:extLst>
          </p:cNvPr>
          <p:cNvSpPr/>
          <p:nvPr/>
        </p:nvSpPr>
        <p:spPr>
          <a:xfrm>
            <a:off x="3051930" y="4101047"/>
            <a:ext cx="5438606" cy="1770602"/>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9" name="Rectangle 8">
            <a:extLst>
              <a:ext uri="{FF2B5EF4-FFF2-40B4-BE49-F238E27FC236}">
                <a16:creationId xmlns:a16="http://schemas.microsoft.com/office/drawing/2014/main" id="{6FF32160-DE7C-4D16-8170-735A44781730}"/>
              </a:ext>
            </a:extLst>
          </p:cNvPr>
          <p:cNvSpPr/>
          <p:nvPr/>
        </p:nvSpPr>
        <p:spPr>
          <a:xfrm>
            <a:off x="4233317" y="2201789"/>
            <a:ext cx="1033276" cy="228784"/>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John</a:t>
            </a:r>
          </a:p>
        </p:txBody>
      </p:sp>
      <p:sp>
        <p:nvSpPr>
          <p:cNvPr id="10" name="TextBox 9">
            <a:extLst>
              <a:ext uri="{FF2B5EF4-FFF2-40B4-BE49-F238E27FC236}">
                <a16:creationId xmlns:a16="http://schemas.microsoft.com/office/drawing/2014/main" id="{0BC01BD0-0C58-4AD7-B8A9-E958A138D937}"/>
              </a:ext>
            </a:extLst>
          </p:cNvPr>
          <p:cNvSpPr txBox="1"/>
          <p:nvPr/>
        </p:nvSpPr>
        <p:spPr>
          <a:xfrm>
            <a:off x="3220887" y="1495179"/>
            <a:ext cx="1978269" cy="369332"/>
          </a:xfrm>
          <a:prstGeom prst="rect">
            <a:avLst/>
          </a:prstGeom>
          <a:noFill/>
        </p:spPr>
        <p:txBody>
          <a:bodyPr wrap="square" rtlCol="0">
            <a:spAutoFit/>
          </a:bodyPr>
          <a:lstStyle/>
          <a:p>
            <a:r>
              <a:rPr lang="en-AU" dirty="0">
                <a:latin typeface="+mn-lt"/>
              </a:rPr>
              <a:t>AML PATRON </a:t>
            </a:r>
          </a:p>
        </p:txBody>
      </p:sp>
      <p:sp>
        <p:nvSpPr>
          <p:cNvPr id="11" name="Rectangle 10">
            <a:extLst>
              <a:ext uri="{FF2B5EF4-FFF2-40B4-BE49-F238E27FC236}">
                <a16:creationId xmlns:a16="http://schemas.microsoft.com/office/drawing/2014/main" id="{A5D6F1E8-4CA0-40D6-97B4-FBACD9D9932A}"/>
              </a:ext>
            </a:extLst>
          </p:cNvPr>
          <p:cNvSpPr/>
          <p:nvPr/>
        </p:nvSpPr>
        <p:spPr>
          <a:xfrm>
            <a:off x="4241290" y="2519967"/>
            <a:ext cx="1033277" cy="228784"/>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Smith</a:t>
            </a:r>
          </a:p>
        </p:txBody>
      </p:sp>
      <p:sp>
        <p:nvSpPr>
          <p:cNvPr id="12" name="Rectangle 11">
            <a:extLst>
              <a:ext uri="{FF2B5EF4-FFF2-40B4-BE49-F238E27FC236}">
                <a16:creationId xmlns:a16="http://schemas.microsoft.com/office/drawing/2014/main" id="{537DDFE3-8A2C-40E3-9B88-23CCAD4C9636}"/>
              </a:ext>
            </a:extLst>
          </p:cNvPr>
          <p:cNvSpPr/>
          <p:nvPr/>
        </p:nvSpPr>
        <p:spPr>
          <a:xfrm>
            <a:off x="4241290" y="2853045"/>
            <a:ext cx="1033277" cy="228785"/>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1 Main Street</a:t>
            </a:r>
          </a:p>
        </p:txBody>
      </p:sp>
      <p:sp>
        <p:nvSpPr>
          <p:cNvPr id="14" name="Cylinder 13">
            <a:extLst>
              <a:ext uri="{FF2B5EF4-FFF2-40B4-BE49-F238E27FC236}">
                <a16:creationId xmlns:a16="http://schemas.microsoft.com/office/drawing/2014/main" id="{391B625A-81C9-48D6-9855-20212D4D34E3}"/>
              </a:ext>
            </a:extLst>
          </p:cNvPr>
          <p:cNvSpPr/>
          <p:nvPr/>
        </p:nvSpPr>
        <p:spPr>
          <a:xfrm>
            <a:off x="10552871" y="1018016"/>
            <a:ext cx="1247298" cy="2627873"/>
          </a:xfrm>
          <a:prstGeom prst="can">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AU" dirty="0">
                <a:solidFill>
                  <a:schemeClr val="tx1"/>
                </a:solidFill>
              </a:rPr>
              <a:t>MDM</a:t>
            </a:r>
          </a:p>
        </p:txBody>
      </p:sp>
      <p:sp>
        <p:nvSpPr>
          <p:cNvPr id="15" name="Rectangle 14">
            <a:extLst>
              <a:ext uri="{FF2B5EF4-FFF2-40B4-BE49-F238E27FC236}">
                <a16:creationId xmlns:a16="http://schemas.microsoft.com/office/drawing/2014/main" id="{E1C1D351-CC5E-4955-B176-0EC1ECFA2ABE}"/>
              </a:ext>
            </a:extLst>
          </p:cNvPr>
          <p:cNvSpPr/>
          <p:nvPr/>
        </p:nvSpPr>
        <p:spPr>
          <a:xfrm rot="16200000">
            <a:off x="9239570" y="2180426"/>
            <a:ext cx="2268959" cy="379740"/>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dirty="0">
                <a:solidFill>
                  <a:schemeClr val="tx1"/>
                </a:solidFill>
              </a:rPr>
              <a:t>API</a:t>
            </a:r>
          </a:p>
        </p:txBody>
      </p:sp>
      <p:sp>
        <p:nvSpPr>
          <p:cNvPr id="17" name="Cylinder 16">
            <a:extLst>
              <a:ext uri="{FF2B5EF4-FFF2-40B4-BE49-F238E27FC236}">
                <a16:creationId xmlns:a16="http://schemas.microsoft.com/office/drawing/2014/main" id="{FC53CE6B-C8F2-4359-B86C-3183C228EE88}"/>
              </a:ext>
            </a:extLst>
          </p:cNvPr>
          <p:cNvSpPr/>
          <p:nvPr/>
        </p:nvSpPr>
        <p:spPr>
          <a:xfrm>
            <a:off x="354303" y="1510452"/>
            <a:ext cx="798614" cy="615647"/>
          </a:xfrm>
          <a:prstGeom prst="can">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400" dirty="0">
                <a:solidFill>
                  <a:schemeClr val="tx1"/>
                </a:solidFill>
              </a:rPr>
              <a:t>MDM</a:t>
            </a:r>
          </a:p>
        </p:txBody>
      </p:sp>
      <p:sp>
        <p:nvSpPr>
          <p:cNvPr id="18" name="Flowchart: Multidocument 17">
            <a:extLst>
              <a:ext uri="{FF2B5EF4-FFF2-40B4-BE49-F238E27FC236}">
                <a16:creationId xmlns:a16="http://schemas.microsoft.com/office/drawing/2014/main" id="{68659BD4-0BF2-41AB-B02A-E1881CFD3393}"/>
              </a:ext>
            </a:extLst>
          </p:cNvPr>
          <p:cNvSpPr/>
          <p:nvPr/>
        </p:nvSpPr>
        <p:spPr>
          <a:xfrm>
            <a:off x="498842" y="3039478"/>
            <a:ext cx="459035" cy="478289"/>
          </a:xfrm>
          <a:prstGeom prst="flowChartMultidocumen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19" name="Rectangle 18">
            <a:extLst>
              <a:ext uri="{FF2B5EF4-FFF2-40B4-BE49-F238E27FC236}">
                <a16:creationId xmlns:a16="http://schemas.microsoft.com/office/drawing/2014/main" id="{3B89F53E-BE69-40B1-8D78-5F043F93D1D8}"/>
              </a:ext>
            </a:extLst>
          </p:cNvPr>
          <p:cNvSpPr/>
          <p:nvPr/>
        </p:nvSpPr>
        <p:spPr>
          <a:xfrm>
            <a:off x="4248363" y="3176351"/>
            <a:ext cx="1033277" cy="228785"/>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77867U</a:t>
            </a:r>
          </a:p>
        </p:txBody>
      </p:sp>
      <p:sp>
        <p:nvSpPr>
          <p:cNvPr id="20" name="Rectangle 19">
            <a:extLst>
              <a:ext uri="{FF2B5EF4-FFF2-40B4-BE49-F238E27FC236}">
                <a16:creationId xmlns:a16="http://schemas.microsoft.com/office/drawing/2014/main" id="{AAB04342-9B2A-48B3-A4BD-4D1E291E839A}"/>
              </a:ext>
            </a:extLst>
          </p:cNvPr>
          <p:cNvSpPr/>
          <p:nvPr/>
        </p:nvSpPr>
        <p:spPr>
          <a:xfrm>
            <a:off x="7151088" y="2040565"/>
            <a:ext cx="1033276" cy="228784"/>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HIGH</a:t>
            </a:r>
          </a:p>
        </p:txBody>
      </p:sp>
      <p:grpSp>
        <p:nvGrpSpPr>
          <p:cNvPr id="25" name="Group 24">
            <a:extLst>
              <a:ext uri="{FF2B5EF4-FFF2-40B4-BE49-F238E27FC236}">
                <a16:creationId xmlns:a16="http://schemas.microsoft.com/office/drawing/2014/main" id="{4AB3E422-E3D9-4508-83D6-91B53EE4CC7E}"/>
              </a:ext>
            </a:extLst>
          </p:cNvPr>
          <p:cNvGrpSpPr/>
          <p:nvPr/>
        </p:nvGrpSpPr>
        <p:grpSpPr>
          <a:xfrm>
            <a:off x="3068022" y="3789224"/>
            <a:ext cx="1640560" cy="281692"/>
            <a:chOff x="0" y="664"/>
            <a:chExt cx="2113280" cy="595253"/>
          </a:xfrm>
        </p:grpSpPr>
        <p:sp>
          <p:nvSpPr>
            <p:cNvPr id="26" name="Rectangle: Top Corners Rounded 25">
              <a:extLst>
                <a:ext uri="{FF2B5EF4-FFF2-40B4-BE49-F238E27FC236}">
                  <a16:creationId xmlns:a16="http://schemas.microsoft.com/office/drawing/2014/main" id="{EC540D61-1C1F-4714-8C1C-BDC71ADB2DA8}"/>
                </a:ext>
              </a:extLst>
            </p:cNvPr>
            <p:cNvSpPr/>
            <p:nvPr/>
          </p:nvSpPr>
          <p:spPr>
            <a:xfrm>
              <a:off x="0" y="664"/>
              <a:ext cx="2113280" cy="595253"/>
            </a:xfrm>
            <a:prstGeom prst="round2SameRect">
              <a:avLst>
                <a:gd name="adj1" fmla="val 16670"/>
                <a:gd name="adj2" fmla="val 0"/>
              </a:avLst>
            </a:prstGeom>
            <a:ln>
              <a:solidFill>
                <a:schemeClr val="accent1"/>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Rectangle: Top Corners Rounded 4">
              <a:extLst>
                <a:ext uri="{FF2B5EF4-FFF2-40B4-BE49-F238E27FC236}">
                  <a16:creationId xmlns:a16="http://schemas.microsoft.com/office/drawing/2014/main" id="{C8DEC40C-A430-4DD8-8E67-E9A7AEA3F312}"/>
                </a:ext>
              </a:extLst>
            </p:cNvPr>
            <p:cNvSpPr txBox="1"/>
            <p:nvPr/>
          </p:nvSpPr>
          <p:spPr>
            <a:xfrm>
              <a:off x="29063" y="29728"/>
              <a:ext cx="2055153" cy="566189"/>
            </a:xfrm>
            <a:prstGeom prst="rect">
              <a:avLst/>
            </a:prstGeom>
            <a:ln>
              <a:solidFill>
                <a:schemeClr val="accent1"/>
              </a:solidFill>
            </a:ln>
          </p:spPr>
          <p:style>
            <a:lnRef idx="0">
              <a:scrgbClr r="0" g="0" b="0"/>
            </a:lnRef>
            <a:fillRef idx="0">
              <a:scrgbClr r="0" g="0" b="0"/>
            </a:fillRef>
            <a:effectRef idx="0">
              <a:scrgbClr r="0" g="0" b="0"/>
            </a:effectRef>
            <a:fontRef idx="minor">
              <a:schemeClr val="lt1"/>
            </a:fontRef>
          </p:style>
          <p:txBody>
            <a:bodyPr spcFirstLastPara="0" vert="horz" wrap="square" lIns="62865" tIns="62865" rIns="62865" bIns="62865" numCol="1" spcCol="1270" anchor="ctr" anchorCtr="0">
              <a:noAutofit/>
            </a:bodyPr>
            <a:lstStyle/>
            <a:p>
              <a:pPr marL="0" lvl="0" indent="0" algn="ctr" defTabSz="1466850">
                <a:lnSpc>
                  <a:spcPct val="90000"/>
                </a:lnSpc>
                <a:spcBef>
                  <a:spcPct val="0"/>
                </a:spcBef>
                <a:spcAft>
                  <a:spcPct val="35000"/>
                </a:spcAft>
                <a:buNone/>
              </a:pPr>
              <a:r>
                <a:rPr lang="en-AU" sz="1200" b="1" kern="1200" dirty="0"/>
                <a:t>MDM</a:t>
              </a:r>
            </a:p>
          </p:txBody>
        </p:sp>
      </p:grpSp>
      <p:sp>
        <p:nvSpPr>
          <p:cNvPr id="28" name="Rectangle 27">
            <a:extLst>
              <a:ext uri="{FF2B5EF4-FFF2-40B4-BE49-F238E27FC236}">
                <a16:creationId xmlns:a16="http://schemas.microsoft.com/office/drawing/2014/main" id="{A45B8F42-6F0A-4AAE-B0FE-50F581081DE3}"/>
              </a:ext>
            </a:extLst>
          </p:cNvPr>
          <p:cNvSpPr/>
          <p:nvPr/>
        </p:nvSpPr>
        <p:spPr>
          <a:xfrm>
            <a:off x="3452375" y="2231542"/>
            <a:ext cx="627261" cy="16965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First Name:</a:t>
            </a:r>
          </a:p>
        </p:txBody>
      </p:sp>
      <p:sp>
        <p:nvSpPr>
          <p:cNvPr id="29" name="Rectangle 28">
            <a:extLst>
              <a:ext uri="{FF2B5EF4-FFF2-40B4-BE49-F238E27FC236}">
                <a16:creationId xmlns:a16="http://schemas.microsoft.com/office/drawing/2014/main" id="{CD26DAD0-D95B-4A1A-BD06-B1E439108C28}"/>
              </a:ext>
            </a:extLst>
          </p:cNvPr>
          <p:cNvSpPr/>
          <p:nvPr/>
        </p:nvSpPr>
        <p:spPr>
          <a:xfrm>
            <a:off x="3452375" y="2525911"/>
            <a:ext cx="627261" cy="16965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Last Name:</a:t>
            </a:r>
          </a:p>
        </p:txBody>
      </p:sp>
      <p:sp>
        <p:nvSpPr>
          <p:cNvPr id="30" name="Rectangle 29">
            <a:extLst>
              <a:ext uri="{FF2B5EF4-FFF2-40B4-BE49-F238E27FC236}">
                <a16:creationId xmlns:a16="http://schemas.microsoft.com/office/drawing/2014/main" id="{0B224F15-FA4A-40DC-8DC0-D4230E15D6B2}"/>
              </a:ext>
            </a:extLst>
          </p:cNvPr>
          <p:cNvSpPr/>
          <p:nvPr/>
        </p:nvSpPr>
        <p:spPr>
          <a:xfrm>
            <a:off x="3451910" y="2871055"/>
            <a:ext cx="564919" cy="16147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Address:</a:t>
            </a:r>
          </a:p>
        </p:txBody>
      </p:sp>
      <p:grpSp>
        <p:nvGrpSpPr>
          <p:cNvPr id="31" name="Group 30">
            <a:extLst>
              <a:ext uri="{FF2B5EF4-FFF2-40B4-BE49-F238E27FC236}">
                <a16:creationId xmlns:a16="http://schemas.microsoft.com/office/drawing/2014/main" id="{F4E87B9C-0E2A-4400-A949-F8253263F2AB}"/>
              </a:ext>
            </a:extLst>
          </p:cNvPr>
          <p:cNvGrpSpPr/>
          <p:nvPr/>
        </p:nvGrpSpPr>
        <p:grpSpPr>
          <a:xfrm>
            <a:off x="5030521" y="3789224"/>
            <a:ext cx="1650934" cy="286412"/>
            <a:chOff x="0" y="664"/>
            <a:chExt cx="2113280" cy="595253"/>
          </a:xfrm>
          <a:solidFill>
            <a:schemeClr val="accent1">
              <a:lumMod val="60000"/>
              <a:lumOff val="40000"/>
            </a:schemeClr>
          </a:solidFill>
        </p:grpSpPr>
        <p:sp>
          <p:nvSpPr>
            <p:cNvPr id="32" name="Rectangle: Top Corners Rounded 31">
              <a:extLst>
                <a:ext uri="{FF2B5EF4-FFF2-40B4-BE49-F238E27FC236}">
                  <a16:creationId xmlns:a16="http://schemas.microsoft.com/office/drawing/2014/main" id="{D74FF691-8490-4264-A70B-E5F069D62630}"/>
                </a:ext>
              </a:extLst>
            </p:cNvPr>
            <p:cNvSpPr/>
            <p:nvPr/>
          </p:nvSpPr>
          <p:spPr>
            <a:xfrm>
              <a:off x="0" y="664"/>
              <a:ext cx="2113280" cy="595253"/>
            </a:xfrm>
            <a:prstGeom prst="round2SameRect">
              <a:avLst>
                <a:gd name="adj1" fmla="val 16670"/>
                <a:gd name="adj2" fmla="val 0"/>
              </a:avLst>
            </a:prstGeom>
            <a:grpFill/>
            <a:ln>
              <a:solidFill>
                <a:schemeClr val="accent1">
                  <a:lumMod val="60000"/>
                  <a:lumOff val="4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Rectangle: Top Corners Rounded 4">
              <a:extLst>
                <a:ext uri="{FF2B5EF4-FFF2-40B4-BE49-F238E27FC236}">
                  <a16:creationId xmlns:a16="http://schemas.microsoft.com/office/drawing/2014/main" id="{38F8E9D7-5C7D-4AB2-BFB0-83548DBA1706}"/>
                </a:ext>
              </a:extLst>
            </p:cNvPr>
            <p:cNvSpPr txBox="1"/>
            <p:nvPr/>
          </p:nvSpPr>
          <p:spPr>
            <a:xfrm>
              <a:off x="29063" y="29728"/>
              <a:ext cx="2055153" cy="566189"/>
            </a:xfrm>
            <a:prstGeom prst="rect">
              <a:avLst/>
            </a:prstGeom>
            <a:grp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62865" tIns="62865" rIns="62865" bIns="62865" numCol="1" spcCol="1270" anchor="ctr" anchorCtr="0">
              <a:noAutofit/>
            </a:bodyPr>
            <a:lstStyle/>
            <a:p>
              <a:pPr marL="0" lvl="0" indent="0" algn="ctr" defTabSz="1466850">
                <a:lnSpc>
                  <a:spcPct val="90000"/>
                </a:lnSpc>
                <a:spcBef>
                  <a:spcPct val="0"/>
                </a:spcBef>
                <a:spcAft>
                  <a:spcPct val="35000"/>
                </a:spcAft>
                <a:buNone/>
              </a:pPr>
              <a:r>
                <a:rPr lang="en-AU" sz="1200" b="1" kern="1200" dirty="0"/>
                <a:t>CASE</a:t>
              </a:r>
            </a:p>
          </p:txBody>
        </p:sp>
      </p:grpSp>
      <p:sp>
        <p:nvSpPr>
          <p:cNvPr id="37" name="Arrow: Right 36">
            <a:extLst>
              <a:ext uri="{FF2B5EF4-FFF2-40B4-BE49-F238E27FC236}">
                <a16:creationId xmlns:a16="http://schemas.microsoft.com/office/drawing/2014/main" id="{979A7B21-BC7C-4E13-A2D9-67A54D82A920}"/>
              </a:ext>
            </a:extLst>
          </p:cNvPr>
          <p:cNvSpPr/>
          <p:nvPr/>
        </p:nvSpPr>
        <p:spPr>
          <a:xfrm>
            <a:off x="1786777" y="1606081"/>
            <a:ext cx="1016497" cy="30498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050" dirty="0">
                <a:solidFill>
                  <a:schemeClr val="tx1"/>
                </a:solidFill>
              </a:rPr>
              <a:t>Data Migration</a:t>
            </a:r>
          </a:p>
        </p:txBody>
      </p:sp>
      <p:sp>
        <p:nvSpPr>
          <p:cNvPr id="41" name="Rectangle 40">
            <a:extLst>
              <a:ext uri="{FF2B5EF4-FFF2-40B4-BE49-F238E27FC236}">
                <a16:creationId xmlns:a16="http://schemas.microsoft.com/office/drawing/2014/main" id="{AAD2B5A0-3790-47F8-BE6E-69CAACD0A789}"/>
              </a:ext>
            </a:extLst>
          </p:cNvPr>
          <p:cNvSpPr/>
          <p:nvPr/>
        </p:nvSpPr>
        <p:spPr>
          <a:xfrm>
            <a:off x="6005458" y="2051486"/>
            <a:ext cx="1089013" cy="20694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AML Risk Rating:</a:t>
            </a:r>
          </a:p>
        </p:txBody>
      </p:sp>
      <p:sp>
        <p:nvSpPr>
          <p:cNvPr id="42" name="Rectangle 41">
            <a:extLst>
              <a:ext uri="{FF2B5EF4-FFF2-40B4-BE49-F238E27FC236}">
                <a16:creationId xmlns:a16="http://schemas.microsoft.com/office/drawing/2014/main" id="{36C50259-9611-4903-9D94-32D0CB1EC750}"/>
              </a:ext>
            </a:extLst>
          </p:cNvPr>
          <p:cNvSpPr/>
          <p:nvPr/>
        </p:nvSpPr>
        <p:spPr>
          <a:xfrm>
            <a:off x="3427601" y="3176351"/>
            <a:ext cx="627261" cy="16965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Passport:</a:t>
            </a:r>
          </a:p>
        </p:txBody>
      </p:sp>
      <p:grpSp>
        <p:nvGrpSpPr>
          <p:cNvPr id="43" name="Group 42">
            <a:extLst>
              <a:ext uri="{FF2B5EF4-FFF2-40B4-BE49-F238E27FC236}">
                <a16:creationId xmlns:a16="http://schemas.microsoft.com/office/drawing/2014/main" id="{984743CD-4E00-4B74-992E-27B760A2D565}"/>
              </a:ext>
            </a:extLst>
          </p:cNvPr>
          <p:cNvGrpSpPr/>
          <p:nvPr/>
        </p:nvGrpSpPr>
        <p:grpSpPr>
          <a:xfrm>
            <a:off x="6955256" y="3780073"/>
            <a:ext cx="1469322" cy="296956"/>
            <a:chOff x="0" y="664"/>
            <a:chExt cx="2113280" cy="595253"/>
          </a:xfrm>
          <a:solidFill>
            <a:schemeClr val="accent1">
              <a:lumMod val="60000"/>
              <a:lumOff val="40000"/>
            </a:schemeClr>
          </a:solidFill>
        </p:grpSpPr>
        <p:sp>
          <p:nvSpPr>
            <p:cNvPr id="44" name="Rectangle: Top Corners Rounded 43">
              <a:extLst>
                <a:ext uri="{FF2B5EF4-FFF2-40B4-BE49-F238E27FC236}">
                  <a16:creationId xmlns:a16="http://schemas.microsoft.com/office/drawing/2014/main" id="{7673AF9A-71BF-418B-BABD-FD2FD9901A44}"/>
                </a:ext>
              </a:extLst>
            </p:cNvPr>
            <p:cNvSpPr/>
            <p:nvPr/>
          </p:nvSpPr>
          <p:spPr>
            <a:xfrm>
              <a:off x="0" y="664"/>
              <a:ext cx="2113280" cy="595253"/>
            </a:xfrm>
            <a:prstGeom prst="round2SameRect">
              <a:avLst>
                <a:gd name="adj1" fmla="val 16670"/>
                <a:gd name="adj2" fmla="val 0"/>
              </a:avLst>
            </a:prstGeom>
            <a:grpFill/>
            <a:ln>
              <a:solidFill>
                <a:schemeClr val="accent1">
                  <a:lumMod val="60000"/>
                  <a:lumOff val="40000"/>
                </a:schemeClr>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Rectangle: Top Corners Rounded 4">
              <a:extLst>
                <a:ext uri="{FF2B5EF4-FFF2-40B4-BE49-F238E27FC236}">
                  <a16:creationId xmlns:a16="http://schemas.microsoft.com/office/drawing/2014/main" id="{A0BA98E8-9CB7-4FA4-8616-7065DA3F618B}"/>
                </a:ext>
              </a:extLst>
            </p:cNvPr>
            <p:cNvSpPr txBox="1"/>
            <p:nvPr/>
          </p:nvSpPr>
          <p:spPr>
            <a:xfrm>
              <a:off x="29063" y="29728"/>
              <a:ext cx="2055153" cy="566189"/>
            </a:xfrm>
            <a:prstGeom prst="rect">
              <a:avLst/>
            </a:prstGeom>
            <a:grpFill/>
            <a:ln>
              <a:solidFill>
                <a:schemeClr val="accent1">
                  <a:lumMod val="60000"/>
                  <a:lumOff val="40000"/>
                </a:schemeClr>
              </a:solidFill>
            </a:ln>
          </p:spPr>
          <p:style>
            <a:lnRef idx="0">
              <a:scrgbClr r="0" g="0" b="0"/>
            </a:lnRef>
            <a:fillRef idx="0">
              <a:scrgbClr r="0" g="0" b="0"/>
            </a:fillRef>
            <a:effectRef idx="0">
              <a:scrgbClr r="0" g="0" b="0"/>
            </a:effectRef>
            <a:fontRef idx="minor">
              <a:schemeClr val="lt1"/>
            </a:fontRef>
          </p:style>
          <p:txBody>
            <a:bodyPr spcFirstLastPara="0" vert="horz" wrap="square" lIns="62865" tIns="62865" rIns="62865" bIns="62865" numCol="1" spcCol="1270" anchor="ctr" anchorCtr="0">
              <a:noAutofit/>
            </a:bodyPr>
            <a:lstStyle/>
            <a:p>
              <a:pPr marL="0" lvl="0" indent="0" algn="ctr" defTabSz="1466850">
                <a:lnSpc>
                  <a:spcPct val="90000"/>
                </a:lnSpc>
                <a:spcBef>
                  <a:spcPct val="0"/>
                </a:spcBef>
                <a:spcAft>
                  <a:spcPct val="35000"/>
                </a:spcAft>
                <a:buNone/>
              </a:pPr>
              <a:r>
                <a:rPr lang="en-AU" sz="1200" b="1" kern="1200" dirty="0"/>
                <a:t>ATTACHMENTS</a:t>
              </a:r>
            </a:p>
          </p:txBody>
        </p:sp>
      </p:grpSp>
      <p:sp>
        <p:nvSpPr>
          <p:cNvPr id="48" name="Arrow: Right 47">
            <a:extLst>
              <a:ext uri="{FF2B5EF4-FFF2-40B4-BE49-F238E27FC236}">
                <a16:creationId xmlns:a16="http://schemas.microsoft.com/office/drawing/2014/main" id="{0CF19002-C719-4531-8B78-04AA252120D4}"/>
              </a:ext>
            </a:extLst>
          </p:cNvPr>
          <p:cNvSpPr/>
          <p:nvPr/>
        </p:nvSpPr>
        <p:spPr>
          <a:xfrm>
            <a:off x="1731440" y="2503341"/>
            <a:ext cx="1050402" cy="30498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050" dirty="0">
                <a:solidFill>
                  <a:schemeClr val="tx1"/>
                </a:solidFill>
              </a:rPr>
              <a:t>Data Migration</a:t>
            </a:r>
          </a:p>
        </p:txBody>
      </p:sp>
      <p:sp>
        <p:nvSpPr>
          <p:cNvPr id="54" name="Rectangle 53">
            <a:extLst>
              <a:ext uri="{FF2B5EF4-FFF2-40B4-BE49-F238E27FC236}">
                <a16:creationId xmlns:a16="http://schemas.microsoft.com/office/drawing/2014/main" id="{B3044180-FE2A-4C7F-AC17-F976D7F8A88F}"/>
              </a:ext>
            </a:extLst>
          </p:cNvPr>
          <p:cNvSpPr/>
          <p:nvPr/>
        </p:nvSpPr>
        <p:spPr>
          <a:xfrm>
            <a:off x="3482611" y="4592848"/>
            <a:ext cx="627261" cy="16965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First Name:</a:t>
            </a:r>
          </a:p>
        </p:txBody>
      </p:sp>
      <p:sp>
        <p:nvSpPr>
          <p:cNvPr id="55" name="Rectangle 54">
            <a:extLst>
              <a:ext uri="{FF2B5EF4-FFF2-40B4-BE49-F238E27FC236}">
                <a16:creationId xmlns:a16="http://schemas.microsoft.com/office/drawing/2014/main" id="{68939084-B7DA-450B-94FA-5AF1371E3647}"/>
              </a:ext>
            </a:extLst>
          </p:cNvPr>
          <p:cNvSpPr/>
          <p:nvPr/>
        </p:nvSpPr>
        <p:spPr>
          <a:xfrm>
            <a:off x="3482611" y="4887217"/>
            <a:ext cx="627261" cy="16965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Last Name:</a:t>
            </a:r>
          </a:p>
        </p:txBody>
      </p:sp>
      <p:sp>
        <p:nvSpPr>
          <p:cNvPr id="56" name="Rectangle 55">
            <a:extLst>
              <a:ext uri="{FF2B5EF4-FFF2-40B4-BE49-F238E27FC236}">
                <a16:creationId xmlns:a16="http://schemas.microsoft.com/office/drawing/2014/main" id="{94190780-11CC-44BE-A6A9-31B045A7B943}"/>
              </a:ext>
            </a:extLst>
          </p:cNvPr>
          <p:cNvSpPr/>
          <p:nvPr/>
        </p:nvSpPr>
        <p:spPr>
          <a:xfrm>
            <a:off x="3482146" y="5232361"/>
            <a:ext cx="564919" cy="16147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Address:</a:t>
            </a:r>
          </a:p>
        </p:txBody>
      </p:sp>
      <p:sp>
        <p:nvSpPr>
          <p:cNvPr id="57" name="Rectangle 56">
            <a:extLst>
              <a:ext uri="{FF2B5EF4-FFF2-40B4-BE49-F238E27FC236}">
                <a16:creationId xmlns:a16="http://schemas.microsoft.com/office/drawing/2014/main" id="{D4ECB9AB-E0AC-4D7F-84DF-D21CBDF1FF6E}"/>
              </a:ext>
            </a:extLst>
          </p:cNvPr>
          <p:cNvSpPr/>
          <p:nvPr/>
        </p:nvSpPr>
        <p:spPr>
          <a:xfrm>
            <a:off x="3457837" y="5537657"/>
            <a:ext cx="627261" cy="16965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Passport:</a:t>
            </a:r>
          </a:p>
        </p:txBody>
      </p:sp>
      <p:sp>
        <p:nvSpPr>
          <p:cNvPr id="58" name="Rectangle: Rounded Corners 57">
            <a:extLst>
              <a:ext uri="{FF2B5EF4-FFF2-40B4-BE49-F238E27FC236}">
                <a16:creationId xmlns:a16="http://schemas.microsoft.com/office/drawing/2014/main" id="{AB3E33F9-92F6-4363-94BF-0B70B235FCDD}"/>
              </a:ext>
            </a:extLst>
          </p:cNvPr>
          <p:cNvSpPr/>
          <p:nvPr/>
        </p:nvSpPr>
        <p:spPr>
          <a:xfrm>
            <a:off x="5929411" y="1592594"/>
            <a:ext cx="1063512" cy="19076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b="1" dirty="0">
                <a:solidFill>
                  <a:schemeClr val="tx1"/>
                </a:solidFill>
              </a:rPr>
              <a:t>MDM NO-MATCH</a:t>
            </a:r>
          </a:p>
        </p:txBody>
      </p:sp>
      <p:sp>
        <p:nvSpPr>
          <p:cNvPr id="59" name="Rectangle 58">
            <a:extLst>
              <a:ext uri="{FF2B5EF4-FFF2-40B4-BE49-F238E27FC236}">
                <a16:creationId xmlns:a16="http://schemas.microsoft.com/office/drawing/2014/main" id="{08818B0F-CB3C-43C7-8F76-2374263F174F}"/>
              </a:ext>
            </a:extLst>
          </p:cNvPr>
          <p:cNvSpPr/>
          <p:nvPr/>
        </p:nvSpPr>
        <p:spPr>
          <a:xfrm>
            <a:off x="193605" y="3645889"/>
            <a:ext cx="1052953" cy="206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err="1">
                <a:solidFill>
                  <a:schemeClr val="tx1"/>
                </a:solidFill>
              </a:rPr>
              <a:t>Protecht</a:t>
            </a:r>
            <a:r>
              <a:rPr lang="en-AU" sz="900" dirty="0">
                <a:solidFill>
                  <a:schemeClr val="tx1"/>
                </a:solidFill>
              </a:rPr>
              <a:t> Attachments </a:t>
            </a:r>
          </a:p>
          <a:p>
            <a:pPr algn="ctr"/>
            <a:r>
              <a:rPr lang="en-AU" sz="900" dirty="0">
                <a:solidFill>
                  <a:schemeClr val="tx1"/>
                </a:solidFill>
              </a:rPr>
              <a:t>(16,000 over 3 fields)</a:t>
            </a:r>
          </a:p>
        </p:txBody>
      </p:sp>
      <p:sp>
        <p:nvSpPr>
          <p:cNvPr id="60" name="Rectangle 59">
            <a:extLst>
              <a:ext uri="{FF2B5EF4-FFF2-40B4-BE49-F238E27FC236}">
                <a16:creationId xmlns:a16="http://schemas.microsoft.com/office/drawing/2014/main" id="{FB4DD208-515E-4B10-8BBB-8D7A6AF66442}"/>
              </a:ext>
            </a:extLst>
          </p:cNvPr>
          <p:cNvSpPr/>
          <p:nvPr/>
        </p:nvSpPr>
        <p:spPr>
          <a:xfrm>
            <a:off x="209103" y="1888442"/>
            <a:ext cx="1089013" cy="206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Patron Data</a:t>
            </a:r>
          </a:p>
        </p:txBody>
      </p:sp>
      <p:sp>
        <p:nvSpPr>
          <p:cNvPr id="61" name="Rectangle 60">
            <a:extLst>
              <a:ext uri="{FF2B5EF4-FFF2-40B4-BE49-F238E27FC236}">
                <a16:creationId xmlns:a16="http://schemas.microsoft.com/office/drawing/2014/main" id="{DC464A19-795D-49B8-82D0-3B4BC8F03DF5}"/>
              </a:ext>
            </a:extLst>
          </p:cNvPr>
          <p:cNvSpPr/>
          <p:nvPr/>
        </p:nvSpPr>
        <p:spPr>
          <a:xfrm>
            <a:off x="209103" y="1270439"/>
            <a:ext cx="1089013" cy="206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Patron Data (13,000)</a:t>
            </a:r>
          </a:p>
        </p:txBody>
      </p:sp>
      <p:sp>
        <p:nvSpPr>
          <p:cNvPr id="64" name="Rectangle 63">
            <a:extLst>
              <a:ext uri="{FF2B5EF4-FFF2-40B4-BE49-F238E27FC236}">
                <a16:creationId xmlns:a16="http://schemas.microsoft.com/office/drawing/2014/main" id="{89937AA5-302F-4FFF-8348-96C91ACD4C4D}"/>
              </a:ext>
            </a:extLst>
          </p:cNvPr>
          <p:cNvSpPr/>
          <p:nvPr/>
        </p:nvSpPr>
        <p:spPr>
          <a:xfrm>
            <a:off x="4253830" y="4572322"/>
            <a:ext cx="1033276" cy="228784"/>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John</a:t>
            </a:r>
          </a:p>
        </p:txBody>
      </p:sp>
      <p:sp>
        <p:nvSpPr>
          <p:cNvPr id="65" name="Rectangle 64">
            <a:extLst>
              <a:ext uri="{FF2B5EF4-FFF2-40B4-BE49-F238E27FC236}">
                <a16:creationId xmlns:a16="http://schemas.microsoft.com/office/drawing/2014/main" id="{85CA93D8-D2D7-49F3-B63D-A06E4361E580}"/>
              </a:ext>
            </a:extLst>
          </p:cNvPr>
          <p:cNvSpPr/>
          <p:nvPr/>
        </p:nvSpPr>
        <p:spPr>
          <a:xfrm>
            <a:off x="4261803" y="4890500"/>
            <a:ext cx="1033277" cy="228784"/>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Smith</a:t>
            </a:r>
          </a:p>
        </p:txBody>
      </p:sp>
      <p:sp>
        <p:nvSpPr>
          <p:cNvPr id="66" name="Rectangle 65">
            <a:extLst>
              <a:ext uri="{FF2B5EF4-FFF2-40B4-BE49-F238E27FC236}">
                <a16:creationId xmlns:a16="http://schemas.microsoft.com/office/drawing/2014/main" id="{12E693A0-2049-4873-BA86-A80C9A8106F6}"/>
              </a:ext>
            </a:extLst>
          </p:cNvPr>
          <p:cNvSpPr/>
          <p:nvPr/>
        </p:nvSpPr>
        <p:spPr>
          <a:xfrm>
            <a:off x="4261803" y="5223578"/>
            <a:ext cx="1033277" cy="228785"/>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1 Main Street</a:t>
            </a:r>
          </a:p>
        </p:txBody>
      </p:sp>
      <p:sp>
        <p:nvSpPr>
          <p:cNvPr id="67" name="Rectangle 66">
            <a:extLst>
              <a:ext uri="{FF2B5EF4-FFF2-40B4-BE49-F238E27FC236}">
                <a16:creationId xmlns:a16="http://schemas.microsoft.com/office/drawing/2014/main" id="{D53AA732-18EC-46E5-BF32-F5E7130FC6C3}"/>
              </a:ext>
            </a:extLst>
          </p:cNvPr>
          <p:cNvSpPr/>
          <p:nvPr/>
        </p:nvSpPr>
        <p:spPr>
          <a:xfrm>
            <a:off x="4268876" y="5546884"/>
            <a:ext cx="1033277" cy="228785"/>
          </a:xfrm>
          <a:prstGeom prst="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13347G</a:t>
            </a:r>
          </a:p>
        </p:txBody>
      </p:sp>
      <p:sp>
        <p:nvSpPr>
          <p:cNvPr id="71" name="Rectangle 70">
            <a:extLst>
              <a:ext uri="{FF2B5EF4-FFF2-40B4-BE49-F238E27FC236}">
                <a16:creationId xmlns:a16="http://schemas.microsoft.com/office/drawing/2014/main" id="{1B986596-AB63-4E9E-ABCF-F387305D6F7C}"/>
              </a:ext>
            </a:extLst>
          </p:cNvPr>
          <p:cNvSpPr/>
          <p:nvPr/>
        </p:nvSpPr>
        <p:spPr>
          <a:xfrm>
            <a:off x="3051929" y="1072222"/>
            <a:ext cx="5438606" cy="379740"/>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AU" dirty="0">
                <a:solidFill>
                  <a:schemeClr val="tx1"/>
                </a:solidFill>
              </a:rPr>
              <a:t>    TrackVia - AML</a:t>
            </a:r>
          </a:p>
        </p:txBody>
      </p:sp>
      <p:cxnSp>
        <p:nvCxnSpPr>
          <p:cNvPr id="80" name="Connector: Elbow 79">
            <a:extLst>
              <a:ext uri="{FF2B5EF4-FFF2-40B4-BE49-F238E27FC236}">
                <a16:creationId xmlns:a16="http://schemas.microsoft.com/office/drawing/2014/main" id="{C8C66315-2BA7-4A92-97A9-D0D7338577CA}"/>
              </a:ext>
            </a:extLst>
          </p:cNvPr>
          <p:cNvCxnSpPr>
            <a:cxnSpLocks/>
            <a:stCxn id="8" idx="3"/>
          </p:cNvCxnSpPr>
          <p:nvPr/>
        </p:nvCxnSpPr>
        <p:spPr>
          <a:xfrm flipV="1">
            <a:off x="8490536" y="3290743"/>
            <a:ext cx="1727642" cy="1695605"/>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9EE9BE50-8E01-4CD4-8BF5-9A7A5ABBD03C}"/>
              </a:ext>
            </a:extLst>
          </p:cNvPr>
          <p:cNvSpPr/>
          <p:nvPr/>
        </p:nvSpPr>
        <p:spPr>
          <a:xfrm>
            <a:off x="10659882" y="3275992"/>
            <a:ext cx="1033276" cy="228784"/>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HIGH</a:t>
            </a:r>
          </a:p>
        </p:txBody>
      </p:sp>
      <p:sp>
        <p:nvSpPr>
          <p:cNvPr id="85" name="Rectangle 84">
            <a:extLst>
              <a:ext uri="{FF2B5EF4-FFF2-40B4-BE49-F238E27FC236}">
                <a16:creationId xmlns:a16="http://schemas.microsoft.com/office/drawing/2014/main" id="{53E18D15-0769-4293-BB2B-75877FCF3C9C}"/>
              </a:ext>
            </a:extLst>
          </p:cNvPr>
          <p:cNvSpPr/>
          <p:nvPr/>
        </p:nvSpPr>
        <p:spPr>
          <a:xfrm>
            <a:off x="10633840" y="1942189"/>
            <a:ext cx="1033276" cy="228784"/>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John</a:t>
            </a:r>
          </a:p>
        </p:txBody>
      </p:sp>
      <p:sp>
        <p:nvSpPr>
          <p:cNvPr id="86" name="Rectangle 85">
            <a:extLst>
              <a:ext uri="{FF2B5EF4-FFF2-40B4-BE49-F238E27FC236}">
                <a16:creationId xmlns:a16="http://schemas.microsoft.com/office/drawing/2014/main" id="{AFED7FD6-B6B1-4672-B8B1-16BA0E5167AA}"/>
              </a:ext>
            </a:extLst>
          </p:cNvPr>
          <p:cNvSpPr/>
          <p:nvPr/>
        </p:nvSpPr>
        <p:spPr>
          <a:xfrm>
            <a:off x="10641813" y="2260367"/>
            <a:ext cx="1033277" cy="228784"/>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Smith</a:t>
            </a:r>
          </a:p>
        </p:txBody>
      </p:sp>
      <p:sp>
        <p:nvSpPr>
          <p:cNvPr id="87" name="Rectangle 86">
            <a:extLst>
              <a:ext uri="{FF2B5EF4-FFF2-40B4-BE49-F238E27FC236}">
                <a16:creationId xmlns:a16="http://schemas.microsoft.com/office/drawing/2014/main" id="{1BFAB023-E25E-4DA0-8089-3A3689C9301C}"/>
              </a:ext>
            </a:extLst>
          </p:cNvPr>
          <p:cNvSpPr/>
          <p:nvPr/>
        </p:nvSpPr>
        <p:spPr>
          <a:xfrm>
            <a:off x="10641813" y="2593445"/>
            <a:ext cx="1033277" cy="228785"/>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1 Main Street</a:t>
            </a:r>
          </a:p>
        </p:txBody>
      </p:sp>
      <p:sp>
        <p:nvSpPr>
          <p:cNvPr id="88" name="Rectangle 87">
            <a:extLst>
              <a:ext uri="{FF2B5EF4-FFF2-40B4-BE49-F238E27FC236}">
                <a16:creationId xmlns:a16="http://schemas.microsoft.com/office/drawing/2014/main" id="{37623F22-76C3-4660-B673-CA3BAE33E55B}"/>
              </a:ext>
            </a:extLst>
          </p:cNvPr>
          <p:cNvSpPr/>
          <p:nvPr/>
        </p:nvSpPr>
        <p:spPr>
          <a:xfrm>
            <a:off x="10648886" y="2916751"/>
            <a:ext cx="1033277" cy="228785"/>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13347G</a:t>
            </a:r>
          </a:p>
        </p:txBody>
      </p:sp>
      <p:cxnSp>
        <p:nvCxnSpPr>
          <p:cNvPr id="93" name="Connector: Elbow 92">
            <a:extLst>
              <a:ext uri="{FF2B5EF4-FFF2-40B4-BE49-F238E27FC236}">
                <a16:creationId xmlns:a16="http://schemas.microsoft.com/office/drawing/2014/main" id="{3B67F3B0-2A3D-47E0-9E4B-E1D2021BDB06}"/>
              </a:ext>
            </a:extLst>
          </p:cNvPr>
          <p:cNvCxnSpPr>
            <a:cxnSpLocks/>
          </p:cNvCxnSpPr>
          <p:nvPr/>
        </p:nvCxnSpPr>
        <p:spPr>
          <a:xfrm flipV="1">
            <a:off x="8240983" y="1592594"/>
            <a:ext cx="1921424" cy="609198"/>
          </a:xfrm>
          <a:prstGeom prst="bentConnector3">
            <a:avLst>
              <a:gd name="adj1" fmla="val 39933"/>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F35F6F98-5DAD-414B-9920-3E9E45426959}"/>
              </a:ext>
            </a:extLst>
          </p:cNvPr>
          <p:cNvSpPr/>
          <p:nvPr/>
        </p:nvSpPr>
        <p:spPr>
          <a:xfrm>
            <a:off x="327108" y="4217005"/>
            <a:ext cx="2345662" cy="20899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228600" indent="-228600">
              <a:buAutoNum type="arabicPeriod"/>
            </a:pPr>
            <a:r>
              <a:rPr lang="en-AU" sz="900" dirty="0">
                <a:solidFill>
                  <a:schemeClr val="tx1"/>
                </a:solidFill>
              </a:rPr>
              <a:t>Data migration to load data from MDM &amp;  Protecht to TrackVia.</a:t>
            </a:r>
          </a:p>
          <a:p>
            <a:pPr marL="228600" indent="-228600">
              <a:buFontTx/>
              <a:buAutoNum type="arabicPeriod"/>
            </a:pPr>
            <a:r>
              <a:rPr lang="en-AU" sz="900" dirty="0">
                <a:solidFill>
                  <a:schemeClr val="tx1"/>
                </a:solidFill>
              </a:rPr>
              <a:t>Patron data is displayed in TrackVia (New Patron records can be seeded from MDM data via MDM API).</a:t>
            </a:r>
          </a:p>
          <a:p>
            <a:pPr marL="228600" indent="-228600">
              <a:buAutoNum type="arabicPeriod"/>
            </a:pPr>
            <a:r>
              <a:rPr lang="en-AU" sz="900" dirty="0">
                <a:solidFill>
                  <a:schemeClr val="tx1"/>
                </a:solidFill>
              </a:rPr>
              <a:t>TrackVia calls MDM API to get the latest Patron data.</a:t>
            </a:r>
          </a:p>
          <a:p>
            <a:pPr marL="228600" indent="-228600">
              <a:buAutoNum type="arabicPeriod"/>
            </a:pPr>
            <a:r>
              <a:rPr lang="en-AU" sz="900" dirty="0">
                <a:solidFill>
                  <a:schemeClr val="tx1"/>
                </a:solidFill>
              </a:rPr>
              <a:t>TrackVia does a comparison of TrackVia Patron data against MDM Patron data and Flags differences.</a:t>
            </a:r>
          </a:p>
        </p:txBody>
      </p:sp>
      <p:sp>
        <p:nvSpPr>
          <p:cNvPr id="97" name="Rectangle 96">
            <a:extLst>
              <a:ext uri="{FF2B5EF4-FFF2-40B4-BE49-F238E27FC236}">
                <a16:creationId xmlns:a16="http://schemas.microsoft.com/office/drawing/2014/main" id="{101BF94F-8524-4BF9-94BE-43069AD3E9B5}"/>
              </a:ext>
            </a:extLst>
          </p:cNvPr>
          <p:cNvSpPr/>
          <p:nvPr/>
        </p:nvSpPr>
        <p:spPr>
          <a:xfrm>
            <a:off x="9435356" y="3488477"/>
            <a:ext cx="723340" cy="206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Call MDM to check for updates</a:t>
            </a:r>
          </a:p>
        </p:txBody>
      </p:sp>
      <p:sp>
        <p:nvSpPr>
          <p:cNvPr id="103" name="Rectangle: Rounded Corners 102">
            <a:extLst>
              <a:ext uri="{FF2B5EF4-FFF2-40B4-BE49-F238E27FC236}">
                <a16:creationId xmlns:a16="http://schemas.microsoft.com/office/drawing/2014/main" id="{930952B7-3233-442B-AE7B-BFE471BD2FCD}"/>
              </a:ext>
            </a:extLst>
          </p:cNvPr>
          <p:cNvSpPr/>
          <p:nvPr/>
        </p:nvSpPr>
        <p:spPr>
          <a:xfrm>
            <a:off x="5225269" y="1716884"/>
            <a:ext cx="296789" cy="20694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400" b="1" dirty="0">
                <a:solidFill>
                  <a:schemeClr val="bg2"/>
                </a:solidFill>
              </a:rPr>
              <a:t>2</a:t>
            </a:r>
          </a:p>
        </p:txBody>
      </p:sp>
      <p:sp>
        <p:nvSpPr>
          <p:cNvPr id="108" name="Rectangle: Rounded Corners 107">
            <a:extLst>
              <a:ext uri="{FF2B5EF4-FFF2-40B4-BE49-F238E27FC236}">
                <a16:creationId xmlns:a16="http://schemas.microsoft.com/office/drawing/2014/main" id="{C02EF4F1-3D8A-49FF-A917-ACC033679997}"/>
              </a:ext>
            </a:extLst>
          </p:cNvPr>
          <p:cNvSpPr/>
          <p:nvPr/>
        </p:nvSpPr>
        <p:spPr>
          <a:xfrm>
            <a:off x="1858521" y="1854478"/>
            <a:ext cx="296789" cy="20694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400" b="1" dirty="0">
                <a:solidFill>
                  <a:schemeClr val="bg2"/>
                </a:solidFill>
              </a:rPr>
              <a:t>1</a:t>
            </a:r>
          </a:p>
        </p:txBody>
      </p:sp>
      <p:sp>
        <p:nvSpPr>
          <p:cNvPr id="109" name="Rectangle: Rounded Corners 108">
            <a:extLst>
              <a:ext uri="{FF2B5EF4-FFF2-40B4-BE49-F238E27FC236}">
                <a16:creationId xmlns:a16="http://schemas.microsoft.com/office/drawing/2014/main" id="{50FDC9AE-D571-475C-BE0E-45764975AD59}"/>
              </a:ext>
            </a:extLst>
          </p:cNvPr>
          <p:cNvSpPr/>
          <p:nvPr/>
        </p:nvSpPr>
        <p:spPr>
          <a:xfrm>
            <a:off x="5373664" y="4947157"/>
            <a:ext cx="296789" cy="20694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400" b="1" dirty="0">
                <a:solidFill>
                  <a:schemeClr val="bg2"/>
                </a:solidFill>
              </a:rPr>
              <a:t>3</a:t>
            </a:r>
          </a:p>
        </p:txBody>
      </p:sp>
      <p:sp>
        <p:nvSpPr>
          <p:cNvPr id="112" name="Rectangle: Rounded Corners 111">
            <a:extLst>
              <a:ext uri="{FF2B5EF4-FFF2-40B4-BE49-F238E27FC236}">
                <a16:creationId xmlns:a16="http://schemas.microsoft.com/office/drawing/2014/main" id="{A9A8C8ED-2150-4A07-BBC0-A02C27A4EFA0}"/>
              </a:ext>
            </a:extLst>
          </p:cNvPr>
          <p:cNvSpPr/>
          <p:nvPr/>
        </p:nvSpPr>
        <p:spPr>
          <a:xfrm>
            <a:off x="7041806" y="1605439"/>
            <a:ext cx="296789" cy="20694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400" b="1" dirty="0">
                <a:solidFill>
                  <a:schemeClr val="bg2"/>
                </a:solidFill>
              </a:rPr>
              <a:t>4</a:t>
            </a:r>
          </a:p>
        </p:txBody>
      </p:sp>
      <p:sp>
        <p:nvSpPr>
          <p:cNvPr id="132" name="Rectangle 131">
            <a:extLst>
              <a:ext uri="{FF2B5EF4-FFF2-40B4-BE49-F238E27FC236}">
                <a16:creationId xmlns:a16="http://schemas.microsoft.com/office/drawing/2014/main" id="{55789A92-9A1E-492A-93D7-AB1ED0633477}"/>
              </a:ext>
            </a:extLst>
          </p:cNvPr>
          <p:cNvSpPr/>
          <p:nvPr/>
        </p:nvSpPr>
        <p:spPr>
          <a:xfrm>
            <a:off x="4236835" y="1905744"/>
            <a:ext cx="1033276" cy="228784"/>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J12345</a:t>
            </a:r>
          </a:p>
        </p:txBody>
      </p:sp>
      <p:sp>
        <p:nvSpPr>
          <p:cNvPr id="133" name="Rectangle 132">
            <a:extLst>
              <a:ext uri="{FF2B5EF4-FFF2-40B4-BE49-F238E27FC236}">
                <a16:creationId xmlns:a16="http://schemas.microsoft.com/office/drawing/2014/main" id="{51096657-6235-4114-8E21-6DB2ABC65BA7}"/>
              </a:ext>
            </a:extLst>
          </p:cNvPr>
          <p:cNvSpPr/>
          <p:nvPr/>
        </p:nvSpPr>
        <p:spPr>
          <a:xfrm>
            <a:off x="6471831" y="4925074"/>
            <a:ext cx="1033276" cy="673858"/>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AU" sz="900" dirty="0">
                <a:solidFill>
                  <a:schemeClr val="tx1"/>
                </a:solidFill>
              </a:rPr>
              <a:t>PHOTO</a:t>
            </a:r>
          </a:p>
        </p:txBody>
      </p:sp>
      <p:sp>
        <p:nvSpPr>
          <p:cNvPr id="134" name="Rectangle 133">
            <a:extLst>
              <a:ext uri="{FF2B5EF4-FFF2-40B4-BE49-F238E27FC236}">
                <a16:creationId xmlns:a16="http://schemas.microsoft.com/office/drawing/2014/main" id="{63459DCA-BB06-47D5-A056-C2DDA25928AD}"/>
              </a:ext>
            </a:extLst>
          </p:cNvPr>
          <p:cNvSpPr/>
          <p:nvPr/>
        </p:nvSpPr>
        <p:spPr>
          <a:xfrm>
            <a:off x="6393724" y="2466565"/>
            <a:ext cx="1033276" cy="673858"/>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r>
              <a:rPr lang="en-AU" sz="900" dirty="0">
                <a:solidFill>
                  <a:schemeClr val="tx1"/>
                </a:solidFill>
              </a:rPr>
              <a:t>PHOTO</a:t>
            </a:r>
          </a:p>
        </p:txBody>
      </p:sp>
      <p:sp>
        <p:nvSpPr>
          <p:cNvPr id="74" name="Rectangle 73">
            <a:extLst>
              <a:ext uri="{FF2B5EF4-FFF2-40B4-BE49-F238E27FC236}">
                <a16:creationId xmlns:a16="http://schemas.microsoft.com/office/drawing/2014/main" id="{A301C69A-AAA6-4A7C-9559-D97B3650663F}"/>
              </a:ext>
            </a:extLst>
          </p:cNvPr>
          <p:cNvSpPr/>
          <p:nvPr/>
        </p:nvSpPr>
        <p:spPr>
          <a:xfrm>
            <a:off x="3415850" y="1945636"/>
            <a:ext cx="627261" cy="16965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Patron:</a:t>
            </a:r>
          </a:p>
        </p:txBody>
      </p:sp>
      <p:sp>
        <p:nvSpPr>
          <p:cNvPr id="75" name="Rectangle 74">
            <a:extLst>
              <a:ext uri="{FF2B5EF4-FFF2-40B4-BE49-F238E27FC236}">
                <a16:creationId xmlns:a16="http://schemas.microsoft.com/office/drawing/2014/main" id="{52360A58-BFD1-4AF1-8C6B-DF9EFB2925EF}"/>
              </a:ext>
            </a:extLst>
          </p:cNvPr>
          <p:cNvSpPr/>
          <p:nvPr/>
        </p:nvSpPr>
        <p:spPr>
          <a:xfrm>
            <a:off x="4248431" y="4249017"/>
            <a:ext cx="1033276" cy="228784"/>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J12345</a:t>
            </a:r>
          </a:p>
        </p:txBody>
      </p:sp>
      <p:sp>
        <p:nvSpPr>
          <p:cNvPr id="77" name="Rectangle 76">
            <a:extLst>
              <a:ext uri="{FF2B5EF4-FFF2-40B4-BE49-F238E27FC236}">
                <a16:creationId xmlns:a16="http://schemas.microsoft.com/office/drawing/2014/main" id="{C3802765-084B-4083-AE1D-5C7E4845D185}"/>
              </a:ext>
            </a:extLst>
          </p:cNvPr>
          <p:cNvSpPr/>
          <p:nvPr/>
        </p:nvSpPr>
        <p:spPr>
          <a:xfrm>
            <a:off x="3479318" y="4266458"/>
            <a:ext cx="627261" cy="16965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Patron:</a:t>
            </a:r>
          </a:p>
        </p:txBody>
      </p:sp>
      <p:sp>
        <p:nvSpPr>
          <p:cNvPr id="79" name="Rectangle 78">
            <a:extLst>
              <a:ext uri="{FF2B5EF4-FFF2-40B4-BE49-F238E27FC236}">
                <a16:creationId xmlns:a16="http://schemas.microsoft.com/office/drawing/2014/main" id="{5A4DA584-FC7D-40E0-8808-CD3ED8DED98D}"/>
              </a:ext>
            </a:extLst>
          </p:cNvPr>
          <p:cNvSpPr/>
          <p:nvPr/>
        </p:nvSpPr>
        <p:spPr>
          <a:xfrm>
            <a:off x="10627464" y="1645929"/>
            <a:ext cx="1033276" cy="228784"/>
          </a:xfrm>
          <a:prstGeom prst="rec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J12345</a:t>
            </a:r>
          </a:p>
        </p:txBody>
      </p:sp>
      <p:pic>
        <p:nvPicPr>
          <p:cNvPr id="35" name="Graphic 34" descr="User">
            <a:extLst>
              <a:ext uri="{FF2B5EF4-FFF2-40B4-BE49-F238E27FC236}">
                <a16:creationId xmlns:a16="http://schemas.microsoft.com/office/drawing/2014/main" id="{29934340-3DCC-4EC8-9271-719C6E2330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9969" y="2607385"/>
            <a:ext cx="547752" cy="547752"/>
          </a:xfrm>
          <a:prstGeom prst="rect">
            <a:avLst/>
          </a:prstGeom>
        </p:spPr>
      </p:pic>
      <p:pic>
        <p:nvPicPr>
          <p:cNvPr id="89" name="Graphic 88" descr="User">
            <a:extLst>
              <a:ext uri="{FF2B5EF4-FFF2-40B4-BE49-F238E27FC236}">
                <a16:creationId xmlns:a16="http://schemas.microsoft.com/office/drawing/2014/main" id="{5EA70EED-AEDD-4014-B263-B3B64A858B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01587" y="5004892"/>
            <a:ext cx="547752" cy="547752"/>
          </a:xfrm>
          <a:prstGeom prst="rect">
            <a:avLst/>
          </a:prstGeom>
        </p:spPr>
      </p:pic>
      <p:sp>
        <p:nvSpPr>
          <p:cNvPr id="92" name="Rectangle 91">
            <a:extLst>
              <a:ext uri="{FF2B5EF4-FFF2-40B4-BE49-F238E27FC236}">
                <a16:creationId xmlns:a16="http://schemas.microsoft.com/office/drawing/2014/main" id="{E18833EC-D3ED-4669-822F-3824C58BE40C}"/>
              </a:ext>
            </a:extLst>
          </p:cNvPr>
          <p:cNvSpPr/>
          <p:nvPr/>
        </p:nvSpPr>
        <p:spPr>
          <a:xfrm>
            <a:off x="8897888" y="1360370"/>
            <a:ext cx="1089013" cy="206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Future Scope</a:t>
            </a:r>
          </a:p>
        </p:txBody>
      </p:sp>
      <p:sp>
        <p:nvSpPr>
          <p:cNvPr id="78" name="Flowchart: Multidocument 77">
            <a:extLst>
              <a:ext uri="{FF2B5EF4-FFF2-40B4-BE49-F238E27FC236}">
                <a16:creationId xmlns:a16="http://schemas.microsoft.com/office/drawing/2014/main" id="{D04AEAEC-D666-4752-9127-37A2CEE704A8}"/>
              </a:ext>
            </a:extLst>
          </p:cNvPr>
          <p:cNvSpPr/>
          <p:nvPr/>
        </p:nvSpPr>
        <p:spPr>
          <a:xfrm>
            <a:off x="1269227" y="1634105"/>
            <a:ext cx="288933" cy="321069"/>
          </a:xfrm>
          <a:prstGeom prst="flowChartMultidocumen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83" name="Rectangle 82">
            <a:extLst>
              <a:ext uri="{FF2B5EF4-FFF2-40B4-BE49-F238E27FC236}">
                <a16:creationId xmlns:a16="http://schemas.microsoft.com/office/drawing/2014/main" id="{3F29EC6A-1491-4CEC-8374-2EB9E0A965B6}"/>
              </a:ext>
            </a:extLst>
          </p:cNvPr>
          <p:cNvSpPr/>
          <p:nvPr/>
        </p:nvSpPr>
        <p:spPr>
          <a:xfrm>
            <a:off x="1818168" y="1253058"/>
            <a:ext cx="798615" cy="206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Bulk Extract and Load into </a:t>
            </a:r>
            <a:r>
              <a:rPr lang="en-AU" sz="900" dirty="0" err="1">
                <a:solidFill>
                  <a:schemeClr val="tx1"/>
                </a:solidFill>
              </a:rPr>
              <a:t>TrackVia</a:t>
            </a:r>
            <a:endParaRPr lang="en-AU" sz="900" dirty="0">
              <a:solidFill>
                <a:schemeClr val="tx1"/>
              </a:solidFill>
            </a:endParaRPr>
          </a:p>
        </p:txBody>
      </p:sp>
      <p:sp>
        <p:nvSpPr>
          <p:cNvPr id="84" name="Cylinder 83">
            <a:extLst>
              <a:ext uri="{FF2B5EF4-FFF2-40B4-BE49-F238E27FC236}">
                <a16:creationId xmlns:a16="http://schemas.microsoft.com/office/drawing/2014/main" id="{31D9E880-8F3A-4FC5-B4EF-1F612592DC59}"/>
              </a:ext>
            </a:extLst>
          </p:cNvPr>
          <p:cNvSpPr/>
          <p:nvPr/>
        </p:nvSpPr>
        <p:spPr>
          <a:xfrm>
            <a:off x="333809" y="2320020"/>
            <a:ext cx="798614" cy="615647"/>
          </a:xfrm>
          <a:prstGeom prst="can">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050" dirty="0" err="1">
                <a:solidFill>
                  <a:schemeClr val="tx1"/>
                </a:solidFill>
              </a:rPr>
              <a:t>Protecht</a:t>
            </a:r>
            <a:endParaRPr lang="en-AU" sz="1050" dirty="0">
              <a:solidFill>
                <a:schemeClr val="tx1"/>
              </a:solidFill>
            </a:endParaRPr>
          </a:p>
          <a:p>
            <a:pPr algn="ctr"/>
            <a:r>
              <a:rPr lang="en-AU" sz="1050" dirty="0">
                <a:solidFill>
                  <a:schemeClr val="tx1"/>
                </a:solidFill>
              </a:rPr>
              <a:t>Risk Register</a:t>
            </a:r>
          </a:p>
        </p:txBody>
      </p:sp>
      <p:sp>
        <p:nvSpPr>
          <p:cNvPr id="90" name="Flowchart: Multidocument 89">
            <a:extLst>
              <a:ext uri="{FF2B5EF4-FFF2-40B4-BE49-F238E27FC236}">
                <a16:creationId xmlns:a16="http://schemas.microsoft.com/office/drawing/2014/main" id="{87079012-E482-4CD5-BAD9-C9368FF47134}"/>
              </a:ext>
            </a:extLst>
          </p:cNvPr>
          <p:cNvSpPr/>
          <p:nvPr/>
        </p:nvSpPr>
        <p:spPr>
          <a:xfrm>
            <a:off x="1311572" y="2531976"/>
            <a:ext cx="288933" cy="321069"/>
          </a:xfrm>
          <a:prstGeom prst="flowChartMultidocument">
            <a:avLst/>
          </a:prstGeom>
          <a:solidFill>
            <a:srgbClr val="E6E6E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91" name="Arrow: Right 90">
            <a:extLst>
              <a:ext uri="{FF2B5EF4-FFF2-40B4-BE49-F238E27FC236}">
                <a16:creationId xmlns:a16="http://schemas.microsoft.com/office/drawing/2014/main" id="{D5774D14-DF5E-4FF8-844A-784DC865C06B}"/>
              </a:ext>
            </a:extLst>
          </p:cNvPr>
          <p:cNvSpPr/>
          <p:nvPr/>
        </p:nvSpPr>
        <p:spPr>
          <a:xfrm>
            <a:off x="1688605" y="3212779"/>
            <a:ext cx="1050402" cy="304988"/>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050" dirty="0">
                <a:solidFill>
                  <a:schemeClr val="tx1"/>
                </a:solidFill>
              </a:rPr>
              <a:t>Data Migration</a:t>
            </a:r>
          </a:p>
        </p:txBody>
      </p:sp>
      <p:cxnSp>
        <p:nvCxnSpPr>
          <p:cNvPr id="98" name="Connector: Elbow 97">
            <a:extLst>
              <a:ext uri="{FF2B5EF4-FFF2-40B4-BE49-F238E27FC236}">
                <a16:creationId xmlns:a16="http://schemas.microsoft.com/office/drawing/2014/main" id="{3787E7D2-26C6-43E3-8692-684CB2C2C87F}"/>
              </a:ext>
            </a:extLst>
          </p:cNvPr>
          <p:cNvCxnSpPr>
            <a:cxnSpLocks/>
            <a:stCxn id="6" idx="3"/>
          </p:cNvCxnSpPr>
          <p:nvPr/>
        </p:nvCxnSpPr>
        <p:spPr>
          <a:xfrm flipV="1">
            <a:off x="8490537" y="1905745"/>
            <a:ext cx="1642675" cy="868192"/>
          </a:xfrm>
          <a:prstGeom prst="bentConnector3">
            <a:avLst>
              <a:gd name="adj1" fmla="val 40799"/>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5698A7EF-1928-46D9-912F-A51B948ED627}"/>
              </a:ext>
            </a:extLst>
          </p:cNvPr>
          <p:cNvSpPr/>
          <p:nvPr/>
        </p:nvSpPr>
        <p:spPr>
          <a:xfrm>
            <a:off x="9375873" y="2027919"/>
            <a:ext cx="723340" cy="206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dirty="0">
                <a:solidFill>
                  <a:schemeClr val="tx1"/>
                </a:solidFill>
              </a:rPr>
              <a:t>Call MDM to  seed new data</a:t>
            </a:r>
          </a:p>
        </p:txBody>
      </p:sp>
      <p:sp>
        <p:nvSpPr>
          <p:cNvPr id="100" name="Rectangle: Rounded Corners 99">
            <a:extLst>
              <a:ext uri="{FF2B5EF4-FFF2-40B4-BE49-F238E27FC236}">
                <a16:creationId xmlns:a16="http://schemas.microsoft.com/office/drawing/2014/main" id="{462A95A3-9021-42FE-A11E-20EB680AFF8E}"/>
              </a:ext>
            </a:extLst>
          </p:cNvPr>
          <p:cNvSpPr/>
          <p:nvPr/>
        </p:nvSpPr>
        <p:spPr>
          <a:xfrm>
            <a:off x="5923259" y="1828446"/>
            <a:ext cx="1063512" cy="1907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900" b="1" dirty="0">
                <a:solidFill>
                  <a:schemeClr val="bg1"/>
                </a:solidFill>
              </a:rPr>
              <a:t>ACCEPT/REJECT</a:t>
            </a:r>
          </a:p>
        </p:txBody>
      </p:sp>
    </p:spTree>
    <p:extLst>
      <p:ext uri="{BB962C8B-B14F-4D97-AF65-F5344CB8AC3E}">
        <p14:creationId xmlns:p14="http://schemas.microsoft.com/office/powerpoint/2010/main" val="4234187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71E-6ABF-0B4D-9C2E-564B3D1C7F53}"/>
              </a:ext>
            </a:extLst>
          </p:cNvPr>
          <p:cNvSpPr>
            <a:spLocks noGrp="1"/>
          </p:cNvSpPr>
          <p:nvPr>
            <p:ph type="title"/>
          </p:nvPr>
        </p:nvSpPr>
        <p:spPr/>
        <p:txBody>
          <a:bodyPr/>
          <a:lstStyle/>
          <a:p>
            <a:r>
              <a:rPr lang="en-AU" dirty="0"/>
              <a:t>Architecture Design Review</a:t>
            </a:r>
          </a:p>
        </p:txBody>
      </p:sp>
      <p:sp>
        <p:nvSpPr>
          <p:cNvPr id="3" name="Slide Number Placeholder 2">
            <a:extLst>
              <a:ext uri="{FF2B5EF4-FFF2-40B4-BE49-F238E27FC236}">
                <a16:creationId xmlns:a16="http://schemas.microsoft.com/office/drawing/2014/main" id="{5A8F498E-7827-ED43-9331-D0F38086946C}"/>
              </a:ext>
            </a:extLst>
          </p:cNvPr>
          <p:cNvSpPr>
            <a:spLocks noGrp="1"/>
          </p:cNvSpPr>
          <p:nvPr>
            <p:ph type="sldNum" sz="quarter" idx="11"/>
          </p:nvPr>
        </p:nvSpPr>
        <p:spPr/>
        <p:txBody>
          <a:body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19</a:t>
            </a:fld>
            <a:endParaRPr lang="en-AU" dirty="0">
              <a:solidFill>
                <a:srgbClr val="242424"/>
              </a:solidFill>
            </a:endParaRPr>
          </a:p>
        </p:txBody>
      </p:sp>
      <p:sp>
        <p:nvSpPr>
          <p:cNvPr id="4" name="Text Placeholder 3">
            <a:extLst>
              <a:ext uri="{FF2B5EF4-FFF2-40B4-BE49-F238E27FC236}">
                <a16:creationId xmlns:a16="http://schemas.microsoft.com/office/drawing/2014/main" id="{4582368B-3D81-DD48-B581-8D649CFF9B55}"/>
              </a:ext>
            </a:extLst>
          </p:cNvPr>
          <p:cNvSpPr>
            <a:spLocks noGrp="1"/>
          </p:cNvSpPr>
          <p:nvPr>
            <p:ph type="body" sz="quarter" idx="14"/>
          </p:nvPr>
        </p:nvSpPr>
        <p:spPr/>
        <p:txBody>
          <a:bodyPr/>
          <a:lstStyle/>
          <a:p>
            <a:r>
              <a:rPr lang="en-AU" dirty="0"/>
              <a:t>DATA ARCHITECTURE</a:t>
            </a:r>
          </a:p>
        </p:txBody>
      </p:sp>
      <p:sp>
        <p:nvSpPr>
          <p:cNvPr id="5" name="Rectangle 4">
            <a:extLst>
              <a:ext uri="{FF2B5EF4-FFF2-40B4-BE49-F238E27FC236}">
                <a16:creationId xmlns:a16="http://schemas.microsoft.com/office/drawing/2014/main" id="{A73E4685-5CE5-364F-AAF1-1D4F2D1CE563}"/>
              </a:ext>
            </a:extLst>
          </p:cNvPr>
          <p:cNvSpPr/>
          <p:nvPr/>
        </p:nvSpPr>
        <p:spPr>
          <a:xfrm>
            <a:off x="4993350" y="2092036"/>
            <a:ext cx="1643842" cy="289541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dirty="0">
                <a:solidFill>
                  <a:schemeClr val="bg1"/>
                </a:solidFill>
              </a:rPr>
              <a:t>AML PATRON</a:t>
            </a:r>
          </a:p>
          <a:p>
            <a:pPr algn="ctr"/>
            <a:r>
              <a:rPr lang="en-US" dirty="0">
                <a:solidFill>
                  <a:schemeClr val="bg1"/>
                </a:solidFill>
              </a:rPr>
              <a:t>RECORD</a:t>
            </a:r>
          </a:p>
          <a:p>
            <a:pPr algn="ctr"/>
            <a:endParaRPr lang="en-US" dirty="0">
              <a:solidFill>
                <a:schemeClr val="bg1"/>
              </a:solidFill>
            </a:endParaRPr>
          </a:p>
          <a:p>
            <a:pPr algn="ctr"/>
            <a:r>
              <a:rPr lang="en-US" dirty="0">
                <a:solidFill>
                  <a:schemeClr val="bg1"/>
                </a:solidFill>
              </a:rPr>
              <a:t>Critical / High / Medium Risk </a:t>
            </a:r>
          </a:p>
          <a:p>
            <a:pPr algn="ctr"/>
            <a:r>
              <a:rPr lang="en-US" dirty="0">
                <a:solidFill>
                  <a:schemeClr val="bg1"/>
                </a:solidFill>
              </a:rPr>
              <a:t>AML Patron Register</a:t>
            </a:r>
          </a:p>
          <a:p>
            <a:pPr algn="ctr"/>
            <a:endParaRPr lang="en-US" dirty="0">
              <a:solidFill>
                <a:schemeClr val="bg1"/>
              </a:solidFill>
            </a:endParaRPr>
          </a:p>
        </p:txBody>
      </p:sp>
      <p:sp>
        <p:nvSpPr>
          <p:cNvPr id="6" name="Rectangle 5">
            <a:extLst>
              <a:ext uri="{FF2B5EF4-FFF2-40B4-BE49-F238E27FC236}">
                <a16:creationId xmlns:a16="http://schemas.microsoft.com/office/drawing/2014/main" id="{7C6822DD-6347-1847-BEF0-46D2B268CCD8}"/>
              </a:ext>
            </a:extLst>
          </p:cNvPr>
          <p:cNvSpPr/>
          <p:nvPr/>
        </p:nvSpPr>
        <p:spPr>
          <a:xfrm>
            <a:off x="1271655" y="5041726"/>
            <a:ext cx="1933183" cy="112734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dirty="0">
                <a:solidFill>
                  <a:schemeClr val="bg1"/>
                </a:solidFill>
              </a:rPr>
              <a:t>AUSTRAC</a:t>
            </a:r>
          </a:p>
          <a:p>
            <a:pPr algn="ctr"/>
            <a:r>
              <a:rPr lang="en-US" dirty="0">
                <a:solidFill>
                  <a:schemeClr val="bg1"/>
                </a:solidFill>
              </a:rPr>
              <a:t>REPORTING</a:t>
            </a:r>
          </a:p>
        </p:txBody>
      </p:sp>
      <p:sp>
        <p:nvSpPr>
          <p:cNvPr id="7" name="Rectangle 6">
            <a:extLst>
              <a:ext uri="{FF2B5EF4-FFF2-40B4-BE49-F238E27FC236}">
                <a16:creationId xmlns:a16="http://schemas.microsoft.com/office/drawing/2014/main" id="{3D585BA1-DB1B-C648-84DF-F89E840CDBF6}"/>
              </a:ext>
            </a:extLst>
          </p:cNvPr>
          <p:cNvSpPr/>
          <p:nvPr/>
        </p:nvSpPr>
        <p:spPr>
          <a:xfrm>
            <a:off x="1269806" y="1295635"/>
            <a:ext cx="1933183" cy="125677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dirty="0">
                <a:solidFill>
                  <a:schemeClr val="bg1"/>
                </a:solidFill>
              </a:rPr>
              <a:t>TRANSACTION MONITORING</a:t>
            </a:r>
          </a:p>
          <a:p>
            <a:pPr algn="ctr"/>
            <a:r>
              <a:rPr lang="en-US" dirty="0">
                <a:solidFill>
                  <a:schemeClr val="bg1"/>
                </a:solidFill>
              </a:rPr>
              <a:t>CASE</a:t>
            </a:r>
          </a:p>
        </p:txBody>
      </p:sp>
      <p:sp>
        <p:nvSpPr>
          <p:cNvPr id="8" name="Rectangle 7">
            <a:extLst>
              <a:ext uri="{FF2B5EF4-FFF2-40B4-BE49-F238E27FC236}">
                <a16:creationId xmlns:a16="http://schemas.microsoft.com/office/drawing/2014/main" id="{950A7539-138D-5544-A914-8F68B7923098}"/>
              </a:ext>
            </a:extLst>
          </p:cNvPr>
          <p:cNvSpPr/>
          <p:nvPr/>
        </p:nvSpPr>
        <p:spPr>
          <a:xfrm>
            <a:off x="8425704" y="1145183"/>
            <a:ext cx="2184239" cy="112734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dirty="0">
                <a:solidFill>
                  <a:schemeClr val="bg1"/>
                </a:solidFill>
              </a:rPr>
              <a:t>PATRON</a:t>
            </a:r>
          </a:p>
          <a:p>
            <a:pPr algn="ctr"/>
            <a:r>
              <a:rPr lang="en-US" dirty="0">
                <a:solidFill>
                  <a:schemeClr val="bg1"/>
                </a:solidFill>
              </a:rPr>
              <a:t>SCREENING</a:t>
            </a:r>
          </a:p>
        </p:txBody>
      </p:sp>
      <p:sp>
        <p:nvSpPr>
          <p:cNvPr id="9" name="Rectangle 8">
            <a:extLst>
              <a:ext uri="{FF2B5EF4-FFF2-40B4-BE49-F238E27FC236}">
                <a16:creationId xmlns:a16="http://schemas.microsoft.com/office/drawing/2014/main" id="{BBDE4E2F-0F04-9E4F-98A7-C20F3E881611}"/>
              </a:ext>
            </a:extLst>
          </p:cNvPr>
          <p:cNvSpPr/>
          <p:nvPr/>
        </p:nvSpPr>
        <p:spPr>
          <a:xfrm>
            <a:off x="8425704" y="4987447"/>
            <a:ext cx="2184239" cy="112734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dirty="0">
                <a:solidFill>
                  <a:schemeClr val="bg1"/>
                </a:solidFill>
              </a:rPr>
              <a:t>AML CASE </a:t>
            </a:r>
          </a:p>
          <a:p>
            <a:pPr algn="ctr"/>
            <a:r>
              <a:rPr lang="en-US" dirty="0">
                <a:solidFill>
                  <a:schemeClr val="bg1"/>
                </a:solidFill>
              </a:rPr>
              <a:t>Activities/Task</a:t>
            </a:r>
          </a:p>
        </p:txBody>
      </p:sp>
      <p:cxnSp>
        <p:nvCxnSpPr>
          <p:cNvPr id="11" name="Straight Connector 10">
            <a:extLst>
              <a:ext uri="{FF2B5EF4-FFF2-40B4-BE49-F238E27FC236}">
                <a16:creationId xmlns:a16="http://schemas.microsoft.com/office/drawing/2014/main" id="{302CC80A-00F7-F64A-AF9B-7F49AB70C4A6}"/>
              </a:ext>
            </a:extLst>
          </p:cNvPr>
          <p:cNvCxnSpPr>
            <a:cxnSpLocks/>
            <a:endCxn id="8" idx="1"/>
          </p:cNvCxnSpPr>
          <p:nvPr/>
        </p:nvCxnSpPr>
        <p:spPr>
          <a:xfrm flipV="1">
            <a:off x="6637192" y="1708854"/>
            <a:ext cx="1788512" cy="969322"/>
          </a:xfrm>
          <a:prstGeom prst="line">
            <a:avLst/>
          </a:prstGeom>
          <a:ln w="38100">
            <a:solidFill>
              <a:schemeClr val="tx2"/>
            </a:solidFill>
            <a:headEnd type="none" w="lg" len="lg"/>
            <a:tailEnd type="diamond"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B5605E-6209-D34E-8DC8-00520BF4A9EC}"/>
              </a:ext>
            </a:extLst>
          </p:cNvPr>
          <p:cNvCxnSpPr>
            <a:cxnSpLocks/>
            <a:endCxn id="9" idx="1"/>
          </p:cNvCxnSpPr>
          <p:nvPr/>
        </p:nvCxnSpPr>
        <p:spPr>
          <a:xfrm>
            <a:off x="6681834" y="4447133"/>
            <a:ext cx="1743870" cy="1103985"/>
          </a:xfrm>
          <a:prstGeom prst="line">
            <a:avLst/>
          </a:prstGeom>
          <a:ln w="38100">
            <a:solidFill>
              <a:schemeClr val="tx2"/>
            </a:solidFill>
            <a:headEnd type="none" w="lg" len="lg"/>
            <a:tailEnd type="diamond" w="lg" len="lg"/>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FD726-52B5-9643-A713-8158B38147B5}"/>
              </a:ext>
            </a:extLst>
          </p:cNvPr>
          <p:cNvCxnSpPr>
            <a:cxnSpLocks/>
            <a:endCxn id="6" idx="3"/>
          </p:cNvCxnSpPr>
          <p:nvPr/>
        </p:nvCxnSpPr>
        <p:spPr>
          <a:xfrm flipH="1">
            <a:off x="3204838" y="4478056"/>
            <a:ext cx="1788512" cy="1127341"/>
          </a:xfrm>
          <a:prstGeom prst="line">
            <a:avLst/>
          </a:prstGeom>
          <a:ln w="38100">
            <a:solidFill>
              <a:schemeClr val="tx2"/>
            </a:solidFill>
            <a:headEnd type="none" w="lg" len="lg"/>
            <a:tailEnd type="diamond"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7A1C4CF-0994-FF49-8B7C-6289D1A92438}"/>
              </a:ext>
            </a:extLst>
          </p:cNvPr>
          <p:cNvCxnSpPr>
            <a:cxnSpLocks/>
            <a:endCxn id="7" idx="3"/>
          </p:cNvCxnSpPr>
          <p:nvPr/>
        </p:nvCxnSpPr>
        <p:spPr>
          <a:xfrm flipH="1" flipV="1">
            <a:off x="3202989" y="1924025"/>
            <a:ext cx="1788512" cy="754150"/>
          </a:xfrm>
          <a:prstGeom prst="line">
            <a:avLst/>
          </a:prstGeom>
          <a:ln w="38100">
            <a:solidFill>
              <a:schemeClr val="tx2"/>
            </a:solidFill>
            <a:headEnd type="none" w="lg" len="lg"/>
            <a:tailEnd type="diamond"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9934E9B-2937-6140-B8A5-162B31E1EFE7}"/>
              </a:ext>
            </a:extLst>
          </p:cNvPr>
          <p:cNvSpPr/>
          <p:nvPr/>
        </p:nvSpPr>
        <p:spPr>
          <a:xfrm>
            <a:off x="8425704" y="3066315"/>
            <a:ext cx="2184239" cy="112734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dirty="0">
                <a:solidFill>
                  <a:schemeClr val="bg1"/>
                </a:solidFill>
              </a:rPr>
              <a:t>INVESTIGATIONS</a:t>
            </a:r>
          </a:p>
          <a:p>
            <a:pPr algn="ctr"/>
            <a:r>
              <a:rPr lang="en-US" dirty="0">
                <a:solidFill>
                  <a:schemeClr val="bg1"/>
                </a:solidFill>
              </a:rPr>
              <a:t>/ SURVEILLANCE</a:t>
            </a:r>
          </a:p>
        </p:txBody>
      </p:sp>
      <p:cxnSp>
        <p:nvCxnSpPr>
          <p:cNvPr id="28" name="Straight Connector 27">
            <a:extLst>
              <a:ext uri="{FF2B5EF4-FFF2-40B4-BE49-F238E27FC236}">
                <a16:creationId xmlns:a16="http://schemas.microsoft.com/office/drawing/2014/main" id="{F395E946-BEAD-6543-8BBD-77401696C23F}"/>
              </a:ext>
            </a:extLst>
          </p:cNvPr>
          <p:cNvCxnSpPr>
            <a:cxnSpLocks/>
            <a:stCxn id="5" idx="3"/>
            <a:endCxn id="27" idx="1"/>
          </p:cNvCxnSpPr>
          <p:nvPr/>
        </p:nvCxnSpPr>
        <p:spPr>
          <a:xfrm>
            <a:off x="6637192" y="3539742"/>
            <a:ext cx="1788512" cy="90244"/>
          </a:xfrm>
          <a:prstGeom prst="line">
            <a:avLst/>
          </a:prstGeom>
          <a:ln w="38100">
            <a:solidFill>
              <a:schemeClr val="tx2"/>
            </a:solidFill>
            <a:headEnd type="none" w="lg" len="lg"/>
            <a:tailEnd type="diamond" w="lg" len="lg"/>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2002AF2-8FD8-DF4D-8346-823E2DF8DFF9}"/>
              </a:ext>
            </a:extLst>
          </p:cNvPr>
          <p:cNvSpPr/>
          <p:nvPr/>
        </p:nvSpPr>
        <p:spPr>
          <a:xfrm>
            <a:off x="1271655" y="3091840"/>
            <a:ext cx="1933183" cy="125677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dirty="0">
                <a:solidFill>
                  <a:schemeClr val="bg1"/>
                </a:solidFill>
              </a:rPr>
              <a:t>ECDD/OCDD </a:t>
            </a:r>
          </a:p>
          <a:p>
            <a:pPr algn="ctr"/>
            <a:r>
              <a:rPr lang="en-US" dirty="0">
                <a:solidFill>
                  <a:schemeClr val="bg1"/>
                </a:solidFill>
              </a:rPr>
              <a:t>Workflow</a:t>
            </a:r>
          </a:p>
        </p:txBody>
      </p:sp>
      <p:cxnSp>
        <p:nvCxnSpPr>
          <p:cNvPr id="31" name="Straight Connector 30">
            <a:extLst>
              <a:ext uri="{FF2B5EF4-FFF2-40B4-BE49-F238E27FC236}">
                <a16:creationId xmlns:a16="http://schemas.microsoft.com/office/drawing/2014/main" id="{243AD854-2681-4748-8360-DEB4D39711D9}"/>
              </a:ext>
            </a:extLst>
          </p:cNvPr>
          <p:cNvCxnSpPr>
            <a:cxnSpLocks/>
            <a:stCxn id="5" idx="1"/>
            <a:endCxn id="30" idx="3"/>
          </p:cNvCxnSpPr>
          <p:nvPr/>
        </p:nvCxnSpPr>
        <p:spPr>
          <a:xfrm flipH="1">
            <a:off x="3204838" y="3539742"/>
            <a:ext cx="1788512" cy="180488"/>
          </a:xfrm>
          <a:prstGeom prst="line">
            <a:avLst/>
          </a:prstGeom>
          <a:ln w="38100">
            <a:solidFill>
              <a:schemeClr val="tx2"/>
            </a:solidFill>
            <a:headEnd type="none" w="lg" len="lg"/>
            <a:tailEnd type="diamond" w="lg" len="lg"/>
          </a:ln>
        </p:spPr>
        <p:style>
          <a:lnRef idx="1">
            <a:schemeClr val="accent1"/>
          </a:lnRef>
          <a:fillRef idx="0">
            <a:schemeClr val="accent1"/>
          </a:fillRef>
          <a:effectRef idx="0">
            <a:schemeClr val="accent1"/>
          </a:effectRef>
          <a:fontRef idx="minor">
            <a:schemeClr val="tx1"/>
          </a:fontRef>
        </p:style>
      </p:cxnSp>
      <p:pic>
        <p:nvPicPr>
          <p:cNvPr id="35" name="Graphic 34" descr="Users">
            <a:extLst>
              <a:ext uri="{FF2B5EF4-FFF2-40B4-BE49-F238E27FC236}">
                <a16:creationId xmlns:a16="http://schemas.microsoft.com/office/drawing/2014/main" id="{0FC2A7C4-03EC-4DCE-93CE-A99C82194E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93807" y="1250015"/>
            <a:ext cx="914400" cy="914400"/>
          </a:xfrm>
          <a:prstGeom prst="rect">
            <a:avLst/>
          </a:prstGeom>
        </p:spPr>
      </p:pic>
      <p:sp>
        <p:nvSpPr>
          <p:cNvPr id="37" name="TextBox 36">
            <a:extLst>
              <a:ext uri="{FF2B5EF4-FFF2-40B4-BE49-F238E27FC236}">
                <a16:creationId xmlns:a16="http://schemas.microsoft.com/office/drawing/2014/main" id="{E3C01638-38A9-4B3F-A725-343DF905196C}"/>
              </a:ext>
            </a:extLst>
          </p:cNvPr>
          <p:cNvSpPr txBox="1"/>
          <p:nvPr/>
        </p:nvSpPr>
        <p:spPr>
          <a:xfrm>
            <a:off x="4702119" y="5460874"/>
            <a:ext cx="2627595" cy="830997"/>
          </a:xfrm>
          <a:prstGeom prst="rect">
            <a:avLst/>
          </a:prstGeom>
          <a:noFill/>
        </p:spPr>
        <p:txBody>
          <a:bodyPr wrap="square" rtlCol="0">
            <a:spAutoFit/>
          </a:bodyPr>
          <a:lstStyle/>
          <a:p>
            <a:r>
              <a:rPr lang="en-AU" sz="1600" dirty="0">
                <a:latin typeface="+mn-lt"/>
              </a:rPr>
              <a:t>Note: AML Patron register is a sub set of the Synkros Patron Register.</a:t>
            </a:r>
          </a:p>
        </p:txBody>
      </p:sp>
    </p:spTree>
    <p:extLst>
      <p:ext uri="{BB962C8B-B14F-4D97-AF65-F5344CB8AC3E}">
        <p14:creationId xmlns:p14="http://schemas.microsoft.com/office/powerpoint/2010/main" val="1326604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Architecture Design Review</a:t>
            </a:r>
          </a:p>
        </p:txBody>
      </p:sp>
      <p:sp>
        <p:nvSpPr>
          <p:cNvPr id="4" name="Slide Number Placeholder 3"/>
          <p:cNvSpPr>
            <a:spLocks noGrp="1"/>
          </p:cNvSpPr>
          <p:nvPr>
            <p:ph type="sldNum" sz="quarter" idx="11"/>
          </p:nvPr>
        </p:nvSpPr>
        <p:spPr/>
        <p:txBody>
          <a:bodyPr/>
          <a:lstStyle/>
          <a:p>
            <a:pPr fontAlgn="auto">
              <a:spcBef>
                <a:spcPts val="0"/>
              </a:spcBef>
              <a:spcAft>
                <a:spcPts val="0"/>
              </a:spcAft>
            </a:pPr>
            <a:fld id="{CE1B70CE-F4BC-4B6F-A663-B479B5E51611}" type="slidenum">
              <a:rPr lang="en-AU" smtClean="0">
                <a:solidFill>
                  <a:srgbClr val="000000"/>
                </a:solidFill>
              </a:rPr>
              <a:pPr fontAlgn="auto">
                <a:spcBef>
                  <a:spcPts val="0"/>
                </a:spcBef>
                <a:spcAft>
                  <a:spcPts val="0"/>
                </a:spcAft>
              </a:pPr>
              <a:t>2</a:t>
            </a:fld>
            <a:endParaRPr lang="en-AU" dirty="0">
              <a:solidFill>
                <a:srgbClr val="000000"/>
              </a:solidFill>
            </a:endParaRPr>
          </a:p>
        </p:txBody>
      </p:sp>
      <p:sp>
        <p:nvSpPr>
          <p:cNvPr id="6" name="Text Placeholder 5"/>
          <p:cNvSpPr>
            <a:spLocks noGrp="1"/>
          </p:cNvSpPr>
          <p:nvPr>
            <p:ph type="body" sz="quarter" idx="14"/>
          </p:nvPr>
        </p:nvSpPr>
        <p:spPr/>
        <p:txBody>
          <a:bodyPr/>
          <a:lstStyle/>
          <a:p>
            <a:r>
              <a:rPr lang="en-US" dirty="0">
                <a:solidFill>
                  <a:schemeClr val="hlink"/>
                </a:solidFill>
              </a:rPr>
              <a:t>PROJECT Overview</a:t>
            </a:r>
          </a:p>
          <a:p>
            <a:endParaRPr lang="en-AU" dirty="0"/>
          </a:p>
        </p:txBody>
      </p:sp>
      <p:sp>
        <p:nvSpPr>
          <p:cNvPr id="8" name="TextBox 7"/>
          <p:cNvSpPr txBox="1"/>
          <p:nvPr/>
        </p:nvSpPr>
        <p:spPr>
          <a:xfrm>
            <a:off x="1344245" y="1407864"/>
            <a:ext cx="1569570" cy="573373"/>
          </a:xfrm>
          <a:prstGeom prst="rect">
            <a:avLst/>
          </a:prstGeom>
          <a:noFill/>
        </p:spPr>
        <p:txBody>
          <a:bodyPr wrap="square" lIns="80147" tIns="40074" rIns="80147" bIns="40074" rtlCol="0">
            <a:spAutoFit/>
          </a:bodyPr>
          <a:lstStyle/>
          <a:p>
            <a:r>
              <a:rPr lang="en-AU" sz="1400" dirty="0"/>
              <a:t>Project Name</a:t>
            </a:r>
          </a:p>
          <a:p>
            <a:endParaRPr lang="en-US" dirty="0"/>
          </a:p>
        </p:txBody>
      </p:sp>
      <p:sp>
        <p:nvSpPr>
          <p:cNvPr id="9" name="TextBox 8"/>
          <p:cNvSpPr txBox="1"/>
          <p:nvPr/>
        </p:nvSpPr>
        <p:spPr>
          <a:xfrm>
            <a:off x="1344244" y="1910245"/>
            <a:ext cx="1597995" cy="781622"/>
          </a:xfrm>
          <a:prstGeom prst="rect">
            <a:avLst/>
          </a:prstGeom>
          <a:noFill/>
        </p:spPr>
        <p:txBody>
          <a:bodyPr wrap="square" lIns="80147" tIns="40074" rIns="80147" bIns="40074" rtlCol="0">
            <a:spAutoFit/>
          </a:bodyPr>
          <a:lstStyle/>
          <a:p>
            <a:r>
              <a:rPr lang="en-AU" sz="1400" dirty="0"/>
              <a:t>Business Justification</a:t>
            </a:r>
          </a:p>
          <a:p>
            <a:endParaRPr lang="en-US" dirty="0"/>
          </a:p>
        </p:txBody>
      </p:sp>
      <p:sp>
        <p:nvSpPr>
          <p:cNvPr id="10" name="Rounded Rectangle 9"/>
          <p:cNvSpPr/>
          <p:nvPr/>
        </p:nvSpPr>
        <p:spPr>
          <a:xfrm>
            <a:off x="3041218" y="1900290"/>
            <a:ext cx="7321331" cy="12353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nchorCtr="0"/>
          <a:lstStyle/>
          <a:p>
            <a:endParaRPr lang="en-US" sz="1200" dirty="0">
              <a:solidFill>
                <a:schemeClr val="tx1"/>
              </a:solidFill>
            </a:endParaRPr>
          </a:p>
        </p:txBody>
      </p:sp>
      <p:sp>
        <p:nvSpPr>
          <p:cNvPr id="11" name="TextBox 10"/>
          <p:cNvSpPr txBox="1"/>
          <p:nvPr/>
        </p:nvSpPr>
        <p:spPr>
          <a:xfrm>
            <a:off x="1344244" y="3377251"/>
            <a:ext cx="1597996" cy="511818"/>
          </a:xfrm>
          <a:prstGeom prst="rect">
            <a:avLst/>
          </a:prstGeom>
          <a:noFill/>
        </p:spPr>
        <p:txBody>
          <a:bodyPr wrap="square" lIns="80147" tIns="40074" rIns="80147" bIns="40074" rtlCol="0">
            <a:spAutoFit/>
          </a:bodyPr>
          <a:lstStyle/>
          <a:p>
            <a:r>
              <a:rPr lang="en-AU" sz="1400" dirty="0"/>
              <a:t>ROM Costing and Timeframe</a:t>
            </a:r>
          </a:p>
        </p:txBody>
      </p:sp>
      <p:sp>
        <p:nvSpPr>
          <p:cNvPr id="12" name="TextBox 11"/>
          <p:cNvSpPr txBox="1"/>
          <p:nvPr/>
        </p:nvSpPr>
        <p:spPr>
          <a:xfrm>
            <a:off x="1712360" y="4122095"/>
            <a:ext cx="1229879" cy="781622"/>
          </a:xfrm>
          <a:prstGeom prst="rect">
            <a:avLst/>
          </a:prstGeom>
          <a:noFill/>
        </p:spPr>
        <p:txBody>
          <a:bodyPr wrap="square" lIns="80147" tIns="40074" rIns="80147" bIns="40074" rtlCol="0">
            <a:spAutoFit/>
          </a:bodyPr>
          <a:lstStyle/>
          <a:p>
            <a:r>
              <a:rPr lang="en-AU" sz="1400" dirty="0"/>
              <a:t>Business Benefits</a:t>
            </a:r>
          </a:p>
          <a:p>
            <a:endParaRPr lang="en-US" dirty="0"/>
          </a:p>
        </p:txBody>
      </p:sp>
      <p:sp>
        <p:nvSpPr>
          <p:cNvPr id="13" name="Rounded Rectangle 12"/>
          <p:cNvSpPr/>
          <p:nvPr/>
        </p:nvSpPr>
        <p:spPr>
          <a:xfrm>
            <a:off x="3020800" y="4105733"/>
            <a:ext cx="7341748" cy="153097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nchorCtr="0"/>
          <a:lstStyle/>
          <a:p>
            <a:endParaRPr lang="en-US" sz="1200" dirty="0">
              <a:solidFill>
                <a:schemeClr val="tx1"/>
              </a:solidFill>
            </a:endParaRPr>
          </a:p>
        </p:txBody>
      </p:sp>
      <p:sp>
        <p:nvSpPr>
          <p:cNvPr id="14" name="Rounded Rectangle 13"/>
          <p:cNvSpPr/>
          <p:nvPr/>
        </p:nvSpPr>
        <p:spPr>
          <a:xfrm>
            <a:off x="3020801" y="1457479"/>
            <a:ext cx="7341749" cy="347783"/>
          </a:xfrm>
          <a:prstGeom prst="roundRect">
            <a:avLst>
              <a:gd name="adj" fmla="val 43984"/>
            </a:avLst>
          </a:prstGeom>
          <a:noFill/>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nchorCtr="0"/>
          <a:lstStyle/>
          <a:p>
            <a:r>
              <a:rPr lang="en-US" sz="1400" dirty="0">
                <a:solidFill>
                  <a:schemeClr val="tx1"/>
                </a:solidFill>
              </a:rPr>
              <a:t>AML Program - </a:t>
            </a:r>
            <a:r>
              <a:rPr lang="en-US" sz="1400" dirty="0" err="1">
                <a:solidFill>
                  <a:schemeClr val="tx1"/>
                </a:solidFill>
              </a:rPr>
              <a:t>TrackVia</a:t>
            </a:r>
            <a:endParaRPr lang="en-US" sz="1400" dirty="0">
              <a:solidFill>
                <a:schemeClr val="tx1"/>
              </a:solidFill>
            </a:endParaRPr>
          </a:p>
        </p:txBody>
      </p:sp>
      <p:sp>
        <p:nvSpPr>
          <p:cNvPr id="15" name="Rounded Rectangle 14"/>
          <p:cNvSpPr/>
          <p:nvPr/>
        </p:nvSpPr>
        <p:spPr>
          <a:xfrm>
            <a:off x="3041751" y="3520610"/>
            <a:ext cx="1639703" cy="2360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r>
              <a:rPr lang="en-US" dirty="0">
                <a:solidFill>
                  <a:schemeClr val="tx1"/>
                </a:solidFill>
              </a:rPr>
              <a:t>$</a:t>
            </a:r>
            <a:r>
              <a:rPr lang="en-US" sz="1600" dirty="0">
                <a:solidFill>
                  <a:schemeClr val="tx1"/>
                </a:solidFill>
              </a:rPr>
              <a:t>                </a:t>
            </a:r>
          </a:p>
        </p:txBody>
      </p:sp>
      <p:sp>
        <p:nvSpPr>
          <p:cNvPr id="16" name="TextBox 15"/>
          <p:cNvSpPr txBox="1"/>
          <p:nvPr/>
        </p:nvSpPr>
        <p:spPr>
          <a:xfrm>
            <a:off x="2957631" y="3168264"/>
            <a:ext cx="1229879" cy="307066"/>
          </a:xfrm>
          <a:prstGeom prst="rect">
            <a:avLst/>
          </a:prstGeom>
          <a:noFill/>
        </p:spPr>
        <p:txBody>
          <a:bodyPr wrap="square" lIns="80147" tIns="40074" rIns="80147" bIns="40074" rtlCol="0">
            <a:spAutoFit/>
          </a:bodyPr>
          <a:lstStyle/>
          <a:p>
            <a:r>
              <a:rPr lang="en-AU" sz="1400" dirty="0">
                <a:solidFill>
                  <a:schemeClr val="tx2"/>
                </a:solidFill>
              </a:rPr>
              <a:t>Cost</a:t>
            </a:r>
          </a:p>
        </p:txBody>
      </p:sp>
      <p:sp>
        <p:nvSpPr>
          <p:cNvPr id="17" name="Rounded Rectangle 16"/>
          <p:cNvSpPr/>
          <p:nvPr/>
        </p:nvSpPr>
        <p:spPr>
          <a:xfrm>
            <a:off x="6096000" y="3511716"/>
            <a:ext cx="794872" cy="2360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r>
              <a:rPr lang="en-US" sz="1600" dirty="0">
                <a:solidFill>
                  <a:schemeClr val="tx1"/>
                </a:solidFill>
              </a:rPr>
              <a:t>6-12</a:t>
            </a:r>
          </a:p>
        </p:txBody>
      </p:sp>
      <p:sp>
        <p:nvSpPr>
          <p:cNvPr id="18" name="TextBox 17"/>
          <p:cNvSpPr txBox="1"/>
          <p:nvPr/>
        </p:nvSpPr>
        <p:spPr>
          <a:xfrm>
            <a:off x="6008720" y="3191007"/>
            <a:ext cx="1470381" cy="296374"/>
          </a:xfrm>
          <a:prstGeom prst="rect">
            <a:avLst/>
          </a:prstGeom>
          <a:noFill/>
        </p:spPr>
        <p:txBody>
          <a:bodyPr wrap="square" lIns="80147" tIns="40074" rIns="80147" bIns="40074" rtlCol="0">
            <a:spAutoFit/>
          </a:bodyPr>
          <a:lstStyle/>
          <a:p>
            <a:r>
              <a:rPr lang="en-AU" sz="1400" dirty="0">
                <a:solidFill>
                  <a:schemeClr val="tx2"/>
                </a:solidFill>
              </a:rPr>
              <a:t>Time / Duration </a:t>
            </a:r>
          </a:p>
        </p:txBody>
      </p:sp>
      <p:sp>
        <p:nvSpPr>
          <p:cNvPr id="19" name="TextBox 18"/>
          <p:cNvSpPr txBox="1"/>
          <p:nvPr/>
        </p:nvSpPr>
        <p:spPr>
          <a:xfrm>
            <a:off x="4770592" y="3476211"/>
            <a:ext cx="1229879" cy="307066"/>
          </a:xfrm>
          <a:prstGeom prst="rect">
            <a:avLst/>
          </a:prstGeom>
          <a:noFill/>
        </p:spPr>
        <p:txBody>
          <a:bodyPr wrap="square" lIns="80147" tIns="40074" rIns="80147" bIns="40074" rtlCol="0">
            <a:spAutoFit/>
          </a:bodyPr>
          <a:lstStyle/>
          <a:p>
            <a:r>
              <a:rPr lang="en-AU" sz="1400" dirty="0"/>
              <a:t>In Dollars </a:t>
            </a:r>
          </a:p>
        </p:txBody>
      </p:sp>
      <p:sp>
        <p:nvSpPr>
          <p:cNvPr id="20" name="TextBox 19"/>
          <p:cNvSpPr txBox="1"/>
          <p:nvPr/>
        </p:nvSpPr>
        <p:spPr>
          <a:xfrm>
            <a:off x="6975379" y="3476211"/>
            <a:ext cx="1229879" cy="307066"/>
          </a:xfrm>
          <a:prstGeom prst="rect">
            <a:avLst/>
          </a:prstGeom>
          <a:noFill/>
        </p:spPr>
        <p:txBody>
          <a:bodyPr wrap="square" lIns="80147" tIns="40074" rIns="80147" bIns="40074" rtlCol="0">
            <a:spAutoFit/>
          </a:bodyPr>
          <a:lstStyle/>
          <a:p>
            <a:r>
              <a:rPr lang="en-AU" sz="1400" dirty="0"/>
              <a:t>In Months </a:t>
            </a:r>
          </a:p>
        </p:txBody>
      </p:sp>
      <p:sp>
        <p:nvSpPr>
          <p:cNvPr id="22" name="TextBox 21"/>
          <p:cNvSpPr txBox="1"/>
          <p:nvPr/>
        </p:nvSpPr>
        <p:spPr>
          <a:xfrm>
            <a:off x="2244971" y="889460"/>
            <a:ext cx="7702061" cy="395780"/>
          </a:xfrm>
          <a:prstGeom prst="rect">
            <a:avLst/>
          </a:prstGeom>
          <a:noFill/>
        </p:spPr>
        <p:txBody>
          <a:bodyPr wrap="square" lIns="56672" tIns="28336" rIns="56672" bIns="28336" rtlCol="0">
            <a:spAutoFit/>
          </a:bodyPr>
          <a:lstStyle/>
          <a:p>
            <a:pPr algn="ctr"/>
            <a:r>
              <a:rPr lang="en-GB" sz="2200" i="1" dirty="0">
                <a:solidFill>
                  <a:schemeClr val="tx2"/>
                </a:solidFill>
                <a:ea typeface="Segoe UI Symbol" pitchFamily="34" charset="0"/>
                <a:cs typeface="Arial" pitchFamily="34" charset="0"/>
              </a:rPr>
              <a:t>Is this a benefit to the organisation </a:t>
            </a:r>
            <a:endParaRPr lang="en-GB" sz="2200" i="1" dirty="0">
              <a:solidFill>
                <a:schemeClr val="tx2"/>
              </a:solidFill>
              <a:ea typeface="Segoe UI Symbol" pitchFamily="34" charset="0"/>
            </a:endParaRPr>
          </a:p>
        </p:txBody>
      </p:sp>
      <p:sp>
        <p:nvSpPr>
          <p:cNvPr id="21" name="TextBox 20"/>
          <p:cNvSpPr txBox="1"/>
          <p:nvPr/>
        </p:nvSpPr>
        <p:spPr>
          <a:xfrm>
            <a:off x="1330032" y="5765341"/>
            <a:ext cx="1597996" cy="296374"/>
          </a:xfrm>
          <a:prstGeom prst="rect">
            <a:avLst/>
          </a:prstGeom>
          <a:noFill/>
        </p:spPr>
        <p:txBody>
          <a:bodyPr wrap="square" lIns="80147" tIns="40074" rIns="80147" bIns="40074" rtlCol="0">
            <a:spAutoFit/>
          </a:bodyPr>
          <a:lstStyle/>
          <a:p>
            <a:r>
              <a:rPr lang="en-AU" sz="1400" dirty="0"/>
              <a:t>Business Owner</a:t>
            </a:r>
          </a:p>
        </p:txBody>
      </p:sp>
      <p:sp>
        <p:nvSpPr>
          <p:cNvPr id="24" name="Rounded Rectangle 23"/>
          <p:cNvSpPr/>
          <p:nvPr/>
        </p:nvSpPr>
        <p:spPr>
          <a:xfrm>
            <a:off x="3020799" y="5825660"/>
            <a:ext cx="3029271" cy="2619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r>
              <a:rPr lang="en-US" sz="1600" dirty="0">
                <a:solidFill>
                  <a:schemeClr val="tx1"/>
                </a:solidFill>
              </a:rPr>
              <a:t>Kevin Houlihan</a:t>
            </a:r>
          </a:p>
        </p:txBody>
      </p:sp>
      <p:sp>
        <p:nvSpPr>
          <p:cNvPr id="25" name="TextBox 24"/>
          <p:cNvSpPr txBox="1"/>
          <p:nvPr/>
        </p:nvSpPr>
        <p:spPr>
          <a:xfrm>
            <a:off x="6805420" y="5765341"/>
            <a:ext cx="1269681" cy="296374"/>
          </a:xfrm>
          <a:prstGeom prst="rect">
            <a:avLst/>
          </a:prstGeom>
          <a:noFill/>
        </p:spPr>
        <p:txBody>
          <a:bodyPr wrap="square" lIns="80147" tIns="40074" rIns="80147" bIns="40074" rtlCol="0">
            <a:spAutoFit/>
          </a:bodyPr>
          <a:lstStyle/>
          <a:p>
            <a:r>
              <a:rPr lang="en-AU" sz="1400" dirty="0"/>
              <a:t>IT GM Owner</a:t>
            </a:r>
          </a:p>
        </p:txBody>
      </p:sp>
      <p:sp>
        <p:nvSpPr>
          <p:cNvPr id="26" name="Rounded Rectangle 25"/>
          <p:cNvSpPr/>
          <p:nvPr/>
        </p:nvSpPr>
        <p:spPr>
          <a:xfrm>
            <a:off x="8172338" y="5825660"/>
            <a:ext cx="2190210" cy="2360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r>
              <a:rPr lang="en-US" sz="1600" dirty="0">
                <a:solidFill>
                  <a:schemeClr val="tx1"/>
                </a:solidFill>
              </a:rPr>
              <a:t>Nicola Bourke</a:t>
            </a:r>
          </a:p>
        </p:txBody>
      </p:sp>
      <p:sp>
        <p:nvSpPr>
          <p:cNvPr id="23" name="Rounded Rectangle 16">
            <a:extLst>
              <a:ext uri="{FF2B5EF4-FFF2-40B4-BE49-F238E27FC236}">
                <a16:creationId xmlns:a16="http://schemas.microsoft.com/office/drawing/2014/main" id="{3654DE0E-D670-47A5-AE76-69C4B477CB0A}"/>
              </a:ext>
            </a:extLst>
          </p:cNvPr>
          <p:cNvSpPr/>
          <p:nvPr/>
        </p:nvSpPr>
        <p:spPr>
          <a:xfrm>
            <a:off x="8910848" y="3529372"/>
            <a:ext cx="1451701" cy="2360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endParaRPr lang="en-US" dirty="0">
              <a:solidFill>
                <a:schemeClr val="tx1"/>
              </a:solidFill>
            </a:endParaRPr>
          </a:p>
        </p:txBody>
      </p:sp>
      <p:sp>
        <p:nvSpPr>
          <p:cNvPr id="27" name="TextBox 26">
            <a:extLst>
              <a:ext uri="{FF2B5EF4-FFF2-40B4-BE49-F238E27FC236}">
                <a16:creationId xmlns:a16="http://schemas.microsoft.com/office/drawing/2014/main" id="{7B606729-8F2C-41DD-8C61-0654D6C7603B}"/>
              </a:ext>
            </a:extLst>
          </p:cNvPr>
          <p:cNvSpPr txBox="1"/>
          <p:nvPr/>
        </p:nvSpPr>
        <p:spPr>
          <a:xfrm>
            <a:off x="8690748" y="3208521"/>
            <a:ext cx="1749435" cy="296374"/>
          </a:xfrm>
          <a:prstGeom prst="rect">
            <a:avLst/>
          </a:prstGeom>
          <a:noFill/>
        </p:spPr>
        <p:txBody>
          <a:bodyPr wrap="square" lIns="80147" tIns="40074" rIns="80147" bIns="40074" rtlCol="0">
            <a:spAutoFit/>
          </a:bodyPr>
          <a:lstStyle/>
          <a:p>
            <a:r>
              <a:rPr lang="en-AU" sz="1400" dirty="0">
                <a:solidFill>
                  <a:schemeClr val="tx2"/>
                </a:solidFill>
              </a:rPr>
              <a:t>CAR # / CASC Code</a:t>
            </a:r>
          </a:p>
        </p:txBody>
      </p:sp>
      <p:sp>
        <p:nvSpPr>
          <p:cNvPr id="2" name="TextBox 1">
            <a:extLst>
              <a:ext uri="{FF2B5EF4-FFF2-40B4-BE49-F238E27FC236}">
                <a16:creationId xmlns:a16="http://schemas.microsoft.com/office/drawing/2014/main" id="{E9FBCBDF-FE6C-694B-99E4-82C7105ACB18}"/>
              </a:ext>
            </a:extLst>
          </p:cNvPr>
          <p:cNvSpPr txBox="1"/>
          <p:nvPr/>
        </p:nvSpPr>
        <p:spPr>
          <a:xfrm>
            <a:off x="3146962" y="2066307"/>
            <a:ext cx="7030191" cy="954107"/>
          </a:xfrm>
          <a:prstGeom prst="rect">
            <a:avLst/>
          </a:prstGeom>
          <a:noFill/>
        </p:spPr>
        <p:txBody>
          <a:bodyPr wrap="square" rtlCol="0">
            <a:spAutoFit/>
          </a:bodyPr>
          <a:lstStyle/>
          <a:p>
            <a:r>
              <a:rPr lang="en-AU" sz="1400" dirty="0">
                <a:latin typeface="+mn-lt"/>
              </a:rPr>
              <a:t>The AML Business Team are facing challenges with enhanced government/regulatory oversight; and challenges with existing process &amp; systems that have evolved over time with resulting functional duplication and workflow inefficiencies.</a:t>
            </a:r>
          </a:p>
          <a:p>
            <a:endParaRPr lang="en-AU" sz="1400" dirty="0">
              <a:latin typeface="+mn-lt"/>
            </a:endParaRPr>
          </a:p>
        </p:txBody>
      </p:sp>
      <p:sp>
        <p:nvSpPr>
          <p:cNvPr id="3" name="TextBox 2">
            <a:extLst>
              <a:ext uri="{FF2B5EF4-FFF2-40B4-BE49-F238E27FC236}">
                <a16:creationId xmlns:a16="http://schemas.microsoft.com/office/drawing/2014/main" id="{9283146A-0208-3942-BC6B-F2E116681499}"/>
              </a:ext>
            </a:extLst>
          </p:cNvPr>
          <p:cNvSpPr txBox="1"/>
          <p:nvPr/>
        </p:nvSpPr>
        <p:spPr>
          <a:xfrm>
            <a:off x="3408869" y="4140584"/>
            <a:ext cx="6460176" cy="1384995"/>
          </a:xfrm>
          <a:prstGeom prst="rect">
            <a:avLst/>
          </a:prstGeom>
          <a:noFill/>
        </p:spPr>
        <p:txBody>
          <a:bodyPr wrap="square" rtlCol="0">
            <a:spAutoFit/>
          </a:bodyPr>
          <a:lstStyle/>
          <a:p>
            <a:r>
              <a:rPr lang="en-AU" sz="1400" dirty="0">
                <a:latin typeface="+mn-lt"/>
              </a:rPr>
              <a:t>The AML Program of work will deliver the following capability / benefits:</a:t>
            </a:r>
          </a:p>
          <a:p>
            <a:endParaRPr lang="en-AU" sz="1400" dirty="0">
              <a:latin typeface="+mn-lt"/>
            </a:endParaRPr>
          </a:p>
          <a:p>
            <a:pPr marL="800100" lvl="1" indent="-342900">
              <a:buFont typeface="+mj-lt"/>
              <a:buAutoNum type="arabicPeriod"/>
            </a:pPr>
            <a:r>
              <a:rPr lang="en-AU" sz="1400" dirty="0">
                <a:latin typeface="+mn-lt"/>
              </a:rPr>
              <a:t>New Case Management &amp; Business Workflow capability - TrackVia</a:t>
            </a:r>
          </a:p>
          <a:p>
            <a:pPr marL="800100" lvl="1" indent="-342900">
              <a:buFont typeface="+mj-lt"/>
              <a:buAutoNum type="arabicPeriod"/>
            </a:pPr>
            <a:r>
              <a:rPr lang="en-AU" sz="1400" dirty="0">
                <a:latin typeface="+mn-lt"/>
              </a:rPr>
              <a:t>Enhanced  AML Transaction Monitoring – Data Lake</a:t>
            </a:r>
          </a:p>
          <a:p>
            <a:pPr marL="800100" lvl="1" indent="-342900">
              <a:buFont typeface="+mj-lt"/>
              <a:buAutoNum type="arabicPeriod"/>
            </a:pPr>
            <a:r>
              <a:rPr lang="en-AU" sz="1400" dirty="0">
                <a:latin typeface="+mn-lt"/>
              </a:rPr>
              <a:t>New Patron Screening Repository – Factiva (Dow Jones)</a:t>
            </a:r>
          </a:p>
          <a:p>
            <a:pPr marL="800100" lvl="1" indent="-342900">
              <a:buFont typeface="+mj-lt"/>
              <a:buAutoNum type="arabicPeriod"/>
            </a:pPr>
            <a:r>
              <a:rPr lang="en-AU" sz="1400" dirty="0">
                <a:latin typeface="+mn-lt"/>
              </a:rPr>
              <a:t>Automation to minimise manual processes / double handling of data.</a:t>
            </a:r>
          </a:p>
        </p:txBody>
      </p:sp>
    </p:spTree>
    <p:extLst>
      <p:ext uri="{BB962C8B-B14F-4D97-AF65-F5344CB8AC3E}">
        <p14:creationId xmlns:p14="http://schemas.microsoft.com/office/powerpoint/2010/main" val="3079580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p:cNvSpPr>
            <a:spLocks noGrp="1"/>
          </p:cNvSpPr>
          <p:nvPr>
            <p:ph type="title"/>
          </p:nvPr>
        </p:nvSpPr>
        <p:spPr/>
        <p:txBody>
          <a:bodyPr/>
          <a:lstStyle/>
          <a:p>
            <a:r>
              <a:rPr lang="en-AU" dirty="0"/>
              <a:t>Architecture Design Review</a:t>
            </a:r>
            <a:endParaRPr lang="en-GB" dirty="0"/>
          </a:p>
        </p:txBody>
      </p:sp>
      <p:sp>
        <p:nvSpPr>
          <p:cNvPr id="2" name="Text Placeholder 1"/>
          <p:cNvSpPr>
            <a:spLocks noGrp="1"/>
          </p:cNvSpPr>
          <p:nvPr>
            <p:ph type="body" sz="quarter" idx="14"/>
          </p:nvPr>
        </p:nvSpPr>
        <p:spPr/>
        <p:txBody>
          <a:bodyPr/>
          <a:lstStyle/>
          <a:p>
            <a:r>
              <a:rPr lang="en-GB" dirty="0"/>
              <a:t>Architectural Decisions</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901716843"/>
              </p:ext>
            </p:extLst>
          </p:nvPr>
        </p:nvGraphicFramePr>
        <p:xfrm>
          <a:off x="335999" y="1014320"/>
          <a:ext cx="11448564" cy="4850158"/>
        </p:xfrm>
        <a:graphic>
          <a:graphicData uri="http://schemas.openxmlformats.org/drawingml/2006/table">
            <a:tbl>
              <a:tblPr firstRow="1" bandRow="1">
                <a:tableStyleId>{5C22544A-7EE6-4342-B048-85BDC9FD1C3A}</a:tableStyleId>
              </a:tblPr>
              <a:tblGrid>
                <a:gridCol w="5724282">
                  <a:extLst>
                    <a:ext uri="{9D8B030D-6E8A-4147-A177-3AD203B41FA5}">
                      <a16:colId xmlns:a16="http://schemas.microsoft.com/office/drawing/2014/main" val="4165876581"/>
                    </a:ext>
                  </a:extLst>
                </a:gridCol>
                <a:gridCol w="5724282">
                  <a:extLst>
                    <a:ext uri="{9D8B030D-6E8A-4147-A177-3AD203B41FA5}">
                      <a16:colId xmlns:a16="http://schemas.microsoft.com/office/drawing/2014/main" val="216430261"/>
                    </a:ext>
                  </a:extLst>
                </a:gridCol>
              </a:tblGrid>
              <a:tr h="473245">
                <a:tc>
                  <a:txBody>
                    <a:bodyPr/>
                    <a:lstStyle/>
                    <a:p>
                      <a:r>
                        <a:rPr lang="en-AU" dirty="0"/>
                        <a:t>Decision</a:t>
                      </a:r>
                    </a:p>
                  </a:txBody>
                  <a:tcPr/>
                </a:tc>
                <a:tc>
                  <a:txBody>
                    <a:bodyPr/>
                    <a:lstStyle/>
                    <a:p>
                      <a:r>
                        <a:rPr lang="en-AU" dirty="0"/>
                        <a:t>Implication</a:t>
                      </a:r>
                    </a:p>
                  </a:txBody>
                  <a:tcPr/>
                </a:tc>
                <a:extLst>
                  <a:ext uri="{0D108BD9-81ED-4DB2-BD59-A6C34878D82A}">
                    <a16:rowId xmlns:a16="http://schemas.microsoft.com/office/drawing/2014/main" val="3046102129"/>
                  </a:ext>
                </a:extLst>
              </a:tr>
              <a:tr h="605531">
                <a:tc>
                  <a:txBody>
                    <a:bodyPr/>
                    <a:lstStyle/>
                    <a:p>
                      <a:r>
                        <a:rPr lang="en-AU" dirty="0"/>
                        <a:t>TrackVia is the new AML Case Management System</a:t>
                      </a:r>
                    </a:p>
                  </a:txBody>
                  <a:tcPr/>
                </a:tc>
                <a:tc>
                  <a:txBody>
                    <a:bodyPr/>
                    <a:lstStyle/>
                    <a:p>
                      <a:r>
                        <a:rPr lang="en-AU" dirty="0"/>
                        <a:t>Cloud based system, with associated Cybersecurity  Risks.</a:t>
                      </a:r>
                    </a:p>
                  </a:txBody>
                  <a:tcPr/>
                </a:tc>
                <a:extLst>
                  <a:ext uri="{0D108BD9-81ED-4DB2-BD59-A6C34878D82A}">
                    <a16:rowId xmlns:a16="http://schemas.microsoft.com/office/drawing/2014/main" val="4147157298"/>
                  </a:ext>
                </a:extLst>
              </a:tr>
              <a:tr h="605531">
                <a:tc>
                  <a:txBody>
                    <a:bodyPr/>
                    <a:lstStyle/>
                    <a:p>
                      <a:r>
                        <a:rPr lang="en-AU" dirty="0"/>
                        <a:t>TrackVia is the new register for AML Critical / High / Medium risk Patrons</a:t>
                      </a:r>
                    </a:p>
                  </a:txBody>
                  <a:tcPr/>
                </a:tc>
                <a:tc>
                  <a:txBody>
                    <a:bodyPr/>
                    <a:lstStyle/>
                    <a:p>
                      <a:r>
                        <a:rPr lang="en-AU" dirty="0"/>
                        <a:t>Data Security review i.e. Patron repository migrated from Protecht.</a:t>
                      </a:r>
                    </a:p>
                  </a:txBody>
                  <a:tcPr/>
                </a:tc>
                <a:extLst>
                  <a:ext uri="{0D108BD9-81ED-4DB2-BD59-A6C34878D82A}">
                    <a16:rowId xmlns:a16="http://schemas.microsoft.com/office/drawing/2014/main" val="833925192"/>
                  </a:ext>
                </a:extLst>
              </a:tr>
              <a:tr h="605531">
                <a:tc>
                  <a:txBody>
                    <a:bodyPr/>
                    <a:lstStyle/>
                    <a:p>
                      <a:r>
                        <a:rPr lang="en-AU" dirty="0"/>
                        <a:t>Factiva is the new patron screening repository.</a:t>
                      </a:r>
                    </a:p>
                  </a:txBody>
                  <a:tcPr/>
                </a:tc>
                <a:tc>
                  <a:txBody>
                    <a:bodyPr/>
                    <a:lstStyle/>
                    <a:p>
                      <a:r>
                        <a:rPr lang="en-AU" dirty="0"/>
                        <a:t>Integration build design and effort.</a:t>
                      </a:r>
                    </a:p>
                  </a:txBody>
                  <a:tcPr/>
                </a:tc>
                <a:extLst>
                  <a:ext uri="{0D108BD9-81ED-4DB2-BD59-A6C34878D82A}">
                    <a16:rowId xmlns:a16="http://schemas.microsoft.com/office/drawing/2014/main" val="3690395838"/>
                  </a:ext>
                </a:extLst>
              </a:tr>
              <a:tr h="605531">
                <a:tc>
                  <a:txBody>
                    <a:bodyPr/>
                    <a:lstStyle/>
                    <a:p>
                      <a:r>
                        <a:rPr lang="en-AU" dirty="0"/>
                        <a:t>Leverage Data Lake for AML Transaction Monitoring</a:t>
                      </a:r>
                    </a:p>
                  </a:txBody>
                  <a:tcPr/>
                </a:tc>
                <a:tc>
                  <a:txBody>
                    <a:bodyPr/>
                    <a:lstStyle/>
                    <a:p>
                      <a:r>
                        <a:rPr lang="en-AU" dirty="0"/>
                        <a:t>Replace current </a:t>
                      </a:r>
                      <a:r>
                        <a:rPr lang="en-AU" dirty="0" err="1"/>
                        <a:t>TransWatch</a:t>
                      </a:r>
                      <a:r>
                        <a:rPr lang="en-AU" dirty="0"/>
                        <a:t> system</a:t>
                      </a:r>
                    </a:p>
                  </a:txBody>
                  <a:tcPr/>
                </a:tc>
                <a:extLst>
                  <a:ext uri="{0D108BD9-81ED-4DB2-BD59-A6C34878D82A}">
                    <a16:rowId xmlns:a16="http://schemas.microsoft.com/office/drawing/2014/main" val="3079802023"/>
                  </a:ext>
                </a:extLst>
              </a:tr>
              <a:tr h="605531">
                <a:tc>
                  <a:txBody>
                    <a:bodyPr/>
                    <a:lstStyle/>
                    <a:p>
                      <a:r>
                        <a:rPr lang="en-AU" dirty="0"/>
                        <a:t>Utilise MDM for Patron Master Record (i.e. seed data for the creation of new AML Patron record)</a:t>
                      </a:r>
                    </a:p>
                  </a:txBody>
                  <a:tcPr/>
                </a:tc>
                <a:tc>
                  <a:txBody>
                    <a:bodyPr/>
                    <a:lstStyle/>
                    <a:p>
                      <a:r>
                        <a:rPr lang="en-AU" dirty="0"/>
                        <a:t>Dependant on MDM to update Synkros information</a:t>
                      </a:r>
                    </a:p>
                  </a:txBody>
                  <a:tcPr/>
                </a:tc>
                <a:extLst>
                  <a:ext uri="{0D108BD9-81ED-4DB2-BD59-A6C34878D82A}">
                    <a16:rowId xmlns:a16="http://schemas.microsoft.com/office/drawing/2014/main" val="988837558"/>
                  </a:ext>
                </a:extLst>
              </a:tr>
              <a:tr h="605531">
                <a:tc>
                  <a:txBody>
                    <a:bodyPr/>
                    <a:lstStyle/>
                    <a:p>
                      <a:r>
                        <a:rPr lang="en-AU" dirty="0">
                          <a:solidFill>
                            <a:schemeClr val="tx1"/>
                          </a:solidFill>
                        </a:rPr>
                        <a:t>Utilise Azure API for MDM Patron “search” and “get”   information function.</a:t>
                      </a:r>
                    </a:p>
                  </a:txBody>
                  <a:tcPr/>
                </a:tc>
                <a:tc>
                  <a:txBody>
                    <a:bodyPr/>
                    <a:lstStyle/>
                    <a:p>
                      <a:r>
                        <a:rPr lang="en-AU" dirty="0">
                          <a:solidFill>
                            <a:schemeClr val="tx1"/>
                          </a:solidFill>
                        </a:rPr>
                        <a:t>Build new Azure API to expose MDM Patron functions.</a:t>
                      </a:r>
                    </a:p>
                  </a:txBody>
                  <a:tcPr/>
                </a:tc>
                <a:extLst>
                  <a:ext uri="{0D108BD9-81ED-4DB2-BD59-A6C34878D82A}">
                    <a16:rowId xmlns:a16="http://schemas.microsoft.com/office/drawing/2014/main" val="1270007627"/>
                  </a:ext>
                </a:extLst>
              </a:tr>
              <a:tr h="605531">
                <a:tc>
                  <a:txBody>
                    <a:bodyPr/>
                    <a:lstStyle/>
                    <a:p>
                      <a:r>
                        <a:rPr lang="en-AU" dirty="0"/>
                        <a:t>Leverage Data Lake for Machine Learning</a:t>
                      </a:r>
                    </a:p>
                  </a:txBody>
                  <a:tcPr/>
                </a:tc>
                <a:tc>
                  <a:txBody>
                    <a:bodyPr/>
                    <a:lstStyle/>
                    <a:p>
                      <a:r>
                        <a:rPr lang="en-AU" dirty="0"/>
                        <a:t>Standardise on Azure Machine Learning Pattern. </a:t>
                      </a:r>
                    </a:p>
                  </a:txBody>
                  <a:tcPr/>
                </a:tc>
                <a:extLst>
                  <a:ext uri="{0D108BD9-81ED-4DB2-BD59-A6C34878D82A}">
                    <a16:rowId xmlns:a16="http://schemas.microsoft.com/office/drawing/2014/main" val="2838368894"/>
                  </a:ext>
                </a:extLst>
              </a:tr>
            </a:tbl>
          </a:graphicData>
        </a:graphic>
      </p:graphicFrame>
      <p:sp>
        <p:nvSpPr>
          <p:cNvPr id="5" name="Slide Number Placeholder 3">
            <a:extLst>
              <a:ext uri="{FF2B5EF4-FFF2-40B4-BE49-F238E27FC236}">
                <a16:creationId xmlns:a16="http://schemas.microsoft.com/office/drawing/2014/main" id="{5D2A2DBD-9C2E-463A-BDEC-B2A47F6A4475}"/>
              </a:ext>
            </a:extLst>
          </p:cNvPr>
          <p:cNvSpPr>
            <a:spLocks noGrp="1"/>
          </p:cNvSpPr>
          <p:nvPr>
            <p:ph type="sldNum" sz="quarter" idx="11"/>
          </p:nvPr>
        </p:nvSpPr>
        <p:spPr>
          <a:xfrm>
            <a:off x="10432845" y="6512997"/>
            <a:ext cx="1422515" cy="216000"/>
          </a:xfrm>
        </p:spPr>
        <p:txBody>
          <a:bodyPr/>
          <a:lstStyle/>
          <a:p>
            <a:pPr fontAlgn="auto">
              <a:spcBef>
                <a:spcPts val="0"/>
              </a:spcBef>
              <a:spcAft>
                <a:spcPts val="0"/>
              </a:spcAft>
            </a:pPr>
            <a:fld id="{CE1B70CE-F4BC-4B6F-A663-B479B5E51611}" type="slidenum">
              <a:rPr lang="en-AU" smtClean="0">
                <a:solidFill>
                  <a:srgbClr val="000000"/>
                </a:solidFill>
              </a:rPr>
              <a:pPr fontAlgn="auto">
                <a:spcBef>
                  <a:spcPts val="0"/>
                </a:spcBef>
                <a:spcAft>
                  <a:spcPts val="0"/>
                </a:spcAft>
              </a:pPr>
              <a:t>20</a:t>
            </a:fld>
            <a:endParaRPr lang="en-AU" dirty="0">
              <a:solidFill>
                <a:srgbClr val="000000"/>
              </a:solidFill>
            </a:endParaRPr>
          </a:p>
        </p:txBody>
      </p:sp>
    </p:spTree>
    <p:extLst>
      <p:ext uri="{BB962C8B-B14F-4D97-AF65-F5344CB8AC3E}">
        <p14:creationId xmlns:p14="http://schemas.microsoft.com/office/powerpoint/2010/main" val="1054908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37585390"/>
              </p:ext>
            </p:extLst>
          </p:nvPr>
        </p:nvGraphicFramePr>
        <p:xfrm>
          <a:off x="466529" y="1035698"/>
          <a:ext cx="11224728" cy="2231009"/>
        </p:xfrm>
        <a:graphic>
          <a:graphicData uri="http://schemas.openxmlformats.org/drawingml/2006/table">
            <a:tbl>
              <a:tblPr firstRow="1" bandRow="1">
                <a:tableStyleId>{5C22544A-7EE6-4342-B048-85BDC9FD1C3A}</a:tableStyleId>
              </a:tblPr>
              <a:tblGrid>
                <a:gridCol w="5612364">
                  <a:extLst>
                    <a:ext uri="{9D8B030D-6E8A-4147-A177-3AD203B41FA5}">
                      <a16:colId xmlns:a16="http://schemas.microsoft.com/office/drawing/2014/main" val="20000"/>
                    </a:ext>
                  </a:extLst>
                </a:gridCol>
                <a:gridCol w="5612364">
                  <a:extLst>
                    <a:ext uri="{9D8B030D-6E8A-4147-A177-3AD203B41FA5}">
                      <a16:colId xmlns:a16="http://schemas.microsoft.com/office/drawing/2014/main" val="20001"/>
                    </a:ext>
                  </a:extLst>
                </a:gridCol>
              </a:tblGrid>
              <a:tr h="321443">
                <a:tc>
                  <a:txBody>
                    <a:bodyPr/>
                    <a:lstStyle/>
                    <a:p>
                      <a:r>
                        <a:rPr lang="en-AU" sz="1400" dirty="0"/>
                        <a:t>Issue</a:t>
                      </a:r>
                      <a:endParaRPr lang="en-AU" sz="1400" b="1" dirty="0">
                        <a:solidFill>
                          <a:schemeClr val="bg1"/>
                        </a:solidFill>
                        <a:latin typeface="+mj-lt"/>
                      </a:endParaRPr>
                    </a:p>
                  </a:txBody>
                  <a:tcPr/>
                </a:tc>
                <a:tc>
                  <a:txBody>
                    <a:bodyPr/>
                    <a:lstStyle/>
                    <a:p>
                      <a:pPr marL="0" indent="0">
                        <a:buFont typeface="Arial"/>
                        <a:buNone/>
                      </a:pPr>
                      <a:r>
                        <a:rPr lang="en-AU" sz="1400" baseline="0" dirty="0"/>
                        <a:t>Proposed Resolution</a:t>
                      </a:r>
                      <a:endParaRPr lang="en-AU" sz="1400" b="1" baseline="0" dirty="0">
                        <a:solidFill>
                          <a:schemeClr val="bg1"/>
                        </a:solidFill>
                        <a:latin typeface="+mj-lt"/>
                      </a:endParaRPr>
                    </a:p>
                  </a:txBody>
                  <a:tcPr/>
                </a:tc>
                <a:extLst>
                  <a:ext uri="{0D108BD9-81ED-4DB2-BD59-A6C34878D82A}">
                    <a16:rowId xmlns:a16="http://schemas.microsoft.com/office/drawing/2014/main" val="10000"/>
                  </a:ext>
                </a:extLst>
              </a:tr>
              <a:tr h="345210">
                <a:tc>
                  <a:txBody>
                    <a:bodyPr/>
                    <a:lstStyle/>
                    <a:p>
                      <a:endParaRPr lang="en-AU" sz="16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600" b="0" kern="1200" dirty="0">
                        <a:solidFill>
                          <a:schemeClr val="tx2"/>
                        </a:solidFill>
                        <a:effectLst/>
                        <a:latin typeface="+mn-lt"/>
                        <a:ea typeface="+mn-ea"/>
                        <a:cs typeface="+mn-cs"/>
                      </a:endParaRPr>
                    </a:p>
                  </a:txBody>
                  <a:tcPr/>
                </a:tc>
                <a:extLst>
                  <a:ext uri="{0D108BD9-81ED-4DB2-BD59-A6C34878D82A}">
                    <a16:rowId xmlns:a16="http://schemas.microsoft.com/office/drawing/2014/main" val="10001"/>
                  </a:ext>
                </a:extLst>
              </a:tr>
              <a:tr h="391089">
                <a:tc>
                  <a:txBody>
                    <a:bodyPr/>
                    <a:lstStyle/>
                    <a:p>
                      <a:endParaRPr lang="en-AU" sz="16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600" b="0" kern="1200" dirty="0">
                        <a:solidFill>
                          <a:schemeClr val="tx2"/>
                        </a:solidFill>
                        <a:effectLst/>
                        <a:latin typeface="+mn-lt"/>
                        <a:ea typeface="+mn-ea"/>
                        <a:cs typeface="+mn-cs"/>
                      </a:endParaRPr>
                    </a:p>
                  </a:txBody>
                  <a:tcPr/>
                </a:tc>
                <a:extLst>
                  <a:ext uri="{0D108BD9-81ED-4DB2-BD59-A6C34878D82A}">
                    <a16:rowId xmlns:a16="http://schemas.microsoft.com/office/drawing/2014/main" val="10002"/>
                  </a:ext>
                </a:extLst>
              </a:tr>
              <a:tr h="391089">
                <a:tc>
                  <a:txBody>
                    <a:bodyPr/>
                    <a:lstStyle/>
                    <a:p>
                      <a:endParaRPr lang="en-AU" sz="16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600" b="0" kern="1200" dirty="0">
                        <a:solidFill>
                          <a:schemeClr val="tx2"/>
                        </a:solidFill>
                        <a:effectLst/>
                        <a:latin typeface="+mn-lt"/>
                        <a:ea typeface="+mn-ea"/>
                        <a:cs typeface="+mn-cs"/>
                      </a:endParaRPr>
                    </a:p>
                  </a:txBody>
                  <a:tcPr/>
                </a:tc>
                <a:extLst>
                  <a:ext uri="{0D108BD9-81ED-4DB2-BD59-A6C34878D82A}">
                    <a16:rowId xmlns:a16="http://schemas.microsoft.com/office/drawing/2014/main" val="10003"/>
                  </a:ext>
                </a:extLst>
              </a:tr>
              <a:tr h="391089">
                <a:tc>
                  <a:txBody>
                    <a:bodyPr/>
                    <a:lstStyle/>
                    <a:p>
                      <a:endParaRPr lang="en-AU" sz="16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600" b="0" kern="1200" dirty="0">
                        <a:solidFill>
                          <a:schemeClr val="tx2"/>
                        </a:solidFill>
                        <a:effectLst/>
                        <a:latin typeface="+mn-lt"/>
                        <a:ea typeface="+mn-ea"/>
                        <a:cs typeface="+mn-cs"/>
                      </a:endParaRPr>
                    </a:p>
                  </a:txBody>
                  <a:tcPr/>
                </a:tc>
                <a:extLst>
                  <a:ext uri="{0D108BD9-81ED-4DB2-BD59-A6C34878D82A}">
                    <a16:rowId xmlns:a16="http://schemas.microsoft.com/office/drawing/2014/main" val="10004"/>
                  </a:ext>
                </a:extLst>
              </a:tr>
              <a:tr h="391089">
                <a:tc>
                  <a:txBody>
                    <a:bodyPr/>
                    <a:lstStyle/>
                    <a:p>
                      <a:endParaRPr lang="en-AU" sz="16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600" b="0" kern="1200" dirty="0">
                        <a:solidFill>
                          <a:schemeClr val="tx2"/>
                        </a:solidFill>
                        <a:effectLst/>
                        <a:latin typeface="+mn-lt"/>
                        <a:ea typeface="+mn-ea"/>
                        <a:cs typeface="+mn-cs"/>
                      </a:endParaRPr>
                    </a:p>
                  </a:txBody>
                  <a:tcPr/>
                </a:tc>
                <a:extLst>
                  <a:ext uri="{0D108BD9-81ED-4DB2-BD59-A6C34878D82A}">
                    <a16:rowId xmlns:a16="http://schemas.microsoft.com/office/drawing/2014/main" val="10005"/>
                  </a:ext>
                </a:extLst>
              </a:tr>
            </a:tbl>
          </a:graphicData>
        </a:graphic>
      </p:graphicFrame>
      <p:sp>
        <p:nvSpPr>
          <p:cNvPr id="12" name="Title 2"/>
          <p:cNvSpPr>
            <a:spLocks noGrp="1"/>
          </p:cNvSpPr>
          <p:nvPr>
            <p:ph type="title"/>
          </p:nvPr>
        </p:nvSpPr>
        <p:spPr/>
        <p:txBody>
          <a:bodyPr/>
          <a:lstStyle/>
          <a:p>
            <a:r>
              <a:rPr lang="en-AU" dirty="0"/>
              <a:t>Architecture Design Review</a:t>
            </a:r>
            <a:endParaRPr lang="en-GB" dirty="0"/>
          </a:p>
        </p:txBody>
      </p:sp>
      <p:sp>
        <p:nvSpPr>
          <p:cNvPr id="2" name="Text Placeholder 1"/>
          <p:cNvSpPr>
            <a:spLocks noGrp="1"/>
          </p:cNvSpPr>
          <p:nvPr>
            <p:ph type="body" sz="quarter" idx="14"/>
          </p:nvPr>
        </p:nvSpPr>
        <p:spPr/>
        <p:txBody>
          <a:bodyPr/>
          <a:lstStyle/>
          <a:p>
            <a:r>
              <a:rPr lang="en-GB" dirty="0"/>
              <a:t>Architectural Issues &amp; Risks</a:t>
            </a:r>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4161257714"/>
              </p:ext>
            </p:extLst>
          </p:nvPr>
        </p:nvGraphicFramePr>
        <p:xfrm>
          <a:off x="466529" y="3445426"/>
          <a:ext cx="11224728" cy="2890520"/>
        </p:xfrm>
        <a:graphic>
          <a:graphicData uri="http://schemas.openxmlformats.org/drawingml/2006/table">
            <a:tbl>
              <a:tblPr firstRow="1" bandRow="1">
                <a:tableStyleId>{5C22544A-7EE6-4342-B048-85BDC9FD1C3A}</a:tableStyleId>
              </a:tblPr>
              <a:tblGrid>
                <a:gridCol w="5612364">
                  <a:extLst>
                    <a:ext uri="{9D8B030D-6E8A-4147-A177-3AD203B41FA5}">
                      <a16:colId xmlns:a16="http://schemas.microsoft.com/office/drawing/2014/main" val="20000"/>
                    </a:ext>
                  </a:extLst>
                </a:gridCol>
                <a:gridCol w="5612364">
                  <a:extLst>
                    <a:ext uri="{9D8B030D-6E8A-4147-A177-3AD203B41FA5}">
                      <a16:colId xmlns:a16="http://schemas.microsoft.com/office/drawing/2014/main" val="20001"/>
                    </a:ext>
                  </a:extLst>
                </a:gridCol>
              </a:tblGrid>
              <a:tr h="292444">
                <a:tc>
                  <a:txBody>
                    <a:bodyPr/>
                    <a:lstStyle/>
                    <a:p>
                      <a:r>
                        <a:rPr lang="en-AU" sz="1400" dirty="0"/>
                        <a:t>Risk</a:t>
                      </a:r>
                      <a:endParaRPr lang="en-AU" sz="1400" b="1" dirty="0">
                        <a:solidFill>
                          <a:schemeClr val="bg1"/>
                        </a:solidFill>
                        <a:latin typeface="+mj-lt"/>
                      </a:endParaRPr>
                    </a:p>
                  </a:txBody>
                  <a:tcPr/>
                </a:tc>
                <a:tc>
                  <a:txBody>
                    <a:bodyPr/>
                    <a:lstStyle/>
                    <a:p>
                      <a:pPr marL="0" indent="0">
                        <a:buFont typeface="Arial"/>
                        <a:buNone/>
                      </a:pPr>
                      <a:r>
                        <a:rPr lang="en-AU" sz="1400" baseline="0" dirty="0"/>
                        <a:t>Mitigation</a:t>
                      </a:r>
                      <a:endParaRPr lang="en-AU" sz="1400" b="1" baseline="0" dirty="0">
                        <a:solidFill>
                          <a:schemeClr val="bg1"/>
                        </a:solidFill>
                        <a:latin typeface="+mj-lt"/>
                      </a:endParaRPr>
                    </a:p>
                  </a:txBody>
                  <a:tcPr/>
                </a:tc>
                <a:extLst>
                  <a:ext uri="{0D108BD9-81ED-4DB2-BD59-A6C34878D82A}">
                    <a16:rowId xmlns:a16="http://schemas.microsoft.com/office/drawing/2014/main" val="10000"/>
                  </a:ext>
                </a:extLst>
              </a:tr>
              <a:tr h="370840">
                <a:tc>
                  <a:txBody>
                    <a:bodyPr/>
                    <a:lstStyle/>
                    <a:p>
                      <a:r>
                        <a:rPr lang="en-AU" sz="1400" b="0" kern="1200" dirty="0">
                          <a:solidFill>
                            <a:schemeClr val="tx2"/>
                          </a:solidFill>
                          <a:effectLst/>
                          <a:latin typeface="+mn-lt"/>
                          <a:ea typeface="+mn-ea"/>
                          <a:cs typeface="+mn-cs"/>
                        </a:rPr>
                        <a:t>The business has already selected TrackVia / </a:t>
                      </a:r>
                      <a:r>
                        <a:rPr lang="en-AU" sz="1400" b="0" kern="1200" dirty="0" err="1">
                          <a:solidFill>
                            <a:schemeClr val="tx2"/>
                          </a:solidFill>
                          <a:effectLst/>
                          <a:latin typeface="+mn-lt"/>
                          <a:ea typeface="+mn-ea"/>
                          <a:cs typeface="+mn-cs"/>
                        </a:rPr>
                        <a:t>workato</a:t>
                      </a:r>
                      <a:r>
                        <a:rPr lang="en-AU" sz="1400" b="0" kern="1200" dirty="0">
                          <a:solidFill>
                            <a:schemeClr val="tx2"/>
                          </a:solidFill>
                          <a:effectLst/>
                          <a:latin typeface="+mn-lt"/>
                          <a:ea typeface="+mn-ea"/>
                          <a:cs typeface="+mn-cs"/>
                        </a:rPr>
                        <a:t> before the solution design has been endorsed,  which may have unforeseen impacts on the solution.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AU" sz="1400" b="0" kern="1200" dirty="0">
                          <a:solidFill>
                            <a:schemeClr val="tx2"/>
                          </a:solidFill>
                          <a:effectLst/>
                          <a:latin typeface="+mn-lt"/>
                          <a:ea typeface="+mn-ea"/>
                          <a:cs typeface="+mn-cs"/>
                        </a:rPr>
                        <a:t>Fast track HL design process to better communicate initial design  and allow time to iterate the solution with business, IT and the Vendor.</a:t>
                      </a:r>
                    </a:p>
                  </a:txBody>
                  <a:tcPr/>
                </a:tc>
                <a:extLst>
                  <a:ext uri="{0D108BD9-81ED-4DB2-BD59-A6C34878D82A}">
                    <a16:rowId xmlns:a16="http://schemas.microsoft.com/office/drawing/2014/main" val="10001"/>
                  </a:ext>
                </a:extLst>
              </a:tr>
              <a:tr h="370840">
                <a:tc>
                  <a:txBody>
                    <a:bodyPr/>
                    <a:lstStyle/>
                    <a:p>
                      <a:endParaRPr lang="en-AU" sz="1400" b="0" strike="sngStrike" kern="1200" dirty="0">
                        <a:solidFill>
                          <a:schemeClr val="accent3"/>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AU" sz="1400" b="0" strike="sngStrike" kern="1200" dirty="0">
                        <a:solidFill>
                          <a:schemeClr val="accent3"/>
                        </a:solidFill>
                        <a:effectLst/>
                        <a:latin typeface="+mn-lt"/>
                        <a:ea typeface="+mn-ea"/>
                        <a:cs typeface="+mn-cs"/>
                      </a:endParaRPr>
                    </a:p>
                  </a:txBody>
                  <a:tcPr/>
                </a:tc>
                <a:extLst>
                  <a:ext uri="{0D108BD9-81ED-4DB2-BD59-A6C34878D82A}">
                    <a16:rowId xmlns:a16="http://schemas.microsoft.com/office/drawing/2014/main" val="10002"/>
                  </a:ext>
                </a:extLst>
              </a:tr>
              <a:tr h="370840">
                <a:tc>
                  <a:txBody>
                    <a:bodyPr/>
                    <a:lstStyle/>
                    <a:p>
                      <a:endParaRPr lang="en-AU" sz="14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400" b="0" kern="1200" dirty="0">
                        <a:solidFill>
                          <a:schemeClr val="tx2"/>
                        </a:solidFill>
                        <a:effectLst/>
                        <a:latin typeface="+mn-lt"/>
                        <a:ea typeface="+mn-ea"/>
                        <a:cs typeface="+mn-cs"/>
                      </a:endParaRPr>
                    </a:p>
                  </a:txBody>
                  <a:tcPr/>
                </a:tc>
                <a:extLst>
                  <a:ext uri="{0D108BD9-81ED-4DB2-BD59-A6C34878D82A}">
                    <a16:rowId xmlns:a16="http://schemas.microsoft.com/office/drawing/2014/main" val="10003"/>
                  </a:ext>
                </a:extLst>
              </a:tr>
              <a:tr h="370840">
                <a:tc>
                  <a:txBody>
                    <a:bodyPr/>
                    <a:lstStyle/>
                    <a:p>
                      <a:endParaRPr lang="en-AU" sz="14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400" b="0" kern="1200" dirty="0">
                        <a:solidFill>
                          <a:schemeClr val="tx2"/>
                        </a:solidFill>
                        <a:effectLst/>
                        <a:latin typeface="+mn-lt"/>
                        <a:ea typeface="+mn-ea"/>
                        <a:cs typeface="+mn-cs"/>
                      </a:endParaRPr>
                    </a:p>
                  </a:txBody>
                  <a:tcPr/>
                </a:tc>
                <a:extLst>
                  <a:ext uri="{0D108BD9-81ED-4DB2-BD59-A6C34878D82A}">
                    <a16:rowId xmlns:a16="http://schemas.microsoft.com/office/drawing/2014/main" val="10004"/>
                  </a:ext>
                </a:extLst>
              </a:tr>
              <a:tr h="370840">
                <a:tc>
                  <a:txBody>
                    <a:bodyPr/>
                    <a:lstStyle/>
                    <a:p>
                      <a:endParaRPr lang="en-AU" sz="14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400" b="0" kern="1200" dirty="0">
                        <a:solidFill>
                          <a:schemeClr val="tx2"/>
                        </a:solidFill>
                        <a:effectLst/>
                        <a:latin typeface="+mn-lt"/>
                        <a:ea typeface="+mn-ea"/>
                        <a:cs typeface="+mn-cs"/>
                      </a:endParaRPr>
                    </a:p>
                  </a:txBody>
                  <a:tcPr/>
                </a:tc>
                <a:extLst>
                  <a:ext uri="{0D108BD9-81ED-4DB2-BD59-A6C34878D82A}">
                    <a16:rowId xmlns:a16="http://schemas.microsoft.com/office/drawing/2014/main" val="10005"/>
                  </a:ext>
                </a:extLst>
              </a:tr>
              <a:tr h="370840">
                <a:tc>
                  <a:txBody>
                    <a:bodyPr/>
                    <a:lstStyle/>
                    <a:p>
                      <a:endParaRPr lang="en-AU" sz="14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400" b="0" kern="1200" dirty="0">
                        <a:solidFill>
                          <a:schemeClr val="tx2"/>
                        </a:solidFill>
                        <a:effectLst/>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6" name="Slide Number Placeholder 3">
            <a:extLst>
              <a:ext uri="{FF2B5EF4-FFF2-40B4-BE49-F238E27FC236}">
                <a16:creationId xmlns:a16="http://schemas.microsoft.com/office/drawing/2014/main" id="{5D33B9F2-A61B-4560-B7AA-5C006213E4EA}"/>
              </a:ext>
            </a:extLst>
          </p:cNvPr>
          <p:cNvSpPr>
            <a:spLocks noGrp="1"/>
          </p:cNvSpPr>
          <p:nvPr>
            <p:ph type="sldNum" sz="quarter" idx="11"/>
          </p:nvPr>
        </p:nvSpPr>
        <p:spPr>
          <a:xfrm>
            <a:off x="10432845" y="6512997"/>
            <a:ext cx="1422515" cy="216000"/>
          </a:xfrm>
        </p:spPr>
        <p:txBody>
          <a:bodyPr/>
          <a:lstStyle/>
          <a:p>
            <a:pPr fontAlgn="auto">
              <a:spcBef>
                <a:spcPts val="0"/>
              </a:spcBef>
              <a:spcAft>
                <a:spcPts val="0"/>
              </a:spcAft>
            </a:pPr>
            <a:fld id="{CE1B70CE-F4BC-4B6F-A663-B479B5E51611}" type="slidenum">
              <a:rPr lang="en-AU" smtClean="0">
                <a:solidFill>
                  <a:srgbClr val="000000"/>
                </a:solidFill>
              </a:rPr>
              <a:pPr fontAlgn="auto">
                <a:spcBef>
                  <a:spcPts val="0"/>
                </a:spcBef>
                <a:spcAft>
                  <a:spcPts val="0"/>
                </a:spcAft>
              </a:pPr>
              <a:t>21</a:t>
            </a:fld>
            <a:endParaRPr lang="en-AU" dirty="0">
              <a:solidFill>
                <a:srgbClr val="000000"/>
              </a:solidFill>
            </a:endParaRPr>
          </a:p>
        </p:txBody>
      </p:sp>
    </p:spTree>
    <p:extLst>
      <p:ext uri="{BB962C8B-B14F-4D97-AF65-F5344CB8AC3E}">
        <p14:creationId xmlns:p14="http://schemas.microsoft.com/office/powerpoint/2010/main" val="2918910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92996223"/>
              </p:ext>
            </p:extLst>
          </p:nvPr>
        </p:nvGraphicFramePr>
        <p:xfrm>
          <a:off x="419878" y="989045"/>
          <a:ext cx="11523306" cy="5486398"/>
        </p:xfrm>
        <a:graphic>
          <a:graphicData uri="http://schemas.openxmlformats.org/drawingml/2006/table">
            <a:tbl>
              <a:tblPr firstRow="1" bandRow="1">
                <a:tableStyleId>{5C22544A-7EE6-4342-B048-85BDC9FD1C3A}</a:tableStyleId>
              </a:tblPr>
              <a:tblGrid>
                <a:gridCol w="5761653">
                  <a:extLst>
                    <a:ext uri="{9D8B030D-6E8A-4147-A177-3AD203B41FA5}">
                      <a16:colId xmlns:a16="http://schemas.microsoft.com/office/drawing/2014/main" val="20000"/>
                    </a:ext>
                  </a:extLst>
                </a:gridCol>
                <a:gridCol w="5761653">
                  <a:extLst>
                    <a:ext uri="{9D8B030D-6E8A-4147-A177-3AD203B41FA5}">
                      <a16:colId xmlns:a16="http://schemas.microsoft.com/office/drawing/2014/main" val="20001"/>
                    </a:ext>
                  </a:extLst>
                </a:gridCol>
              </a:tblGrid>
              <a:tr h="661012">
                <a:tc>
                  <a:txBody>
                    <a:bodyPr/>
                    <a:lstStyle/>
                    <a:p>
                      <a:r>
                        <a:rPr lang="en-AU" sz="1400" dirty="0"/>
                        <a:t>Assumption</a:t>
                      </a:r>
                      <a:endParaRPr lang="en-AU" sz="1400" b="1" dirty="0">
                        <a:solidFill>
                          <a:schemeClr val="bg1"/>
                        </a:solidFill>
                        <a:latin typeface="+mj-lt"/>
                      </a:endParaRPr>
                    </a:p>
                  </a:txBody>
                  <a:tcPr/>
                </a:tc>
                <a:tc>
                  <a:txBody>
                    <a:bodyPr/>
                    <a:lstStyle/>
                    <a:p>
                      <a:pPr marL="0" indent="0">
                        <a:buFont typeface="Arial"/>
                        <a:buNone/>
                      </a:pPr>
                      <a:r>
                        <a:rPr lang="en-AU" sz="1400" baseline="0" dirty="0"/>
                        <a:t>Impact if False</a:t>
                      </a:r>
                      <a:endParaRPr lang="en-AU" sz="1400" b="1" baseline="0" dirty="0">
                        <a:solidFill>
                          <a:schemeClr val="bg1"/>
                        </a:solidFill>
                        <a:latin typeface="+mj-lt"/>
                      </a:endParaRPr>
                    </a:p>
                  </a:txBody>
                  <a:tcPr/>
                </a:tc>
                <a:extLst>
                  <a:ext uri="{0D108BD9-81ED-4DB2-BD59-A6C34878D82A}">
                    <a16:rowId xmlns:a16="http://schemas.microsoft.com/office/drawing/2014/main" val="10000"/>
                  </a:ext>
                </a:extLst>
              </a:tr>
              <a:tr h="804231">
                <a:tc>
                  <a:txBody>
                    <a:bodyPr/>
                    <a:lstStyle/>
                    <a:p>
                      <a:r>
                        <a:rPr lang="en-AU" sz="1400" b="0" kern="1200" dirty="0">
                          <a:solidFill>
                            <a:schemeClr val="tx2"/>
                          </a:solidFill>
                          <a:effectLst/>
                          <a:latin typeface="+mn-lt"/>
                          <a:ea typeface="+mn-ea"/>
                          <a:cs typeface="+mn-cs"/>
                        </a:rPr>
                        <a:t>TrackVia has the functionality to meet the business requirements</a:t>
                      </a:r>
                    </a:p>
                  </a:txBody>
                  <a:tcPr/>
                </a:tc>
                <a:tc>
                  <a:txBody>
                    <a:bodyPr/>
                    <a:lstStyle/>
                    <a:p>
                      <a:pPr marL="0" indent="0">
                        <a:buFont typeface="Arial" pitchFamily="34" charset="0"/>
                        <a:buNone/>
                      </a:pPr>
                      <a:r>
                        <a:rPr lang="en-AU" sz="1400" b="0" kern="1200" dirty="0">
                          <a:solidFill>
                            <a:schemeClr val="tx2"/>
                          </a:solidFill>
                          <a:effectLst/>
                          <a:latin typeface="+mn-lt"/>
                          <a:ea typeface="+mn-ea"/>
                          <a:cs typeface="+mn-cs"/>
                        </a:rPr>
                        <a:t>Unable </a:t>
                      </a:r>
                      <a:r>
                        <a:rPr lang="en-AU" sz="1400" b="0" kern="1200">
                          <a:solidFill>
                            <a:schemeClr val="tx2"/>
                          </a:solidFill>
                          <a:effectLst/>
                          <a:latin typeface="+mn-lt"/>
                          <a:ea typeface="+mn-ea"/>
                          <a:cs typeface="+mn-cs"/>
                        </a:rPr>
                        <a:t>to provide </a:t>
                      </a:r>
                      <a:r>
                        <a:rPr lang="en-AU" sz="1400" b="0" kern="1200" dirty="0">
                          <a:solidFill>
                            <a:schemeClr val="tx2"/>
                          </a:solidFill>
                          <a:effectLst/>
                          <a:latin typeface="+mn-lt"/>
                          <a:ea typeface="+mn-ea"/>
                          <a:cs typeface="+mn-cs"/>
                        </a:rPr>
                        <a:t>anticipated business value.</a:t>
                      </a:r>
                    </a:p>
                  </a:txBody>
                  <a:tcPr/>
                </a:tc>
                <a:extLst>
                  <a:ext uri="{0D108BD9-81ED-4DB2-BD59-A6C34878D82A}">
                    <a16:rowId xmlns:a16="http://schemas.microsoft.com/office/drawing/2014/main" val="10001"/>
                  </a:ext>
                </a:extLst>
              </a:tr>
              <a:tr h="804231">
                <a:tc>
                  <a:txBody>
                    <a:bodyPr/>
                    <a:lstStyle/>
                    <a:p>
                      <a:r>
                        <a:rPr lang="en-AU" sz="1400" b="0" kern="1200" dirty="0">
                          <a:solidFill>
                            <a:schemeClr val="tx2"/>
                          </a:solidFill>
                          <a:effectLst/>
                          <a:latin typeface="+mn-lt"/>
                          <a:ea typeface="+mn-ea"/>
                          <a:cs typeface="+mn-cs"/>
                        </a:rPr>
                        <a:t>TrackVia has sufficient cybersecurity maturity to comply with TSEG security requirements.</a:t>
                      </a:r>
                    </a:p>
                  </a:txBody>
                  <a:tcPr/>
                </a:tc>
                <a:tc>
                  <a:txBody>
                    <a:bodyPr/>
                    <a:lstStyle/>
                    <a:p>
                      <a:pPr marL="0" indent="0">
                        <a:buFont typeface="Arial" pitchFamily="34" charset="0"/>
                        <a:buNone/>
                      </a:pPr>
                      <a:r>
                        <a:rPr lang="en-AU" sz="1400" b="0" kern="1200" dirty="0">
                          <a:solidFill>
                            <a:schemeClr val="tx2"/>
                          </a:solidFill>
                          <a:effectLst/>
                          <a:latin typeface="+mn-lt"/>
                          <a:ea typeface="+mn-ea"/>
                          <a:cs typeface="+mn-cs"/>
                        </a:rPr>
                        <a:t>Data Compliance issues.</a:t>
                      </a:r>
                    </a:p>
                  </a:txBody>
                  <a:tcPr/>
                </a:tc>
                <a:extLst>
                  <a:ext uri="{0D108BD9-81ED-4DB2-BD59-A6C34878D82A}">
                    <a16:rowId xmlns:a16="http://schemas.microsoft.com/office/drawing/2014/main" val="10002"/>
                  </a:ext>
                </a:extLst>
              </a:tr>
              <a:tr h="804231">
                <a:tc>
                  <a:txBody>
                    <a:bodyPr/>
                    <a:lstStyle/>
                    <a:p>
                      <a:endParaRPr lang="en-AU" sz="1400" b="0" strike="sngStrike" kern="1200" dirty="0">
                        <a:solidFill>
                          <a:schemeClr val="accent3"/>
                        </a:solidFill>
                        <a:effectLst/>
                        <a:latin typeface="+mn-lt"/>
                        <a:ea typeface="+mn-ea"/>
                        <a:cs typeface="+mn-cs"/>
                      </a:endParaRPr>
                    </a:p>
                  </a:txBody>
                  <a:tcPr/>
                </a:tc>
                <a:tc>
                  <a:txBody>
                    <a:bodyPr/>
                    <a:lstStyle/>
                    <a:p>
                      <a:pPr marL="0" indent="0">
                        <a:buFont typeface="Arial" pitchFamily="34" charset="0"/>
                        <a:buNone/>
                      </a:pPr>
                      <a:endParaRPr lang="en-AU" sz="1400" b="0" strike="sngStrike" kern="1200" dirty="0">
                        <a:solidFill>
                          <a:schemeClr val="accent3"/>
                        </a:solidFill>
                        <a:effectLst/>
                        <a:latin typeface="+mn-lt"/>
                        <a:ea typeface="+mn-ea"/>
                        <a:cs typeface="+mn-cs"/>
                      </a:endParaRPr>
                    </a:p>
                  </a:txBody>
                  <a:tcPr/>
                </a:tc>
                <a:extLst>
                  <a:ext uri="{0D108BD9-81ED-4DB2-BD59-A6C34878D82A}">
                    <a16:rowId xmlns:a16="http://schemas.microsoft.com/office/drawing/2014/main" val="10003"/>
                  </a:ext>
                </a:extLst>
              </a:tr>
              <a:tr h="804231">
                <a:tc>
                  <a:txBody>
                    <a:bodyPr/>
                    <a:lstStyle/>
                    <a:p>
                      <a:endParaRPr lang="en-AU" sz="14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400" b="0" kern="1200" dirty="0">
                        <a:solidFill>
                          <a:schemeClr val="tx2"/>
                        </a:solidFill>
                        <a:effectLst/>
                        <a:latin typeface="+mn-lt"/>
                        <a:ea typeface="+mn-ea"/>
                        <a:cs typeface="+mn-cs"/>
                      </a:endParaRPr>
                    </a:p>
                  </a:txBody>
                  <a:tcPr/>
                </a:tc>
                <a:extLst>
                  <a:ext uri="{0D108BD9-81ED-4DB2-BD59-A6C34878D82A}">
                    <a16:rowId xmlns:a16="http://schemas.microsoft.com/office/drawing/2014/main" val="10004"/>
                  </a:ext>
                </a:extLst>
              </a:tr>
              <a:tr h="804231">
                <a:tc>
                  <a:txBody>
                    <a:bodyPr/>
                    <a:lstStyle/>
                    <a:p>
                      <a:endParaRPr lang="en-AU" sz="14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400" b="0" kern="1200" dirty="0">
                        <a:solidFill>
                          <a:schemeClr val="tx2"/>
                        </a:solidFill>
                        <a:effectLst/>
                        <a:latin typeface="+mn-lt"/>
                        <a:ea typeface="+mn-ea"/>
                        <a:cs typeface="+mn-cs"/>
                      </a:endParaRPr>
                    </a:p>
                  </a:txBody>
                  <a:tcPr/>
                </a:tc>
                <a:extLst>
                  <a:ext uri="{0D108BD9-81ED-4DB2-BD59-A6C34878D82A}">
                    <a16:rowId xmlns:a16="http://schemas.microsoft.com/office/drawing/2014/main" val="10005"/>
                  </a:ext>
                </a:extLst>
              </a:tr>
              <a:tr h="804231">
                <a:tc>
                  <a:txBody>
                    <a:bodyPr/>
                    <a:lstStyle/>
                    <a:p>
                      <a:endParaRPr lang="en-AU" sz="14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400" b="0" kern="1200" dirty="0">
                        <a:solidFill>
                          <a:schemeClr val="tx2"/>
                        </a:solidFill>
                        <a:effectLst/>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12" name="Title 2"/>
          <p:cNvSpPr>
            <a:spLocks noGrp="1"/>
          </p:cNvSpPr>
          <p:nvPr>
            <p:ph type="title"/>
          </p:nvPr>
        </p:nvSpPr>
        <p:spPr/>
        <p:txBody>
          <a:bodyPr/>
          <a:lstStyle/>
          <a:p>
            <a:r>
              <a:rPr lang="en-AU" dirty="0"/>
              <a:t>Architecture Design Review</a:t>
            </a:r>
            <a:endParaRPr lang="en-GB" dirty="0"/>
          </a:p>
        </p:txBody>
      </p:sp>
      <p:sp>
        <p:nvSpPr>
          <p:cNvPr id="2" name="Text Placeholder 1"/>
          <p:cNvSpPr>
            <a:spLocks noGrp="1"/>
          </p:cNvSpPr>
          <p:nvPr>
            <p:ph type="body" sz="quarter" idx="14"/>
          </p:nvPr>
        </p:nvSpPr>
        <p:spPr/>
        <p:txBody>
          <a:bodyPr/>
          <a:lstStyle/>
          <a:p>
            <a:r>
              <a:rPr lang="en-GB" dirty="0"/>
              <a:t>Architectural Assumptions</a:t>
            </a:r>
            <a:endParaRPr lang="en-AU" dirty="0"/>
          </a:p>
        </p:txBody>
      </p:sp>
      <p:sp>
        <p:nvSpPr>
          <p:cNvPr id="5" name="Slide Number Placeholder 3">
            <a:extLst>
              <a:ext uri="{FF2B5EF4-FFF2-40B4-BE49-F238E27FC236}">
                <a16:creationId xmlns:a16="http://schemas.microsoft.com/office/drawing/2014/main" id="{BCEAC31A-7596-41A2-924A-CA0D6A605E5A}"/>
              </a:ext>
            </a:extLst>
          </p:cNvPr>
          <p:cNvSpPr>
            <a:spLocks noGrp="1"/>
          </p:cNvSpPr>
          <p:nvPr>
            <p:ph type="sldNum" sz="quarter" idx="11"/>
          </p:nvPr>
        </p:nvSpPr>
        <p:spPr>
          <a:xfrm>
            <a:off x="10432845" y="6512997"/>
            <a:ext cx="1422515" cy="216000"/>
          </a:xfrm>
        </p:spPr>
        <p:txBody>
          <a:bodyPr/>
          <a:lstStyle/>
          <a:p>
            <a:pPr fontAlgn="auto">
              <a:spcBef>
                <a:spcPts val="0"/>
              </a:spcBef>
              <a:spcAft>
                <a:spcPts val="0"/>
              </a:spcAft>
            </a:pPr>
            <a:fld id="{CE1B70CE-F4BC-4B6F-A663-B479B5E51611}" type="slidenum">
              <a:rPr lang="en-AU" smtClean="0">
                <a:solidFill>
                  <a:srgbClr val="000000"/>
                </a:solidFill>
              </a:rPr>
              <a:pPr fontAlgn="auto">
                <a:spcBef>
                  <a:spcPts val="0"/>
                </a:spcBef>
                <a:spcAft>
                  <a:spcPts val="0"/>
                </a:spcAft>
              </a:pPr>
              <a:t>22</a:t>
            </a:fld>
            <a:endParaRPr lang="en-AU" dirty="0">
              <a:solidFill>
                <a:srgbClr val="000000"/>
              </a:solidFill>
            </a:endParaRPr>
          </a:p>
        </p:txBody>
      </p:sp>
    </p:spTree>
    <p:extLst>
      <p:ext uri="{BB962C8B-B14F-4D97-AF65-F5344CB8AC3E}">
        <p14:creationId xmlns:p14="http://schemas.microsoft.com/office/powerpoint/2010/main" val="1482275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36000" y="1153584"/>
          <a:ext cx="11520000" cy="2529840"/>
        </p:xfrm>
        <a:graphic>
          <a:graphicData uri="http://schemas.openxmlformats.org/drawingml/2006/table">
            <a:tbl>
              <a:tblPr firstRow="1" bandRow="1">
                <a:tableStyleId>{5C22544A-7EE6-4342-B048-85BDC9FD1C3A}</a:tableStyleId>
              </a:tblPr>
              <a:tblGrid>
                <a:gridCol w="5760000">
                  <a:extLst>
                    <a:ext uri="{9D8B030D-6E8A-4147-A177-3AD203B41FA5}">
                      <a16:colId xmlns:a16="http://schemas.microsoft.com/office/drawing/2014/main" val="20000"/>
                    </a:ext>
                  </a:extLst>
                </a:gridCol>
                <a:gridCol w="5760000">
                  <a:extLst>
                    <a:ext uri="{9D8B030D-6E8A-4147-A177-3AD203B41FA5}">
                      <a16:colId xmlns:a16="http://schemas.microsoft.com/office/drawing/2014/main" val="20001"/>
                    </a:ext>
                  </a:extLst>
                </a:gridCol>
              </a:tblGrid>
              <a:tr h="292444">
                <a:tc>
                  <a:txBody>
                    <a:bodyPr/>
                    <a:lstStyle/>
                    <a:p>
                      <a:r>
                        <a:rPr lang="en-AU" sz="1400" dirty="0"/>
                        <a:t>Dependency</a:t>
                      </a:r>
                      <a:endParaRPr lang="en-AU" sz="1400" b="1" dirty="0">
                        <a:solidFill>
                          <a:schemeClr val="bg1"/>
                        </a:solidFill>
                        <a:latin typeface="+mj-lt"/>
                      </a:endParaRPr>
                    </a:p>
                  </a:txBody>
                  <a:tcPr/>
                </a:tc>
                <a:tc>
                  <a:txBody>
                    <a:bodyPr/>
                    <a:lstStyle/>
                    <a:p>
                      <a:pPr marL="0" indent="0">
                        <a:buFont typeface="Arial"/>
                        <a:buNone/>
                      </a:pPr>
                      <a:r>
                        <a:rPr lang="en-AU" sz="1400" baseline="0" dirty="0"/>
                        <a:t>Resolution</a:t>
                      </a:r>
                      <a:endParaRPr lang="en-AU" sz="1400" b="1" baseline="0" dirty="0">
                        <a:solidFill>
                          <a:schemeClr val="bg1"/>
                        </a:solidFill>
                        <a:latin typeface="+mj-lt"/>
                      </a:endParaRPr>
                    </a:p>
                  </a:txBody>
                  <a:tcPr/>
                </a:tc>
                <a:extLst>
                  <a:ext uri="{0D108BD9-81ED-4DB2-BD59-A6C34878D82A}">
                    <a16:rowId xmlns:a16="http://schemas.microsoft.com/office/drawing/2014/main" val="10000"/>
                  </a:ext>
                </a:extLst>
              </a:tr>
              <a:tr h="370840">
                <a:tc>
                  <a:txBody>
                    <a:bodyPr/>
                    <a:lstStyle/>
                    <a:p>
                      <a:endParaRPr lang="en-AU" sz="10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000" b="0" kern="1200" dirty="0">
                        <a:solidFill>
                          <a:schemeClr val="tx2"/>
                        </a:solidFill>
                        <a:effectLst/>
                        <a:latin typeface="+mn-lt"/>
                        <a:ea typeface="+mn-ea"/>
                        <a:cs typeface="+mn-cs"/>
                      </a:endParaRPr>
                    </a:p>
                  </a:txBody>
                  <a:tcPr/>
                </a:tc>
                <a:extLst>
                  <a:ext uri="{0D108BD9-81ED-4DB2-BD59-A6C34878D82A}">
                    <a16:rowId xmlns:a16="http://schemas.microsoft.com/office/drawing/2014/main" val="10001"/>
                  </a:ext>
                </a:extLst>
              </a:tr>
              <a:tr h="370840">
                <a:tc>
                  <a:txBody>
                    <a:bodyPr/>
                    <a:lstStyle/>
                    <a:p>
                      <a:endParaRPr lang="en-AU" sz="10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000" b="0" kern="1200" dirty="0">
                        <a:solidFill>
                          <a:schemeClr val="tx2"/>
                        </a:solidFill>
                        <a:effectLst/>
                        <a:latin typeface="+mn-lt"/>
                        <a:ea typeface="+mn-ea"/>
                        <a:cs typeface="+mn-cs"/>
                      </a:endParaRPr>
                    </a:p>
                  </a:txBody>
                  <a:tcPr/>
                </a:tc>
                <a:extLst>
                  <a:ext uri="{0D108BD9-81ED-4DB2-BD59-A6C34878D82A}">
                    <a16:rowId xmlns:a16="http://schemas.microsoft.com/office/drawing/2014/main" val="10002"/>
                  </a:ext>
                </a:extLst>
              </a:tr>
              <a:tr h="370840">
                <a:tc>
                  <a:txBody>
                    <a:bodyPr/>
                    <a:lstStyle/>
                    <a:p>
                      <a:endParaRPr lang="en-AU" sz="10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000" b="0" kern="1200" dirty="0">
                        <a:solidFill>
                          <a:schemeClr val="tx2"/>
                        </a:solidFill>
                        <a:effectLst/>
                        <a:latin typeface="+mn-lt"/>
                        <a:ea typeface="+mn-ea"/>
                        <a:cs typeface="+mn-cs"/>
                      </a:endParaRPr>
                    </a:p>
                  </a:txBody>
                  <a:tcPr/>
                </a:tc>
                <a:extLst>
                  <a:ext uri="{0D108BD9-81ED-4DB2-BD59-A6C34878D82A}">
                    <a16:rowId xmlns:a16="http://schemas.microsoft.com/office/drawing/2014/main" val="10003"/>
                  </a:ext>
                </a:extLst>
              </a:tr>
              <a:tr h="370840">
                <a:tc>
                  <a:txBody>
                    <a:bodyPr/>
                    <a:lstStyle/>
                    <a:p>
                      <a:endParaRPr lang="en-AU" sz="10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000" b="0" kern="1200" dirty="0">
                        <a:solidFill>
                          <a:schemeClr val="tx2"/>
                        </a:solidFill>
                        <a:effectLst/>
                        <a:latin typeface="+mn-lt"/>
                        <a:ea typeface="+mn-ea"/>
                        <a:cs typeface="+mn-cs"/>
                      </a:endParaRPr>
                    </a:p>
                  </a:txBody>
                  <a:tcPr/>
                </a:tc>
                <a:extLst>
                  <a:ext uri="{0D108BD9-81ED-4DB2-BD59-A6C34878D82A}">
                    <a16:rowId xmlns:a16="http://schemas.microsoft.com/office/drawing/2014/main" val="10004"/>
                  </a:ext>
                </a:extLst>
              </a:tr>
              <a:tr h="370840">
                <a:tc>
                  <a:txBody>
                    <a:bodyPr/>
                    <a:lstStyle/>
                    <a:p>
                      <a:endParaRPr lang="en-AU" sz="10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000" b="0" kern="1200" dirty="0">
                        <a:solidFill>
                          <a:schemeClr val="tx2"/>
                        </a:solidFill>
                        <a:effectLst/>
                        <a:latin typeface="+mn-lt"/>
                        <a:ea typeface="+mn-ea"/>
                        <a:cs typeface="+mn-cs"/>
                      </a:endParaRPr>
                    </a:p>
                  </a:txBody>
                  <a:tcPr/>
                </a:tc>
                <a:extLst>
                  <a:ext uri="{0D108BD9-81ED-4DB2-BD59-A6C34878D82A}">
                    <a16:rowId xmlns:a16="http://schemas.microsoft.com/office/drawing/2014/main" val="10005"/>
                  </a:ext>
                </a:extLst>
              </a:tr>
              <a:tr h="370840">
                <a:tc>
                  <a:txBody>
                    <a:bodyPr/>
                    <a:lstStyle/>
                    <a:p>
                      <a:endParaRPr lang="en-AU" sz="10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000" b="0" kern="1200" dirty="0">
                        <a:solidFill>
                          <a:schemeClr val="tx2"/>
                        </a:solidFill>
                        <a:effectLst/>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12" name="Title 2"/>
          <p:cNvSpPr>
            <a:spLocks noGrp="1"/>
          </p:cNvSpPr>
          <p:nvPr>
            <p:ph type="title"/>
          </p:nvPr>
        </p:nvSpPr>
        <p:spPr/>
        <p:txBody>
          <a:bodyPr/>
          <a:lstStyle/>
          <a:p>
            <a:r>
              <a:rPr lang="en-AU" dirty="0"/>
              <a:t>Architecture Design Review</a:t>
            </a:r>
            <a:endParaRPr lang="en-GB" dirty="0"/>
          </a:p>
        </p:txBody>
      </p:sp>
      <p:sp>
        <p:nvSpPr>
          <p:cNvPr id="2" name="Text Placeholder 1"/>
          <p:cNvSpPr>
            <a:spLocks noGrp="1"/>
          </p:cNvSpPr>
          <p:nvPr>
            <p:ph type="body" sz="quarter" idx="14"/>
          </p:nvPr>
        </p:nvSpPr>
        <p:spPr/>
        <p:txBody>
          <a:bodyPr/>
          <a:lstStyle/>
          <a:p>
            <a:r>
              <a:rPr lang="en-GB" dirty="0"/>
              <a:t>Key Dependencies &amp; SLAs</a:t>
            </a:r>
            <a:endParaRPr lang="en-AU" dirty="0"/>
          </a:p>
        </p:txBody>
      </p:sp>
      <p:graphicFrame>
        <p:nvGraphicFramePr>
          <p:cNvPr id="5" name="Table 4"/>
          <p:cNvGraphicFramePr>
            <a:graphicFrameLocks noGrp="1"/>
          </p:cNvGraphicFramePr>
          <p:nvPr/>
        </p:nvGraphicFramePr>
        <p:xfrm>
          <a:off x="336000" y="3839634"/>
          <a:ext cx="11520000" cy="2529840"/>
        </p:xfrm>
        <a:graphic>
          <a:graphicData uri="http://schemas.openxmlformats.org/drawingml/2006/table">
            <a:tbl>
              <a:tblPr firstRow="1" bandRow="1">
                <a:tableStyleId>{5C22544A-7EE6-4342-B048-85BDC9FD1C3A}</a:tableStyleId>
              </a:tblPr>
              <a:tblGrid>
                <a:gridCol w="5760000">
                  <a:extLst>
                    <a:ext uri="{9D8B030D-6E8A-4147-A177-3AD203B41FA5}">
                      <a16:colId xmlns:a16="http://schemas.microsoft.com/office/drawing/2014/main" val="20000"/>
                    </a:ext>
                  </a:extLst>
                </a:gridCol>
                <a:gridCol w="5760000">
                  <a:extLst>
                    <a:ext uri="{9D8B030D-6E8A-4147-A177-3AD203B41FA5}">
                      <a16:colId xmlns:a16="http://schemas.microsoft.com/office/drawing/2014/main" val="20001"/>
                    </a:ext>
                  </a:extLst>
                </a:gridCol>
              </a:tblGrid>
              <a:tr h="292444">
                <a:tc>
                  <a:txBody>
                    <a:bodyPr/>
                    <a:lstStyle/>
                    <a:p>
                      <a:r>
                        <a:rPr lang="en-AU" sz="1400" b="1" dirty="0">
                          <a:solidFill>
                            <a:schemeClr val="lt1"/>
                          </a:solidFill>
                          <a:latin typeface="+mn-lt"/>
                        </a:rPr>
                        <a:t>SLAs</a:t>
                      </a:r>
                      <a:endParaRPr lang="en-AU" sz="1400" b="1" dirty="0">
                        <a:solidFill>
                          <a:schemeClr val="bg1"/>
                        </a:solidFill>
                        <a:latin typeface="+mj-lt"/>
                      </a:endParaRPr>
                    </a:p>
                  </a:txBody>
                  <a:tcPr/>
                </a:tc>
                <a:tc>
                  <a:txBody>
                    <a:bodyPr/>
                    <a:lstStyle/>
                    <a:p>
                      <a:pPr marL="0" indent="0">
                        <a:buFont typeface="Arial"/>
                        <a:buNone/>
                      </a:pPr>
                      <a:r>
                        <a:rPr lang="en-AU" sz="1400" b="1" baseline="0" dirty="0">
                          <a:solidFill>
                            <a:schemeClr val="lt1"/>
                          </a:solidFill>
                          <a:latin typeface="+mn-lt"/>
                        </a:rPr>
                        <a:t>Technology Details</a:t>
                      </a:r>
                      <a:endParaRPr lang="en-AU" sz="1400" b="1" baseline="0" dirty="0">
                        <a:solidFill>
                          <a:schemeClr val="bg1"/>
                        </a:solidFill>
                        <a:latin typeface="+mj-lt"/>
                      </a:endParaRPr>
                    </a:p>
                  </a:txBody>
                  <a:tcPr/>
                </a:tc>
                <a:extLst>
                  <a:ext uri="{0D108BD9-81ED-4DB2-BD59-A6C34878D82A}">
                    <a16:rowId xmlns:a16="http://schemas.microsoft.com/office/drawing/2014/main" val="10000"/>
                  </a:ext>
                </a:extLst>
              </a:tr>
              <a:tr h="370840">
                <a:tc>
                  <a:txBody>
                    <a:bodyPr/>
                    <a:lstStyle/>
                    <a:p>
                      <a:r>
                        <a:rPr lang="en-AU" sz="1000" b="0" kern="1200" dirty="0">
                          <a:solidFill>
                            <a:schemeClr val="tx2"/>
                          </a:solidFill>
                          <a:effectLst/>
                          <a:latin typeface="+mn-lt"/>
                          <a:ea typeface="+mn-ea"/>
                          <a:cs typeface="+mn-cs"/>
                        </a:rPr>
                        <a:t>Highly</a:t>
                      </a:r>
                      <a:r>
                        <a:rPr lang="en-AU" sz="1000" b="0" kern="1200" baseline="0" dirty="0">
                          <a:solidFill>
                            <a:schemeClr val="tx2"/>
                          </a:solidFill>
                          <a:effectLst/>
                          <a:latin typeface="+mn-lt"/>
                          <a:ea typeface="+mn-ea"/>
                          <a:cs typeface="+mn-cs"/>
                        </a:rPr>
                        <a:t> Available</a:t>
                      </a:r>
                      <a:endParaRPr lang="en-AU" sz="10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000" b="0" kern="1200" dirty="0">
                        <a:solidFill>
                          <a:schemeClr val="tx2"/>
                        </a:solidFill>
                        <a:effectLst/>
                        <a:latin typeface="+mn-lt"/>
                        <a:ea typeface="+mn-ea"/>
                        <a:cs typeface="+mn-cs"/>
                      </a:endParaRPr>
                    </a:p>
                  </a:txBody>
                  <a:tcPr/>
                </a:tc>
                <a:extLst>
                  <a:ext uri="{0D108BD9-81ED-4DB2-BD59-A6C34878D82A}">
                    <a16:rowId xmlns:a16="http://schemas.microsoft.com/office/drawing/2014/main" val="10001"/>
                  </a:ext>
                </a:extLst>
              </a:tr>
              <a:tr h="370840">
                <a:tc>
                  <a:txBody>
                    <a:bodyPr/>
                    <a:lstStyle/>
                    <a:p>
                      <a:r>
                        <a:rPr lang="en-AU" sz="1000" b="0" kern="1200" dirty="0">
                          <a:solidFill>
                            <a:schemeClr val="tx2"/>
                          </a:solidFill>
                          <a:effectLst/>
                          <a:latin typeface="+mn-lt"/>
                          <a:ea typeface="+mn-ea"/>
                          <a:cs typeface="+mn-cs"/>
                        </a:rPr>
                        <a:t>Disaster</a:t>
                      </a:r>
                      <a:r>
                        <a:rPr lang="en-AU" sz="1000" b="0" kern="1200" baseline="0" dirty="0">
                          <a:solidFill>
                            <a:schemeClr val="tx2"/>
                          </a:solidFill>
                          <a:effectLst/>
                          <a:latin typeface="+mn-lt"/>
                          <a:ea typeface="+mn-ea"/>
                          <a:cs typeface="+mn-cs"/>
                        </a:rPr>
                        <a:t> Recovery</a:t>
                      </a:r>
                      <a:endParaRPr lang="en-AU" sz="10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000" b="0" kern="1200" dirty="0">
                        <a:solidFill>
                          <a:schemeClr val="tx2"/>
                        </a:solidFill>
                        <a:effectLst/>
                        <a:latin typeface="+mn-lt"/>
                        <a:ea typeface="+mn-ea"/>
                        <a:cs typeface="+mn-cs"/>
                      </a:endParaRPr>
                    </a:p>
                  </a:txBody>
                  <a:tcPr/>
                </a:tc>
                <a:extLst>
                  <a:ext uri="{0D108BD9-81ED-4DB2-BD59-A6C34878D82A}">
                    <a16:rowId xmlns:a16="http://schemas.microsoft.com/office/drawing/2014/main" val="10002"/>
                  </a:ext>
                </a:extLst>
              </a:tr>
              <a:tr h="370840">
                <a:tc>
                  <a:txBody>
                    <a:bodyPr/>
                    <a:lstStyle/>
                    <a:p>
                      <a:r>
                        <a:rPr lang="en-AU" sz="1000" b="0" kern="1200" dirty="0">
                          <a:solidFill>
                            <a:schemeClr val="tx2"/>
                          </a:solidFill>
                          <a:effectLst/>
                          <a:latin typeface="+mn-lt"/>
                          <a:ea typeface="+mn-ea"/>
                          <a:cs typeface="+mn-cs"/>
                        </a:rPr>
                        <a:t>Performance</a:t>
                      </a:r>
                    </a:p>
                  </a:txBody>
                  <a:tcPr/>
                </a:tc>
                <a:tc>
                  <a:txBody>
                    <a:bodyPr/>
                    <a:lstStyle/>
                    <a:p>
                      <a:pPr marL="0" indent="0">
                        <a:buFont typeface="Arial" pitchFamily="34" charset="0"/>
                        <a:buNone/>
                      </a:pPr>
                      <a:endParaRPr lang="en-AU" sz="1000" b="0" kern="1200" dirty="0">
                        <a:solidFill>
                          <a:schemeClr val="tx2"/>
                        </a:solidFill>
                        <a:effectLst/>
                        <a:latin typeface="+mn-lt"/>
                        <a:ea typeface="+mn-ea"/>
                        <a:cs typeface="+mn-cs"/>
                      </a:endParaRPr>
                    </a:p>
                  </a:txBody>
                  <a:tcPr/>
                </a:tc>
                <a:extLst>
                  <a:ext uri="{0D108BD9-81ED-4DB2-BD59-A6C34878D82A}">
                    <a16:rowId xmlns:a16="http://schemas.microsoft.com/office/drawing/2014/main" val="10003"/>
                  </a:ext>
                </a:extLst>
              </a:tr>
              <a:tr h="370840">
                <a:tc>
                  <a:txBody>
                    <a:bodyPr/>
                    <a:lstStyle/>
                    <a:p>
                      <a:r>
                        <a:rPr lang="en-AU" sz="1000" b="0" kern="1200" dirty="0">
                          <a:solidFill>
                            <a:schemeClr val="tx2"/>
                          </a:solidFill>
                          <a:effectLst/>
                          <a:latin typeface="+mn-lt"/>
                          <a:ea typeface="+mn-ea"/>
                          <a:cs typeface="+mn-cs"/>
                        </a:rPr>
                        <a:t>Load</a:t>
                      </a:r>
                    </a:p>
                  </a:txBody>
                  <a:tcPr/>
                </a:tc>
                <a:tc>
                  <a:txBody>
                    <a:bodyPr/>
                    <a:lstStyle/>
                    <a:p>
                      <a:pPr marL="0" indent="0">
                        <a:buFont typeface="Arial" pitchFamily="34" charset="0"/>
                        <a:buNone/>
                      </a:pPr>
                      <a:endParaRPr lang="en-AU" sz="1000" b="0" kern="1200" dirty="0">
                        <a:solidFill>
                          <a:schemeClr val="tx2"/>
                        </a:solidFill>
                        <a:effectLst/>
                        <a:latin typeface="+mn-lt"/>
                        <a:ea typeface="+mn-ea"/>
                        <a:cs typeface="+mn-cs"/>
                      </a:endParaRPr>
                    </a:p>
                  </a:txBody>
                  <a:tcPr/>
                </a:tc>
                <a:extLst>
                  <a:ext uri="{0D108BD9-81ED-4DB2-BD59-A6C34878D82A}">
                    <a16:rowId xmlns:a16="http://schemas.microsoft.com/office/drawing/2014/main" val="10004"/>
                  </a:ext>
                </a:extLst>
              </a:tr>
              <a:tr h="370840">
                <a:tc>
                  <a:txBody>
                    <a:bodyPr/>
                    <a:lstStyle/>
                    <a:p>
                      <a:endParaRPr lang="en-AU" sz="10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000" b="0" kern="1200" dirty="0">
                        <a:solidFill>
                          <a:schemeClr val="tx2"/>
                        </a:solidFill>
                        <a:effectLst/>
                        <a:latin typeface="+mn-lt"/>
                        <a:ea typeface="+mn-ea"/>
                        <a:cs typeface="+mn-cs"/>
                      </a:endParaRPr>
                    </a:p>
                  </a:txBody>
                  <a:tcPr/>
                </a:tc>
                <a:extLst>
                  <a:ext uri="{0D108BD9-81ED-4DB2-BD59-A6C34878D82A}">
                    <a16:rowId xmlns:a16="http://schemas.microsoft.com/office/drawing/2014/main" val="10005"/>
                  </a:ext>
                </a:extLst>
              </a:tr>
              <a:tr h="370840">
                <a:tc>
                  <a:txBody>
                    <a:bodyPr/>
                    <a:lstStyle/>
                    <a:p>
                      <a:endParaRPr lang="en-AU" sz="1000" b="0" kern="1200" dirty="0">
                        <a:solidFill>
                          <a:schemeClr val="tx2"/>
                        </a:solidFill>
                        <a:effectLst/>
                        <a:latin typeface="+mn-lt"/>
                        <a:ea typeface="+mn-ea"/>
                        <a:cs typeface="+mn-cs"/>
                      </a:endParaRPr>
                    </a:p>
                  </a:txBody>
                  <a:tcPr/>
                </a:tc>
                <a:tc>
                  <a:txBody>
                    <a:bodyPr/>
                    <a:lstStyle/>
                    <a:p>
                      <a:pPr marL="0" indent="0">
                        <a:buFont typeface="Arial" pitchFamily="34" charset="0"/>
                        <a:buNone/>
                      </a:pPr>
                      <a:endParaRPr lang="en-AU" sz="1000" b="0" kern="1200" dirty="0">
                        <a:solidFill>
                          <a:schemeClr val="tx2"/>
                        </a:solidFill>
                        <a:effectLst/>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6" name="Slide Number Placeholder 3">
            <a:extLst>
              <a:ext uri="{FF2B5EF4-FFF2-40B4-BE49-F238E27FC236}">
                <a16:creationId xmlns:a16="http://schemas.microsoft.com/office/drawing/2014/main" id="{16BADB65-0334-4CE9-B218-C01B487E95A3}"/>
              </a:ext>
            </a:extLst>
          </p:cNvPr>
          <p:cNvSpPr>
            <a:spLocks noGrp="1"/>
          </p:cNvSpPr>
          <p:nvPr>
            <p:ph type="sldNum" sz="quarter" idx="11"/>
          </p:nvPr>
        </p:nvSpPr>
        <p:spPr>
          <a:xfrm>
            <a:off x="10432845" y="6512997"/>
            <a:ext cx="1422515" cy="216000"/>
          </a:xfrm>
        </p:spPr>
        <p:txBody>
          <a:bodyPr/>
          <a:lstStyle/>
          <a:p>
            <a:pPr fontAlgn="auto">
              <a:spcBef>
                <a:spcPts val="0"/>
              </a:spcBef>
              <a:spcAft>
                <a:spcPts val="0"/>
              </a:spcAft>
            </a:pPr>
            <a:fld id="{CE1B70CE-F4BC-4B6F-A663-B479B5E51611}" type="slidenum">
              <a:rPr lang="en-AU" smtClean="0">
                <a:solidFill>
                  <a:srgbClr val="000000"/>
                </a:solidFill>
              </a:rPr>
              <a:pPr fontAlgn="auto">
                <a:spcBef>
                  <a:spcPts val="0"/>
                </a:spcBef>
                <a:spcAft>
                  <a:spcPts val="0"/>
                </a:spcAft>
              </a:pPr>
              <a:t>23</a:t>
            </a:fld>
            <a:endParaRPr lang="en-AU" dirty="0">
              <a:solidFill>
                <a:srgbClr val="000000"/>
              </a:solidFill>
            </a:endParaRPr>
          </a:p>
        </p:txBody>
      </p:sp>
    </p:spTree>
    <p:extLst>
      <p:ext uri="{BB962C8B-B14F-4D97-AF65-F5344CB8AC3E}">
        <p14:creationId xmlns:p14="http://schemas.microsoft.com/office/powerpoint/2010/main" val="556752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AU" dirty="0"/>
              <a:t>Review of conforming Principles</a:t>
            </a:r>
          </a:p>
        </p:txBody>
      </p:sp>
      <p:sp>
        <p:nvSpPr>
          <p:cNvPr id="3" name="Slide Number Placeholder 2"/>
          <p:cNvSpPr>
            <a:spLocks noGrp="1"/>
          </p:cNvSpPr>
          <p:nvPr>
            <p:ph type="sldNum" sz="quarter" idx="16"/>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B5B9D3B-F0E9-431E-9E82-0F3ACC0B5906}" type="slidenum">
              <a:rPr kumimoji="0" lang="en-AU" sz="1000" b="0" i="0" u="none" strike="noStrike" kern="1200" cap="none" spc="0" normalizeH="0" baseline="0" noProof="0" smtClean="0">
                <a:ln>
                  <a:noFill/>
                </a:ln>
                <a:solidFill>
                  <a:srgbClr val="000000"/>
                </a:solidFill>
                <a:effectLst/>
                <a:uLnTx/>
                <a:uFillTx/>
                <a:latin typeface="Arial"/>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AU" sz="1000" b="0" i="0" u="none" strike="noStrike" kern="1200" cap="none" spc="0" normalizeH="0" baseline="0" noProof="0">
              <a:ln>
                <a:noFill/>
              </a:ln>
              <a:solidFill>
                <a:srgbClr val="000000"/>
              </a:solidFill>
              <a:effectLst/>
              <a:uLnTx/>
              <a:uFillTx/>
              <a:latin typeface="Arial"/>
              <a:ea typeface="+mn-ea"/>
              <a:cs typeface="Arial" pitchFamily="34" charset="0"/>
            </a:endParaRPr>
          </a:p>
        </p:txBody>
      </p:sp>
      <p:sp>
        <p:nvSpPr>
          <p:cNvPr id="5" name="Title 4"/>
          <p:cNvSpPr>
            <a:spLocks noGrp="1"/>
          </p:cNvSpPr>
          <p:nvPr>
            <p:ph type="title"/>
          </p:nvPr>
        </p:nvSpPr>
        <p:spPr/>
        <p:txBody>
          <a:bodyPr/>
          <a:lstStyle/>
          <a:p>
            <a:r>
              <a:rPr lang="en-AU" dirty="0"/>
              <a:t>IT and Architecture Principles Summary</a:t>
            </a:r>
          </a:p>
        </p:txBody>
      </p:sp>
      <p:graphicFrame>
        <p:nvGraphicFramePr>
          <p:cNvPr id="6" name="Table 5"/>
          <p:cNvGraphicFramePr>
            <a:graphicFrameLocks noGrp="1"/>
          </p:cNvGraphicFramePr>
          <p:nvPr>
            <p:extLst>
              <p:ext uri="{D42A27DB-BD31-4B8C-83A1-F6EECF244321}">
                <p14:modId xmlns:p14="http://schemas.microsoft.com/office/powerpoint/2010/main" val="2030241938"/>
              </p:ext>
            </p:extLst>
          </p:nvPr>
        </p:nvGraphicFramePr>
        <p:xfrm>
          <a:off x="746449" y="910781"/>
          <a:ext cx="11108910" cy="2723150"/>
        </p:xfrm>
        <a:graphic>
          <a:graphicData uri="http://schemas.openxmlformats.org/drawingml/2006/table">
            <a:tbl>
              <a:tblPr firstRow="1" bandRow="1">
                <a:tableStyleId>{5C22544A-7EE6-4342-B048-85BDC9FD1C3A}</a:tableStyleId>
              </a:tblPr>
              <a:tblGrid>
                <a:gridCol w="867747">
                  <a:extLst>
                    <a:ext uri="{9D8B030D-6E8A-4147-A177-3AD203B41FA5}">
                      <a16:colId xmlns:a16="http://schemas.microsoft.com/office/drawing/2014/main" val="1017487890"/>
                    </a:ext>
                  </a:extLst>
                </a:gridCol>
                <a:gridCol w="4340163">
                  <a:extLst>
                    <a:ext uri="{9D8B030D-6E8A-4147-A177-3AD203B41FA5}">
                      <a16:colId xmlns:a16="http://schemas.microsoft.com/office/drawing/2014/main" val="20000"/>
                    </a:ext>
                  </a:extLst>
                </a:gridCol>
                <a:gridCol w="5901000">
                  <a:extLst>
                    <a:ext uri="{9D8B030D-6E8A-4147-A177-3AD203B41FA5}">
                      <a16:colId xmlns:a16="http://schemas.microsoft.com/office/drawing/2014/main" val="20001"/>
                    </a:ext>
                  </a:extLst>
                </a:gridCol>
              </a:tblGrid>
              <a:tr h="3745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1" kern="1200" dirty="0">
                          <a:solidFill>
                            <a:schemeClr val="lt1"/>
                          </a:solidFill>
                          <a:effectLst/>
                          <a:latin typeface="+mn-lt"/>
                          <a:ea typeface="+mn-ea"/>
                          <a:cs typeface="+mn-cs"/>
                        </a:rPr>
                        <a:t>Solution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effectLst/>
                        </a:rPr>
                        <a:t>IT Principles</a:t>
                      </a:r>
                      <a:endParaRPr lang="en-AU" sz="105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a:effectLst/>
                        </a:rPr>
                        <a:t>Statement</a:t>
                      </a:r>
                      <a:endParaRPr lang="en-AU" sz="1200" b="1" kern="1200" dirty="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000"/>
                  </a:ext>
                </a:extLst>
              </a:tr>
              <a:tr h="2448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rgbClr val="00B050"/>
                          </a:solidFill>
                          <a:latin typeface="+mn-lt"/>
                          <a:cs typeface="+mn-cs"/>
                        </a:rPr>
                        <a:t>✔</a:t>
                      </a:r>
                      <a:endParaRPr lang="en-AU" sz="1200" kern="1200" dirty="0">
                        <a:solidFill>
                          <a:srgbClr val="FF0000"/>
                        </a:solidFill>
                        <a:latin typeface="+mn-lt"/>
                        <a:ea typeface="+mn-ea"/>
                        <a:cs typeface="+mn-cs"/>
                      </a:endParaRPr>
                    </a:p>
                  </a:txBody>
                  <a:tcPr/>
                </a:tc>
                <a:tc>
                  <a:txBody>
                    <a:bodyPr/>
                    <a:lstStyle/>
                    <a:p>
                      <a:r>
                        <a:rPr lang="en-AU" sz="1100" dirty="0"/>
                        <a:t>Think The Star Entertainment Group First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000" dirty="0"/>
                        <a:t>Solutions will consider the enterprise impact of architectural decisions</a:t>
                      </a:r>
                      <a:endParaRPr lang="en-AU" sz="10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001"/>
                  </a:ext>
                </a:extLst>
              </a:tr>
              <a:tr h="3745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b="1" dirty="0">
                          <a:solidFill>
                            <a:srgbClr val="FF0000"/>
                          </a:solidFill>
                          <a:latin typeface="+mn-lt"/>
                          <a:cs typeface="+mn-cs"/>
                        </a:rPr>
                        <a:t>✕</a:t>
                      </a:r>
                      <a:endParaRPr lang="en-AU" sz="1100" b="1" kern="1200" dirty="0">
                        <a:solidFill>
                          <a:srgbClr val="FF0000"/>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AU" sz="1100" b="1" kern="1200" dirty="0">
                        <a:solidFill>
                          <a:srgbClr val="000000"/>
                        </a:solidFill>
                        <a:latin typeface="verdana" panose="020B060403050404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a:t>Maximise Business Value of IT Investments</a:t>
                      </a:r>
                      <a:endParaRPr lang="en-AU" sz="1100" b="1" kern="1200" dirty="0">
                        <a:solidFill>
                          <a:srgbClr val="000000"/>
                        </a:solidFill>
                        <a:latin typeface="verdana" panose="020B060403050404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a:t>Solutions will seek to maximise sharing of resources such as network, computing, storage,</a:t>
                      </a:r>
                      <a:r>
                        <a:rPr lang="en-AU" sz="1000" kern="1200" baseline="0" dirty="0"/>
                        <a:t> </a:t>
                      </a:r>
                      <a:r>
                        <a:rPr lang="en-AU" sz="1000" kern="1200" dirty="0"/>
                        <a:t>data and </a:t>
                      </a:r>
                      <a:r>
                        <a:rPr lang="en-AU" sz="1000" dirty="0"/>
                        <a:t>l</a:t>
                      </a:r>
                      <a:r>
                        <a:rPr lang="en-AU" altLang="ja-JP" sz="1000" dirty="0"/>
                        <a:t>everage strategic vendor relationships </a:t>
                      </a:r>
                      <a:endParaRPr lang="en-AU" sz="1000" kern="1200" dirty="0">
                        <a:solidFill>
                          <a:srgbClr val="000000"/>
                        </a:solidFill>
                        <a:latin typeface="Helvetica" panose="020B0604020202020204" pitchFamily="34" charset="0"/>
                        <a:ea typeface="+mn-ea"/>
                        <a:cs typeface="+mn-cs"/>
                      </a:endParaRPr>
                    </a:p>
                  </a:txBody>
                  <a:tcPr/>
                </a:tc>
                <a:extLst>
                  <a:ext uri="{0D108BD9-81ED-4DB2-BD59-A6C34878D82A}">
                    <a16:rowId xmlns:a16="http://schemas.microsoft.com/office/drawing/2014/main" val="10003"/>
                  </a:ext>
                </a:extLst>
              </a:tr>
              <a:tr h="3745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dirty="0">
                          <a:solidFill>
                            <a:srgbClr val="00B050"/>
                          </a:solidFill>
                          <a:latin typeface="+mn-lt"/>
                          <a:cs typeface="+mn-cs"/>
                        </a:rPr>
                        <a:t>✔</a:t>
                      </a:r>
                      <a:endParaRPr lang="en-AU" sz="1100" b="1" kern="1200" dirty="0">
                        <a:solidFill>
                          <a:srgbClr val="000000"/>
                        </a:solidFill>
                        <a:latin typeface="verdana" panose="020B060403050404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a:t>Architecture Governance will apply across the organisation</a:t>
                      </a:r>
                      <a:endParaRPr lang="en-AU" sz="1100" b="1" kern="1200" dirty="0">
                        <a:solidFill>
                          <a:srgbClr val="000000"/>
                        </a:solidFill>
                        <a:latin typeface="verdana" panose="020B060403050404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altLang="ja-JP" sz="1000" kern="1200" dirty="0"/>
                        <a:t>IT will use a governance framework that ensures decisions on technology choices are against pre-defined and appropriately weighed criteria which consider both regional and enterprise factors</a:t>
                      </a:r>
                      <a:endParaRPr lang="en-AU" altLang="ja-JP" sz="1000" kern="1200" dirty="0">
                        <a:solidFill>
                          <a:srgbClr val="000000"/>
                        </a:solidFill>
                        <a:latin typeface="Helvetica" panose="020B0604020202020204" pitchFamily="34" charset="0"/>
                        <a:ea typeface="+mn-ea"/>
                        <a:cs typeface="+mn-cs"/>
                      </a:endParaRPr>
                    </a:p>
                  </a:txBody>
                  <a:tcPr/>
                </a:tc>
                <a:extLst>
                  <a:ext uri="{0D108BD9-81ED-4DB2-BD59-A6C34878D82A}">
                    <a16:rowId xmlns:a16="http://schemas.microsoft.com/office/drawing/2014/main" val="10004"/>
                  </a:ext>
                </a:extLst>
              </a:tr>
              <a:tr h="2448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dirty="0">
                          <a:solidFill>
                            <a:srgbClr val="00B050"/>
                          </a:solidFill>
                          <a:latin typeface="+mn-lt"/>
                          <a:cs typeface="+mn-cs"/>
                        </a:rPr>
                        <a:t>✔</a:t>
                      </a:r>
                      <a:endParaRPr lang="en-AU" sz="1100" b="1" kern="1200" dirty="0">
                        <a:solidFill>
                          <a:srgbClr val="000000"/>
                        </a:solidFill>
                        <a:latin typeface="verdana" panose="020B060403050404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a:t>Secure by design</a:t>
                      </a:r>
                      <a:endParaRPr lang="en-AU" sz="1100" b="1" kern="1200" dirty="0">
                        <a:solidFill>
                          <a:srgbClr val="000000"/>
                        </a:solidFill>
                        <a:latin typeface="verdana" panose="020B0604030504040204" pitchFamily="34" charset="0"/>
                        <a:ea typeface="+mn-ea"/>
                        <a:cs typeface="+mn-cs"/>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AU" sz="1000" kern="1200" dirty="0"/>
                        <a:t>Security and compliance are embedded into business, application, data and technology architecture</a:t>
                      </a:r>
                      <a:endParaRPr lang="en-AU" sz="1000" kern="1200" dirty="0">
                        <a:solidFill>
                          <a:srgbClr val="000000"/>
                        </a:solidFill>
                        <a:latin typeface="Helvetica" panose="020B0604020202020204" pitchFamily="34" charset="0"/>
                        <a:ea typeface="+mn-ea"/>
                        <a:cs typeface="+mn-cs"/>
                      </a:endParaRPr>
                    </a:p>
                  </a:txBody>
                  <a:tcPr/>
                </a:tc>
                <a:extLst>
                  <a:ext uri="{0D108BD9-81ED-4DB2-BD59-A6C34878D82A}">
                    <a16:rowId xmlns:a16="http://schemas.microsoft.com/office/drawing/2014/main" val="10007"/>
                  </a:ext>
                </a:extLst>
              </a:tr>
              <a:tr h="3946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dirty="0">
                          <a:solidFill>
                            <a:srgbClr val="00B050"/>
                          </a:solidFill>
                          <a:latin typeface="+mn-lt"/>
                          <a:cs typeface="+mn-cs"/>
                        </a:rPr>
                        <a:t>✔</a:t>
                      </a:r>
                      <a:endParaRPr lang="en-AU" sz="1100" b="1" kern="1200" dirty="0">
                        <a:solidFill>
                          <a:srgbClr val="000000"/>
                        </a:solidFill>
                        <a:latin typeface="verdana" panose="020B060403050404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a:t>Simple Solutions </a:t>
                      </a:r>
                      <a:endParaRPr lang="en-AU" sz="1100" b="1" kern="1200" dirty="0">
                        <a:solidFill>
                          <a:srgbClr val="000000"/>
                        </a:solidFill>
                        <a:latin typeface="verdana" panose="020B0604030504040204" pitchFamily="34" charset="0"/>
                        <a:ea typeface="+mn-ea"/>
                        <a:cs typeface="+mn-cs"/>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AU" sz="1000" kern="1200" dirty="0"/>
                        <a:t>IT will be as simple as possible. Where complexity is required it will be encapsulated and hidden behind an interface that is as simple as possible</a:t>
                      </a:r>
                      <a:endParaRPr lang="en-AU" sz="1000" kern="1200" dirty="0">
                        <a:solidFill>
                          <a:srgbClr val="000000"/>
                        </a:solidFill>
                        <a:latin typeface="Helvetica" panose="020B0604020202020204" pitchFamily="34" charset="0"/>
                        <a:ea typeface="+mn-ea"/>
                        <a:cs typeface="+mn-cs"/>
                      </a:endParaRPr>
                    </a:p>
                  </a:txBody>
                  <a:tcPr/>
                </a:tc>
                <a:extLst>
                  <a:ext uri="{0D108BD9-81ED-4DB2-BD59-A6C34878D82A}">
                    <a16:rowId xmlns:a16="http://schemas.microsoft.com/office/drawing/2014/main" val="10008"/>
                  </a:ext>
                </a:extLst>
              </a:tr>
              <a:tr h="5865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dirty="0">
                          <a:solidFill>
                            <a:srgbClr val="00B050"/>
                          </a:solidFill>
                          <a:latin typeface="+mn-lt"/>
                          <a:cs typeface="+mn-cs"/>
                        </a:rPr>
                        <a:t>✔</a:t>
                      </a:r>
                      <a:endParaRPr lang="en-AU" sz="1100" b="1" kern="1200" dirty="0">
                        <a:solidFill>
                          <a:srgbClr val="000000"/>
                        </a:solidFill>
                        <a:latin typeface="verdana" panose="020B0604030504040204" pitchFamily="34"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a:t>Reliable, Scalable, Available and Manageable</a:t>
                      </a:r>
                      <a:endParaRPr lang="en-AU" sz="1100" b="1" kern="1200" dirty="0">
                        <a:solidFill>
                          <a:srgbClr val="000000"/>
                        </a:solidFill>
                        <a:latin typeface="verdana" panose="020B0604030504040204" pitchFamily="34" charset="0"/>
                        <a:ea typeface="+mn-ea"/>
                        <a:cs typeface="+mn-cs"/>
                      </a:endParaRPr>
                    </a:p>
                  </a:txBody>
                  <a:tcPr/>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AU" sz="1000" kern="1200" dirty="0"/>
                        <a:t>Solutions will conform to non-functional requirements as agreed with the business customers and ensure that it will meet fundamental criteria for reliability, scalability, availability and manageability</a:t>
                      </a:r>
                      <a:endParaRPr lang="en-AU" sz="1000" kern="1200" dirty="0">
                        <a:solidFill>
                          <a:srgbClr val="000000"/>
                        </a:solidFill>
                        <a:latin typeface="Helvetica" panose="020B0604020202020204" pitchFamily="34" charset="0"/>
                        <a:ea typeface="+mn-ea"/>
                        <a:cs typeface="+mn-cs"/>
                      </a:endParaRPr>
                    </a:p>
                  </a:txBody>
                  <a:tcPr/>
                </a:tc>
                <a:extLst>
                  <a:ext uri="{0D108BD9-81ED-4DB2-BD59-A6C34878D82A}">
                    <a16:rowId xmlns:a16="http://schemas.microsoft.com/office/drawing/2014/main" val="1000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051139"/>
              </p:ext>
            </p:extLst>
          </p:nvPr>
        </p:nvGraphicFramePr>
        <p:xfrm>
          <a:off x="746449" y="3694921"/>
          <a:ext cx="11108911" cy="2715288"/>
        </p:xfrm>
        <a:graphic>
          <a:graphicData uri="http://schemas.openxmlformats.org/drawingml/2006/table">
            <a:tbl>
              <a:tblPr firstRow="1" bandRow="1">
                <a:tableStyleId>{5C22544A-7EE6-4342-B048-85BDC9FD1C3A}</a:tableStyleId>
              </a:tblPr>
              <a:tblGrid>
                <a:gridCol w="867747">
                  <a:extLst>
                    <a:ext uri="{9D8B030D-6E8A-4147-A177-3AD203B41FA5}">
                      <a16:colId xmlns:a16="http://schemas.microsoft.com/office/drawing/2014/main" val="3265105872"/>
                    </a:ext>
                  </a:extLst>
                </a:gridCol>
                <a:gridCol w="4340667">
                  <a:extLst>
                    <a:ext uri="{9D8B030D-6E8A-4147-A177-3AD203B41FA5}">
                      <a16:colId xmlns:a16="http://schemas.microsoft.com/office/drawing/2014/main" val="20000"/>
                    </a:ext>
                  </a:extLst>
                </a:gridCol>
                <a:gridCol w="5900497">
                  <a:extLst>
                    <a:ext uri="{9D8B030D-6E8A-4147-A177-3AD203B41FA5}">
                      <a16:colId xmlns:a16="http://schemas.microsoft.com/office/drawing/2014/main" val="20001"/>
                    </a:ext>
                  </a:extLst>
                </a:gridCol>
              </a:tblGrid>
              <a:tr h="4273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1" kern="1200" dirty="0">
                          <a:solidFill>
                            <a:schemeClr val="lt1"/>
                          </a:solidFill>
                          <a:effectLst/>
                          <a:latin typeface="+mn-lt"/>
                          <a:ea typeface="+mn-ea"/>
                          <a:cs typeface="+mn-cs"/>
                        </a:rPr>
                        <a:t>Solution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effectLst/>
                        </a:rPr>
                        <a:t>Architecture Principles</a:t>
                      </a:r>
                      <a:endParaRPr lang="en-AU" sz="105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a:effectLst/>
                        </a:rPr>
                        <a:t>Statement</a:t>
                      </a:r>
                      <a:endParaRPr lang="en-AU" sz="1200" b="1" kern="1200" dirty="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000"/>
                  </a:ext>
                </a:extLst>
              </a:tr>
              <a:tr h="2817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dirty="0">
                          <a:solidFill>
                            <a:srgbClr val="00B050"/>
                          </a:solidFill>
                          <a:latin typeface="+mn-lt"/>
                          <a:cs typeface="+mn-cs"/>
                        </a:rPr>
                        <a:t>✔</a:t>
                      </a:r>
                      <a:endParaRPr lang="en-AU" sz="1100" b="1" kern="1200" dirty="0">
                        <a:solidFill>
                          <a:srgbClr val="000000"/>
                        </a:solidFill>
                        <a:latin typeface="verdana" panose="020B0604030504040204" pitchFamily="34" charset="0"/>
                        <a:ea typeface="+mn-ea"/>
                        <a:cs typeface="+mn-cs"/>
                      </a:endParaRPr>
                    </a:p>
                  </a:txBody>
                  <a:tcPr marL="39207" marR="39207" marT="39207" marB="392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a:t>Consider cloud first</a:t>
                      </a:r>
                      <a:endParaRPr lang="en-AU" sz="1100" b="1" kern="1200" dirty="0">
                        <a:solidFill>
                          <a:srgbClr val="000000"/>
                        </a:solidFill>
                        <a:latin typeface="verdana" panose="020B0604030504040204" pitchFamily="34" charset="0"/>
                        <a:ea typeface="+mn-ea"/>
                        <a:cs typeface="+mn-cs"/>
                      </a:endParaRPr>
                    </a:p>
                  </a:txBody>
                  <a:tcPr marL="39207" marR="39207" marT="39207" marB="39207"/>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AU" sz="1050" kern="1200" baseline="0" dirty="0"/>
                        <a:t>When fit for purpose and commercially sound</a:t>
                      </a:r>
                      <a:endParaRPr lang="en-AU" sz="1050" kern="1200" dirty="0">
                        <a:solidFill>
                          <a:srgbClr val="000000"/>
                        </a:solidFill>
                        <a:latin typeface="Helvetica" panose="020B0604020202020204" pitchFamily="34" charset="0"/>
                        <a:ea typeface="+mn-ea"/>
                        <a:cs typeface="+mn-cs"/>
                      </a:endParaRPr>
                    </a:p>
                  </a:txBody>
                  <a:tcPr/>
                </a:tc>
                <a:extLst>
                  <a:ext uri="{0D108BD9-81ED-4DB2-BD59-A6C34878D82A}">
                    <a16:rowId xmlns:a16="http://schemas.microsoft.com/office/drawing/2014/main" val="10001"/>
                  </a:ext>
                </a:extLst>
              </a:tr>
              <a:tr h="2613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dirty="0">
                          <a:solidFill>
                            <a:srgbClr val="00B050"/>
                          </a:solidFill>
                          <a:latin typeface="+mn-lt"/>
                          <a:cs typeface="+mn-cs"/>
                        </a:rPr>
                        <a:t>✔</a:t>
                      </a:r>
                      <a:endParaRPr lang="en-AU" sz="1100" b="1" kern="1200" dirty="0">
                        <a:solidFill>
                          <a:srgbClr val="000000"/>
                        </a:solidFill>
                        <a:latin typeface="verdana" panose="020B0604030504040204" pitchFamily="34" charset="0"/>
                        <a:ea typeface="+mn-ea"/>
                        <a:cs typeface="+mn-cs"/>
                      </a:endParaRPr>
                    </a:p>
                  </a:txBody>
                  <a:tcPr marL="39207" marR="39207" marT="39207" marB="392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a:t>Think Mobility </a:t>
                      </a:r>
                      <a:endParaRPr lang="en-AU" sz="1100" b="1" kern="1200" dirty="0">
                        <a:solidFill>
                          <a:srgbClr val="000000"/>
                        </a:solidFill>
                        <a:latin typeface="verdana" panose="020B0604030504040204" pitchFamily="34" charset="0"/>
                        <a:ea typeface="+mn-ea"/>
                        <a:cs typeface="+mn-cs"/>
                      </a:endParaRPr>
                    </a:p>
                  </a:txBody>
                  <a:tcPr marL="39207" marR="39207" marT="39207" marB="39207"/>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AU" sz="1050" kern="1200" dirty="0"/>
                        <a:t>Applications should be built to maximise the locations and devices from which they can be used</a:t>
                      </a:r>
                      <a:endParaRPr lang="en-AU" sz="1050" kern="1200" dirty="0">
                        <a:solidFill>
                          <a:srgbClr val="000000"/>
                        </a:solidFill>
                        <a:latin typeface="Helvetica" panose="020B0604020202020204" pitchFamily="34" charset="0"/>
                        <a:ea typeface="+mn-ea"/>
                        <a:cs typeface="+mn-cs"/>
                      </a:endParaRPr>
                    </a:p>
                  </a:txBody>
                  <a:tcPr/>
                </a:tc>
                <a:extLst>
                  <a:ext uri="{0D108BD9-81ED-4DB2-BD59-A6C34878D82A}">
                    <a16:rowId xmlns:a16="http://schemas.microsoft.com/office/drawing/2014/main" val="10002"/>
                  </a:ext>
                </a:extLst>
              </a:tr>
              <a:tr h="4050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dirty="0">
                          <a:solidFill>
                            <a:srgbClr val="00B050"/>
                          </a:solidFill>
                          <a:latin typeface="+mn-lt"/>
                          <a:cs typeface="+mn-cs"/>
                        </a:rPr>
                        <a:t>✔</a:t>
                      </a:r>
                      <a:endParaRPr lang="en-AU" sz="1100" b="1" kern="1200" dirty="0">
                        <a:solidFill>
                          <a:srgbClr val="000000"/>
                        </a:solidFill>
                        <a:latin typeface="verdana" panose="020B0604030504040204" pitchFamily="34" charset="0"/>
                        <a:ea typeface="+mn-ea"/>
                        <a:cs typeface="+mn-cs"/>
                      </a:endParaRPr>
                    </a:p>
                  </a:txBody>
                  <a:tcPr marL="39207" marR="39207" marT="39207" marB="392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a:t>Single Source of Truth</a:t>
                      </a:r>
                      <a:endParaRPr lang="en-AU" sz="1100" b="1" kern="1200" dirty="0">
                        <a:solidFill>
                          <a:srgbClr val="000000"/>
                        </a:solidFill>
                        <a:latin typeface="verdana" panose="020B0604030504040204" pitchFamily="34" charset="0"/>
                        <a:ea typeface="+mn-ea"/>
                        <a:cs typeface="+mn-cs"/>
                      </a:endParaRPr>
                    </a:p>
                  </a:txBody>
                  <a:tcPr marL="39207" marR="39207" marT="39207" marB="39207"/>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AU" altLang="ja-JP" sz="1050" kern="1200" dirty="0"/>
                        <a:t>Where possible data (Configuration,</a:t>
                      </a:r>
                      <a:r>
                        <a:rPr lang="en-AU" altLang="ja-JP" sz="1050" kern="1200" baseline="0" dirty="0"/>
                        <a:t>  reference data, business rules and processes)</a:t>
                      </a:r>
                      <a:r>
                        <a:rPr lang="en-AU" altLang="ja-JP" sz="1050" kern="1200" dirty="0"/>
                        <a:t> should be stored once and shared across the</a:t>
                      </a:r>
                      <a:r>
                        <a:rPr lang="en-AU" altLang="ja-JP" sz="1050" kern="1200" baseline="0" dirty="0"/>
                        <a:t> enterprise</a:t>
                      </a:r>
                      <a:endParaRPr lang="en-AU" altLang="ja-JP" sz="1050" kern="1200" dirty="0">
                        <a:solidFill>
                          <a:srgbClr val="000000"/>
                        </a:solidFill>
                        <a:latin typeface="Helvetica" panose="020B0604020202020204" pitchFamily="34" charset="0"/>
                        <a:ea typeface="+mn-ea"/>
                        <a:cs typeface="+mn-cs"/>
                      </a:endParaRPr>
                    </a:p>
                  </a:txBody>
                  <a:tcPr/>
                </a:tc>
                <a:extLst>
                  <a:ext uri="{0D108BD9-81ED-4DB2-BD59-A6C34878D82A}">
                    <a16:rowId xmlns:a16="http://schemas.microsoft.com/office/drawing/2014/main" val="10003"/>
                  </a:ext>
                </a:extLst>
              </a:tr>
              <a:tr h="30352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dirty="0">
                          <a:solidFill>
                            <a:srgbClr val="00B050"/>
                          </a:solidFill>
                          <a:latin typeface="+mn-lt"/>
                          <a:cs typeface="+mn-cs"/>
                        </a:rPr>
                        <a:t>✔</a:t>
                      </a:r>
                      <a:endParaRPr lang="en-AU" sz="1100" b="1" kern="1200" dirty="0">
                        <a:solidFill>
                          <a:srgbClr val="000000"/>
                        </a:solidFill>
                        <a:latin typeface="verdana" panose="020B0604030504040204" pitchFamily="34" charset="0"/>
                        <a:ea typeface="+mn-ea"/>
                        <a:cs typeface="+mn-cs"/>
                      </a:endParaRPr>
                    </a:p>
                  </a:txBody>
                  <a:tcPr marL="39207" marR="39207" marT="39207" marB="392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a:t>Modular Components</a:t>
                      </a:r>
                      <a:endParaRPr lang="en-AU" sz="1100" b="1" kern="1200" dirty="0">
                        <a:solidFill>
                          <a:srgbClr val="000000"/>
                        </a:solidFill>
                        <a:latin typeface="verdana" panose="020B0604030504040204" pitchFamily="34" charset="0"/>
                        <a:ea typeface="+mn-ea"/>
                        <a:cs typeface="+mn-cs"/>
                      </a:endParaRPr>
                    </a:p>
                  </a:txBody>
                  <a:tcPr marL="39207" marR="39207" marT="39207" marB="39207"/>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AU" sz="1050" kern="1200" dirty="0"/>
                        <a:t>Services</a:t>
                      </a:r>
                      <a:r>
                        <a:rPr lang="en-AU" sz="1050" kern="1200" baseline="0" dirty="0"/>
                        <a:t> will be designed to maximise enterprise wide reuse</a:t>
                      </a:r>
                      <a:endParaRPr lang="en-AU" sz="1050" kern="1200" dirty="0">
                        <a:solidFill>
                          <a:srgbClr val="000000"/>
                        </a:solidFill>
                        <a:latin typeface="Helvetica" panose="020B0604020202020204" pitchFamily="34" charset="0"/>
                        <a:ea typeface="+mn-ea"/>
                        <a:cs typeface="+mn-cs"/>
                      </a:endParaRPr>
                    </a:p>
                  </a:txBody>
                  <a:tcPr/>
                </a:tc>
                <a:extLst>
                  <a:ext uri="{0D108BD9-81ED-4DB2-BD59-A6C34878D82A}">
                    <a16:rowId xmlns:a16="http://schemas.microsoft.com/office/drawing/2014/main" val="10004"/>
                  </a:ext>
                </a:extLst>
              </a:tr>
              <a:tr h="5649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dirty="0">
                          <a:solidFill>
                            <a:srgbClr val="00B050"/>
                          </a:solidFill>
                          <a:latin typeface="+mn-lt"/>
                          <a:cs typeface="+mn-cs"/>
                        </a:rPr>
                        <a:t>✔</a:t>
                      </a:r>
                      <a:endParaRPr lang="en-AU" sz="1100" b="1" kern="1200" dirty="0">
                        <a:solidFill>
                          <a:srgbClr val="000000"/>
                        </a:solidFill>
                        <a:latin typeface="verdana" panose="020B0604030504040204" pitchFamily="34" charset="0"/>
                        <a:ea typeface="+mn-ea"/>
                        <a:cs typeface="+mn-cs"/>
                      </a:endParaRPr>
                    </a:p>
                  </a:txBody>
                  <a:tcPr marL="39207" marR="39207" marT="39207" marB="392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a:t>Reuse before</a:t>
                      </a:r>
                      <a:r>
                        <a:rPr lang="en-AU" sz="1100" kern="1200" baseline="0" dirty="0"/>
                        <a:t> B</a:t>
                      </a:r>
                      <a:r>
                        <a:rPr lang="en-AU" sz="1100" kern="1200" dirty="0"/>
                        <a:t>uy, Buy before Build</a:t>
                      </a:r>
                      <a:endParaRPr lang="en-AU" sz="1100" b="1" kern="1200" dirty="0">
                        <a:solidFill>
                          <a:srgbClr val="000000"/>
                        </a:solidFill>
                        <a:latin typeface="verdana" panose="020B0604030504040204" pitchFamily="34" charset="0"/>
                        <a:ea typeface="+mn-ea"/>
                        <a:cs typeface="+mn-cs"/>
                      </a:endParaRPr>
                    </a:p>
                  </a:txBody>
                  <a:tcPr marL="39207" marR="39207" marT="39207" marB="39207"/>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AU" sz="1050" kern="1200" dirty="0"/>
                        <a:t>The approach to deployment of new IT applications, services and infrastructure is to reuse existing capability. If existing capability does not meet required capability then a “buy” option should be considered before a “build” option unless considered business strategic</a:t>
                      </a:r>
                      <a:endParaRPr lang="en-AU" sz="1050" kern="1200" dirty="0">
                        <a:solidFill>
                          <a:srgbClr val="000000"/>
                        </a:solidFill>
                        <a:latin typeface="Helvetica" panose="020B0604020202020204" pitchFamily="34" charset="0"/>
                        <a:ea typeface="+mn-ea"/>
                        <a:cs typeface="+mn-cs"/>
                      </a:endParaRPr>
                    </a:p>
                  </a:txBody>
                  <a:tcPr/>
                </a:tc>
                <a:extLst>
                  <a:ext uri="{0D108BD9-81ED-4DB2-BD59-A6C34878D82A}">
                    <a16:rowId xmlns:a16="http://schemas.microsoft.com/office/drawing/2014/main" val="10005"/>
                  </a:ext>
                </a:extLst>
              </a:tr>
              <a:tr h="4273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100" dirty="0">
                          <a:solidFill>
                            <a:srgbClr val="00B050"/>
                          </a:solidFill>
                          <a:latin typeface="+mn-lt"/>
                          <a:cs typeface="+mn-cs"/>
                        </a:rPr>
                        <a:t>✔</a:t>
                      </a:r>
                      <a:endParaRPr lang="en-AU" sz="1100" b="1" kern="1200" dirty="0">
                        <a:solidFill>
                          <a:srgbClr val="000000"/>
                        </a:solidFill>
                        <a:latin typeface="verdana" panose="020B0604030504040204" pitchFamily="34" charset="0"/>
                        <a:ea typeface="+mn-ea"/>
                        <a:cs typeface="+mn-cs"/>
                      </a:endParaRPr>
                    </a:p>
                  </a:txBody>
                  <a:tcPr marL="39207" marR="39207" marT="39207" marB="3920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100" kern="1200" dirty="0"/>
                        <a:t>Design for Change over Design to Last</a:t>
                      </a:r>
                      <a:endParaRPr lang="en-AU" sz="1100" b="1" kern="1200" dirty="0">
                        <a:solidFill>
                          <a:srgbClr val="000000"/>
                        </a:solidFill>
                        <a:latin typeface="verdana" panose="020B0604030504040204" pitchFamily="34" charset="0"/>
                        <a:ea typeface="+mn-ea"/>
                        <a:cs typeface="+mn-cs"/>
                      </a:endParaRPr>
                    </a:p>
                  </a:txBody>
                  <a:tcPr marL="39207" marR="39207" marT="39207" marB="39207"/>
                </a:tc>
                <a:tc>
                  <a:txBody>
                    <a:bodyPr/>
                    <a:lstStyle/>
                    <a:p>
                      <a:r>
                        <a:rPr lang="en-AU" sz="1050" kern="1200" dirty="0"/>
                        <a:t>Design applications and systems so they can evolve over time to address new requirements and challenges</a:t>
                      </a:r>
                      <a:endParaRPr lang="en-AU" sz="1050" kern="1200" dirty="0">
                        <a:solidFill>
                          <a:srgbClr val="000000"/>
                        </a:solidFill>
                        <a:latin typeface="Helvetica" panose="020B0604020202020204" pitchFamily="34" charset="0"/>
                        <a:ea typeface="+mn-ea"/>
                        <a:cs typeface="+mn-cs"/>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09882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Architecture Design Authority</a:t>
            </a:r>
          </a:p>
        </p:txBody>
      </p:sp>
      <p:sp>
        <p:nvSpPr>
          <p:cNvPr id="4" name="Text Placeholder 3"/>
          <p:cNvSpPr>
            <a:spLocks noGrp="1"/>
          </p:cNvSpPr>
          <p:nvPr>
            <p:ph type="body" sz="quarter" idx="14"/>
          </p:nvPr>
        </p:nvSpPr>
        <p:spPr/>
        <p:txBody>
          <a:bodyPr/>
          <a:lstStyle/>
          <a:p>
            <a:r>
              <a:rPr lang="en-AU" dirty="0"/>
              <a:t>ARIM Rating Assessment</a:t>
            </a:r>
          </a:p>
        </p:txBody>
      </p:sp>
      <p:graphicFrame>
        <p:nvGraphicFramePr>
          <p:cNvPr id="9" name="Table 8"/>
          <p:cNvGraphicFramePr>
            <a:graphicFrameLocks noGrp="1"/>
          </p:cNvGraphicFramePr>
          <p:nvPr>
            <p:extLst>
              <p:ext uri="{D42A27DB-BD31-4B8C-83A1-F6EECF244321}">
                <p14:modId xmlns:p14="http://schemas.microsoft.com/office/powerpoint/2010/main" val="4232381767"/>
              </p:ext>
            </p:extLst>
          </p:nvPr>
        </p:nvGraphicFramePr>
        <p:xfrm>
          <a:off x="2412842" y="1723154"/>
          <a:ext cx="6917768" cy="3855720"/>
        </p:xfrm>
        <a:graphic>
          <a:graphicData uri="http://schemas.openxmlformats.org/drawingml/2006/table">
            <a:tbl>
              <a:tblPr firstRow="1" bandRow="1">
                <a:tableStyleId>{5C22544A-7EE6-4342-B048-85BDC9FD1C3A}</a:tableStyleId>
              </a:tblPr>
              <a:tblGrid>
                <a:gridCol w="1029424">
                  <a:extLst>
                    <a:ext uri="{9D8B030D-6E8A-4147-A177-3AD203B41FA5}">
                      <a16:colId xmlns:a16="http://schemas.microsoft.com/office/drawing/2014/main" val="3666688735"/>
                    </a:ext>
                  </a:extLst>
                </a:gridCol>
                <a:gridCol w="4712688">
                  <a:extLst>
                    <a:ext uri="{9D8B030D-6E8A-4147-A177-3AD203B41FA5}">
                      <a16:colId xmlns:a16="http://schemas.microsoft.com/office/drawing/2014/main" val="647707509"/>
                    </a:ext>
                  </a:extLst>
                </a:gridCol>
                <a:gridCol w="1175656">
                  <a:extLst>
                    <a:ext uri="{9D8B030D-6E8A-4147-A177-3AD203B41FA5}">
                      <a16:colId xmlns:a16="http://schemas.microsoft.com/office/drawing/2014/main" val="11750006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1" kern="1200" dirty="0">
                          <a:solidFill>
                            <a:schemeClr val="lt1"/>
                          </a:solidFill>
                          <a:effectLst/>
                          <a:latin typeface="+mn-lt"/>
                          <a:ea typeface="+mn-ea"/>
                          <a:cs typeface="+mn-cs"/>
                        </a:rPr>
                        <a:t>Solution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1" kern="1200" dirty="0">
                          <a:solidFill>
                            <a:schemeClr val="lt1"/>
                          </a:solidFill>
                          <a:effectLst/>
                          <a:latin typeface="+mn-lt"/>
                          <a:ea typeface="+mn-ea"/>
                          <a:cs typeface="+mn-cs"/>
                        </a:rPr>
                        <a:t>Assessment</a:t>
                      </a:r>
                      <a:r>
                        <a:rPr lang="en-AU" sz="1200" dirty="0">
                          <a:solidFill>
                            <a:schemeClr val="tx2"/>
                          </a:solidFill>
                        </a:rPr>
                        <a:t> </a:t>
                      </a:r>
                      <a:r>
                        <a:rPr lang="en-AU" sz="1200" b="1" kern="1200" dirty="0">
                          <a:solidFill>
                            <a:schemeClr val="lt1"/>
                          </a:solidFill>
                          <a:effectLst/>
                          <a:latin typeface="+mn-lt"/>
                          <a:ea typeface="+mn-ea"/>
                          <a:cs typeface="+mn-cs"/>
                        </a:rPr>
                        <a:t>Question</a:t>
                      </a:r>
                    </a:p>
                  </a:txBody>
                  <a:tcPr/>
                </a:tc>
                <a:tc>
                  <a:txBody>
                    <a:bodyPr/>
                    <a:lstStyle/>
                    <a:p>
                      <a:pPr algn="ctr"/>
                      <a:r>
                        <a:rPr lang="en-AU" sz="1200" b="1" kern="1200" dirty="0">
                          <a:solidFill>
                            <a:schemeClr val="lt1"/>
                          </a:solidFill>
                          <a:effectLst/>
                          <a:latin typeface="+mn-lt"/>
                          <a:ea typeface="+mn-ea"/>
                          <a:cs typeface="+mn-cs"/>
                        </a:rPr>
                        <a:t>ARIM</a:t>
                      </a:r>
                      <a:r>
                        <a:rPr lang="en-AU" sz="1200" dirty="0">
                          <a:solidFill>
                            <a:schemeClr val="tx1"/>
                          </a:solidFill>
                        </a:rPr>
                        <a:t> </a:t>
                      </a:r>
                      <a:r>
                        <a:rPr lang="en-AU" sz="1200" b="1" kern="1200" dirty="0">
                          <a:solidFill>
                            <a:schemeClr val="lt1"/>
                          </a:solidFill>
                          <a:effectLst/>
                          <a:latin typeface="+mn-lt"/>
                          <a:ea typeface="+mn-ea"/>
                          <a:cs typeface="+mn-cs"/>
                        </a:rPr>
                        <a:t>Rating</a:t>
                      </a:r>
                    </a:p>
                  </a:txBody>
                  <a:tcPr/>
                </a:tc>
                <a:extLst>
                  <a:ext uri="{0D108BD9-81ED-4DB2-BD59-A6C34878D82A}">
                    <a16:rowId xmlns:a16="http://schemas.microsoft.com/office/drawing/2014/main" val="130504046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200" dirty="0">
                          <a:solidFill>
                            <a:srgbClr val="00B050"/>
                          </a:solidFill>
                          <a:latin typeface="+mn-lt"/>
                          <a:cs typeface="+mn-cs"/>
                        </a:rPr>
                        <a:t>✔</a:t>
                      </a:r>
                      <a:endParaRPr lang="en-AU" sz="1200" dirty="0">
                        <a:solidFill>
                          <a:schemeClr val="tx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2"/>
                          </a:solidFill>
                          <a:effectLst/>
                          <a:latin typeface="+mn-lt"/>
                          <a:ea typeface="+mn-ea"/>
                          <a:cs typeface="+mn-cs"/>
                        </a:rPr>
                        <a:t>Are there new applications being introduced?</a:t>
                      </a:r>
                      <a:endParaRPr lang="en-AU" sz="1200" dirty="0">
                        <a:solidFill>
                          <a:schemeClr val="tx2"/>
                        </a:solidFill>
                      </a:endParaRPr>
                    </a:p>
                  </a:txBody>
                  <a:tcPr/>
                </a:tc>
                <a:tc>
                  <a:txBody>
                    <a:bodyPr/>
                    <a:lstStyle/>
                    <a:p>
                      <a:pPr algn="ctr"/>
                      <a:r>
                        <a:rPr lang="en-AU" sz="1200" dirty="0"/>
                        <a:t>3</a:t>
                      </a:r>
                    </a:p>
                  </a:txBody>
                  <a:tcPr/>
                </a:tc>
                <a:extLst>
                  <a:ext uri="{0D108BD9-81ED-4DB2-BD59-A6C34878D82A}">
                    <a16:rowId xmlns:a16="http://schemas.microsoft.com/office/drawing/2014/main" val="3978932255"/>
                  </a:ext>
                </a:extLst>
              </a:tr>
              <a:tr h="370840">
                <a:tc>
                  <a:txBody>
                    <a:bodyPr/>
                    <a:lstStyle/>
                    <a:p>
                      <a:pPr algn="ctr"/>
                      <a:r>
                        <a:rPr lang="en-AU" sz="1200" dirty="0">
                          <a:solidFill>
                            <a:srgbClr val="00B050"/>
                          </a:solidFill>
                          <a:latin typeface="+mn-lt"/>
                          <a:cs typeface="+mn-cs"/>
                        </a:rPr>
                        <a:t>✔</a:t>
                      </a:r>
                      <a:endParaRPr lang="en-A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2"/>
                          </a:solidFill>
                          <a:effectLst/>
                          <a:latin typeface="+mn-lt"/>
                          <a:ea typeface="+mn-ea"/>
                          <a:cs typeface="+mn-cs"/>
                        </a:rPr>
                        <a:t>Are there new interfaces being created inside the</a:t>
                      </a:r>
                      <a:r>
                        <a:rPr lang="en-AU" sz="1200" kern="1200" baseline="0" dirty="0">
                          <a:solidFill>
                            <a:schemeClr val="tx2"/>
                          </a:solidFill>
                          <a:effectLst/>
                          <a:latin typeface="+mn-lt"/>
                          <a:ea typeface="+mn-ea"/>
                          <a:cs typeface="+mn-cs"/>
                        </a:rPr>
                        <a:t> company</a:t>
                      </a:r>
                      <a:r>
                        <a:rPr lang="en-AU" sz="1200" kern="1200" dirty="0">
                          <a:solidFill>
                            <a:schemeClr val="tx2"/>
                          </a:solidFill>
                          <a:effectLst/>
                          <a:latin typeface="+mn-lt"/>
                          <a:ea typeface="+mn-ea"/>
                          <a:cs typeface="+mn-cs"/>
                        </a:rPr>
                        <a:t>?</a:t>
                      </a:r>
                      <a:endParaRPr lang="en-AU" sz="1200" dirty="0">
                        <a:solidFill>
                          <a:schemeClr val="tx2"/>
                        </a:solidFill>
                      </a:endParaRPr>
                    </a:p>
                    <a:p>
                      <a:endParaRPr lang="en-AU" sz="1200" dirty="0"/>
                    </a:p>
                  </a:txBody>
                  <a:tcPr/>
                </a:tc>
                <a:tc>
                  <a:txBody>
                    <a:bodyPr/>
                    <a:lstStyle/>
                    <a:p>
                      <a:pPr algn="ctr"/>
                      <a:r>
                        <a:rPr lang="en-AU" sz="1200" dirty="0"/>
                        <a:t>1</a:t>
                      </a:r>
                    </a:p>
                  </a:txBody>
                  <a:tcPr/>
                </a:tc>
                <a:extLst>
                  <a:ext uri="{0D108BD9-81ED-4DB2-BD59-A6C34878D82A}">
                    <a16:rowId xmlns:a16="http://schemas.microsoft.com/office/drawing/2014/main" val="1827395142"/>
                  </a:ext>
                </a:extLst>
              </a:tr>
              <a:tr h="370840">
                <a:tc>
                  <a:txBody>
                    <a:bodyPr/>
                    <a:lstStyle/>
                    <a:p>
                      <a:pPr algn="ctr"/>
                      <a:r>
                        <a:rPr lang="en-AU" sz="1200" dirty="0">
                          <a:solidFill>
                            <a:srgbClr val="00B050"/>
                          </a:solidFill>
                          <a:latin typeface="+mn-lt"/>
                          <a:cs typeface="+mn-cs"/>
                        </a:rPr>
                        <a:t>✔</a:t>
                      </a:r>
                      <a:endParaRPr lang="en-A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2"/>
                          </a:solidFill>
                          <a:effectLst/>
                          <a:latin typeface="+mn-lt"/>
                          <a:ea typeface="+mn-ea"/>
                          <a:cs typeface="+mn-cs"/>
                        </a:rPr>
                        <a:t>Are there new interfaces with outside entities being created?</a:t>
                      </a:r>
                      <a:endParaRPr lang="en-AU" sz="1200" dirty="0">
                        <a:solidFill>
                          <a:schemeClr val="tx2"/>
                        </a:solidFill>
                      </a:endParaRPr>
                    </a:p>
                    <a:p>
                      <a:endParaRPr lang="en-AU" sz="1200" dirty="0"/>
                    </a:p>
                  </a:txBody>
                  <a:tcPr/>
                </a:tc>
                <a:tc>
                  <a:txBody>
                    <a:bodyPr/>
                    <a:lstStyle/>
                    <a:p>
                      <a:pPr algn="ctr"/>
                      <a:r>
                        <a:rPr lang="en-AU" sz="1200" dirty="0"/>
                        <a:t>3</a:t>
                      </a:r>
                    </a:p>
                  </a:txBody>
                  <a:tcPr/>
                </a:tc>
                <a:extLst>
                  <a:ext uri="{0D108BD9-81ED-4DB2-BD59-A6C34878D82A}">
                    <a16:rowId xmlns:a16="http://schemas.microsoft.com/office/drawing/2014/main" val="534478303"/>
                  </a:ext>
                </a:extLst>
              </a:tr>
              <a:tr h="370840">
                <a:tc>
                  <a:txBody>
                    <a:bodyPr/>
                    <a:lstStyle/>
                    <a:p>
                      <a:pPr algn="ctr"/>
                      <a:r>
                        <a:rPr lang="en-AU" sz="1200" dirty="0">
                          <a:solidFill>
                            <a:srgbClr val="00B050"/>
                          </a:solidFill>
                          <a:latin typeface="+mn-lt"/>
                          <a:cs typeface="+mn-cs"/>
                        </a:rPr>
                        <a:t>✔</a:t>
                      </a:r>
                      <a:endParaRPr lang="en-A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2"/>
                          </a:solidFill>
                          <a:effectLst/>
                          <a:latin typeface="+mn-lt"/>
                          <a:ea typeface="+mn-ea"/>
                          <a:cs typeface="+mn-cs"/>
                        </a:rPr>
                        <a:t>Are there new business workflows being introduced?</a:t>
                      </a:r>
                      <a:endParaRPr lang="en-AU" sz="1200" dirty="0">
                        <a:solidFill>
                          <a:schemeClr val="tx2"/>
                        </a:solidFill>
                      </a:endParaRPr>
                    </a:p>
                    <a:p>
                      <a:endParaRPr lang="en-AU" sz="1200" dirty="0"/>
                    </a:p>
                  </a:txBody>
                  <a:tcPr/>
                </a:tc>
                <a:tc>
                  <a:txBody>
                    <a:bodyPr/>
                    <a:lstStyle/>
                    <a:p>
                      <a:pPr algn="ctr"/>
                      <a:r>
                        <a:rPr lang="en-AU" sz="1200" dirty="0"/>
                        <a:t>2</a:t>
                      </a:r>
                    </a:p>
                  </a:txBody>
                  <a:tcPr/>
                </a:tc>
                <a:extLst>
                  <a:ext uri="{0D108BD9-81ED-4DB2-BD59-A6C34878D82A}">
                    <a16:rowId xmlns:a16="http://schemas.microsoft.com/office/drawing/2014/main" val="3501381976"/>
                  </a:ext>
                </a:extLst>
              </a:tr>
              <a:tr h="370840">
                <a:tc>
                  <a:txBody>
                    <a:bodyPr/>
                    <a:lstStyle/>
                    <a:p>
                      <a:pPr algn="ctr"/>
                      <a:r>
                        <a:rPr lang="en-AU" sz="1200" dirty="0">
                          <a:solidFill>
                            <a:srgbClr val="00B050"/>
                          </a:solidFill>
                          <a:latin typeface="+mn-lt"/>
                          <a:cs typeface="+mn-cs"/>
                        </a:rPr>
                        <a:t>✔</a:t>
                      </a:r>
                      <a:endParaRPr lang="en-A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2"/>
                          </a:solidFill>
                          <a:effectLst/>
                          <a:latin typeface="+mn-lt"/>
                          <a:ea typeface="+mn-ea"/>
                          <a:cs typeface="+mn-cs"/>
                        </a:rPr>
                        <a:t>Are there increased Business Volumes?</a:t>
                      </a:r>
                      <a:endParaRPr lang="en-AU" sz="1200" dirty="0">
                        <a:solidFill>
                          <a:schemeClr val="tx2"/>
                        </a:solidFill>
                      </a:endParaRPr>
                    </a:p>
                    <a:p>
                      <a:endParaRPr lang="en-AU" sz="1200" dirty="0"/>
                    </a:p>
                  </a:txBody>
                  <a:tcPr/>
                </a:tc>
                <a:tc>
                  <a:txBody>
                    <a:bodyPr/>
                    <a:lstStyle/>
                    <a:p>
                      <a:pPr algn="ctr"/>
                      <a:r>
                        <a:rPr lang="en-AU" sz="1200" dirty="0"/>
                        <a:t>2</a:t>
                      </a:r>
                    </a:p>
                  </a:txBody>
                  <a:tcPr/>
                </a:tc>
                <a:extLst>
                  <a:ext uri="{0D108BD9-81ED-4DB2-BD59-A6C34878D82A}">
                    <a16:rowId xmlns:a16="http://schemas.microsoft.com/office/drawing/2014/main" val="2718520894"/>
                  </a:ext>
                </a:extLst>
              </a:tr>
              <a:tr h="370840">
                <a:tc>
                  <a:txBody>
                    <a:bodyPr/>
                    <a:lstStyle/>
                    <a:p>
                      <a:pPr algn="ctr"/>
                      <a:r>
                        <a:rPr lang="en-AU" sz="1200" dirty="0">
                          <a:solidFill>
                            <a:srgbClr val="00B050"/>
                          </a:solidFill>
                          <a:latin typeface="+mn-lt"/>
                          <a:cs typeface="+mn-cs"/>
                        </a:rPr>
                        <a:t>✔</a:t>
                      </a:r>
                      <a:endParaRPr lang="en-A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2"/>
                          </a:solidFill>
                          <a:effectLst/>
                          <a:latin typeface="+mn-lt"/>
                          <a:ea typeface="+mn-ea"/>
                          <a:cs typeface="+mn-cs"/>
                        </a:rPr>
                        <a:t>Are there changes to SLAs?</a:t>
                      </a:r>
                      <a:endParaRPr lang="en-AU" sz="1200" dirty="0">
                        <a:solidFill>
                          <a:schemeClr val="tx2"/>
                        </a:solidFill>
                      </a:endParaRPr>
                    </a:p>
                    <a:p>
                      <a:endParaRPr lang="en-AU" sz="1200" dirty="0"/>
                    </a:p>
                  </a:txBody>
                  <a:tcPr/>
                </a:tc>
                <a:tc>
                  <a:txBody>
                    <a:bodyPr/>
                    <a:lstStyle/>
                    <a:p>
                      <a:pPr algn="ctr"/>
                      <a:r>
                        <a:rPr lang="en-AU" sz="1200" dirty="0"/>
                        <a:t>3</a:t>
                      </a:r>
                    </a:p>
                  </a:txBody>
                  <a:tcPr/>
                </a:tc>
                <a:extLst>
                  <a:ext uri="{0D108BD9-81ED-4DB2-BD59-A6C34878D82A}">
                    <a16:rowId xmlns:a16="http://schemas.microsoft.com/office/drawing/2014/main" val="984383603"/>
                  </a:ext>
                </a:extLst>
              </a:tr>
              <a:tr h="370840">
                <a:tc>
                  <a:txBody>
                    <a:bodyPr/>
                    <a:lstStyle/>
                    <a:p>
                      <a:pPr algn="ctr"/>
                      <a:r>
                        <a:rPr lang="en-AU" sz="1200" dirty="0">
                          <a:solidFill>
                            <a:srgbClr val="00B050"/>
                          </a:solidFill>
                          <a:latin typeface="+mn-lt"/>
                          <a:cs typeface="+mn-cs"/>
                        </a:rPr>
                        <a:t>✔</a:t>
                      </a:r>
                      <a:endParaRPr lang="en-A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2"/>
                          </a:solidFill>
                          <a:effectLst/>
                          <a:latin typeface="+mn-lt"/>
                          <a:ea typeface="+mn-ea"/>
                          <a:cs typeface="+mn-cs"/>
                        </a:rPr>
                        <a:t>Are there changes to underlying infrastructure?</a:t>
                      </a:r>
                      <a:endParaRPr lang="en-AU" sz="1200" dirty="0">
                        <a:solidFill>
                          <a:schemeClr val="tx2"/>
                        </a:solidFill>
                      </a:endParaRPr>
                    </a:p>
                    <a:p>
                      <a:endParaRPr lang="en-AU" sz="1200" dirty="0"/>
                    </a:p>
                  </a:txBody>
                  <a:tcPr/>
                </a:tc>
                <a:tc>
                  <a:txBody>
                    <a:bodyPr/>
                    <a:lstStyle/>
                    <a:p>
                      <a:pPr algn="ctr"/>
                      <a:r>
                        <a:rPr lang="en-AU" sz="1200" dirty="0"/>
                        <a:t>2</a:t>
                      </a:r>
                    </a:p>
                  </a:txBody>
                  <a:tcPr/>
                </a:tc>
                <a:extLst>
                  <a:ext uri="{0D108BD9-81ED-4DB2-BD59-A6C34878D82A}">
                    <a16:rowId xmlns:a16="http://schemas.microsoft.com/office/drawing/2014/main" val="4063226871"/>
                  </a:ext>
                </a:extLst>
              </a:tr>
              <a:tr h="370840">
                <a:tc>
                  <a:txBody>
                    <a:bodyPr/>
                    <a:lstStyle/>
                    <a:p>
                      <a:pPr algn="ctr"/>
                      <a:r>
                        <a:rPr lang="en-AU" sz="1200" dirty="0">
                          <a:solidFill>
                            <a:srgbClr val="00B050"/>
                          </a:solidFill>
                          <a:latin typeface="+mn-lt"/>
                          <a:cs typeface="+mn-cs"/>
                        </a:rPr>
                        <a:t>✔</a:t>
                      </a:r>
                      <a:endParaRPr lang="en-A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2"/>
                          </a:solidFill>
                          <a:effectLst/>
                          <a:latin typeface="+mn-lt"/>
                          <a:ea typeface="+mn-ea"/>
                          <a:cs typeface="+mn-cs"/>
                        </a:rPr>
                        <a:t>Are there any violations of key architecture principles / standards?</a:t>
                      </a:r>
                      <a:endParaRPr lang="en-AU" sz="1200" dirty="0"/>
                    </a:p>
                  </a:txBody>
                  <a:tcPr/>
                </a:tc>
                <a:tc>
                  <a:txBody>
                    <a:bodyPr/>
                    <a:lstStyle/>
                    <a:p>
                      <a:pPr algn="ctr"/>
                      <a:r>
                        <a:rPr lang="en-AU" sz="1200" dirty="0"/>
                        <a:t>2</a:t>
                      </a:r>
                    </a:p>
                  </a:txBody>
                  <a:tcPr/>
                </a:tc>
                <a:extLst>
                  <a:ext uri="{0D108BD9-81ED-4DB2-BD59-A6C34878D82A}">
                    <a16:rowId xmlns:a16="http://schemas.microsoft.com/office/drawing/2014/main" val="3386978763"/>
                  </a:ext>
                </a:extLst>
              </a:tr>
            </a:tbl>
          </a:graphicData>
        </a:graphic>
      </p:graphicFrame>
      <p:sp>
        <p:nvSpPr>
          <p:cNvPr id="8" name="Slide Number Placeholder 3">
            <a:extLst>
              <a:ext uri="{FF2B5EF4-FFF2-40B4-BE49-F238E27FC236}">
                <a16:creationId xmlns:a16="http://schemas.microsoft.com/office/drawing/2014/main" id="{DF2E6022-01D1-443D-B5DC-9D3D66019C01}"/>
              </a:ext>
            </a:extLst>
          </p:cNvPr>
          <p:cNvSpPr>
            <a:spLocks noGrp="1"/>
          </p:cNvSpPr>
          <p:nvPr>
            <p:ph type="sldNum" sz="quarter" idx="11"/>
          </p:nvPr>
        </p:nvSpPr>
        <p:spPr>
          <a:xfrm>
            <a:off x="10432845" y="6512997"/>
            <a:ext cx="1422515" cy="216000"/>
          </a:xfrm>
        </p:spPr>
        <p:txBody>
          <a:bodyPr/>
          <a:lstStyle/>
          <a:p>
            <a:pPr fontAlgn="auto">
              <a:spcBef>
                <a:spcPts val="0"/>
              </a:spcBef>
              <a:spcAft>
                <a:spcPts val="0"/>
              </a:spcAft>
            </a:pPr>
            <a:fld id="{CE1B70CE-F4BC-4B6F-A663-B479B5E51611}" type="slidenum">
              <a:rPr lang="en-AU" smtClean="0">
                <a:solidFill>
                  <a:srgbClr val="000000"/>
                </a:solidFill>
              </a:rPr>
              <a:pPr fontAlgn="auto">
                <a:spcBef>
                  <a:spcPts val="0"/>
                </a:spcBef>
                <a:spcAft>
                  <a:spcPts val="0"/>
                </a:spcAft>
              </a:pPr>
              <a:t>25</a:t>
            </a:fld>
            <a:endParaRPr lang="en-AU" dirty="0">
              <a:solidFill>
                <a:srgbClr val="000000"/>
              </a:solidFill>
            </a:endParaRPr>
          </a:p>
        </p:txBody>
      </p:sp>
    </p:spTree>
    <p:extLst>
      <p:ext uri="{BB962C8B-B14F-4D97-AF65-F5344CB8AC3E}">
        <p14:creationId xmlns:p14="http://schemas.microsoft.com/office/powerpoint/2010/main" val="995368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219825" y="1818994"/>
            <a:ext cx="5487493" cy="46940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nchorCtr="0"/>
          <a:lstStyle/>
          <a:p>
            <a:r>
              <a:rPr lang="en-US" dirty="0">
                <a:solidFill>
                  <a:schemeClr val="tx1"/>
                </a:solidFill>
              </a:rPr>
              <a:t>Overall Comments:</a:t>
            </a:r>
          </a:p>
          <a:p>
            <a:endParaRPr lang="en-US" dirty="0">
              <a:solidFill>
                <a:schemeClr val="tx1"/>
              </a:solidFill>
            </a:endParaRPr>
          </a:p>
          <a:p>
            <a:pPr marL="285750" indent="-285750">
              <a:buFont typeface="Arial" panose="020B0604020202020204" pitchFamily="34" charset="0"/>
              <a:buChar char="•"/>
            </a:pPr>
            <a:r>
              <a:rPr lang="en-US" dirty="0" err="1">
                <a:solidFill>
                  <a:schemeClr val="tx1"/>
                </a:solidFill>
              </a:rPr>
              <a:t>TrackVia</a:t>
            </a:r>
            <a:r>
              <a:rPr lang="en-US" dirty="0">
                <a:solidFill>
                  <a:schemeClr val="tx1"/>
                </a:solidFill>
              </a:rPr>
              <a:t> is not a strategic IT platform (refer to Gartner Magic Quadrant diagram).  </a:t>
            </a:r>
          </a:p>
          <a:p>
            <a:endParaRPr lang="en-US" dirty="0">
              <a:solidFill>
                <a:schemeClr val="tx1"/>
              </a:solidFill>
            </a:endParaRPr>
          </a:p>
          <a:p>
            <a:r>
              <a:rPr lang="en-US" dirty="0">
                <a:solidFill>
                  <a:schemeClr val="tx1"/>
                </a:solidFill>
              </a:rPr>
              <a:t>Confirms to AML Business 5 Year plan.</a:t>
            </a:r>
          </a:p>
          <a:p>
            <a:endParaRPr lang="en-US" dirty="0">
              <a:solidFill>
                <a:schemeClr val="tx1"/>
              </a:solidFill>
            </a:endParaRPr>
          </a:p>
        </p:txBody>
      </p:sp>
      <p:sp>
        <p:nvSpPr>
          <p:cNvPr id="10" name="TextBox 9"/>
          <p:cNvSpPr txBox="1"/>
          <p:nvPr/>
        </p:nvSpPr>
        <p:spPr>
          <a:xfrm>
            <a:off x="2192437" y="1909084"/>
            <a:ext cx="3241667" cy="357930"/>
          </a:xfrm>
          <a:prstGeom prst="rect">
            <a:avLst/>
          </a:prstGeom>
          <a:noFill/>
        </p:spPr>
        <p:txBody>
          <a:bodyPr wrap="square" lIns="80147" tIns="40074" rIns="80147" bIns="40074" rtlCol="0">
            <a:spAutoFit/>
          </a:bodyPr>
          <a:lstStyle/>
          <a:p>
            <a:endParaRPr lang="en-US" dirty="0"/>
          </a:p>
        </p:txBody>
      </p:sp>
      <p:sp>
        <p:nvSpPr>
          <p:cNvPr id="12" name="TextBox 11"/>
          <p:cNvSpPr txBox="1"/>
          <p:nvPr/>
        </p:nvSpPr>
        <p:spPr>
          <a:xfrm>
            <a:off x="2025925" y="2468550"/>
            <a:ext cx="3927200" cy="357930"/>
          </a:xfrm>
          <a:prstGeom prst="rect">
            <a:avLst/>
          </a:prstGeom>
          <a:noFill/>
        </p:spPr>
        <p:txBody>
          <a:bodyPr wrap="square" lIns="80147" tIns="40074" rIns="80147" bIns="40074" rtlCol="0">
            <a:spAutoFit/>
          </a:bodyPr>
          <a:lstStyle/>
          <a:p>
            <a:r>
              <a:rPr lang="en-US" dirty="0"/>
              <a:t>Conforms to the 5 Year Plan (Y/N)</a:t>
            </a:r>
          </a:p>
        </p:txBody>
      </p:sp>
      <p:sp>
        <p:nvSpPr>
          <p:cNvPr id="18" name="TextBox 17"/>
          <p:cNvSpPr txBox="1"/>
          <p:nvPr/>
        </p:nvSpPr>
        <p:spPr>
          <a:xfrm>
            <a:off x="2016028" y="3699531"/>
            <a:ext cx="3937097" cy="911927"/>
          </a:xfrm>
          <a:prstGeom prst="rect">
            <a:avLst/>
          </a:prstGeom>
          <a:noFill/>
        </p:spPr>
        <p:txBody>
          <a:bodyPr wrap="square" lIns="80147" tIns="40074" rIns="80147" bIns="40074" rtlCol="0">
            <a:spAutoFit/>
          </a:bodyPr>
          <a:lstStyle/>
          <a:p>
            <a:r>
              <a:rPr lang="en-US" dirty="0"/>
              <a:t>Rating: Accept (A), Accept with conditions (AC), Reject (R) or (E) Exception</a:t>
            </a:r>
          </a:p>
        </p:txBody>
      </p:sp>
      <p:sp>
        <p:nvSpPr>
          <p:cNvPr id="19" name="TextBox 18"/>
          <p:cNvSpPr txBox="1"/>
          <p:nvPr/>
        </p:nvSpPr>
        <p:spPr>
          <a:xfrm>
            <a:off x="2025924" y="1840391"/>
            <a:ext cx="3927201" cy="634929"/>
          </a:xfrm>
          <a:prstGeom prst="rect">
            <a:avLst/>
          </a:prstGeom>
          <a:noFill/>
        </p:spPr>
        <p:txBody>
          <a:bodyPr wrap="square" lIns="80147" tIns="40074" rIns="80147" bIns="40074" rtlCol="0">
            <a:spAutoFit/>
          </a:bodyPr>
          <a:lstStyle/>
          <a:p>
            <a:r>
              <a:rPr lang="en-US" dirty="0"/>
              <a:t>Conforms to Architecture Principles (Y/N)</a:t>
            </a:r>
          </a:p>
        </p:txBody>
      </p:sp>
      <p:sp>
        <p:nvSpPr>
          <p:cNvPr id="21" name="TextBox 20"/>
          <p:cNvSpPr txBox="1"/>
          <p:nvPr/>
        </p:nvSpPr>
        <p:spPr>
          <a:xfrm>
            <a:off x="2016028" y="3155358"/>
            <a:ext cx="3937097" cy="357930"/>
          </a:xfrm>
          <a:prstGeom prst="rect">
            <a:avLst/>
          </a:prstGeom>
          <a:noFill/>
        </p:spPr>
        <p:txBody>
          <a:bodyPr wrap="square" lIns="80147" tIns="40074" rIns="80147" bIns="40074" rtlCol="0">
            <a:spAutoFit/>
          </a:bodyPr>
          <a:lstStyle/>
          <a:p>
            <a:r>
              <a:rPr lang="en-US" dirty="0"/>
              <a:t>Initial ARIM rating</a:t>
            </a:r>
          </a:p>
        </p:txBody>
      </p:sp>
      <p:sp>
        <p:nvSpPr>
          <p:cNvPr id="23" name="TextBox 22"/>
          <p:cNvSpPr txBox="1"/>
          <p:nvPr/>
        </p:nvSpPr>
        <p:spPr>
          <a:xfrm>
            <a:off x="2244971" y="1108535"/>
            <a:ext cx="7702061" cy="395780"/>
          </a:xfrm>
          <a:prstGeom prst="rect">
            <a:avLst/>
          </a:prstGeom>
          <a:noFill/>
        </p:spPr>
        <p:txBody>
          <a:bodyPr wrap="square" lIns="56672" tIns="28336" rIns="56672" bIns="28336" rtlCol="0">
            <a:spAutoFit/>
          </a:bodyPr>
          <a:lstStyle/>
          <a:p>
            <a:pPr algn="ctr"/>
            <a:r>
              <a:rPr lang="en-GB" sz="2200" i="1" dirty="0">
                <a:solidFill>
                  <a:schemeClr val="tx2"/>
                </a:solidFill>
                <a:ea typeface="Segoe UI Symbol" pitchFamily="34" charset="0"/>
                <a:cs typeface="Arial" pitchFamily="34" charset="0"/>
              </a:rPr>
              <a:t>Justification for Design Authority Decision </a:t>
            </a:r>
            <a:endParaRPr lang="en-GB" sz="2200" i="1" dirty="0">
              <a:solidFill>
                <a:schemeClr val="tx2"/>
              </a:solidFill>
              <a:ea typeface="Segoe UI Symbol" pitchFamily="34" charset="0"/>
            </a:endParaRPr>
          </a:p>
        </p:txBody>
      </p:sp>
      <p:sp>
        <p:nvSpPr>
          <p:cNvPr id="25" name="Rounded Rectangle 24"/>
          <p:cNvSpPr/>
          <p:nvPr/>
        </p:nvSpPr>
        <p:spPr>
          <a:xfrm>
            <a:off x="1397264" y="1897476"/>
            <a:ext cx="510462" cy="341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600" dirty="0">
                <a:solidFill>
                  <a:schemeClr val="tx1"/>
                </a:solidFill>
              </a:rPr>
              <a:t>N</a:t>
            </a:r>
          </a:p>
        </p:txBody>
      </p:sp>
      <p:sp>
        <p:nvSpPr>
          <p:cNvPr id="26" name="Rounded Rectangle 25"/>
          <p:cNvSpPr/>
          <p:nvPr/>
        </p:nvSpPr>
        <p:spPr>
          <a:xfrm>
            <a:off x="1400991" y="2517491"/>
            <a:ext cx="510462" cy="341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600" dirty="0">
                <a:solidFill>
                  <a:schemeClr val="tx1"/>
                </a:solidFill>
              </a:rPr>
              <a:t>5</a:t>
            </a:r>
          </a:p>
        </p:txBody>
      </p:sp>
      <p:sp>
        <p:nvSpPr>
          <p:cNvPr id="27" name="Rounded Rectangle 26"/>
          <p:cNvSpPr/>
          <p:nvPr/>
        </p:nvSpPr>
        <p:spPr>
          <a:xfrm>
            <a:off x="1400991" y="3155359"/>
            <a:ext cx="510462" cy="341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600" dirty="0">
                <a:solidFill>
                  <a:schemeClr val="tx1"/>
                </a:solidFill>
              </a:rPr>
              <a:t>3</a:t>
            </a:r>
          </a:p>
        </p:txBody>
      </p:sp>
      <p:sp>
        <p:nvSpPr>
          <p:cNvPr id="28" name="Rounded Rectangle 27"/>
          <p:cNvSpPr/>
          <p:nvPr/>
        </p:nvSpPr>
        <p:spPr>
          <a:xfrm>
            <a:off x="1400991" y="3758146"/>
            <a:ext cx="510462" cy="341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600" dirty="0">
                <a:solidFill>
                  <a:schemeClr val="tx1"/>
                </a:solidFill>
              </a:rPr>
              <a:t>A</a:t>
            </a:r>
          </a:p>
        </p:txBody>
      </p:sp>
      <p:sp>
        <p:nvSpPr>
          <p:cNvPr id="2" name="Title 1"/>
          <p:cNvSpPr>
            <a:spLocks noGrp="1"/>
          </p:cNvSpPr>
          <p:nvPr>
            <p:ph type="title"/>
          </p:nvPr>
        </p:nvSpPr>
        <p:spPr/>
        <p:txBody>
          <a:bodyPr/>
          <a:lstStyle/>
          <a:p>
            <a:r>
              <a:rPr lang="en-AU" dirty="0"/>
              <a:t>Architecture Design Review</a:t>
            </a:r>
          </a:p>
        </p:txBody>
      </p:sp>
      <p:sp>
        <p:nvSpPr>
          <p:cNvPr id="3" name="Text Placeholder 2"/>
          <p:cNvSpPr>
            <a:spLocks noGrp="1"/>
          </p:cNvSpPr>
          <p:nvPr>
            <p:ph type="body" sz="quarter" idx="14"/>
          </p:nvPr>
        </p:nvSpPr>
        <p:spPr/>
        <p:txBody>
          <a:bodyPr/>
          <a:lstStyle/>
          <a:p>
            <a:r>
              <a:rPr lang="en-US" dirty="0">
                <a:solidFill>
                  <a:schemeClr val="hlink"/>
                </a:solidFill>
              </a:rPr>
              <a:t>Architecture Design Authority Decision</a:t>
            </a:r>
          </a:p>
          <a:p>
            <a:endParaRPr lang="en-AU" dirty="0"/>
          </a:p>
        </p:txBody>
      </p:sp>
      <p:sp>
        <p:nvSpPr>
          <p:cNvPr id="16" name="Slide Number Placeholder 3">
            <a:extLst>
              <a:ext uri="{FF2B5EF4-FFF2-40B4-BE49-F238E27FC236}">
                <a16:creationId xmlns:a16="http://schemas.microsoft.com/office/drawing/2014/main" id="{A2CD1D3F-069B-44AC-97A9-09CEBA472DDA}"/>
              </a:ext>
            </a:extLst>
          </p:cNvPr>
          <p:cNvSpPr>
            <a:spLocks noGrp="1"/>
          </p:cNvSpPr>
          <p:nvPr>
            <p:ph type="sldNum" sz="quarter" idx="11"/>
          </p:nvPr>
        </p:nvSpPr>
        <p:spPr>
          <a:xfrm>
            <a:off x="10432845" y="6512997"/>
            <a:ext cx="1422515" cy="216000"/>
          </a:xfrm>
        </p:spPr>
        <p:txBody>
          <a:bodyPr/>
          <a:lstStyle/>
          <a:p>
            <a:pPr fontAlgn="auto">
              <a:spcBef>
                <a:spcPts val="0"/>
              </a:spcBef>
              <a:spcAft>
                <a:spcPts val="0"/>
              </a:spcAft>
            </a:pPr>
            <a:fld id="{CE1B70CE-F4BC-4B6F-A663-B479B5E51611}" type="slidenum">
              <a:rPr lang="en-AU" smtClean="0">
                <a:solidFill>
                  <a:srgbClr val="000000"/>
                </a:solidFill>
              </a:rPr>
              <a:pPr fontAlgn="auto">
                <a:spcBef>
                  <a:spcPts val="0"/>
                </a:spcBef>
                <a:spcAft>
                  <a:spcPts val="0"/>
                </a:spcAft>
              </a:pPr>
              <a:t>26</a:t>
            </a:fld>
            <a:endParaRPr lang="en-AU" dirty="0">
              <a:solidFill>
                <a:srgbClr val="000000"/>
              </a:solidFill>
            </a:endParaRPr>
          </a:p>
        </p:txBody>
      </p:sp>
    </p:spTree>
    <p:extLst>
      <p:ext uri="{BB962C8B-B14F-4D97-AF65-F5344CB8AC3E}">
        <p14:creationId xmlns:p14="http://schemas.microsoft.com/office/powerpoint/2010/main" val="306882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842D-DE4F-48D4-9476-63087B95E11D}"/>
              </a:ext>
            </a:extLst>
          </p:cNvPr>
          <p:cNvSpPr>
            <a:spLocks noGrp="1"/>
          </p:cNvSpPr>
          <p:nvPr>
            <p:ph type="title"/>
          </p:nvPr>
        </p:nvSpPr>
        <p:spPr/>
        <p:txBody>
          <a:bodyPr/>
          <a:lstStyle/>
          <a:p>
            <a:r>
              <a:rPr lang="en-AU" dirty="0"/>
              <a:t>Architecture Design Review</a:t>
            </a:r>
          </a:p>
        </p:txBody>
      </p:sp>
      <p:sp>
        <p:nvSpPr>
          <p:cNvPr id="3" name="Slide Number Placeholder 2">
            <a:extLst>
              <a:ext uri="{FF2B5EF4-FFF2-40B4-BE49-F238E27FC236}">
                <a16:creationId xmlns:a16="http://schemas.microsoft.com/office/drawing/2014/main" id="{DEDCCA18-6872-47E4-87C5-D55D1591137A}"/>
              </a:ext>
            </a:extLst>
          </p:cNvPr>
          <p:cNvSpPr>
            <a:spLocks noGrp="1"/>
          </p:cNvSpPr>
          <p:nvPr>
            <p:ph type="sldNum" sz="quarter" idx="11"/>
          </p:nvPr>
        </p:nvSpPr>
        <p:spPr/>
        <p:txBody>
          <a:body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3</a:t>
            </a:fld>
            <a:endParaRPr lang="en-AU" dirty="0">
              <a:solidFill>
                <a:srgbClr val="242424"/>
              </a:solidFill>
            </a:endParaRPr>
          </a:p>
        </p:txBody>
      </p:sp>
      <p:sp>
        <p:nvSpPr>
          <p:cNvPr id="5" name="Rectangle 4">
            <a:extLst>
              <a:ext uri="{FF2B5EF4-FFF2-40B4-BE49-F238E27FC236}">
                <a16:creationId xmlns:a16="http://schemas.microsoft.com/office/drawing/2014/main" id="{FD4575F7-1859-4E02-9176-4F2410040CD4}"/>
              </a:ext>
            </a:extLst>
          </p:cNvPr>
          <p:cNvSpPr/>
          <p:nvPr/>
        </p:nvSpPr>
        <p:spPr>
          <a:xfrm>
            <a:off x="4552033" y="1110556"/>
            <a:ext cx="3831943" cy="5307538"/>
          </a:xfrm>
          <a:prstGeom prst="rect">
            <a:avLst/>
          </a:prstGeom>
          <a:solidFill>
            <a:schemeClr val="accent1"/>
          </a:solidFill>
          <a:ln w="12700" cap="flat" cmpd="sng" algn="ctr">
            <a:solidFill>
              <a:srgbClr val="4472C4">
                <a:shade val="50000"/>
              </a:srgbClr>
            </a:solidFill>
            <a:prstDash val="solid"/>
            <a:miter lim="800000"/>
          </a:ln>
          <a:effectLst/>
        </p:spPr>
        <p:txBody>
          <a:bodyPr rtlCol="0" anchor="ctr"/>
          <a:lstStyle/>
          <a:p>
            <a:pPr marR="0" lvl="0" defTabSz="914400" eaLnBrk="1" fontAlgn="auto" latinLnBrk="0" hangingPunct="1">
              <a:lnSpc>
                <a:spcPct val="100000"/>
              </a:lnSpc>
              <a:spcBef>
                <a:spcPts val="0"/>
              </a:spcBef>
              <a:spcAft>
                <a:spcPts val="0"/>
              </a:spcAft>
              <a:buClrTx/>
              <a:buSzTx/>
              <a:tabLst/>
              <a:defRPr/>
            </a:pPr>
            <a:r>
              <a:rPr kumimoji="0" lang="en-AU" sz="2400" b="1" i="0" u="none" strike="noStrike" kern="0" cap="none" spc="0" normalizeH="0" baseline="0" noProof="0" dirty="0">
                <a:ln>
                  <a:noFill/>
                </a:ln>
                <a:solidFill>
                  <a:prstClr val="black"/>
                </a:solidFill>
                <a:effectLst/>
                <a:uLnTx/>
                <a:uFillTx/>
                <a:latin typeface="+mn-lt"/>
                <a:ea typeface="+mn-ea"/>
                <a:cs typeface="+mn-cs"/>
              </a:rPr>
              <a:t>              TrackVia</a:t>
            </a:r>
          </a:p>
          <a:p>
            <a:pPr marR="0" lvl="0" defTabSz="914400" eaLnBrk="1" fontAlgn="auto" latinLnBrk="0" hangingPunct="1">
              <a:lnSpc>
                <a:spcPct val="100000"/>
              </a:lnSpc>
              <a:spcBef>
                <a:spcPts val="0"/>
              </a:spcBef>
              <a:spcAft>
                <a:spcPts val="0"/>
              </a:spcAft>
              <a:buClrTx/>
              <a:buSzTx/>
              <a:tabLst/>
              <a:defRPr/>
            </a:pPr>
            <a:endParaRPr kumimoji="0" lang="en-AU" sz="1200" b="1" i="0" u="none" strike="noStrike" kern="0" cap="none" spc="0" normalizeH="0" baseline="0" noProof="0" dirty="0">
              <a:ln>
                <a:noFill/>
              </a:ln>
              <a:solidFill>
                <a:prstClr val="black"/>
              </a:solidFill>
              <a:effectLst/>
              <a:uLnTx/>
              <a:uFillTx/>
              <a:latin typeface="+mn-lt"/>
              <a:ea typeface="+mn-ea"/>
              <a:cs typeface="+mn-cs"/>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400" b="0" i="0" u="none" strike="noStrike" kern="0" cap="none" spc="0" normalizeH="0" baseline="0" noProof="0" dirty="0">
                <a:ln>
                  <a:noFill/>
                </a:ln>
                <a:solidFill>
                  <a:prstClr val="black"/>
                </a:solidFill>
                <a:effectLst/>
                <a:uLnTx/>
                <a:uFillTx/>
                <a:latin typeface="Calibri" panose="020F0502020204030204"/>
                <a:ea typeface="+mn-ea"/>
                <a:cs typeface="+mn-cs"/>
              </a:rPr>
              <a:t>Wholistic view of </a:t>
            </a:r>
            <a:r>
              <a:rPr lang="en-AU" sz="1400" kern="0" dirty="0">
                <a:solidFill>
                  <a:prstClr val="black"/>
                </a:solidFill>
                <a:latin typeface="Calibri" panose="020F0502020204030204"/>
                <a:cs typeface="+mn-cs"/>
              </a:rPr>
              <a:t>Patron</a:t>
            </a:r>
            <a:r>
              <a:rPr kumimoji="0" lang="en-AU" sz="1400" b="0" i="0" u="none" strike="noStrike" kern="0" cap="none" spc="0" normalizeH="0" baseline="0" noProof="0" dirty="0">
                <a:ln>
                  <a:noFill/>
                </a:ln>
                <a:solidFill>
                  <a:prstClr val="black"/>
                </a:solidFill>
                <a:effectLst/>
                <a:uLnTx/>
                <a:uFillTx/>
                <a:latin typeface="Calibri" panose="020F0502020204030204"/>
                <a:ea typeface="+mn-ea"/>
                <a:cs typeface="+mn-cs"/>
              </a:rPr>
              <a:t>s across properties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400" b="0" i="0" u="none" strike="noStrike" kern="0" cap="none" spc="0" normalizeH="0" baseline="0" noProof="0" dirty="0">
                <a:ln>
                  <a:noFill/>
                </a:ln>
                <a:solidFill>
                  <a:prstClr val="black"/>
                </a:solidFill>
                <a:effectLst/>
                <a:uLnTx/>
                <a:uFillTx/>
                <a:latin typeface="Calibri" panose="020F0502020204030204"/>
                <a:ea typeface="+mn-ea"/>
                <a:cs typeface="+mn-cs"/>
              </a:rPr>
              <a:t>Ability to assign tasks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400" b="0" i="0" u="none" strike="noStrike" kern="0" cap="none" spc="0" normalizeH="0" baseline="0" noProof="0" dirty="0">
                <a:ln>
                  <a:noFill/>
                </a:ln>
                <a:solidFill>
                  <a:prstClr val="black"/>
                </a:solidFill>
                <a:effectLst/>
                <a:uLnTx/>
                <a:uFillTx/>
                <a:latin typeface="Calibri" panose="020F0502020204030204"/>
                <a:ea typeface="+mn-ea"/>
                <a:cs typeface="+mn-cs"/>
              </a:rPr>
              <a:t>Ability to calculate customer risk ratings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400" b="0" i="0" u="none" strike="noStrike" kern="0" cap="none" spc="0" normalizeH="0" baseline="0" noProof="0" dirty="0">
                <a:ln>
                  <a:noFill/>
                </a:ln>
                <a:solidFill>
                  <a:prstClr val="black"/>
                </a:solidFill>
                <a:effectLst/>
                <a:uLnTx/>
                <a:uFillTx/>
                <a:latin typeface="Calibri" panose="020F0502020204030204"/>
                <a:ea typeface="+mn-ea"/>
                <a:cs typeface="+mn-cs"/>
              </a:rPr>
              <a:t>Ability to attach documents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400" b="0" i="0" u="none" strike="noStrike" kern="0" cap="none" spc="0" normalizeH="0" baseline="0" noProof="0" dirty="0">
                <a:ln>
                  <a:noFill/>
                </a:ln>
                <a:solidFill>
                  <a:prstClr val="black"/>
                </a:solidFill>
                <a:effectLst/>
                <a:uLnTx/>
                <a:uFillTx/>
                <a:latin typeface="Calibri" panose="020F0502020204030204"/>
                <a:ea typeface="+mn-ea"/>
                <a:cs typeface="+mn-cs"/>
              </a:rPr>
              <a:t>Ability to produce reports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400" b="0" i="0" u="none" strike="noStrike" kern="0" cap="none" spc="0" normalizeH="0" baseline="0" noProof="0" dirty="0">
                <a:ln>
                  <a:noFill/>
                </a:ln>
                <a:solidFill>
                  <a:prstClr val="black"/>
                </a:solidFill>
                <a:effectLst/>
                <a:uLnTx/>
                <a:uFillTx/>
                <a:latin typeface="Calibri" panose="020F0502020204030204"/>
                <a:ea typeface="+mn-ea"/>
                <a:cs typeface="+mn-cs"/>
              </a:rPr>
              <a:t>Ability to maintain records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400" b="0" i="0" u="none" strike="noStrike" kern="0" cap="none" spc="0" normalizeH="0" baseline="0" noProof="0" dirty="0">
                <a:ln>
                  <a:noFill/>
                </a:ln>
                <a:solidFill>
                  <a:prstClr val="black"/>
                </a:solidFill>
                <a:effectLst/>
                <a:uLnTx/>
                <a:uFillTx/>
                <a:latin typeface="Calibri" panose="020F0502020204030204"/>
                <a:ea typeface="+mn-ea"/>
                <a:cs typeface="+mn-cs"/>
              </a:rPr>
              <a:t>Ability to conduct ECDD</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400" b="0" i="0" u="none" strike="noStrike" kern="0" cap="none" spc="0" normalizeH="0" baseline="0" noProof="0" dirty="0">
                <a:ln>
                  <a:noFill/>
                </a:ln>
                <a:solidFill>
                  <a:prstClr val="black"/>
                </a:solidFill>
                <a:effectLst/>
                <a:uLnTx/>
                <a:uFillTx/>
                <a:latin typeface="Calibri" panose="020F0502020204030204"/>
                <a:ea typeface="+mn-ea"/>
                <a:cs typeface="+mn-cs"/>
              </a:rPr>
              <a:t>Ability to dispose/analyse transaction monitoring alerts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400" b="0" i="0" u="none" strike="noStrike" kern="0" cap="none" spc="0" normalizeH="0" baseline="0" noProof="0" dirty="0">
                <a:ln>
                  <a:noFill/>
                </a:ln>
                <a:solidFill>
                  <a:prstClr val="black"/>
                </a:solidFill>
                <a:effectLst/>
                <a:uLnTx/>
                <a:uFillTx/>
                <a:latin typeface="Calibri" panose="020F0502020204030204"/>
                <a:ea typeface="+mn-ea"/>
                <a:cs typeface="+mn-cs"/>
              </a:rPr>
              <a:t>Ability to conduct Risk Assessments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400" b="0" i="0" u="none" strike="noStrike" kern="0" cap="none" spc="0" normalizeH="0" baseline="0" noProof="0" dirty="0">
                <a:ln>
                  <a:noFill/>
                </a:ln>
                <a:solidFill>
                  <a:prstClr val="black"/>
                </a:solidFill>
                <a:effectLst/>
                <a:uLnTx/>
                <a:uFillTx/>
                <a:latin typeface="Calibri" panose="020F0502020204030204"/>
                <a:ea typeface="+mn-ea"/>
                <a:cs typeface="+mn-cs"/>
              </a:rPr>
              <a:t>Ability to store SOPs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400" b="0" i="0" u="none" strike="noStrike" kern="0" cap="none" spc="0" normalizeH="0" baseline="0" noProof="0" dirty="0">
                <a:ln>
                  <a:noFill/>
                </a:ln>
                <a:solidFill>
                  <a:prstClr val="black"/>
                </a:solidFill>
                <a:effectLst/>
                <a:uLnTx/>
                <a:uFillTx/>
                <a:latin typeface="Calibri" panose="020F0502020204030204"/>
                <a:ea typeface="+mn-ea"/>
                <a:cs typeface="+mn-cs"/>
              </a:rPr>
              <a:t>Ability to maintain JRAM/PAMM minutes/actions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400" b="0" i="0" u="none" strike="noStrike" kern="0" cap="none" spc="0" normalizeH="0" baseline="0" noProof="0" dirty="0">
                <a:ln>
                  <a:noFill/>
                </a:ln>
                <a:solidFill>
                  <a:prstClr val="black"/>
                </a:solidFill>
                <a:effectLst/>
                <a:uLnTx/>
                <a:uFillTx/>
                <a:latin typeface="Calibri" panose="020F0502020204030204"/>
                <a:ea typeface="+mn-ea"/>
                <a:cs typeface="+mn-cs"/>
              </a:rPr>
              <a:t>Eliminate manual processes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400" b="0" i="0" u="none" strike="noStrike" kern="0" cap="none" spc="0" normalizeH="0" baseline="0" noProof="0" dirty="0">
                <a:ln>
                  <a:noFill/>
                </a:ln>
                <a:solidFill>
                  <a:prstClr val="black"/>
                </a:solidFill>
                <a:effectLst/>
                <a:uLnTx/>
                <a:uFillTx/>
                <a:latin typeface="Calibri" panose="020F0502020204030204"/>
                <a:ea typeface="+mn-ea"/>
                <a:cs typeface="+mn-cs"/>
              </a:rPr>
              <a:t>Ability to record SMR/TTR/IFTI related information</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400" b="0" i="0" u="none" strike="noStrike" kern="0" cap="none" spc="0" normalizeH="0" baseline="0" noProof="0" dirty="0">
                <a:ln>
                  <a:noFill/>
                </a:ln>
                <a:solidFill>
                  <a:prstClr val="black"/>
                </a:solidFill>
                <a:effectLst/>
                <a:uLnTx/>
                <a:uFillTx/>
                <a:latin typeface="Calibri" panose="020F0502020204030204"/>
                <a:ea typeface="+mn-ea"/>
                <a:cs typeface="+mn-cs"/>
              </a:rPr>
              <a:t>Ability to escalate to Senior Management</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400" b="0" i="0" u="none" strike="noStrike" kern="0" cap="none" spc="0" normalizeH="0" baseline="0" noProof="0" dirty="0">
                <a:ln>
                  <a:noFill/>
                </a:ln>
                <a:solidFill>
                  <a:prstClr val="black"/>
                </a:solidFill>
                <a:effectLst/>
                <a:uLnTx/>
                <a:uFillTx/>
                <a:latin typeface="Calibri" panose="020F0502020204030204"/>
                <a:ea typeface="+mn-ea"/>
                <a:cs typeface="+mn-cs"/>
              </a:rPr>
              <a:t>Refer to User Stories for further BRs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400" b="0" i="0" u="none" strike="noStrike" kern="0" cap="none" spc="0" normalizeH="0" baseline="0" noProof="0" dirty="0">
                <a:ln>
                  <a:noFill/>
                </a:ln>
                <a:solidFill>
                  <a:prstClr val="black"/>
                </a:solidFill>
                <a:effectLst/>
                <a:uLnTx/>
                <a:uFillTx/>
                <a:latin typeface="Calibri" panose="020F0502020204030204"/>
                <a:ea typeface="+mn-ea"/>
                <a:cs typeface="+mn-cs"/>
              </a:rPr>
              <a:t>Ability to maintain the Jurisdictional Risk Tool </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400" b="0" i="0" u="none" strike="noStrike" kern="0" cap="none" spc="0" normalizeH="0" baseline="0" noProof="0" dirty="0">
                <a:ln>
                  <a:noFill/>
                </a:ln>
                <a:solidFill>
                  <a:prstClr val="black"/>
                </a:solidFill>
                <a:effectLst/>
                <a:uLnTx/>
                <a:uFillTx/>
                <a:latin typeface="Calibri" panose="020F0502020204030204"/>
                <a:ea typeface="+mn-ea"/>
                <a:cs typeface="+mn-cs"/>
              </a:rPr>
              <a:t>Dashboards</a:t>
            </a:r>
          </a:p>
        </p:txBody>
      </p:sp>
      <p:sp>
        <p:nvSpPr>
          <p:cNvPr id="6" name="Rectangle 5">
            <a:extLst>
              <a:ext uri="{FF2B5EF4-FFF2-40B4-BE49-F238E27FC236}">
                <a16:creationId xmlns:a16="http://schemas.microsoft.com/office/drawing/2014/main" id="{47E9C6F8-861F-4064-9213-FFB0846F6937}"/>
              </a:ext>
            </a:extLst>
          </p:cNvPr>
          <p:cNvSpPr/>
          <p:nvPr/>
        </p:nvSpPr>
        <p:spPr>
          <a:xfrm>
            <a:off x="1067477" y="2377771"/>
            <a:ext cx="2014331" cy="622852"/>
          </a:xfrm>
          <a:prstGeom prst="rect">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rPr>
              <a:t>Transaction Monitoring Alerts</a:t>
            </a:r>
          </a:p>
        </p:txBody>
      </p:sp>
      <p:sp>
        <p:nvSpPr>
          <p:cNvPr id="7" name="Rectangle 6">
            <a:extLst>
              <a:ext uri="{FF2B5EF4-FFF2-40B4-BE49-F238E27FC236}">
                <a16:creationId xmlns:a16="http://schemas.microsoft.com/office/drawing/2014/main" id="{D89704FC-F5B6-4D28-80C6-525B57F81B9D}"/>
              </a:ext>
            </a:extLst>
          </p:cNvPr>
          <p:cNvSpPr/>
          <p:nvPr/>
        </p:nvSpPr>
        <p:spPr>
          <a:xfrm>
            <a:off x="1045410" y="3102017"/>
            <a:ext cx="2014331" cy="622852"/>
          </a:xfrm>
          <a:prstGeom prst="rect">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rPr>
              <a:t>Internal suspect activity referrals</a:t>
            </a:r>
          </a:p>
        </p:txBody>
      </p:sp>
      <p:sp>
        <p:nvSpPr>
          <p:cNvPr id="8" name="Rectangle 7">
            <a:extLst>
              <a:ext uri="{FF2B5EF4-FFF2-40B4-BE49-F238E27FC236}">
                <a16:creationId xmlns:a16="http://schemas.microsoft.com/office/drawing/2014/main" id="{6A7DAB79-DC53-4962-8EE4-AE9667C9D312}"/>
              </a:ext>
            </a:extLst>
          </p:cNvPr>
          <p:cNvSpPr/>
          <p:nvPr/>
        </p:nvSpPr>
        <p:spPr>
          <a:xfrm>
            <a:off x="1045409" y="3833786"/>
            <a:ext cx="2014331" cy="622852"/>
          </a:xfrm>
          <a:prstGeom prst="rect">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rPr>
              <a:t>AML team initiated investigations</a:t>
            </a:r>
          </a:p>
        </p:txBody>
      </p:sp>
      <p:sp>
        <p:nvSpPr>
          <p:cNvPr id="9" name="Rectangle 8">
            <a:extLst>
              <a:ext uri="{FF2B5EF4-FFF2-40B4-BE49-F238E27FC236}">
                <a16:creationId xmlns:a16="http://schemas.microsoft.com/office/drawing/2014/main" id="{36A87F13-5B31-4CC9-ADF8-6184CA8FC728}"/>
              </a:ext>
            </a:extLst>
          </p:cNvPr>
          <p:cNvSpPr/>
          <p:nvPr/>
        </p:nvSpPr>
        <p:spPr>
          <a:xfrm>
            <a:off x="1045132" y="4553695"/>
            <a:ext cx="2014331" cy="848138"/>
          </a:xfrm>
          <a:prstGeom prst="rect">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rPr>
              <a:t>Daily Customer Screening (Factiva alerts)</a:t>
            </a:r>
          </a:p>
        </p:txBody>
      </p:sp>
      <p:sp>
        <p:nvSpPr>
          <p:cNvPr id="10" name="Arrow: Right 9">
            <a:extLst>
              <a:ext uri="{FF2B5EF4-FFF2-40B4-BE49-F238E27FC236}">
                <a16:creationId xmlns:a16="http://schemas.microsoft.com/office/drawing/2014/main" id="{281570E4-1A0F-45A1-B908-A857E6C396F8}"/>
              </a:ext>
            </a:extLst>
          </p:cNvPr>
          <p:cNvSpPr/>
          <p:nvPr/>
        </p:nvSpPr>
        <p:spPr>
          <a:xfrm>
            <a:off x="3395780" y="5752882"/>
            <a:ext cx="742123" cy="306575"/>
          </a:xfrm>
          <a:prstGeom prst="rightArrow">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 name="Arrow: Right 10">
            <a:extLst>
              <a:ext uri="{FF2B5EF4-FFF2-40B4-BE49-F238E27FC236}">
                <a16:creationId xmlns:a16="http://schemas.microsoft.com/office/drawing/2014/main" id="{A587D117-3944-4D88-B358-E91043A646E8}"/>
              </a:ext>
            </a:extLst>
          </p:cNvPr>
          <p:cNvSpPr/>
          <p:nvPr/>
        </p:nvSpPr>
        <p:spPr>
          <a:xfrm>
            <a:off x="3385841" y="2521994"/>
            <a:ext cx="742122" cy="311426"/>
          </a:xfrm>
          <a:prstGeom prst="rightArrow">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Arrow: Right 11">
            <a:extLst>
              <a:ext uri="{FF2B5EF4-FFF2-40B4-BE49-F238E27FC236}">
                <a16:creationId xmlns:a16="http://schemas.microsoft.com/office/drawing/2014/main" id="{3F48349F-958E-44B0-B050-8D56F3E236BA}"/>
              </a:ext>
            </a:extLst>
          </p:cNvPr>
          <p:cNvSpPr/>
          <p:nvPr/>
        </p:nvSpPr>
        <p:spPr>
          <a:xfrm>
            <a:off x="3369277" y="3305739"/>
            <a:ext cx="742122" cy="370077"/>
          </a:xfrm>
          <a:prstGeom prst="rightArrow">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 name="Arrow: Right 12">
            <a:extLst>
              <a:ext uri="{FF2B5EF4-FFF2-40B4-BE49-F238E27FC236}">
                <a16:creationId xmlns:a16="http://schemas.microsoft.com/office/drawing/2014/main" id="{DCA810CE-4C34-4EDD-A06C-8624ED4CD38A}"/>
              </a:ext>
            </a:extLst>
          </p:cNvPr>
          <p:cNvSpPr/>
          <p:nvPr/>
        </p:nvSpPr>
        <p:spPr>
          <a:xfrm>
            <a:off x="3385841" y="4013857"/>
            <a:ext cx="742122" cy="311426"/>
          </a:xfrm>
          <a:prstGeom prst="rightArrow">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943A505-38FF-4662-BB46-7194E25ADB0D}"/>
              </a:ext>
            </a:extLst>
          </p:cNvPr>
          <p:cNvSpPr/>
          <p:nvPr/>
        </p:nvSpPr>
        <p:spPr>
          <a:xfrm>
            <a:off x="1045132" y="5482102"/>
            <a:ext cx="2014331" cy="848137"/>
          </a:xfrm>
          <a:prstGeom prst="rect">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rPr>
              <a:t>Ongoing Customer Due Diligence</a:t>
            </a:r>
          </a:p>
        </p:txBody>
      </p:sp>
      <p:sp>
        <p:nvSpPr>
          <p:cNvPr id="15" name="Arrow: Right 14">
            <a:extLst>
              <a:ext uri="{FF2B5EF4-FFF2-40B4-BE49-F238E27FC236}">
                <a16:creationId xmlns:a16="http://schemas.microsoft.com/office/drawing/2014/main" id="{A93E92DE-67BE-416E-BE8F-13B20CCAE5DE}"/>
              </a:ext>
            </a:extLst>
          </p:cNvPr>
          <p:cNvSpPr/>
          <p:nvPr/>
        </p:nvSpPr>
        <p:spPr>
          <a:xfrm>
            <a:off x="3399093" y="4825205"/>
            <a:ext cx="742122" cy="311426"/>
          </a:xfrm>
          <a:prstGeom prst="rightArrow">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5534C186-6BD8-4845-AEB8-A894FE89A2DC}"/>
              </a:ext>
            </a:extLst>
          </p:cNvPr>
          <p:cNvSpPr/>
          <p:nvPr/>
        </p:nvSpPr>
        <p:spPr>
          <a:xfrm>
            <a:off x="1045131" y="1280736"/>
            <a:ext cx="2044429" cy="977186"/>
          </a:xfrm>
          <a:prstGeom prst="rect">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rPr>
              <a:t>Customer Data from Data Lake /including delta</a:t>
            </a:r>
          </a:p>
        </p:txBody>
      </p:sp>
      <p:sp>
        <p:nvSpPr>
          <p:cNvPr id="18" name="Arrow: Right 17">
            <a:extLst>
              <a:ext uri="{FF2B5EF4-FFF2-40B4-BE49-F238E27FC236}">
                <a16:creationId xmlns:a16="http://schemas.microsoft.com/office/drawing/2014/main" id="{04E57F10-708C-4227-AD20-325B6B9423DA}"/>
              </a:ext>
            </a:extLst>
          </p:cNvPr>
          <p:cNvSpPr/>
          <p:nvPr/>
        </p:nvSpPr>
        <p:spPr>
          <a:xfrm flipV="1">
            <a:off x="3369278" y="1624207"/>
            <a:ext cx="742121" cy="370077"/>
          </a:xfrm>
          <a:prstGeom prst="rightArrow">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 name="Rectangle: Top Corners One Rounded and One Snipped 18">
            <a:extLst>
              <a:ext uri="{FF2B5EF4-FFF2-40B4-BE49-F238E27FC236}">
                <a16:creationId xmlns:a16="http://schemas.microsoft.com/office/drawing/2014/main" id="{829FD90A-153E-46A7-B460-9C17F105CA29}"/>
              </a:ext>
            </a:extLst>
          </p:cNvPr>
          <p:cNvSpPr/>
          <p:nvPr/>
        </p:nvSpPr>
        <p:spPr>
          <a:xfrm>
            <a:off x="9938617" y="1917820"/>
            <a:ext cx="1497320" cy="914400"/>
          </a:xfrm>
          <a:prstGeom prst="snipRoundRect">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rPr>
              <a:t>BU Tasks</a:t>
            </a:r>
          </a:p>
        </p:txBody>
      </p:sp>
      <p:sp>
        <p:nvSpPr>
          <p:cNvPr id="20" name="Arrow: Right 19">
            <a:extLst>
              <a:ext uri="{FF2B5EF4-FFF2-40B4-BE49-F238E27FC236}">
                <a16:creationId xmlns:a16="http://schemas.microsoft.com/office/drawing/2014/main" id="{3FCF04AD-028D-4013-A064-FFD88102890D}"/>
              </a:ext>
            </a:extLst>
          </p:cNvPr>
          <p:cNvSpPr/>
          <p:nvPr/>
        </p:nvSpPr>
        <p:spPr>
          <a:xfrm>
            <a:off x="8646529" y="2006109"/>
            <a:ext cx="1125310" cy="416453"/>
          </a:xfrm>
          <a:prstGeom prst="rightArrow">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rPr>
              <a:t>SLAs</a:t>
            </a:r>
          </a:p>
        </p:txBody>
      </p:sp>
      <p:sp>
        <p:nvSpPr>
          <p:cNvPr id="21" name="Arrow: Left 20">
            <a:extLst>
              <a:ext uri="{FF2B5EF4-FFF2-40B4-BE49-F238E27FC236}">
                <a16:creationId xmlns:a16="http://schemas.microsoft.com/office/drawing/2014/main" id="{D1039B1E-84AE-4D60-9B4D-D43DD3B72DD7}"/>
              </a:ext>
            </a:extLst>
          </p:cNvPr>
          <p:cNvSpPr/>
          <p:nvPr/>
        </p:nvSpPr>
        <p:spPr>
          <a:xfrm>
            <a:off x="8515131" y="2433671"/>
            <a:ext cx="1125310" cy="416453"/>
          </a:xfrm>
          <a:prstGeom prst="leftArrow">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rPr>
              <a:t>SLAs</a:t>
            </a:r>
          </a:p>
        </p:txBody>
      </p:sp>
      <p:sp>
        <p:nvSpPr>
          <p:cNvPr id="22" name="Rectangle: Top Corners One Rounded and One Snipped 21">
            <a:extLst>
              <a:ext uri="{FF2B5EF4-FFF2-40B4-BE49-F238E27FC236}">
                <a16:creationId xmlns:a16="http://schemas.microsoft.com/office/drawing/2014/main" id="{3C922A5B-CCA6-4F7D-A0EE-A97CB9979A33}"/>
              </a:ext>
            </a:extLst>
          </p:cNvPr>
          <p:cNvSpPr/>
          <p:nvPr/>
        </p:nvSpPr>
        <p:spPr>
          <a:xfrm>
            <a:off x="9938617" y="3311124"/>
            <a:ext cx="1497320" cy="914400"/>
          </a:xfrm>
          <a:prstGeom prst="snipRoundRect">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rPr>
              <a:t>Xml file to AUSTRAC</a:t>
            </a:r>
          </a:p>
        </p:txBody>
      </p:sp>
      <p:sp>
        <p:nvSpPr>
          <p:cNvPr id="23" name="Rectangle: Top Corners One Rounded and One Snipped 22">
            <a:extLst>
              <a:ext uri="{FF2B5EF4-FFF2-40B4-BE49-F238E27FC236}">
                <a16:creationId xmlns:a16="http://schemas.microsoft.com/office/drawing/2014/main" id="{C78CF5D5-FF0C-49C9-AA8D-4AE494FAE753}"/>
              </a:ext>
            </a:extLst>
          </p:cNvPr>
          <p:cNvSpPr/>
          <p:nvPr/>
        </p:nvSpPr>
        <p:spPr>
          <a:xfrm>
            <a:off x="9938617" y="4566643"/>
            <a:ext cx="1497320" cy="914400"/>
          </a:xfrm>
          <a:prstGeom prst="snipRoundRect">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rPr>
              <a:t>Various Reports</a:t>
            </a:r>
          </a:p>
        </p:txBody>
      </p:sp>
      <p:sp>
        <p:nvSpPr>
          <p:cNvPr id="24" name="Arrow: Right 23">
            <a:extLst>
              <a:ext uri="{FF2B5EF4-FFF2-40B4-BE49-F238E27FC236}">
                <a16:creationId xmlns:a16="http://schemas.microsoft.com/office/drawing/2014/main" id="{0DF8E085-0C1E-4563-BFA5-DDED25F5D27A}"/>
              </a:ext>
            </a:extLst>
          </p:cNvPr>
          <p:cNvSpPr/>
          <p:nvPr/>
        </p:nvSpPr>
        <p:spPr>
          <a:xfrm>
            <a:off x="8542201" y="3560098"/>
            <a:ext cx="1098239" cy="416452"/>
          </a:xfrm>
          <a:prstGeom prst="rightArrow">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5" name="Arrow: Right 24">
            <a:extLst>
              <a:ext uri="{FF2B5EF4-FFF2-40B4-BE49-F238E27FC236}">
                <a16:creationId xmlns:a16="http://schemas.microsoft.com/office/drawing/2014/main" id="{2D96FCCD-7D91-4597-A565-1BAC9FF977D3}"/>
              </a:ext>
            </a:extLst>
          </p:cNvPr>
          <p:cNvSpPr/>
          <p:nvPr/>
        </p:nvSpPr>
        <p:spPr>
          <a:xfrm>
            <a:off x="8535010" y="4756214"/>
            <a:ext cx="1098239" cy="416452"/>
          </a:xfrm>
          <a:prstGeom prst="rightArrow">
            <a:avLst/>
          </a:prstGeom>
          <a:solidFill>
            <a:schemeClr val="accent1"/>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Text Placeholder 3">
            <a:extLst>
              <a:ext uri="{FF2B5EF4-FFF2-40B4-BE49-F238E27FC236}">
                <a16:creationId xmlns:a16="http://schemas.microsoft.com/office/drawing/2014/main" id="{17C2CAA5-79C1-B449-9742-0FFFC6AAC447}"/>
              </a:ext>
            </a:extLst>
          </p:cNvPr>
          <p:cNvSpPr txBox="1">
            <a:spLocks/>
          </p:cNvSpPr>
          <p:nvPr/>
        </p:nvSpPr>
        <p:spPr>
          <a:xfrm>
            <a:off x="336000" y="544160"/>
            <a:ext cx="4870130" cy="336000"/>
          </a:xfrm>
          <a:prstGeom prst="rect">
            <a:avLst/>
          </a:prstGeom>
        </p:spPr>
        <p:txBody>
          <a:bodyPr vert="horz" lIns="0" tIns="0" rIns="0" bIns="0" rtlCol="0">
            <a:noAutofit/>
          </a:bodyPr>
          <a:lstStyle>
            <a:lvl1pPr marL="0" indent="0" algn="l" defTabSz="914400" rtl="0" eaLnBrk="1" latinLnBrk="0" hangingPunct="1">
              <a:lnSpc>
                <a:spcPct val="85000"/>
              </a:lnSpc>
              <a:spcBef>
                <a:spcPts val="0"/>
              </a:spcBef>
              <a:spcAft>
                <a:spcPts val="0"/>
              </a:spcAft>
              <a:buFont typeface="Arial" pitchFamily="34" charset="0"/>
              <a:buNone/>
              <a:defRPr sz="2400" b="0" kern="1200" cap="all" baseline="0">
                <a:solidFill>
                  <a:schemeClr val="tx2"/>
                </a:solidFill>
                <a:latin typeface="+mj-lt"/>
                <a:ea typeface="+mn-ea"/>
                <a:cs typeface="Gotham Medium" pitchFamily="50" charset="0"/>
              </a:defRPr>
            </a:lvl1pPr>
            <a:lvl2pPr marL="0" indent="0" algn="l" defTabSz="914400" rtl="0" eaLnBrk="1" latinLnBrk="0" hangingPunct="1">
              <a:lnSpc>
                <a:spcPct val="85000"/>
              </a:lnSpc>
              <a:spcBef>
                <a:spcPts val="0"/>
              </a:spcBef>
              <a:spcAft>
                <a:spcPts val="600"/>
              </a:spcAft>
              <a:buFont typeface="Arial" pitchFamily="34" charset="0"/>
              <a:buNone/>
              <a:defRPr sz="1600" kern="1200" cap="none" baseline="0">
                <a:solidFill>
                  <a:schemeClr val="tx1"/>
                </a:solidFill>
                <a:latin typeface="+mn-lt"/>
                <a:ea typeface="+mn-ea"/>
                <a:cs typeface="Arial" pitchFamily="34" charset="0"/>
              </a:defRPr>
            </a:lvl2pPr>
            <a:lvl3pPr marL="0" indent="0" algn="l" defTabSz="914400" rtl="0" eaLnBrk="1" latinLnBrk="0" hangingPunct="1">
              <a:spcBef>
                <a:spcPts val="0"/>
              </a:spcBef>
              <a:spcAft>
                <a:spcPts val="600"/>
              </a:spcAft>
              <a:buFont typeface="Arial" pitchFamily="34" charset="0"/>
              <a:buNone/>
              <a:defRPr sz="1200" kern="1200" cap="none" baseline="0">
                <a:solidFill>
                  <a:schemeClr val="tx1"/>
                </a:solidFill>
                <a:latin typeface="+mn-lt"/>
                <a:ea typeface="+mn-ea"/>
                <a:cs typeface="Arial" pitchFamily="34" charset="0"/>
              </a:defRPr>
            </a:lvl3pPr>
            <a:lvl4pPr marL="180000" indent="-180000" algn="l" defTabSz="914400" rtl="0" eaLnBrk="1" latinLnBrk="0" hangingPunct="1">
              <a:spcBef>
                <a:spcPts val="0"/>
              </a:spcBef>
              <a:spcAft>
                <a:spcPts val="600"/>
              </a:spcAft>
              <a:buClr>
                <a:schemeClr val="tx2"/>
              </a:buClr>
              <a:buFont typeface="Wingdings" panose="05000000000000000000" pitchFamily="2" charset="2"/>
              <a:buChar char="Ø"/>
              <a:defRPr sz="1200" kern="1200">
                <a:solidFill>
                  <a:schemeClr val="tx1"/>
                </a:solidFill>
                <a:latin typeface="+mn-lt"/>
                <a:ea typeface="+mn-ea"/>
                <a:cs typeface="Arial" pitchFamily="34" charset="0"/>
              </a:defRPr>
            </a:lvl4pPr>
            <a:lvl5pPr marL="540000" indent="-180000" algn="l" defTabSz="914400" rtl="0" eaLnBrk="1" latinLnBrk="0" hangingPunct="1">
              <a:spcBef>
                <a:spcPts val="0"/>
              </a:spcBef>
              <a:spcAft>
                <a:spcPts val="600"/>
              </a:spcAft>
              <a:buClr>
                <a:schemeClr val="tx2"/>
              </a:buClr>
              <a:buFont typeface="Arial" panose="020B0604020202020204" pitchFamily="34" charset="0"/>
              <a:buChar char="•"/>
              <a:defRPr sz="1200" kern="1200" baseline="0">
                <a:solidFill>
                  <a:schemeClr val="tx1"/>
                </a:solidFill>
                <a:latin typeface="+mn-lt"/>
                <a:ea typeface="+mn-ea"/>
                <a:cs typeface="Arial" pitchFamily="34" charset="0"/>
              </a:defRPr>
            </a:lvl5pPr>
            <a:lvl6pPr marL="864000" indent="-180000" algn="l" defTabSz="914400" rtl="0" eaLnBrk="1" latinLnBrk="0" hangingPunct="1">
              <a:spcBef>
                <a:spcPts val="0"/>
              </a:spcBef>
              <a:spcAft>
                <a:spcPts val="600"/>
              </a:spcAft>
              <a:buClr>
                <a:schemeClr val="tx2"/>
              </a:buClr>
              <a:buFont typeface="Gotham Light" pitchFamily="50" charset="0"/>
              <a:buChar char="–"/>
              <a:defRPr sz="1200" kern="1200">
                <a:solidFill>
                  <a:schemeClr val="tx1"/>
                </a:solidFill>
                <a:latin typeface="+mn-lt"/>
                <a:ea typeface="+mn-ea"/>
                <a:cs typeface="Arial" pitchFamily="34" charset="0"/>
              </a:defRPr>
            </a:lvl6pPr>
            <a:lvl7pPr marL="1188000" indent="-180000" algn="l" defTabSz="914400" rtl="0" eaLnBrk="1" latinLnBrk="0" hangingPunct="1">
              <a:spcBef>
                <a:spcPts val="0"/>
              </a:spcBef>
              <a:spcAft>
                <a:spcPts val="600"/>
              </a:spcAft>
              <a:buClr>
                <a:schemeClr val="tx2"/>
              </a:buClr>
              <a:buFont typeface="Gotham Light" pitchFamily="50" charset="0"/>
              <a:buChar char="–"/>
              <a:defRPr sz="1200" kern="1200">
                <a:solidFill>
                  <a:schemeClr val="tx1"/>
                </a:solidFill>
                <a:latin typeface="+mn-lt"/>
                <a:ea typeface="+mn-ea"/>
                <a:cs typeface="Arial" pitchFamily="34" charset="0"/>
              </a:defRPr>
            </a:lvl7pPr>
            <a:lvl8pPr marL="1512000" indent="-180000" algn="l" defTabSz="914400" rtl="0" eaLnBrk="1" latinLnBrk="0" hangingPunct="1">
              <a:spcBef>
                <a:spcPts val="0"/>
              </a:spcBef>
              <a:spcAft>
                <a:spcPts val="600"/>
              </a:spcAft>
              <a:buClr>
                <a:schemeClr val="tx2"/>
              </a:buClr>
              <a:buFont typeface="Gotham Light" pitchFamily="50" charset="0"/>
              <a:buChar char="–"/>
              <a:defRPr sz="1200" kern="1200">
                <a:solidFill>
                  <a:schemeClr val="tx1"/>
                </a:solidFill>
                <a:latin typeface="+mn-lt"/>
                <a:ea typeface="+mn-ea"/>
                <a:cs typeface="Arial" pitchFamily="34" charset="0"/>
              </a:defRPr>
            </a:lvl8pPr>
            <a:lvl9pPr marL="1836000" indent="-180000" algn="l" defTabSz="914400" rtl="0" eaLnBrk="1" latinLnBrk="0" hangingPunct="1">
              <a:spcBef>
                <a:spcPts val="0"/>
              </a:spcBef>
              <a:spcAft>
                <a:spcPts val="600"/>
              </a:spcAft>
              <a:buClr>
                <a:schemeClr val="tx2"/>
              </a:buClr>
              <a:buFont typeface="Gotham Light" pitchFamily="50" charset="0"/>
              <a:buChar char="–"/>
              <a:defRPr sz="1200" kern="1200">
                <a:solidFill>
                  <a:schemeClr val="tx1"/>
                </a:solidFill>
                <a:latin typeface="+mn-lt"/>
                <a:ea typeface="+mn-ea"/>
                <a:cs typeface="Arial" pitchFamily="34" charset="0"/>
              </a:defRPr>
            </a:lvl9pPr>
          </a:lstStyle>
          <a:p>
            <a:pPr fontAlgn="auto"/>
            <a:r>
              <a:rPr lang="en-GB" dirty="0"/>
              <a:t>BUSINESS VISION</a:t>
            </a:r>
            <a:endParaRPr lang="en-AU" dirty="0"/>
          </a:p>
        </p:txBody>
      </p:sp>
      <p:sp>
        <p:nvSpPr>
          <p:cNvPr id="4" name="TextBox 3">
            <a:extLst>
              <a:ext uri="{FF2B5EF4-FFF2-40B4-BE49-F238E27FC236}">
                <a16:creationId xmlns:a16="http://schemas.microsoft.com/office/drawing/2014/main" id="{0180778D-8D7C-4274-82F6-3D0812B3DA1E}"/>
              </a:ext>
            </a:extLst>
          </p:cNvPr>
          <p:cNvSpPr txBox="1"/>
          <p:nvPr/>
        </p:nvSpPr>
        <p:spPr>
          <a:xfrm>
            <a:off x="8646529" y="6295773"/>
            <a:ext cx="3336758" cy="430887"/>
          </a:xfrm>
          <a:prstGeom prst="rect">
            <a:avLst/>
          </a:prstGeom>
          <a:noFill/>
        </p:spPr>
        <p:txBody>
          <a:bodyPr wrap="square" rtlCol="0">
            <a:spAutoFit/>
          </a:bodyPr>
          <a:lstStyle/>
          <a:p>
            <a:r>
              <a:rPr lang="en-AU" sz="1100" dirty="0">
                <a:latin typeface="+mn-lt"/>
              </a:rPr>
              <a:t>JRAM - Joint Risk Assessment Meeting</a:t>
            </a:r>
          </a:p>
          <a:p>
            <a:r>
              <a:rPr lang="en-AU" sz="1100" dirty="0">
                <a:latin typeface="+mn-lt"/>
              </a:rPr>
              <a:t>PAMM - Patron Activity Monitoring Meeting </a:t>
            </a:r>
          </a:p>
        </p:txBody>
      </p:sp>
      <p:pic>
        <p:nvPicPr>
          <p:cNvPr id="26" name="Picture 25">
            <a:extLst>
              <a:ext uri="{FF2B5EF4-FFF2-40B4-BE49-F238E27FC236}">
                <a16:creationId xmlns:a16="http://schemas.microsoft.com/office/drawing/2014/main" id="{3C89AA75-49B8-4FE2-82A4-E29EF20F1B16}"/>
              </a:ext>
            </a:extLst>
          </p:cNvPr>
          <p:cNvPicPr>
            <a:picLocks noChangeAspect="1"/>
          </p:cNvPicPr>
          <p:nvPr/>
        </p:nvPicPr>
        <p:blipFill>
          <a:blip r:embed="rId2"/>
          <a:stretch>
            <a:fillRect/>
          </a:stretch>
        </p:blipFill>
        <p:spPr>
          <a:xfrm>
            <a:off x="9633249" y="394724"/>
            <a:ext cx="2042464" cy="258712"/>
          </a:xfrm>
          <a:prstGeom prst="rect">
            <a:avLst/>
          </a:prstGeom>
        </p:spPr>
      </p:pic>
    </p:spTree>
    <p:extLst>
      <p:ext uri="{BB962C8B-B14F-4D97-AF65-F5344CB8AC3E}">
        <p14:creationId xmlns:p14="http://schemas.microsoft.com/office/powerpoint/2010/main" val="341286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Architecture Design Review</a:t>
            </a:r>
            <a:endParaRPr lang="en-GB" dirty="0"/>
          </a:p>
        </p:txBody>
      </p:sp>
      <p:sp>
        <p:nvSpPr>
          <p:cNvPr id="4" name="Text Placeholder 3"/>
          <p:cNvSpPr>
            <a:spLocks noGrp="1"/>
          </p:cNvSpPr>
          <p:nvPr>
            <p:ph type="body" sz="quarter" idx="14"/>
          </p:nvPr>
        </p:nvSpPr>
        <p:spPr>
          <a:xfrm>
            <a:off x="336000" y="544160"/>
            <a:ext cx="4870130" cy="336000"/>
          </a:xfrm>
        </p:spPr>
        <p:txBody>
          <a:bodyPr/>
          <a:lstStyle/>
          <a:p>
            <a:r>
              <a:rPr lang="en-GB" dirty="0"/>
              <a:t>design overview: </a:t>
            </a:r>
            <a:r>
              <a:rPr lang="en-GB" u="sng" dirty="0"/>
              <a:t>current</a:t>
            </a:r>
            <a:r>
              <a:rPr lang="en-GB" dirty="0"/>
              <a:t> </a:t>
            </a:r>
            <a:endParaRPr lang="en-AU" dirty="0"/>
          </a:p>
        </p:txBody>
      </p:sp>
      <p:sp>
        <p:nvSpPr>
          <p:cNvPr id="5" name="Slide Number Placeholder 3">
            <a:extLst>
              <a:ext uri="{FF2B5EF4-FFF2-40B4-BE49-F238E27FC236}">
                <a16:creationId xmlns:a16="http://schemas.microsoft.com/office/drawing/2014/main" id="{97AEB393-AEB0-4236-9F6A-80E93FDB1632}"/>
              </a:ext>
            </a:extLst>
          </p:cNvPr>
          <p:cNvSpPr>
            <a:spLocks noGrp="1"/>
          </p:cNvSpPr>
          <p:nvPr>
            <p:ph type="sldNum" sz="quarter" idx="11"/>
          </p:nvPr>
        </p:nvSpPr>
        <p:spPr>
          <a:xfrm>
            <a:off x="10432845" y="6512997"/>
            <a:ext cx="1422515" cy="216000"/>
          </a:xfrm>
        </p:spPr>
        <p:txBody>
          <a:bodyPr/>
          <a:lstStyle/>
          <a:p>
            <a:pPr fontAlgn="auto">
              <a:spcBef>
                <a:spcPts val="0"/>
              </a:spcBef>
              <a:spcAft>
                <a:spcPts val="0"/>
              </a:spcAft>
            </a:pPr>
            <a:fld id="{CE1B70CE-F4BC-4B6F-A663-B479B5E51611}" type="slidenum">
              <a:rPr lang="en-AU" smtClean="0">
                <a:solidFill>
                  <a:srgbClr val="000000"/>
                </a:solidFill>
              </a:rPr>
              <a:pPr fontAlgn="auto">
                <a:spcBef>
                  <a:spcPts val="0"/>
                </a:spcBef>
                <a:spcAft>
                  <a:spcPts val="0"/>
                </a:spcAft>
              </a:pPr>
              <a:t>4</a:t>
            </a:fld>
            <a:endParaRPr lang="en-AU" dirty="0">
              <a:solidFill>
                <a:srgbClr val="000000"/>
              </a:solidFill>
            </a:endParaRPr>
          </a:p>
        </p:txBody>
      </p:sp>
      <p:sp>
        <p:nvSpPr>
          <p:cNvPr id="6" name="Rectangle 5">
            <a:extLst>
              <a:ext uri="{FF2B5EF4-FFF2-40B4-BE49-F238E27FC236}">
                <a16:creationId xmlns:a16="http://schemas.microsoft.com/office/drawing/2014/main" id="{CB03B9C3-5382-A04F-9FF4-8BAA4C4864B8}"/>
              </a:ext>
            </a:extLst>
          </p:cNvPr>
          <p:cNvSpPr/>
          <p:nvPr/>
        </p:nvSpPr>
        <p:spPr>
          <a:xfrm>
            <a:off x="3617624" y="2251654"/>
            <a:ext cx="2776321" cy="232390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dirty="0" err="1">
                <a:solidFill>
                  <a:schemeClr val="bg1"/>
                </a:solidFill>
              </a:rPr>
              <a:t>Protecht</a:t>
            </a:r>
            <a:endParaRPr lang="en-US" dirty="0">
              <a:solidFill>
                <a:schemeClr val="bg1"/>
              </a:solidFill>
            </a:endParaRPr>
          </a:p>
        </p:txBody>
      </p:sp>
      <p:sp>
        <p:nvSpPr>
          <p:cNvPr id="7" name="Rectangle 6">
            <a:extLst>
              <a:ext uri="{FF2B5EF4-FFF2-40B4-BE49-F238E27FC236}">
                <a16:creationId xmlns:a16="http://schemas.microsoft.com/office/drawing/2014/main" id="{703A64EB-BC0B-AE4F-8C6C-B964D5E4FB70}"/>
              </a:ext>
            </a:extLst>
          </p:cNvPr>
          <p:cNvSpPr/>
          <p:nvPr/>
        </p:nvSpPr>
        <p:spPr>
          <a:xfrm>
            <a:off x="5435126" y="5251299"/>
            <a:ext cx="1514672" cy="96947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dirty="0">
                <a:solidFill>
                  <a:schemeClr val="bg1"/>
                </a:solidFill>
              </a:rPr>
              <a:t>World Check</a:t>
            </a:r>
          </a:p>
        </p:txBody>
      </p:sp>
      <p:sp>
        <p:nvSpPr>
          <p:cNvPr id="8" name="Rectangle 7">
            <a:extLst>
              <a:ext uri="{FF2B5EF4-FFF2-40B4-BE49-F238E27FC236}">
                <a16:creationId xmlns:a16="http://schemas.microsoft.com/office/drawing/2014/main" id="{1E751BC4-AF96-9F47-8841-6384726FEF53}"/>
              </a:ext>
            </a:extLst>
          </p:cNvPr>
          <p:cNvSpPr/>
          <p:nvPr/>
        </p:nvSpPr>
        <p:spPr>
          <a:xfrm>
            <a:off x="7396814" y="2097152"/>
            <a:ext cx="1734936" cy="154047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dirty="0" err="1">
                <a:solidFill>
                  <a:schemeClr val="bg1"/>
                </a:solidFill>
              </a:rPr>
              <a:t>Synkros</a:t>
            </a:r>
            <a:r>
              <a:rPr lang="en-US" dirty="0">
                <a:solidFill>
                  <a:schemeClr val="bg1"/>
                </a:solidFill>
              </a:rPr>
              <a:t> </a:t>
            </a:r>
          </a:p>
          <a:p>
            <a:pPr algn="ctr"/>
            <a:r>
              <a:rPr lang="en-US" sz="1400" dirty="0">
                <a:solidFill>
                  <a:schemeClr val="bg1"/>
                </a:solidFill>
              </a:rPr>
              <a:t>(SYD, GC, BRIS) </a:t>
            </a:r>
          </a:p>
        </p:txBody>
      </p:sp>
      <p:sp>
        <p:nvSpPr>
          <p:cNvPr id="9" name="Rectangle 8">
            <a:extLst>
              <a:ext uri="{FF2B5EF4-FFF2-40B4-BE49-F238E27FC236}">
                <a16:creationId xmlns:a16="http://schemas.microsoft.com/office/drawing/2014/main" id="{5E535B8E-1FCB-E04A-9D6F-EE983D7A76B8}"/>
              </a:ext>
            </a:extLst>
          </p:cNvPr>
          <p:cNvSpPr/>
          <p:nvPr/>
        </p:nvSpPr>
        <p:spPr>
          <a:xfrm>
            <a:off x="7824639" y="4566283"/>
            <a:ext cx="1989779" cy="169539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dirty="0" err="1">
                <a:solidFill>
                  <a:schemeClr val="bg1"/>
                </a:solidFill>
              </a:rPr>
              <a:t>TransWatch</a:t>
            </a:r>
            <a:endParaRPr lang="en-US" dirty="0">
              <a:solidFill>
                <a:schemeClr val="bg1"/>
              </a:solidFill>
            </a:endParaRPr>
          </a:p>
        </p:txBody>
      </p:sp>
      <p:sp>
        <p:nvSpPr>
          <p:cNvPr id="10" name="Rectangle 9">
            <a:extLst>
              <a:ext uri="{FF2B5EF4-FFF2-40B4-BE49-F238E27FC236}">
                <a16:creationId xmlns:a16="http://schemas.microsoft.com/office/drawing/2014/main" id="{479CAA0E-F5EA-B743-81A3-831160429E1B}"/>
              </a:ext>
            </a:extLst>
          </p:cNvPr>
          <p:cNvSpPr/>
          <p:nvPr/>
        </p:nvSpPr>
        <p:spPr>
          <a:xfrm>
            <a:off x="9505537" y="673254"/>
            <a:ext cx="1755224" cy="125772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a:solidFill>
                  <a:schemeClr val="bg1"/>
                </a:solidFill>
              </a:rPr>
              <a:t>Austrac</a:t>
            </a:r>
            <a:endParaRPr lang="en-US" dirty="0">
              <a:solidFill>
                <a:schemeClr val="bg1"/>
              </a:solidFill>
            </a:endParaRPr>
          </a:p>
        </p:txBody>
      </p:sp>
      <p:sp>
        <p:nvSpPr>
          <p:cNvPr id="11" name="Rectangle 10">
            <a:extLst>
              <a:ext uri="{FF2B5EF4-FFF2-40B4-BE49-F238E27FC236}">
                <a16:creationId xmlns:a16="http://schemas.microsoft.com/office/drawing/2014/main" id="{BF61CE63-42D9-B941-A97A-445E5F260D23}"/>
              </a:ext>
            </a:extLst>
          </p:cNvPr>
          <p:cNvSpPr/>
          <p:nvPr/>
        </p:nvSpPr>
        <p:spPr>
          <a:xfrm>
            <a:off x="211359" y="2684398"/>
            <a:ext cx="2223727" cy="212953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sz="1600" dirty="0">
                <a:solidFill>
                  <a:schemeClr val="bg1"/>
                </a:solidFill>
              </a:rPr>
              <a:t>Customer Incident Database (CID) </a:t>
            </a:r>
          </a:p>
          <a:p>
            <a:pPr algn="ctr"/>
            <a:r>
              <a:rPr lang="en-US" sz="1200" dirty="0">
                <a:solidFill>
                  <a:schemeClr val="bg1"/>
                </a:solidFill>
              </a:rPr>
              <a:t>Asset Protection Team</a:t>
            </a:r>
          </a:p>
          <a:p>
            <a:pPr algn="ctr"/>
            <a:r>
              <a:rPr lang="en-US" sz="1200" dirty="0">
                <a:solidFill>
                  <a:schemeClr val="bg1"/>
                </a:solidFill>
              </a:rPr>
              <a:t> (SYD, QLD) - data sync with </a:t>
            </a:r>
          </a:p>
          <a:p>
            <a:pPr algn="ctr"/>
            <a:r>
              <a:rPr lang="en-US" sz="1200" dirty="0" err="1">
                <a:solidFill>
                  <a:schemeClr val="bg1"/>
                </a:solidFill>
              </a:rPr>
              <a:t>Synkros</a:t>
            </a:r>
            <a:r>
              <a:rPr lang="en-US" sz="1200" dirty="0">
                <a:solidFill>
                  <a:schemeClr val="bg1"/>
                </a:solidFill>
              </a:rPr>
              <a:t> &amp; CDW.</a:t>
            </a:r>
          </a:p>
          <a:p>
            <a:pPr algn="ctr"/>
            <a:endParaRPr lang="en-US" sz="1200" dirty="0">
              <a:solidFill>
                <a:schemeClr val="bg1"/>
              </a:solidFill>
            </a:endParaRPr>
          </a:p>
          <a:p>
            <a:pPr algn="ctr"/>
            <a:endParaRPr lang="en-US" dirty="0">
              <a:solidFill>
                <a:schemeClr val="bg1"/>
              </a:solidFill>
            </a:endParaRPr>
          </a:p>
        </p:txBody>
      </p:sp>
      <p:sp>
        <p:nvSpPr>
          <p:cNvPr id="2" name="TextBox 1">
            <a:extLst>
              <a:ext uri="{FF2B5EF4-FFF2-40B4-BE49-F238E27FC236}">
                <a16:creationId xmlns:a16="http://schemas.microsoft.com/office/drawing/2014/main" id="{3332FA83-6604-DB47-8023-B390B89CA910}"/>
              </a:ext>
            </a:extLst>
          </p:cNvPr>
          <p:cNvSpPr txBox="1"/>
          <p:nvPr/>
        </p:nvSpPr>
        <p:spPr>
          <a:xfrm>
            <a:off x="117339" y="6393999"/>
            <a:ext cx="1771282" cy="400110"/>
          </a:xfrm>
          <a:prstGeom prst="rect">
            <a:avLst/>
          </a:prstGeom>
          <a:solidFill>
            <a:schemeClr val="bg1">
              <a:lumMod val="85000"/>
            </a:schemeClr>
          </a:solidFill>
        </p:spPr>
        <p:txBody>
          <a:bodyPr wrap="square" rtlCol="0">
            <a:spAutoFit/>
          </a:bodyPr>
          <a:lstStyle/>
          <a:p>
            <a:r>
              <a:rPr lang="en-AU" sz="1000" dirty="0">
                <a:latin typeface="+mn-lt"/>
              </a:rPr>
              <a:t>Manual Task                 Automated Interface</a:t>
            </a:r>
          </a:p>
        </p:txBody>
      </p:sp>
      <p:sp>
        <p:nvSpPr>
          <p:cNvPr id="16" name="Rectangle 15">
            <a:extLst>
              <a:ext uri="{FF2B5EF4-FFF2-40B4-BE49-F238E27FC236}">
                <a16:creationId xmlns:a16="http://schemas.microsoft.com/office/drawing/2014/main" id="{02DC2F18-82B9-004C-95B4-C16AA273A061}"/>
              </a:ext>
            </a:extLst>
          </p:cNvPr>
          <p:cNvSpPr/>
          <p:nvPr/>
        </p:nvSpPr>
        <p:spPr>
          <a:xfrm>
            <a:off x="3835889" y="4087978"/>
            <a:ext cx="2354876"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Case Management</a:t>
            </a:r>
          </a:p>
        </p:txBody>
      </p:sp>
      <p:sp>
        <p:nvSpPr>
          <p:cNvPr id="17" name="Rectangle 16">
            <a:extLst>
              <a:ext uri="{FF2B5EF4-FFF2-40B4-BE49-F238E27FC236}">
                <a16:creationId xmlns:a16="http://schemas.microsoft.com/office/drawing/2014/main" id="{1EB7ABC7-CB27-7848-A69D-20EB2B1FB9D8}"/>
              </a:ext>
            </a:extLst>
          </p:cNvPr>
          <p:cNvSpPr/>
          <p:nvPr/>
        </p:nvSpPr>
        <p:spPr>
          <a:xfrm>
            <a:off x="3843604" y="2630664"/>
            <a:ext cx="2336999" cy="94697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Critical / High / Medium Risk </a:t>
            </a:r>
          </a:p>
          <a:p>
            <a:pPr algn="ctr"/>
            <a:r>
              <a:rPr lang="en-AU" sz="1200" dirty="0">
                <a:solidFill>
                  <a:schemeClr val="tx1"/>
                </a:solidFill>
              </a:rPr>
              <a:t>Patron Register </a:t>
            </a:r>
          </a:p>
          <a:p>
            <a:pPr algn="ctr"/>
            <a:r>
              <a:rPr lang="en-AU" sz="1200" dirty="0">
                <a:solidFill>
                  <a:schemeClr val="tx1"/>
                </a:solidFill>
              </a:rPr>
              <a:t>(excluded Patrons via manual incident report)</a:t>
            </a:r>
          </a:p>
        </p:txBody>
      </p:sp>
      <p:cxnSp>
        <p:nvCxnSpPr>
          <p:cNvPr id="18" name="Straight Arrow Connector 17">
            <a:extLst>
              <a:ext uri="{FF2B5EF4-FFF2-40B4-BE49-F238E27FC236}">
                <a16:creationId xmlns:a16="http://schemas.microsoft.com/office/drawing/2014/main" id="{3CD76DF0-6E4C-594F-B1EA-D71D234712E3}"/>
              </a:ext>
            </a:extLst>
          </p:cNvPr>
          <p:cNvCxnSpPr>
            <a:cxnSpLocks/>
          </p:cNvCxnSpPr>
          <p:nvPr/>
        </p:nvCxnSpPr>
        <p:spPr>
          <a:xfrm>
            <a:off x="1030144" y="6518804"/>
            <a:ext cx="41916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EEB9327-084A-CA4C-9388-5A13B190DAE2}"/>
              </a:ext>
            </a:extLst>
          </p:cNvPr>
          <p:cNvCxnSpPr>
            <a:cxnSpLocks/>
          </p:cNvCxnSpPr>
          <p:nvPr/>
        </p:nvCxnSpPr>
        <p:spPr>
          <a:xfrm>
            <a:off x="1397500" y="6674164"/>
            <a:ext cx="403053" cy="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EA1C8D2-B809-6245-97D2-A2D7B3123688}"/>
              </a:ext>
            </a:extLst>
          </p:cNvPr>
          <p:cNvSpPr/>
          <p:nvPr/>
        </p:nvSpPr>
        <p:spPr>
          <a:xfrm>
            <a:off x="7968048" y="4897364"/>
            <a:ext cx="1674235"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Case Management / Alerts</a:t>
            </a:r>
          </a:p>
        </p:txBody>
      </p:sp>
      <p:sp>
        <p:nvSpPr>
          <p:cNvPr id="23" name="Rectangle 22">
            <a:extLst>
              <a:ext uri="{FF2B5EF4-FFF2-40B4-BE49-F238E27FC236}">
                <a16:creationId xmlns:a16="http://schemas.microsoft.com/office/drawing/2014/main" id="{015E3C59-86D8-A549-B444-A58285988713}"/>
              </a:ext>
            </a:extLst>
          </p:cNvPr>
          <p:cNvSpPr/>
          <p:nvPr/>
        </p:nvSpPr>
        <p:spPr>
          <a:xfrm>
            <a:off x="5629473" y="5645040"/>
            <a:ext cx="1111847"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Global PEP Database</a:t>
            </a:r>
          </a:p>
        </p:txBody>
      </p:sp>
      <p:sp>
        <p:nvSpPr>
          <p:cNvPr id="24" name="Rectangle 23">
            <a:extLst>
              <a:ext uri="{FF2B5EF4-FFF2-40B4-BE49-F238E27FC236}">
                <a16:creationId xmlns:a16="http://schemas.microsoft.com/office/drawing/2014/main" id="{48DE4F7B-FD0D-9547-99AF-7E36460E1B4A}"/>
              </a:ext>
            </a:extLst>
          </p:cNvPr>
          <p:cNvSpPr/>
          <p:nvPr/>
        </p:nvSpPr>
        <p:spPr>
          <a:xfrm>
            <a:off x="7953520" y="5338626"/>
            <a:ext cx="1697840"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Transaction Monitoring Engine</a:t>
            </a:r>
          </a:p>
        </p:txBody>
      </p:sp>
      <p:sp>
        <p:nvSpPr>
          <p:cNvPr id="25" name="Rectangle 24">
            <a:extLst>
              <a:ext uri="{FF2B5EF4-FFF2-40B4-BE49-F238E27FC236}">
                <a16:creationId xmlns:a16="http://schemas.microsoft.com/office/drawing/2014/main" id="{E782998B-454E-7D4B-B8CD-C2CA6CB2763B}"/>
              </a:ext>
            </a:extLst>
          </p:cNvPr>
          <p:cNvSpPr/>
          <p:nvPr/>
        </p:nvSpPr>
        <p:spPr>
          <a:xfrm>
            <a:off x="7514773" y="2704578"/>
            <a:ext cx="1466985"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Patron List</a:t>
            </a:r>
          </a:p>
        </p:txBody>
      </p:sp>
      <p:sp>
        <p:nvSpPr>
          <p:cNvPr id="26" name="Rectangle 25">
            <a:extLst>
              <a:ext uri="{FF2B5EF4-FFF2-40B4-BE49-F238E27FC236}">
                <a16:creationId xmlns:a16="http://schemas.microsoft.com/office/drawing/2014/main" id="{D21BD168-92BE-0643-9C97-0BF2D8F588CC}"/>
              </a:ext>
            </a:extLst>
          </p:cNvPr>
          <p:cNvSpPr/>
          <p:nvPr/>
        </p:nvSpPr>
        <p:spPr>
          <a:xfrm>
            <a:off x="7514772" y="3170112"/>
            <a:ext cx="1466985"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Gaming </a:t>
            </a:r>
          </a:p>
          <a:p>
            <a:pPr algn="ctr"/>
            <a:r>
              <a:rPr lang="en-AU" sz="1200" dirty="0">
                <a:solidFill>
                  <a:schemeClr val="tx1"/>
                </a:solidFill>
              </a:rPr>
              <a:t>Transactions</a:t>
            </a:r>
          </a:p>
        </p:txBody>
      </p:sp>
      <p:sp>
        <p:nvSpPr>
          <p:cNvPr id="27" name="Rectangle 26">
            <a:extLst>
              <a:ext uri="{FF2B5EF4-FFF2-40B4-BE49-F238E27FC236}">
                <a16:creationId xmlns:a16="http://schemas.microsoft.com/office/drawing/2014/main" id="{A56676F2-DC84-0C4F-A91F-78C1AA1A6992}"/>
              </a:ext>
            </a:extLst>
          </p:cNvPr>
          <p:cNvSpPr/>
          <p:nvPr/>
        </p:nvSpPr>
        <p:spPr>
          <a:xfrm>
            <a:off x="9648730" y="1210440"/>
            <a:ext cx="1466985"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Compliance Reporting</a:t>
            </a:r>
          </a:p>
        </p:txBody>
      </p:sp>
      <p:sp>
        <p:nvSpPr>
          <p:cNvPr id="29" name="Rectangle 28">
            <a:extLst>
              <a:ext uri="{FF2B5EF4-FFF2-40B4-BE49-F238E27FC236}">
                <a16:creationId xmlns:a16="http://schemas.microsoft.com/office/drawing/2014/main" id="{E1541F4B-255E-F24D-84FE-2FEC74097E24}"/>
              </a:ext>
            </a:extLst>
          </p:cNvPr>
          <p:cNvSpPr/>
          <p:nvPr/>
        </p:nvSpPr>
        <p:spPr>
          <a:xfrm>
            <a:off x="422569" y="3856926"/>
            <a:ext cx="1758393"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Master Exclusion List (Carded/Un-carded)</a:t>
            </a:r>
          </a:p>
        </p:txBody>
      </p:sp>
      <p:sp>
        <p:nvSpPr>
          <p:cNvPr id="30" name="Rectangle 29">
            <a:extLst>
              <a:ext uri="{FF2B5EF4-FFF2-40B4-BE49-F238E27FC236}">
                <a16:creationId xmlns:a16="http://schemas.microsoft.com/office/drawing/2014/main" id="{E8F1BE22-1E4E-464D-9B42-EE14F564F602}"/>
              </a:ext>
            </a:extLst>
          </p:cNvPr>
          <p:cNvSpPr/>
          <p:nvPr/>
        </p:nvSpPr>
        <p:spPr>
          <a:xfrm>
            <a:off x="414266" y="4341392"/>
            <a:ext cx="1758393"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Incidents</a:t>
            </a:r>
          </a:p>
        </p:txBody>
      </p:sp>
      <p:sp>
        <p:nvSpPr>
          <p:cNvPr id="31" name="TextBox 30">
            <a:extLst>
              <a:ext uri="{FF2B5EF4-FFF2-40B4-BE49-F238E27FC236}">
                <a16:creationId xmlns:a16="http://schemas.microsoft.com/office/drawing/2014/main" id="{7B4D56D4-8899-E540-9699-4AF1BDD47D84}"/>
              </a:ext>
            </a:extLst>
          </p:cNvPr>
          <p:cNvSpPr txBox="1"/>
          <p:nvPr/>
        </p:nvSpPr>
        <p:spPr>
          <a:xfrm>
            <a:off x="3143710" y="1260779"/>
            <a:ext cx="1181969" cy="400110"/>
          </a:xfrm>
          <a:prstGeom prst="rect">
            <a:avLst/>
          </a:prstGeom>
          <a:noFill/>
        </p:spPr>
        <p:txBody>
          <a:bodyPr wrap="square" rtlCol="0">
            <a:spAutoFit/>
          </a:bodyPr>
          <a:lstStyle/>
          <a:p>
            <a:r>
              <a:rPr lang="en-AU" sz="1000" dirty="0">
                <a:latin typeface="+mn-lt"/>
              </a:rPr>
              <a:t>Add/Update Patron Case</a:t>
            </a:r>
          </a:p>
        </p:txBody>
      </p:sp>
      <p:cxnSp>
        <p:nvCxnSpPr>
          <p:cNvPr id="32" name="Straight Arrow Connector 31">
            <a:extLst>
              <a:ext uri="{FF2B5EF4-FFF2-40B4-BE49-F238E27FC236}">
                <a16:creationId xmlns:a16="http://schemas.microsoft.com/office/drawing/2014/main" id="{844DD972-40D0-1E4D-8442-1B97EE3222C1}"/>
              </a:ext>
            </a:extLst>
          </p:cNvPr>
          <p:cNvCxnSpPr>
            <a:cxnSpLocks/>
          </p:cNvCxnSpPr>
          <p:nvPr/>
        </p:nvCxnSpPr>
        <p:spPr>
          <a:xfrm>
            <a:off x="6348347" y="3016696"/>
            <a:ext cx="1048467" cy="0"/>
          </a:xfrm>
          <a:prstGeom prst="straightConnector1">
            <a:avLst/>
          </a:prstGeom>
          <a:ln w="2540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234AD44-416C-F648-8055-02CA45B0D581}"/>
              </a:ext>
            </a:extLst>
          </p:cNvPr>
          <p:cNvCxnSpPr>
            <a:cxnSpLocks/>
          </p:cNvCxnSpPr>
          <p:nvPr/>
        </p:nvCxnSpPr>
        <p:spPr>
          <a:xfrm>
            <a:off x="5845503" y="4549027"/>
            <a:ext cx="0" cy="706858"/>
          </a:xfrm>
          <a:prstGeom prst="straightConnector1">
            <a:avLst/>
          </a:prstGeom>
          <a:ln w="2540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31B206E4-5829-FB40-BDF8-606E52770AC4}"/>
              </a:ext>
            </a:extLst>
          </p:cNvPr>
          <p:cNvSpPr/>
          <p:nvPr/>
        </p:nvSpPr>
        <p:spPr>
          <a:xfrm>
            <a:off x="9534243" y="2516548"/>
            <a:ext cx="1264937" cy="174694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dirty="0">
                <a:solidFill>
                  <a:schemeClr val="bg1"/>
                </a:solidFill>
              </a:rPr>
              <a:t>CDW</a:t>
            </a:r>
          </a:p>
        </p:txBody>
      </p:sp>
      <p:sp>
        <p:nvSpPr>
          <p:cNvPr id="50" name="Isosceles Triangle 18">
            <a:extLst>
              <a:ext uri="{FF2B5EF4-FFF2-40B4-BE49-F238E27FC236}">
                <a16:creationId xmlns:a16="http://schemas.microsoft.com/office/drawing/2014/main" id="{FF372C15-41F3-124A-89A6-BF7E3B0C6A45}"/>
              </a:ext>
            </a:extLst>
          </p:cNvPr>
          <p:cNvSpPr/>
          <p:nvPr/>
        </p:nvSpPr>
        <p:spPr>
          <a:xfrm>
            <a:off x="9829798" y="4258868"/>
            <a:ext cx="332197" cy="1581408"/>
          </a:xfrm>
          <a:custGeom>
            <a:avLst/>
            <a:gdLst>
              <a:gd name="connsiteX0" fmla="*/ 0 w 783930"/>
              <a:gd name="connsiteY0" fmla="*/ 1095194 h 1095194"/>
              <a:gd name="connsiteX1" fmla="*/ 391965 w 783930"/>
              <a:gd name="connsiteY1" fmla="*/ 0 h 1095194"/>
              <a:gd name="connsiteX2" fmla="*/ 783930 w 783930"/>
              <a:gd name="connsiteY2" fmla="*/ 1095194 h 1095194"/>
              <a:gd name="connsiteX3" fmla="*/ 0 w 783930"/>
              <a:gd name="connsiteY3" fmla="*/ 1095194 h 1095194"/>
              <a:gd name="connsiteX0" fmla="*/ 300525 w 692490"/>
              <a:gd name="connsiteY0" fmla="*/ 0 h 1186634"/>
              <a:gd name="connsiteX1" fmla="*/ 692490 w 692490"/>
              <a:gd name="connsiteY1" fmla="*/ 1095194 h 1186634"/>
              <a:gd name="connsiteX2" fmla="*/ 0 w 692490"/>
              <a:gd name="connsiteY2" fmla="*/ 1186634 h 1186634"/>
              <a:gd name="connsiteX0" fmla="*/ 300525 w 692490"/>
              <a:gd name="connsiteY0" fmla="*/ 0 h 1186634"/>
              <a:gd name="connsiteX1" fmla="*/ 692490 w 692490"/>
              <a:gd name="connsiteY1" fmla="*/ 1095194 h 1186634"/>
              <a:gd name="connsiteX2" fmla="*/ 0 w 692490"/>
              <a:gd name="connsiteY2" fmla="*/ 1186634 h 1186634"/>
              <a:gd name="connsiteX0" fmla="*/ 681525 w 692490"/>
              <a:gd name="connsiteY0" fmla="*/ 0 h 1125674"/>
              <a:gd name="connsiteX1" fmla="*/ 692490 w 692490"/>
              <a:gd name="connsiteY1" fmla="*/ 1034234 h 1125674"/>
              <a:gd name="connsiteX2" fmla="*/ 0 w 692490"/>
              <a:gd name="connsiteY2" fmla="*/ 1125674 h 1125674"/>
              <a:gd name="connsiteX0" fmla="*/ 673905 w 684870"/>
              <a:gd name="connsiteY0" fmla="*/ 0 h 1057094"/>
              <a:gd name="connsiteX1" fmla="*/ 684870 w 684870"/>
              <a:gd name="connsiteY1" fmla="*/ 1034234 h 1057094"/>
              <a:gd name="connsiteX2" fmla="*/ 0 w 684870"/>
              <a:gd name="connsiteY2" fmla="*/ 1057094 h 1057094"/>
              <a:gd name="connsiteX0" fmla="*/ 673905 w 684870"/>
              <a:gd name="connsiteY0" fmla="*/ 0 h 1041854"/>
              <a:gd name="connsiteX1" fmla="*/ 684870 w 684870"/>
              <a:gd name="connsiteY1" fmla="*/ 1034234 h 1041854"/>
              <a:gd name="connsiteX2" fmla="*/ 0 w 684870"/>
              <a:gd name="connsiteY2" fmla="*/ 1041854 h 1041854"/>
              <a:gd name="connsiteX0" fmla="*/ 685793 w 685793"/>
              <a:gd name="connsiteY0" fmla="*/ 0 h 1041854"/>
              <a:gd name="connsiteX1" fmla="*/ 684870 w 685793"/>
              <a:gd name="connsiteY1" fmla="*/ 1034234 h 1041854"/>
              <a:gd name="connsiteX2" fmla="*/ 0 w 685793"/>
              <a:gd name="connsiteY2" fmla="*/ 1041854 h 1041854"/>
            </a:gdLst>
            <a:ahLst/>
            <a:cxnLst>
              <a:cxn ang="0">
                <a:pos x="connsiteX0" y="connsiteY0"/>
              </a:cxn>
              <a:cxn ang="0">
                <a:pos x="connsiteX1" y="connsiteY1"/>
              </a:cxn>
              <a:cxn ang="0">
                <a:pos x="connsiteX2" y="connsiteY2"/>
              </a:cxn>
            </a:cxnLst>
            <a:rect l="l" t="t" r="r" b="b"/>
            <a:pathLst>
              <a:path w="685793" h="1041854">
                <a:moveTo>
                  <a:pt x="685793" y="0"/>
                </a:moveTo>
                <a:cubicBezTo>
                  <a:pt x="685485" y="344745"/>
                  <a:pt x="685178" y="689489"/>
                  <a:pt x="684870" y="1034234"/>
                </a:cubicBezTo>
                <a:lnTo>
                  <a:pt x="0" y="1041854"/>
                </a:lnTo>
              </a:path>
            </a:pathLst>
          </a:custGeom>
          <a:ln w="25400">
            <a:solidFill>
              <a:srgbClr val="00B0F0"/>
            </a:solidFill>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a:solidFill>
                <a:schemeClr val="tx1"/>
              </a:solidFill>
            </a:endParaRPr>
          </a:p>
        </p:txBody>
      </p:sp>
      <p:sp>
        <p:nvSpPr>
          <p:cNvPr id="46" name="Rectangle 45">
            <a:extLst>
              <a:ext uri="{FF2B5EF4-FFF2-40B4-BE49-F238E27FC236}">
                <a16:creationId xmlns:a16="http://schemas.microsoft.com/office/drawing/2014/main" id="{12579D1A-3B4B-A34A-940C-B3981FB3B5C9}"/>
              </a:ext>
            </a:extLst>
          </p:cNvPr>
          <p:cNvSpPr/>
          <p:nvPr/>
        </p:nvSpPr>
        <p:spPr>
          <a:xfrm>
            <a:off x="9696492" y="3578083"/>
            <a:ext cx="958352"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err="1">
                <a:solidFill>
                  <a:schemeClr val="tx1"/>
                </a:solidFill>
              </a:rPr>
              <a:t>Synkros</a:t>
            </a:r>
            <a:r>
              <a:rPr lang="en-AU" sz="1200" dirty="0">
                <a:solidFill>
                  <a:schemeClr val="tx1"/>
                </a:solidFill>
              </a:rPr>
              <a:t> Transactions</a:t>
            </a:r>
          </a:p>
        </p:txBody>
      </p:sp>
      <p:cxnSp>
        <p:nvCxnSpPr>
          <p:cNvPr id="52" name="Straight Arrow Connector 51">
            <a:extLst>
              <a:ext uri="{FF2B5EF4-FFF2-40B4-BE49-F238E27FC236}">
                <a16:creationId xmlns:a16="http://schemas.microsoft.com/office/drawing/2014/main" id="{3408C8BE-BFAD-A740-958D-55D33D509BFB}"/>
              </a:ext>
            </a:extLst>
          </p:cNvPr>
          <p:cNvCxnSpPr>
            <a:cxnSpLocks/>
          </p:cNvCxnSpPr>
          <p:nvPr/>
        </p:nvCxnSpPr>
        <p:spPr>
          <a:xfrm>
            <a:off x="6939658" y="5755966"/>
            <a:ext cx="917836" cy="0"/>
          </a:xfrm>
          <a:prstGeom prst="straightConnector1">
            <a:avLst/>
          </a:prstGeom>
          <a:ln w="2540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2820B5A-82BB-CA45-8288-9A32F6D89D41}"/>
              </a:ext>
            </a:extLst>
          </p:cNvPr>
          <p:cNvCxnSpPr>
            <a:cxnSpLocks/>
          </p:cNvCxnSpPr>
          <p:nvPr/>
        </p:nvCxnSpPr>
        <p:spPr>
          <a:xfrm flipV="1">
            <a:off x="9131750" y="3201215"/>
            <a:ext cx="418906" cy="4371"/>
          </a:xfrm>
          <a:prstGeom prst="straightConnector1">
            <a:avLst/>
          </a:prstGeom>
          <a:ln w="25400">
            <a:solidFill>
              <a:srgbClr val="00B0F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1" name="Isosceles Triangle 18">
            <a:extLst>
              <a:ext uri="{FF2B5EF4-FFF2-40B4-BE49-F238E27FC236}">
                <a16:creationId xmlns:a16="http://schemas.microsoft.com/office/drawing/2014/main" id="{C055D0C0-AAC3-5D4A-8EF7-5B223F10C4F4}"/>
              </a:ext>
            </a:extLst>
          </p:cNvPr>
          <p:cNvSpPr/>
          <p:nvPr/>
        </p:nvSpPr>
        <p:spPr>
          <a:xfrm flipV="1">
            <a:off x="2859375" y="1782212"/>
            <a:ext cx="1170001" cy="514539"/>
          </a:xfrm>
          <a:custGeom>
            <a:avLst/>
            <a:gdLst>
              <a:gd name="connsiteX0" fmla="*/ 0 w 783930"/>
              <a:gd name="connsiteY0" fmla="*/ 1095194 h 1095194"/>
              <a:gd name="connsiteX1" fmla="*/ 391965 w 783930"/>
              <a:gd name="connsiteY1" fmla="*/ 0 h 1095194"/>
              <a:gd name="connsiteX2" fmla="*/ 783930 w 783930"/>
              <a:gd name="connsiteY2" fmla="*/ 1095194 h 1095194"/>
              <a:gd name="connsiteX3" fmla="*/ 0 w 783930"/>
              <a:gd name="connsiteY3" fmla="*/ 1095194 h 1095194"/>
              <a:gd name="connsiteX0" fmla="*/ 300525 w 692490"/>
              <a:gd name="connsiteY0" fmla="*/ 0 h 1186634"/>
              <a:gd name="connsiteX1" fmla="*/ 692490 w 692490"/>
              <a:gd name="connsiteY1" fmla="*/ 1095194 h 1186634"/>
              <a:gd name="connsiteX2" fmla="*/ 0 w 692490"/>
              <a:gd name="connsiteY2" fmla="*/ 1186634 h 1186634"/>
              <a:gd name="connsiteX0" fmla="*/ 300525 w 692490"/>
              <a:gd name="connsiteY0" fmla="*/ 0 h 1186634"/>
              <a:gd name="connsiteX1" fmla="*/ 692490 w 692490"/>
              <a:gd name="connsiteY1" fmla="*/ 1095194 h 1186634"/>
              <a:gd name="connsiteX2" fmla="*/ 0 w 692490"/>
              <a:gd name="connsiteY2" fmla="*/ 1186634 h 1186634"/>
              <a:gd name="connsiteX0" fmla="*/ 681525 w 692490"/>
              <a:gd name="connsiteY0" fmla="*/ 0 h 1125674"/>
              <a:gd name="connsiteX1" fmla="*/ 692490 w 692490"/>
              <a:gd name="connsiteY1" fmla="*/ 1034234 h 1125674"/>
              <a:gd name="connsiteX2" fmla="*/ 0 w 692490"/>
              <a:gd name="connsiteY2" fmla="*/ 1125674 h 1125674"/>
              <a:gd name="connsiteX0" fmla="*/ 673905 w 684870"/>
              <a:gd name="connsiteY0" fmla="*/ 0 h 1057094"/>
              <a:gd name="connsiteX1" fmla="*/ 684870 w 684870"/>
              <a:gd name="connsiteY1" fmla="*/ 1034234 h 1057094"/>
              <a:gd name="connsiteX2" fmla="*/ 0 w 684870"/>
              <a:gd name="connsiteY2" fmla="*/ 1057094 h 1057094"/>
              <a:gd name="connsiteX0" fmla="*/ 673905 w 684870"/>
              <a:gd name="connsiteY0" fmla="*/ 0 h 1041854"/>
              <a:gd name="connsiteX1" fmla="*/ 684870 w 684870"/>
              <a:gd name="connsiteY1" fmla="*/ 1034234 h 1041854"/>
              <a:gd name="connsiteX2" fmla="*/ 0 w 684870"/>
              <a:gd name="connsiteY2" fmla="*/ 1041854 h 1041854"/>
              <a:gd name="connsiteX0" fmla="*/ 685793 w 685793"/>
              <a:gd name="connsiteY0" fmla="*/ 0 h 1041854"/>
              <a:gd name="connsiteX1" fmla="*/ 684870 w 685793"/>
              <a:gd name="connsiteY1" fmla="*/ 1034234 h 1041854"/>
              <a:gd name="connsiteX2" fmla="*/ 0 w 685793"/>
              <a:gd name="connsiteY2" fmla="*/ 1041854 h 1041854"/>
            </a:gdLst>
            <a:ahLst/>
            <a:cxnLst>
              <a:cxn ang="0">
                <a:pos x="connsiteX0" y="connsiteY0"/>
              </a:cxn>
              <a:cxn ang="0">
                <a:pos x="connsiteX1" y="connsiteY1"/>
              </a:cxn>
              <a:cxn ang="0">
                <a:pos x="connsiteX2" y="connsiteY2"/>
              </a:cxn>
            </a:cxnLst>
            <a:rect l="l" t="t" r="r" b="b"/>
            <a:pathLst>
              <a:path w="685793" h="1041854">
                <a:moveTo>
                  <a:pt x="685793" y="0"/>
                </a:moveTo>
                <a:cubicBezTo>
                  <a:pt x="685485" y="344745"/>
                  <a:pt x="685178" y="689489"/>
                  <a:pt x="684870" y="1034234"/>
                </a:cubicBezTo>
                <a:lnTo>
                  <a:pt x="0" y="1041854"/>
                </a:lnTo>
              </a:path>
            </a:pathLst>
          </a:custGeom>
          <a:ln w="2540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a:solidFill>
                <a:schemeClr val="tx1"/>
              </a:solidFill>
            </a:endParaRPr>
          </a:p>
        </p:txBody>
      </p:sp>
      <p:sp>
        <p:nvSpPr>
          <p:cNvPr id="67" name="Isosceles Triangle 18">
            <a:extLst>
              <a:ext uri="{FF2B5EF4-FFF2-40B4-BE49-F238E27FC236}">
                <a16:creationId xmlns:a16="http://schemas.microsoft.com/office/drawing/2014/main" id="{BB36C75D-3DAA-7F4A-A970-D9A252730602}"/>
              </a:ext>
            </a:extLst>
          </p:cNvPr>
          <p:cNvSpPr/>
          <p:nvPr/>
        </p:nvSpPr>
        <p:spPr>
          <a:xfrm rot="10800000">
            <a:off x="8094132" y="1633745"/>
            <a:ext cx="1378371" cy="460707"/>
          </a:xfrm>
          <a:custGeom>
            <a:avLst/>
            <a:gdLst>
              <a:gd name="connsiteX0" fmla="*/ 0 w 783930"/>
              <a:gd name="connsiteY0" fmla="*/ 1095194 h 1095194"/>
              <a:gd name="connsiteX1" fmla="*/ 391965 w 783930"/>
              <a:gd name="connsiteY1" fmla="*/ 0 h 1095194"/>
              <a:gd name="connsiteX2" fmla="*/ 783930 w 783930"/>
              <a:gd name="connsiteY2" fmla="*/ 1095194 h 1095194"/>
              <a:gd name="connsiteX3" fmla="*/ 0 w 783930"/>
              <a:gd name="connsiteY3" fmla="*/ 1095194 h 1095194"/>
              <a:gd name="connsiteX0" fmla="*/ 300525 w 692490"/>
              <a:gd name="connsiteY0" fmla="*/ 0 h 1186634"/>
              <a:gd name="connsiteX1" fmla="*/ 692490 w 692490"/>
              <a:gd name="connsiteY1" fmla="*/ 1095194 h 1186634"/>
              <a:gd name="connsiteX2" fmla="*/ 0 w 692490"/>
              <a:gd name="connsiteY2" fmla="*/ 1186634 h 1186634"/>
              <a:gd name="connsiteX0" fmla="*/ 300525 w 692490"/>
              <a:gd name="connsiteY0" fmla="*/ 0 h 1186634"/>
              <a:gd name="connsiteX1" fmla="*/ 692490 w 692490"/>
              <a:gd name="connsiteY1" fmla="*/ 1095194 h 1186634"/>
              <a:gd name="connsiteX2" fmla="*/ 0 w 692490"/>
              <a:gd name="connsiteY2" fmla="*/ 1186634 h 1186634"/>
              <a:gd name="connsiteX0" fmla="*/ 681525 w 692490"/>
              <a:gd name="connsiteY0" fmla="*/ 0 h 1125674"/>
              <a:gd name="connsiteX1" fmla="*/ 692490 w 692490"/>
              <a:gd name="connsiteY1" fmla="*/ 1034234 h 1125674"/>
              <a:gd name="connsiteX2" fmla="*/ 0 w 692490"/>
              <a:gd name="connsiteY2" fmla="*/ 1125674 h 1125674"/>
              <a:gd name="connsiteX0" fmla="*/ 673905 w 684870"/>
              <a:gd name="connsiteY0" fmla="*/ 0 h 1057094"/>
              <a:gd name="connsiteX1" fmla="*/ 684870 w 684870"/>
              <a:gd name="connsiteY1" fmla="*/ 1034234 h 1057094"/>
              <a:gd name="connsiteX2" fmla="*/ 0 w 684870"/>
              <a:gd name="connsiteY2" fmla="*/ 1057094 h 1057094"/>
              <a:gd name="connsiteX0" fmla="*/ 673905 w 684870"/>
              <a:gd name="connsiteY0" fmla="*/ 0 h 1041854"/>
              <a:gd name="connsiteX1" fmla="*/ 684870 w 684870"/>
              <a:gd name="connsiteY1" fmla="*/ 1034234 h 1041854"/>
              <a:gd name="connsiteX2" fmla="*/ 0 w 684870"/>
              <a:gd name="connsiteY2" fmla="*/ 1041854 h 1041854"/>
              <a:gd name="connsiteX0" fmla="*/ 685793 w 685793"/>
              <a:gd name="connsiteY0" fmla="*/ 0 h 1041854"/>
              <a:gd name="connsiteX1" fmla="*/ 684870 w 685793"/>
              <a:gd name="connsiteY1" fmla="*/ 1034234 h 1041854"/>
              <a:gd name="connsiteX2" fmla="*/ 0 w 685793"/>
              <a:gd name="connsiteY2" fmla="*/ 1041854 h 1041854"/>
            </a:gdLst>
            <a:ahLst/>
            <a:cxnLst>
              <a:cxn ang="0">
                <a:pos x="connsiteX0" y="connsiteY0"/>
              </a:cxn>
              <a:cxn ang="0">
                <a:pos x="connsiteX1" y="connsiteY1"/>
              </a:cxn>
              <a:cxn ang="0">
                <a:pos x="connsiteX2" y="connsiteY2"/>
              </a:cxn>
            </a:cxnLst>
            <a:rect l="l" t="t" r="r" b="b"/>
            <a:pathLst>
              <a:path w="685793" h="1041854">
                <a:moveTo>
                  <a:pt x="685793" y="0"/>
                </a:moveTo>
                <a:cubicBezTo>
                  <a:pt x="685485" y="344745"/>
                  <a:pt x="685178" y="689489"/>
                  <a:pt x="684870" y="1034234"/>
                </a:cubicBezTo>
                <a:lnTo>
                  <a:pt x="0" y="1041854"/>
                </a:lnTo>
              </a:path>
            </a:pathLst>
          </a:cu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92" name="TextBox 91">
            <a:extLst>
              <a:ext uri="{FF2B5EF4-FFF2-40B4-BE49-F238E27FC236}">
                <a16:creationId xmlns:a16="http://schemas.microsoft.com/office/drawing/2014/main" id="{9561715F-8FD5-7E44-A294-17DB815D4E5B}"/>
              </a:ext>
            </a:extLst>
          </p:cNvPr>
          <p:cNvSpPr txBox="1"/>
          <p:nvPr/>
        </p:nvSpPr>
        <p:spPr>
          <a:xfrm>
            <a:off x="4429834" y="4765012"/>
            <a:ext cx="692516" cy="400110"/>
          </a:xfrm>
          <a:prstGeom prst="rect">
            <a:avLst/>
          </a:prstGeom>
          <a:noFill/>
        </p:spPr>
        <p:txBody>
          <a:bodyPr wrap="square" rtlCol="0">
            <a:spAutoFit/>
          </a:bodyPr>
          <a:lstStyle/>
          <a:p>
            <a:r>
              <a:rPr lang="en-AU" sz="1000" dirty="0">
                <a:latin typeface="+mn-lt"/>
              </a:rPr>
              <a:t>Check </a:t>
            </a:r>
          </a:p>
          <a:p>
            <a:r>
              <a:rPr lang="en-AU" sz="1000" dirty="0">
                <a:latin typeface="+mn-lt"/>
              </a:rPr>
              <a:t>Patron</a:t>
            </a:r>
          </a:p>
        </p:txBody>
      </p:sp>
      <p:sp>
        <p:nvSpPr>
          <p:cNvPr id="93" name="TextBox 92">
            <a:extLst>
              <a:ext uri="{FF2B5EF4-FFF2-40B4-BE49-F238E27FC236}">
                <a16:creationId xmlns:a16="http://schemas.microsoft.com/office/drawing/2014/main" id="{5FC1BEC7-8CF8-0F49-90CD-966228DD0467}"/>
              </a:ext>
            </a:extLst>
          </p:cNvPr>
          <p:cNvSpPr txBox="1"/>
          <p:nvPr/>
        </p:nvSpPr>
        <p:spPr>
          <a:xfrm>
            <a:off x="7149609" y="5142373"/>
            <a:ext cx="664125" cy="577081"/>
          </a:xfrm>
          <a:prstGeom prst="rect">
            <a:avLst/>
          </a:prstGeom>
          <a:noFill/>
        </p:spPr>
        <p:txBody>
          <a:bodyPr wrap="square" rtlCol="0">
            <a:spAutoFit/>
          </a:bodyPr>
          <a:lstStyle/>
          <a:p>
            <a:r>
              <a:rPr lang="en-AU" sz="1050" dirty="0">
                <a:latin typeface="+mn-lt"/>
              </a:rPr>
              <a:t>Daily Check </a:t>
            </a:r>
          </a:p>
          <a:p>
            <a:r>
              <a:rPr lang="en-AU" sz="1050" dirty="0">
                <a:latin typeface="+mn-lt"/>
              </a:rPr>
              <a:t>Patron</a:t>
            </a:r>
          </a:p>
        </p:txBody>
      </p:sp>
      <p:sp>
        <p:nvSpPr>
          <p:cNvPr id="94" name="TextBox 93">
            <a:extLst>
              <a:ext uri="{FF2B5EF4-FFF2-40B4-BE49-F238E27FC236}">
                <a16:creationId xmlns:a16="http://schemas.microsoft.com/office/drawing/2014/main" id="{5A692F95-EB0B-1549-8B05-8B96D1933516}"/>
              </a:ext>
            </a:extLst>
          </p:cNvPr>
          <p:cNvSpPr txBox="1"/>
          <p:nvPr/>
        </p:nvSpPr>
        <p:spPr>
          <a:xfrm rot="16200000">
            <a:off x="9210196" y="4741660"/>
            <a:ext cx="1740027" cy="246221"/>
          </a:xfrm>
          <a:prstGeom prst="rect">
            <a:avLst/>
          </a:prstGeom>
          <a:noFill/>
        </p:spPr>
        <p:txBody>
          <a:bodyPr wrap="square" rtlCol="0">
            <a:spAutoFit/>
          </a:bodyPr>
          <a:lstStyle/>
          <a:p>
            <a:r>
              <a:rPr lang="en-AU" sz="1000" dirty="0" err="1">
                <a:latin typeface="+mn-lt"/>
              </a:rPr>
              <a:t>Synkros</a:t>
            </a:r>
            <a:r>
              <a:rPr lang="en-AU" sz="1000" dirty="0">
                <a:latin typeface="+mn-lt"/>
              </a:rPr>
              <a:t> Transactions</a:t>
            </a:r>
          </a:p>
        </p:txBody>
      </p:sp>
      <p:cxnSp>
        <p:nvCxnSpPr>
          <p:cNvPr id="99" name="Straight Arrow Connector 98">
            <a:extLst>
              <a:ext uri="{FF2B5EF4-FFF2-40B4-BE49-F238E27FC236}">
                <a16:creationId xmlns:a16="http://schemas.microsoft.com/office/drawing/2014/main" id="{61476B3A-52E5-1A48-810F-24DB0C62240C}"/>
              </a:ext>
            </a:extLst>
          </p:cNvPr>
          <p:cNvCxnSpPr>
            <a:cxnSpLocks/>
            <a:endCxn id="6" idx="1"/>
          </p:cNvCxnSpPr>
          <p:nvPr/>
        </p:nvCxnSpPr>
        <p:spPr>
          <a:xfrm>
            <a:off x="2464904" y="3413607"/>
            <a:ext cx="1152720" cy="0"/>
          </a:xfrm>
          <a:prstGeom prst="straightConnector1">
            <a:avLst/>
          </a:prstGeom>
          <a:ln w="25400">
            <a:solidFill>
              <a:schemeClr val="accent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41576B08-A6DF-C94B-A40A-C7E922497198}"/>
              </a:ext>
            </a:extLst>
          </p:cNvPr>
          <p:cNvSpPr/>
          <p:nvPr/>
        </p:nvSpPr>
        <p:spPr>
          <a:xfrm>
            <a:off x="7957485" y="5791567"/>
            <a:ext cx="1699442"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Data Warehouse</a:t>
            </a:r>
          </a:p>
        </p:txBody>
      </p:sp>
      <p:sp>
        <p:nvSpPr>
          <p:cNvPr id="105" name="Rectangle 104">
            <a:extLst>
              <a:ext uri="{FF2B5EF4-FFF2-40B4-BE49-F238E27FC236}">
                <a16:creationId xmlns:a16="http://schemas.microsoft.com/office/drawing/2014/main" id="{805C26E9-F7EA-9F4B-95E8-63339E034B91}"/>
              </a:ext>
            </a:extLst>
          </p:cNvPr>
          <p:cNvSpPr/>
          <p:nvPr/>
        </p:nvSpPr>
        <p:spPr>
          <a:xfrm>
            <a:off x="2008264" y="5051754"/>
            <a:ext cx="1768980" cy="12877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dirty="0" err="1">
                <a:solidFill>
                  <a:schemeClr val="bg1"/>
                </a:solidFill>
              </a:rPr>
              <a:t>iBase</a:t>
            </a:r>
            <a:endParaRPr lang="en-US" dirty="0">
              <a:solidFill>
                <a:schemeClr val="bg1"/>
              </a:solidFill>
            </a:endParaRPr>
          </a:p>
          <a:p>
            <a:pPr algn="ctr"/>
            <a:r>
              <a:rPr lang="en-US" sz="1400" dirty="0">
                <a:solidFill>
                  <a:schemeClr val="bg1"/>
                </a:solidFill>
              </a:rPr>
              <a:t>Investigations Team</a:t>
            </a:r>
          </a:p>
        </p:txBody>
      </p:sp>
      <p:sp>
        <p:nvSpPr>
          <p:cNvPr id="106" name="Rectangle 105">
            <a:extLst>
              <a:ext uri="{FF2B5EF4-FFF2-40B4-BE49-F238E27FC236}">
                <a16:creationId xmlns:a16="http://schemas.microsoft.com/office/drawing/2014/main" id="{6B77E34F-E135-4D44-B14C-29EFF68A9199}"/>
              </a:ext>
            </a:extLst>
          </p:cNvPr>
          <p:cNvSpPr/>
          <p:nvPr/>
        </p:nvSpPr>
        <p:spPr>
          <a:xfrm>
            <a:off x="2153732" y="5613513"/>
            <a:ext cx="1523657" cy="60290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Multi-Source </a:t>
            </a:r>
          </a:p>
          <a:p>
            <a:pPr algn="ctr"/>
            <a:r>
              <a:rPr lang="en-AU" sz="1200" dirty="0">
                <a:solidFill>
                  <a:schemeClr val="tx1"/>
                </a:solidFill>
              </a:rPr>
              <a:t>Data Management </a:t>
            </a:r>
          </a:p>
          <a:p>
            <a:pPr algn="ctr"/>
            <a:r>
              <a:rPr lang="en-AU" sz="1200" dirty="0">
                <a:solidFill>
                  <a:schemeClr val="tx1"/>
                </a:solidFill>
              </a:rPr>
              <a:t>&amp; Analysis</a:t>
            </a:r>
          </a:p>
        </p:txBody>
      </p:sp>
      <p:sp>
        <p:nvSpPr>
          <p:cNvPr id="109" name="Isosceles Triangle 18">
            <a:extLst>
              <a:ext uri="{FF2B5EF4-FFF2-40B4-BE49-F238E27FC236}">
                <a16:creationId xmlns:a16="http://schemas.microsoft.com/office/drawing/2014/main" id="{F1BD7DBB-5160-4944-8904-80648D8A9D44}"/>
              </a:ext>
            </a:extLst>
          </p:cNvPr>
          <p:cNvSpPr/>
          <p:nvPr/>
        </p:nvSpPr>
        <p:spPr>
          <a:xfrm rot="16200000" flipV="1">
            <a:off x="7162096" y="-61083"/>
            <a:ext cx="1006937" cy="3613882"/>
          </a:xfrm>
          <a:custGeom>
            <a:avLst/>
            <a:gdLst>
              <a:gd name="connsiteX0" fmla="*/ 0 w 783930"/>
              <a:gd name="connsiteY0" fmla="*/ 1095194 h 1095194"/>
              <a:gd name="connsiteX1" fmla="*/ 391965 w 783930"/>
              <a:gd name="connsiteY1" fmla="*/ 0 h 1095194"/>
              <a:gd name="connsiteX2" fmla="*/ 783930 w 783930"/>
              <a:gd name="connsiteY2" fmla="*/ 1095194 h 1095194"/>
              <a:gd name="connsiteX3" fmla="*/ 0 w 783930"/>
              <a:gd name="connsiteY3" fmla="*/ 1095194 h 1095194"/>
              <a:gd name="connsiteX0" fmla="*/ 300525 w 692490"/>
              <a:gd name="connsiteY0" fmla="*/ 0 h 1186634"/>
              <a:gd name="connsiteX1" fmla="*/ 692490 w 692490"/>
              <a:gd name="connsiteY1" fmla="*/ 1095194 h 1186634"/>
              <a:gd name="connsiteX2" fmla="*/ 0 w 692490"/>
              <a:gd name="connsiteY2" fmla="*/ 1186634 h 1186634"/>
              <a:gd name="connsiteX0" fmla="*/ 300525 w 692490"/>
              <a:gd name="connsiteY0" fmla="*/ 0 h 1186634"/>
              <a:gd name="connsiteX1" fmla="*/ 692490 w 692490"/>
              <a:gd name="connsiteY1" fmla="*/ 1095194 h 1186634"/>
              <a:gd name="connsiteX2" fmla="*/ 0 w 692490"/>
              <a:gd name="connsiteY2" fmla="*/ 1186634 h 1186634"/>
              <a:gd name="connsiteX0" fmla="*/ 681525 w 692490"/>
              <a:gd name="connsiteY0" fmla="*/ 0 h 1125674"/>
              <a:gd name="connsiteX1" fmla="*/ 692490 w 692490"/>
              <a:gd name="connsiteY1" fmla="*/ 1034234 h 1125674"/>
              <a:gd name="connsiteX2" fmla="*/ 0 w 692490"/>
              <a:gd name="connsiteY2" fmla="*/ 1125674 h 1125674"/>
              <a:gd name="connsiteX0" fmla="*/ 673905 w 684870"/>
              <a:gd name="connsiteY0" fmla="*/ 0 h 1057094"/>
              <a:gd name="connsiteX1" fmla="*/ 684870 w 684870"/>
              <a:gd name="connsiteY1" fmla="*/ 1034234 h 1057094"/>
              <a:gd name="connsiteX2" fmla="*/ 0 w 684870"/>
              <a:gd name="connsiteY2" fmla="*/ 1057094 h 1057094"/>
              <a:gd name="connsiteX0" fmla="*/ 673905 w 684870"/>
              <a:gd name="connsiteY0" fmla="*/ 0 h 1041854"/>
              <a:gd name="connsiteX1" fmla="*/ 684870 w 684870"/>
              <a:gd name="connsiteY1" fmla="*/ 1034234 h 1041854"/>
              <a:gd name="connsiteX2" fmla="*/ 0 w 684870"/>
              <a:gd name="connsiteY2" fmla="*/ 1041854 h 1041854"/>
              <a:gd name="connsiteX0" fmla="*/ 685793 w 685793"/>
              <a:gd name="connsiteY0" fmla="*/ 0 h 1041854"/>
              <a:gd name="connsiteX1" fmla="*/ 684870 w 685793"/>
              <a:gd name="connsiteY1" fmla="*/ 1034234 h 1041854"/>
              <a:gd name="connsiteX2" fmla="*/ 0 w 685793"/>
              <a:gd name="connsiteY2" fmla="*/ 1041854 h 1041854"/>
              <a:gd name="connsiteX0" fmla="*/ 692255 w 692255"/>
              <a:gd name="connsiteY0" fmla="*/ 0 h 1034548"/>
              <a:gd name="connsiteX1" fmla="*/ 691332 w 692255"/>
              <a:gd name="connsiteY1" fmla="*/ 1034234 h 1034548"/>
              <a:gd name="connsiteX2" fmla="*/ 0 w 692255"/>
              <a:gd name="connsiteY2" fmla="*/ 1025550 h 1034548"/>
              <a:gd name="connsiteX0" fmla="*/ 698717 w 698717"/>
              <a:gd name="connsiteY0" fmla="*/ 0 h 1034234"/>
              <a:gd name="connsiteX1" fmla="*/ 697794 w 698717"/>
              <a:gd name="connsiteY1" fmla="*/ 1034234 h 1034234"/>
              <a:gd name="connsiteX2" fmla="*/ 0 w 698717"/>
              <a:gd name="connsiteY2" fmla="*/ 1032071 h 1034234"/>
            </a:gdLst>
            <a:ahLst/>
            <a:cxnLst>
              <a:cxn ang="0">
                <a:pos x="connsiteX0" y="connsiteY0"/>
              </a:cxn>
              <a:cxn ang="0">
                <a:pos x="connsiteX1" y="connsiteY1"/>
              </a:cxn>
              <a:cxn ang="0">
                <a:pos x="connsiteX2" y="connsiteY2"/>
              </a:cxn>
            </a:cxnLst>
            <a:rect l="l" t="t" r="r" b="b"/>
            <a:pathLst>
              <a:path w="698717" h="1034234">
                <a:moveTo>
                  <a:pt x="698717" y="0"/>
                </a:moveTo>
                <a:cubicBezTo>
                  <a:pt x="698409" y="344745"/>
                  <a:pt x="698102" y="689489"/>
                  <a:pt x="697794" y="1034234"/>
                </a:cubicBezTo>
                <a:lnTo>
                  <a:pt x="0" y="1032071"/>
                </a:lnTo>
              </a:path>
            </a:pathLst>
          </a:custGeom>
          <a:ln w="2540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114" name="TextBox 113">
            <a:extLst>
              <a:ext uri="{FF2B5EF4-FFF2-40B4-BE49-F238E27FC236}">
                <a16:creationId xmlns:a16="http://schemas.microsoft.com/office/drawing/2014/main" id="{42E6FFF7-A424-0F43-B082-B37154B815F1}"/>
              </a:ext>
            </a:extLst>
          </p:cNvPr>
          <p:cNvSpPr txBox="1"/>
          <p:nvPr/>
        </p:nvSpPr>
        <p:spPr>
          <a:xfrm>
            <a:off x="6427959" y="2651103"/>
            <a:ext cx="766055" cy="861774"/>
          </a:xfrm>
          <a:prstGeom prst="rect">
            <a:avLst/>
          </a:prstGeom>
          <a:noFill/>
        </p:spPr>
        <p:txBody>
          <a:bodyPr wrap="square" rtlCol="0">
            <a:spAutoFit/>
          </a:bodyPr>
          <a:lstStyle/>
          <a:p>
            <a:pPr algn="ctr"/>
            <a:r>
              <a:rPr lang="en-AU" sz="1000" dirty="0">
                <a:latin typeface="+mn-lt"/>
              </a:rPr>
              <a:t>Patron</a:t>
            </a:r>
          </a:p>
          <a:p>
            <a:pPr algn="ctr"/>
            <a:r>
              <a:rPr lang="en-AU" sz="1000" dirty="0">
                <a:latin typeface="+mn-lt"/>
              </a:rPr>
              <a:t>API (create first record)</a:t>
            </a:r>
          </a:p>
        </p:txBody>
      </p:sp>
      <p:sp>
        <p:nvSpPr>
          <p:cNvPr id="121" name="Isosceles Triangle 18">
            <a:extLst>
              <a:ext uri="{FF2B5EF4-FFF2-40B4-BE49-F238E27FC236}">
                <a16:creationId xmlns:a16="http://schemas.microsoft.com/office/drawing/2014/main" id="{2B1EAB39-A912-A44C-8833-29FA87CA0A4B}"/>
              </a:ext>
            </a:extLst>
          </p:cNvPr>
          <p:cNvSpPr/>
          <p:nvPr/>
        </p:nvSpPr>
        <p:spPr>
          <a:xfrm rot="16200000" flipV="1">
            <a:off x="2720229" y="4195183"/>
            <a:ext cx="978547" cy="773579"/>
          </a:xfrm>
          <a:custGeom>
            <a:avLst/>
            <a:gdLst>
              <a:gd name="connsiteX0" fmla="*/ 0 w 783930"/>
              <a:gd name="connsiteY0" fmla="*/ 1095194 h 1095194"/>
              <a:gd name="connsiteX1" fmla="*/ 391965 w 783930"/>
              <a:gd name="connsiteY1" fmla="*/ 0 h 1095194"/>
              <a:gd name="connsiteX2" fmla="*/ 783930 w 783930"/>
              <a:gd name="connsiteY2" fmla="*/ 1095194 h 1095194"/>
              <a:gd name="connsiteX3" fmla="*/ 0 w 783930"/>
              <a:gd name="connsiteY3" fmla="*/ 1095194 h 1095194"/>
              <a:gd name="connsiteX0" fmla="*/ 300525 w 692490"/>
              <a:gd name="connsiteY0" fmla="*/ 0 h 1186634"/>
              <a:gd name="connsiteX1" fmla="*/ 692490 w 692490"/>
              <a:gd name="connsiteY1" fmla="*/ 1095194 h 1186634"/>
              <a:gd name="connsiteX2" fmla="*/ 0 w 692490"/>
              <a:gd name="connsiteY2" fmla="*/ 1186634 h 1186634"/>
              <a:gd name="connsiteX0" fmla="*/ 300525 w 692490"/>
              <a:gd name="connsiteY0" fmla="*/ 0 h 1186634"/>
              <a:gd name="connsiteX1" fmla="*/ 692490 w 692490"/>
              <a:gd name="connsiteY1" fmla="*/ 1095194 h 1186634"/>
              <a:gd name="connsiteX2" fmla="*/ 0 w 692490"/>
              <a:gd name="connsiteY2" fmla="*/ 1186634 h 1186634"/>
              <a:gd name="connsiteX0" fmla="*/ 681525 w 692490"/>
              <a:gd name="connsiteY0" fmla="*/ 0 h 1125674"/>
              <a:gd name="connsiteX1" fmla="*/ 692490 w 692490"/>
              <a:gd name="connsiteY1" fmla="*/ 1034234 h 1125674"/>
              <a:gd name="connsiteX2" fmla="*/ 0 w 692490"/>
              <a:gd name="connsiteY2" fmla="*/ 1125674 h 1125674"/>
              <a:gd name="connsiteX0" fmla="*/ 673905 w 684870"/>
              <a:gd name="connsiteY0" fmla="*/ 0 h 1057094"/>
              <a:gd name="connsiteX1" fmla="*/ 684870 w 684870"/>
              <a:gd name="connsiteY1" fmla="*/ 1034234 h 1057094"/>
              <a:gd name="connsiteX2" fmla="*/ 0 w 684870"/>
              <a:gd name="connsiteY2" fmla="*/ 1057094 h 1057094"/>
              <a:gd name="connsiteX0" fmla="*/ 673905 w 684870"/>
              <a:gd name="connsiteY0" fmla="*/ 0 h 1041854"/>
              <a:gd name="connsiteX1" fmla="*/ 684870 w 684870"/>
              <a:gd name="connsiteY1" fmla="*/ 1034234 h 1041854"/>
              <a:gd name="connsiteX2" fmla="*/ 0 w 684870"/>
              <a:gd name="connsiteY2" fmla="*/ 1041854 h 1041854"/>
              <a:gd name="connsiteX0" fmla="*/ 685793 w 685793"/>
              <a:gd name="connsiteY0" fmla="*/ 0 h 1041854"/>
              <a:gd name="connsiteX1" fmla="*/ 684870 w 685793"/>
              <a:gd name="connsiteY1" fmla="*/ 1034234 h 1041854"/>
              <a:gd name="connsiteX2" fmla="*/ 0 w 685793"/>
              <a:gd name="connsiteY2" fmla="*/ 1041854 h 1041854"/>
              <a:gd name="connsiteX0" fmla="*/ 692255 w 692255"/>
              <a:gd name="connsiteY0" fmla="*/ 0 h 1034548"/>
              <a:gd name="connsiteX1" fmla="*/ 691332 w 692255"/>
              <a:gd name="connsiteY1" fmla="*/ 1034234 h 1034548"/>
              <a:gd name="connsiteX2" fmla="*/ 0 w 692255"/>
              <a:gd name="connsiteY2" fmla="*/ 1025550 h 1034548"/>
              <a:gd name="connsiteX0" fmla="*/ 698717 w 698717"/>
              <a:gd name="connsiteY0" fmla="*/ 0 h 1034234"/>
              <a:gd name="connsiteX1" fmla="*/ 697794 w 698717"/>
              <a:gd name="connsiteY1" fmla="*/ 1034234 h 1034234"/>
              <a:gd name="connsiteX2" fmla="*/ 0 w 698717"/>
              <a:gd name="connsiteY2" fmla="*/ 1032071 h 1034234"/>
            </a:gdLst>
            <a:ahLst/>
            <a:cxnLst>
              <a:cxn ang="0">
                <a:pos x="connsiteX0" y="connsiteY0"/>
              </a:cxn>
              <a:cxn ang="0">
                <a:pos x="connsiteX1" y="connsiteY1"/>
              </a:cxn>
              <a:cxn ang="0">
                <a:pos x="connsiteX2" y="connsiteY2"/>
              </a:cxn>
            </a:cxnLst>
            <a:rect l="l" t="t" r="r" b="b"/>
            <a:pathLst>
              <a:path w="698717" h="1034234">
                <a:moveTo>
                  <a:pt x="698717" y="0"/>
                </a:moveTo>
                <a:cubicBezTo>
                  <a:pt x="698409" y="344745"/>
                  <a:pt x="698102" y="689489"/>
                  <a:pt x="697794" y="1034234"/>
                </a:cubicBezTo>
                <a:lnTo>
                  <a:pt x="0" y="1032071"/>
                </a:lnTo>
              </a:path>
            </a:pathLst>
          </a:custGeom>
          <a:ln w="2540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122" name="TextBox 121">
            <a:extLst>
              <a:ext uri="{FF2B5EF4-FFF2-40B4-BE49-F238E27FC236}">
                <a16:creationId xmlns:a16="http://schemas.microsoft.com/office/drawing/2014/main" id="{1D23CA9E-0EA2-CB48-8159-876E7C3142E0}"/>
              </a:ext>
            </a:extLst>
          </p:cNvPr>
          <p:cNvSpPr txBox="1"/>
          <p:nvPr/>
        </p:nvSpPr>
        <p:spPr>
          <a:xfrm>
            <a:off x="2482144" y="2903668"/>
            <a:ext cx="1180009" cy="400110"/>
          </a:xfrm>
          <a:prstGeom prst="rect">
            <a:avLst/>
          </a:prstGeom>
          <a:noFill/>
        </p:spPr>
        <p:txBody>
          <a:bodyPr wrap="square" rtlCol="0">
            <a:spAutoFit/>
          </a:bodyPr>
          <a:lstStyle/>
          <a:p>
            <a:r>
              <a:rPr lang="en-AU" sz="1000" dirty="0">
                <a:latin typeface="+mn-lt"/>
              </a:rPr>
              <a:t>Add/Update </a:t>
            </a:r>
          </a:p>
          <a:p>
            <a:r>
              <a:rPr lang="en-AU" sz="1000" dirty="0">
                <a:latin typeface="+mn-lt"/>
              </a:rPr>
              <a:t>Patron Case</a:t>
            </a:r>
          </a:p>
        </p:txBody>
      </p:sp>
      <p:sp>
        <p:nvSpPr>
          <p:cNvPr id="123" name="TextBox 122">
            <a:extLst>
              <a:ext uri="{FF2B5EF4-FFF2-40B4-BE49-F238E27FC236}">
                <a16:creationId xmlns:a16="http://schemas.microsoft.com/office/drawing/2014/main" id="{AAAE6283-4E57-8A48-A4E0-66FFEEA8A875}"/>
              </a:ext>
            </a:extLst>
          </p:cNvPr>
          <p:cNvSpPr txBox="1"/>
          <p:nvPr/>
        </p:nvSpPr>
        <p:spPr>
          <a:xfrm>
            <a:off x="2384247" y="4523924"/>
            <a:ext cx="1139961" cy="400110"/>
          </a:xfrm>
          <a:prstGeom prst="rect">
            <a:avLst/>
          </a:prstGeom>
          <a:noFill/>
        </p:spPr>
        <p:txBody>
          <a:bodyPr wrap="square" rtlCol="0">
            <a:spAutoFit/>
          </a:bodyPr>
          <a:lstStyle/>
          <a:p>
            <a:r>
              <a:rPr lang="en-AU" sz="1000" dirty="0">
                <a:latin typeface="+mn-lt"/>
              </a:rPr>
              <a:t>Add/Update Patron Case</a:t>
            </a:r>
          </a:p>
        </p:txBody>
      </p:sp>
      <p:sp>
        <p:nvSpPr>
          <p:cNvPr id="127" name="TextBox 126">
            <a:extLst>
              <a:ext uri="{FF2B5EF4-FFF2-40B4-BE49-F238E27FC236}">
                <a16:creationId xmlns:a16="http://schemas.microsoft.com/office/drawing/2014/main" id="{F43A24A8-6135-F243-B364-1EA527C152E5}"/>
              </a:ext>
            </a:extLst>
          </p:cNvPr>
          <p:cNvSpPr txBox="1"/>
          <p:nvPr/>
        </p:nvSpPr>
        <p:spPr>
          <a:xfrm>
            <a:off x="6427105" y="4547072"/>
            <a:ext cx="1213532" cy="400110"/>
          </a:xfrm>
          <a:prstGeom prst="rect">
            <a:avLst/>
          </a:prstGeom>
          <a:noFill/>
        </p:spPr>
        <p:txBody>
          <a:bodyPr wrap="square" rtlCol="0">
            <a:spAutoFit/>
          </a:bodyPr>
          <a:lstStyle/>
          <a:p>
            <a:r>
              <a:rPr lang="en-AU" sz="1000" dirty="0">
                <a:latin typeface="+mn-lt"/>
              </a:rPr>
              <a:t>Add/Update Patron Case</a:t>
            </a:r>
          </a:p>
        </p:txBody>
      </p:sp>
      <p:sp>
        <p:nvSpPr>
          <p:cNvPr id="128" name="TextBox 127">
            <a:extLst>
              <a:ext uri="{FF2B5EF4-FFF2-40B4-BE49-F238E27FC236}">
                <a16:creationId xmlns:a16="http://schemas.microsoft.com/office/drawing/2014/main" id="{52B87BDD-23E1-6D4C-A92D-8E1DE0680F12}"/>
              </a:ext>
            </a:extLst>
          </p:cNvPr>
          <p:cNvSpPr txBox="1"/>
          <p:nvPr/>
        </p:nvSpPr>
        <p:spPr>
          <a:xfrm>
            <a:off x="8112448" y="1273683"/>
            <a:ext cx="1529835" cy="707886"/>
          </a:xfrm>
          <a:prstGeom prst="rect">
            <a:avLst/>
          </a:prstGeom>
          <a:noFill/>
        </p:spPr>
        <p:txBody>
          <a:bodyPr wrap="square" rtlCol="0">
            <a:spAutoFit/>
          </a:bodyPr>
          <a:lstStyle/>
          <a:p>
            <a:r>
              <a:rPr lang="en-AU" sz="1000" dirty="0">
                <a:latin typeface="+mn-lt"/>
              </a:rPr>
              <a:t>TTR (xml, semi-automatic - waiting on Synkros CRs &amp; data issues)</a:t>
            </a:r>
          </a:p>
        </p:txBody>
      </p:sp>
      <p:sp>
        <p:nvSpPr>
          <p:cNvPr id="129" name="Rectangle 128">
            <a:extLst>
              <a:ext uri="{FF2B5EF4-FFF2-40B4-BE49-F238E27FC236}">
                <a16:creationId xmlns:a16="http://schemas.microsoft.com/office/drawing/2014/main" id="{DC7BD3F7-CD32-7C45-AE66-0309EE5499D6}"/>
              </a:ext>
            </a:extLst>
          </p:cNvPr>
          <p:cNvSpPr/>
          <p:nvPr/>
        </p:nvSpPr>
        <p:spPr>
          <a:xfrm rot="16200000">
            <a:off x="10661515" y="3075013"/>
            <a:ext cx="1757276" cy="6204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sz="1600" dirty="0">
                <a:solidFill>
                  <a:schemeClr val="bg1"/>
                </a:solidFill>
              </a:rPr>
              <a:t>Cognos</a:t>
            </a:r>
          </a:p>
          <a:p>
            <a:pPr algn="ctr"/>
            <a:r>
              <a:rPr lang="en-US" sz="1600" dirty="0">
                <a:solidFill>
                  <a:schemeClr val="bg1"/>
                </a:solidFill>
              </a:rPr>
              <a:t>Reporting</a:t>
            </a:r>
            <a:endParaRPr lang="en-US" dirty="0">
              <a:solidFill>
                <a:schemeClr val="bg1"/>
              </a:solidFill>
            </a:endParaRPr>
          </a:p>
        </p:txBody>
      </p:sp>
      <p:sp>
        <p:nvSpPr>
          <p:cNvPr id="132" name="TextBox 131">
            <a:extLst>
              <a:ext uri="{FF2B5EF4-FFF2-40B4-BE49-F238E27FC236}">
                <a16:creationId xmlns:a16="http://schemas.microsoft.com/office/drawing/2014/main" id="{A6771F55-0DC0-4745-BC99-07B26E63BD6F}"/>
              </a:ext>
            </a:extLst>
          </p:cNvPr>
          <p:cNvSpPr txBox="1"/>
          <p:nvPr/>
        </p:nvSpPr>
        <p:spPr>
          <a:xfrm>
            <a:off x="7946952" y="1027869"/>
            <a:ext cx="1920678" cy="246221"/>
          </a:xfrm>
          <a:prstGeom prst="rect">
            <a:avLst/>
          </a:prstGeom>
          <a:noFill/>
        </p:spPr>
        <p:txBody>
          <a:bodyPr wrap="square" rtlCol="0">
            <a:spAutoFit/>
          </a:bodyPr>
          <a:lstStyle/>
          <a:p>
            <a:r>
              <a:rPr lang="en-AU" sz="1000" dirty="0">
                <a:latin typeface="+mn-lt"/>
              </a:rPr>
              <a:t>TTR, SMR, IFTIs</a:t>
            </a:r>
          </a:p>
        </p:txBody>
      </p:sp>
      <p:sp>
        <p:nvSpPr>
          <p:cNvPr id="58" name="Rectangle 57">
            <a:extLst>
              <a:ext uri="{FF2B5EF4-FFF2-40B4-BE49-F238E27FC236}">
                <a16:creationId xmlns:a16="http://schemas.microsoft.com/office/drawing/2014/main" id="{EBE54493-276C-0D43-AF10-5AE7152A3DBE}"/>
              </a:ext>
            </a:extLst>
          </p:cNvPr>
          <p:cNvSpPr/>
          <p:nvPr/>
        </p:nvSpPr>
        <p:spPr>
          <a:xfrm>
            <a:off x="1025027" y="1192692"/>
            <a:ext cx="1841520" cy="131196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sz="1200" dirty="0">
                <a:solidFill>
                  <a:schemeClr val="bg1"/>
                </a:solidFill>
              </a:rPr>
              <a:t>Surveillance System </a:t>
            </a:r>
            <a:r>
              <a:rPr lang="en-US" sz="1200" dirty="0" err="1">
                <a:solidFill>
                  <a:schemeClr val="bg1"/>
                </a:solidFill>
              </a:rPr>
              <a:t>Pelco</a:t>
            </a:r>
            <a:r>
              <a:rPr lang="en-US" sz="1200" dirty="0">
                <a:solidFill>
                  <a:schemeClr val="bg1"/>
                </a:solidFill>
              </a:rPr>
              <a:t> (BRIS), </a:t>
            </a:r>
          </a:p>
          <a:p>
            <a:pPr algn="ctr"/>
            <a:r>
              <a:rPr lang="en-US" sz="1200" dirty="0" err="1">
                <a:solidFill>
                  <a:schemeClr val="bg1"/>
                </a:solidFill>
              </a:rPr>
              <a:t>Dallimeier</a:t>
            </a:r>
            <a:r>
              <a:rPr lang="en-US" sz="1200" dirty="0">
                <a:solidFill>
                  <a:schemeClr val="bg1"/>
                </a:solidFill>
              </a:rPr>
              <a:t> (GC),</a:t>
            </a:r>
          </a:p>
          <a:p>
            <a:pPr algn="ctr"/>
            <a:r>
              <a:rPr lang="en-US" sz="1200" dirty="0">
                <a:solidFill>
                  <a:schemeClr val="bg1"/>
                </a:solidFill>
              </a:rPr>
              <a:t>Avigilon (SYD, QWB)</a:t>
            </a:r>
          </a:p>
        </p:txBody>
      </p:sp>
      <p:sp>
        <p:nvSpPr>
          <p:cNvPr id="59" name="Rectangle 58">
            <a:extLst>
              <a:ext uri="{FF2B5EF4-FFF2-40B4-BE49-F238E27FC236}">
                <a16:creationId xmlns:a16="http://schemas.microsoft.com/office/drawing/2014/main" id="{ADAF697D-0EE8-3E4A-BD2A-232655AF1633}"/>
              </a:ext>
            </a:extLst>
          </p:cNvPr>
          <p:cNvSpPr/>
          <p:nvPr/>
        </p:nvSpPr>
        <p:spPr>
          <a:xfrm>
            <a:off x="1180424" y="2041307"/>
            <a:ext cx="1518395"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Video Recording</a:t>
            </a:r>
          </a:p>
        </p:txBody>
      </p:sp>
      <p:cxnSp>
        <p:nvCxnSpPr>
          <p:cNvPr id="64" name="Straight Arrow Connector 63">
            <a:extLst>
              <a:ext uri="{FF2B5EF4-FFF2-40B4-BE49-F238E27FC236}">
                <a16:creationId xmlns:a16="http://schemas.microsoft.com/office/drawing/2014/main" id="{7CA6FE64-EB63-0945-BE56-5B6715B36634}"/>
              </a:ext>
            </a:extLst>
          </p:cNvPr>
          <p:cNvCxnSpPr>
            <a:cxnSpLocks/>
          </p:cNvCxnSpPr>
          <p:nvPr/>
        </p:nvCxnSpPr>
        <p:spPr>
          <a:xfrm>
            <a:off x="6364484" y="4083190"/>
            <a:ext cx="3160643" cy="0"/>
          </a:xfrm>
          <a:prstGeom prst="straightConnector1">
            <a:avLst/>
          </a:prstGeom>
          <a:ln w="25400">
            <a:solidFill>
              <a:srgbClr val="00B0F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BA278803-D2E6-6846-AF08-1AAEABD44DDA}"/>
              </a:ext>
            </a:extLst>
          </p:cNvPr>
          <p:cNvSpPr/>
          <p:nvPr/>
        </p:nvSpPr>
        <p:spPr>
          <a:xfrm>
            <a:off x="9675367" y="3016743"/>
            <a:ext cx="928895"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Patron Check</a:t>
            </a:r>
          </a:p>
        </p:txBody>
      </p:sp>
      <p:sp>
        <p:nvSpPr>
          <p:cNvPr id="68" name="TextBox 67">
            <a:extLst>
              <a:ext uri="{FF2B5EF4-FFF2-40B4-BE49-F238E27FC236}">
                <a16:creationId xmlns:a16="http://schemas.microsoft.com/office/drawing/2014/main" id="{F714F335-BC86-BD47-B63E-B5C603406214}"/>
              </a:ext>
            </a:extLst>
          </p:cNvPr>
          <p:cNvSpPr txBox="1"/>
          <p:nvPr/>
        </p:nvSpPr>
        <p:spPr>
          <a:xfrm>
            <a:off x="7010379" y="3811072"/>
            <a:ext cx="1994473" cy="276999"/>
          </a:xfrm>
          <a:prstGeom prst="rect">
            <a:avLst/>
          </a:prstGeom>
          <a:noFill/>
        </p:spPr>
        <p:txBody>
          <a:bodyPr wrap="square" rtlCol="0">
            <a:spAutoFit/>
          </a:bodyPr>
          <a:lstStyle/>
          <a:p>
            <a:pPr algn="ctr"/>
            <a:r>
              <a:rPr lang="en-AU" sz="1200" dirty="0">
                <a:latin typeface="+mn-lt"/>
              </a:rPr>
              <a:t>Protecht Patron wash list</a:t>
            </a:r>
          </a:p>
        </p:txBody>
      </p:sp>
      <p:sp>
        <p:nvSpPr>
          <p:cNvPr id="76" name="Rectangle 75">
            <a:extLst>
              <a:ext uri="{FF2B5EF4-FFF2-40B4-BE49-F238E27FC236}">
                <a16:creationId xmlns:a16="http://schemas.microsoft.com/office/drawing/2014/main" id="{AFDD5D7C-9E19-A249-B1DE-EA822EBE16F8}"/>
              </a:ext>
            </a:extLst>
          </p:cNvPr>
          <p:cNvSpPr/>
          <p:nvPr/>
        </p:nvSpPr>
        <p:spPr>
          <a:xfrm>
            <a:off x="3982340" y="5291056"/>
            <a:ext cx="1239140" cy="93933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dirty="0">
                <a:solidFill>
                  <a:schemeClr val="bg1"/>
                </a:solidFill>
              </a:rPr>
              <a:t>Factiva</a:t>
            </a:r>
          </a:p>
        </p:txBody>
      </p:sp>
      <p:sp>
        <p:nvSpPr>
          <p:cNvPr id="77" name="Rectangle 76">
            <a:extLst>
              <a:ext uri="{FF2B5EF4-FFF2-40B4-BE49-F238E27FC236}">
                <a16:creationId xmlns:a16="http://schemas.microsoft.com/office/drawing/2014/main" id="{511A6AD1-E5CF-9E4B-9D92-645F7D176517}"/>
              </a:ext>
            </a:extLst>
          </p:cNvPr>
          <p:cNvSpPr/>
          <p:nvPr/>
        </p:nvSpPr>
        <p:spPr>
          <a:xfrm>
            <a:off x="4044317" y="5654651"/>
            <a:ext cx="1111847"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Global PEP Database</a:t>
            </a:r>
          </a:p>
        </p:txBody>
      </p:sp>
      <p:cxnSp>
        <p:nvCxnSpPr>
          <p:cNvPr id="78" name="Straight Arrow Connector 77">
            <a:extLst>
              <a:ext uri="{FF2B5EF4-FFF2-40B4-BE49-F238E27FC236}">
                <a16:creationId xmlns:a16="http://schemas.microsoft.com/office/drawing/2014/main" id="{FF143610-FCF5-2E48-8ECF-EA0E48B7DC02}"/>
              </a:ext>
            </a:extLst>
          </p:cNvPr>
          <p:cNvCxnSpPr>
            <a:cxnSpLocks/>
          </p:cNvCxnSpPr>
          <p:nvPr/>
        </p:nvCxnSpPr>
        <p:spPr>
          <a:xfrm>
            <a:off x="4435130" y="4585500"/>
            <a:ext cx="0" cy="731931"/>
          </a:xfrm>
          <a:prstGeom prst="straightConnector1">
            <a:avLst/>
          </a:prstGeom>
          <a:ln w="2540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0" name="Isosceles Triangle 18">
            <a:extLst>
              <a:ext uri="{FF2B5EF4-FFF2-40B4-BE49-F238E27FC236}">
                <a16:creationId xmlns:a16="http://schemas.microsoft.com/office/drawing/2014/main" id="{BB83AD30-1269-4CF7-AF74-D87D0FA43A99}"/>
              </a:ext>
            </a:extLst>
          </p:cNvPr>
          <p:cNvSpPr/>
          <p:nvPr/>
        </p:nvSpPr>
        <p:spPr>
          <a:xfrm rot="5400000">
            <a:off x="6374103" y="2515081"/>
            <a:ext cx="2270087" cy="5784307"/>
          </a:xfrm>
          <a:custGeom>
            <a:avLst/>
            <a:gdLst>
              <a:gd name="connsiteX0" fmla="*/ 0 w 783930"/>
              <a:gd name="connsiteY0" fmla="*/ 1095194 h 1095194"/>
              <a:gd name="connsiteX1" fmla="*/ 391965 w 783930"/>
              <a:gd name="connsiteY1" fmla="*/ 0 h 1095194"/>
              <a:gd name="connsiteX2" fmla="*/ 783930 w 783930"/>
              <a:gd name="connsiteY2" fmla="*/ 1095194 h 1095194"/>
              <a:gd name="connsiteX3" fmla="*/ 0 w 783930"/>
              <a:gd name="connsiteY3" fmla="*/ 1095194 h 1095194"/>
              <a:gd name="connsiteX0" fmla="*/ 300525 w 692490"/>
              <a:gd name="connsiteY0" fmla="*/ 0 h 1186634"/>
              <a:gd name="connsiteX1" fmla="*/ 692490 w 692490"/>
              <a:gd name="connsiteY1" fmla="*/ 1095194 h 1186634"/>
              <a:gd name="connsiteX2" fmla="*/ 0 w 692490"/>
              <a:gd name="connsiteY2" fmla="*/ 1186634 h 1186634"/>
              <a:gd name="connsiteX0" fmla="*/ 300525 w 692490"/>
              <a:gd name="connsiteY0" fmla="*/ 0 h 1186634"/>
              <a:gd name="connsiteX1" fmla="*/ 692490 w 692490"/>
              <a:gd name="connsiteY1" fmla="*/ 1095194 h 1186634"/>
              <a:gd name="connsiteX2" fmla="*/ 0 w 692490"/>
              <a:gd name="connsiteY2" fmla="*/ 1186634 h 1186634"/>
              <a:gd name="connsiteX0" fmla="*/ 681525 w 692490"/>
              <a:gd name="connsiteY0" fmla="*/ 0 h 1125674"/>
              <a:gd name="connsiteX1" fmla="*/ 692490 w 692490"/>
              <a:gd name="connsiteY1" fmla="*/ 1034234 h 1125674"/>
              <a:gd name="connsiteX2" fmla="*/ 0 w 692490"/>
              <a:gd name="connsiteY2" fmla="*/ 1125674 h 1125674"/>
              <a:gd name="connsiteX0" fmla="*/ 673905 w 684870"/>
              <a:gd name="connsiteY0" fmla="*/ 0 h 1057094"/>
              <a:gd name="connsiteX1" fmla="*/ 684870 w 684870"/>
              <a:gd name="connsiteY1" fmla="*/ 1034234 h 1057094"/>
              <a:gd name="connsiteX2" fmla="*/ 0 w 684870"/>
              <a:gd name="connsiteY2" fmla="*/ 1057094 h 1057094"/>
              <a:gd name="connsiteX0" fmla="*/ 673905 w 684870"/>
              <a:gd name="connsiteY0" fmla="*/ 0 h 1041854"/>
              <a:gd name="connsiteX1" fmla="*/ 684870 w 684870"/>
              <a:gd name="connsiteY1" fmla="*/ 1034234 h 1041854"/>
              <a:gd name="connsiteX2" fmla="*/ 0 w 684870"/>
              <a:gd name="connsiteY2" fmla="*/ 1041854 h 1041854"/>
              <a:gd name="connsiteX0" fmla="*/ 685793 w 685793"/>
              <a:gd name="connsiteY0" fmla="*/ 0 h 1041854"/>
              <a:gd name="connsiteX1" fmla="*/ 684870 w 685793"/>
              <a:gd name="connsiteY1" fmla="*/ 1034234 h 1041854"/>
              <a:gd name="connsiteX2" fmla="*/ 0 w 685793"/>
              <a:gd name="connsiteY2" fmla="*/ 1041854 h 1041854"/>
              <a:gd name="connsiteX0" fmla="*/ 685793 w 727762"/>
              <a:gd name="connsiteY0" fmla="*/ 5010 h 1046864"/>
              <a:gd name="connsiteX1" fmla="*/ 659049 w 727762"/>
              <a:gd name="connsiteY1" fmla="*/ 111631 h 1046864"/>
              <a:gd name="connsiteX2" fmla="*/ 684870 w 727762"/>
              <a:gd name="connsiteY2" fmla="*/ 1039244 h 1046864"/>
              <a:gd name="connsiteX3" fmla="*/ 0 w 727762"/>
              <a:gd name="connsiteY3" fmla="*/ 1046864 h 1046864"/>
              <a:gd name="connsiteX0" fmla="*/ 4 w 3839854"/>
              <a:gd name="connsiteY0" fmla="*/ 41568 h 1019957"/>
              <a:gd name="connsiteX1" fmla="*/ 3771143 w 3839854"/>
              <a:gd name="connsiteY1" fmla="*/ 84724 h 1019957"/>
              <a:gd name="connsiteX2" fmla="*/ 3796964 w 3839854"/>
              <a:gd name="connsiteY2" fmla="*/ 1012337 h 1019957"/>
              <a:gd name="connsiteX3" fmla="*/ 3112094 w 3839854"/>
              <a:gd name="connsiteY3" fmla="*/ 1019957 h 1019957"/>
              <a:gd name="connsiteX0" fmla="*/ -1 w 3839851"/>
              <a:gd name="connsiteY0" fmla="*/ 0 h 978389"/>
              <a:gd name="connsiteX1" fmla="*/ 3771138 w 3839851"/>
              <a:gd name="connsiteY1" fmla="*/ 43156 h 978389"/>
              <a:gd name="connsiteX2" fmla="*/ 3796959 w 3839851"/>
              <a:gd name="connsiteY2" fmla="*/ 970769 h 978389"/>
              <a:gd name="connsiteX3" fmla="*/ 3112089 w 3839851"/>
              <a:gd name="connsiteY3" fmla="*/ 978389 h 978389"/>
              <a:gd name="connsiteX0" fmla="*/ 1 w 3796960"/>
              <a:gd name="connsiteY0" fmla="*/ 0 h 978389"/>
              <a:gd name="connsiteX1" fmla="*/ 3771140 w 3796960"/>
              <a:gd name="connsiteY1" fmla="*/ 43156 h 978389"/>
              <a:gd name="connsiteX2" fmla="*/ 3796961 w 3796960"/>
              <a:gd name="connsiteY2" fmla="*/ 970769 h 978389"/>
              <a:gd name="connsiteX3" fmla="*/ 3112091 w 3796960"/>
              <a:gd name="connsiteY3" fmla="*/ 978389 h 978389"/>
              <a:gd name="connsiteX0" fmla="*/ -1 w 3811119"/>
              <a:gd name="connsiteY0" fmla="*/ 15232 h 993621"/>
              <a:gd name="connsiteX1" fmla="*/ 3811119 w 3811119"/>
              <a:gd name="connsiteY1" fmla="*/ 0 h 993621"/>
              <a:gd name="connsiteX2" fmla="*/ 3796959 w 3811119"/>
              <a:gd name="connsiteY2" fmla="*/ 986001 h 993621"/>
              <a:gd name="connsiteX3" fmla="*/ 3112089 w 3811119"/>
              <a:gd name="connsiteY3" fmla="*/ 993621 h 993621"/>
              <a:gd name="connsiteX0" fmla="*/ 1 w 3851103"/>
              <a:gd name="connsiteY0" fmla="*/ 2539 h 980928"/>
              <a:gd name="connsiteX1" fmla="*/ 3851103 w 3851103"/>
              <a:gd name="connsiteY1" fmla="*/ 0 h 980928"/>
              <a:gd name="connsiteX2" fmla="*/ 3796961 w 3851103"/>
              <a:gd name="connsiteY2" fmla="*/ 973308 h 980928"/>
              <a:gd name="connsiteX3" fmla="*/ 3112091 w 3851103"/>
              <a:gd name="connsiteY3" fmla="*/ 980928 h 980928"/>
              <a:gd name="connsiteX0" fmla="*/ -1 w 3851101"/>
              <a:gd name="connsiteY0" fmla="*/ 2539 h 991078"/>
              <a:gd name="connsiteX1" fmla="*/ 3851101 w 3851101"/>
              <a:gd name="connsiteY1" fmla="*/ 0 h 991078"/>
              <a:gd name="connsiteX2" fmla="*/ 3796963 w 3851101"/>
              <a:gd name="connsiteY2" fmla="*/ 991078 h 991078"/>
              <a:gd name="connsiteX3" fmla="*/ 3112089 w 3851101"/>
              <a:gd name="connsiteY3" fmla="*/ 980928 h 991078"/>
              <a:gd name="connsiteX0" fmla="*/ 1 w 3851103"/>
              <a:gd name="connsiteY0" fmla="*/ 2539 h 980928"/>
              <a:gd name="connsiteX1" fmla="*/ 3851103 w 3851103"/>
              <a:gd name="connsiteY1" fmla="*/ 0 h 980928"/>
              <a:gd name="connsiteX2" fmla="*/ 3796965 w 3851103"/>
              <a:gd name="connsiteY2" fmla="*/ 975846 h 980928"/>
              <a:gd name="connsiteX3" fmla="*/ 3112091 w 3851103"/>
              <a:gd name="connsiteY3" fmla="*/ 980928 h 980928"/>
              <a:gd name="connsiteX0" fmla="*/ -1 w 3851101"/>
              <a:gd name="connsiteY0" fmla="*/ 2539 h 980928"/>
              <a:gd name="connsiteX1" fmla="*/ 3851101 w 3851101"/>
              <a:gd name="connsiteY1" fmla="*/ 0 h 980928"/>
              <a:gd name="connsiteX2" fmla="*/ 3816955 w 3851101"/>
              <a:gd name="connsiteY2" fmla="*/ 980923 h 980928"/>
              <a:gd name="connsiteX3" fmla="*/ 3112089 w 3851101"/>
              <a:gd name="connsiteY3" fmla="*/ 980928 h 980928"/>
              <a:gd name="connsiteX0" fmla="*/ 1 w 3816956"/>
              <a:gd name="connsiteY0" fmla="*/ 8097 h 986486"/>
              <a:gd name="connsiteX1" fmla="*/ 3737800 w 3816956"/>
              <a:gd name="connsiteY1" fmla="*/ 0 h 986486"/>
              <a:gd name="connsiteX2" fmla="*/ 3816957 w 3816956"/>
              <a:gd name="connsiteY2" fmla="*/ 986481 h 986486"/>
              <a:gd name="connsiteX3" fmla="*/ 3112091 w 3816956"/>
              <a:gd name="connsiteY3" fmla="*/ 986486 h 986486"/>
              <a:gd name="connsiteX0" fmla="*/ -1 w 3816956"/>
              <a:gd name="connsiteY0" fmla="*/ 687 h 979076"/>
              <a:gd name="connsiteX1" fmla="*/ 3756688 w 3816956"/>
              <a:gd name="connsiteY1" fmla="*/ 0 h 979076"/>
              <a:gd name="connsiteX2" fmla="*/ 3816955 w 3816956"/>
              <a:gd name="connsiteY2" fmla="*/ 979071 h 979076"/>
              <a:gd name="connsiteX3" fmla="*/ 3112089 w 3816956"/>
              <a:gd name="connsiteY3" fmla="*/ 979076 h 979076"/>
              <a:gd name="connsiteX0" fmla="*/ 0 w 3842556"/>
              <a:gd name="connsiteY0" fmla="*/ 0 h 978389"/>
              <a:gd name="connsiteX1" fmla="*/ 3842555 w 3842556"/>
              <a:gd name="connsiteY1" fmla="*/ 936 h 978389"/>
              <a:gd name="connsiteX2" fmla="*/ 3816956 w 3842556"/>
              <a:gd name="connsiteY2" fmla="*/ 978384 h 978389"/>
              <a:gd name="connsiteX3" fmla="*/ 3112090 w 3842556"/>
              <a:gd name="connsiteY3" fmla="*/ 978389 h 978389"/>
              <a:gd name="connsiteX0" fmla="*/ 0 w 3816956"/>
              <a:gd name="connsiteY0" fmla="*/ 0 h 978389"/>
              <a:gd name="connsiteX1" fmla="*/ 3785317 w 3816956"/>
              <a:gd name="connsiteY1" fmla="*/ 936 h 978389"/>
              <a:gd name="connsiteX2" fmla="*/ 3816956 w 3816956"/>
              <a:gd name="connsiteY2" fmla="*/ 978384 h 978389"/>
              <a:gd name="connsiteX3" fmla="*/ 3112090 w 3816956"/>
              <a:gd name="connsiteY3" fmla="*/ 978389 h 978389"/>
              <a:gd name="connsiteX0" fmla="*/ 0 w 3842564"/>
              <a:gd name="connsiteY0" fmla="*/ 0 h 978389"/>
              <a:gd name="connsiteX1" fmla="*/ 3842564 w 3842564"/>
              <a:gd name="connsiteY1" fmla="*/ 4182 h 978389"/>
              <a:gd name="connsiteX2" fmla="*/ 3816956 w 3842564"/>
              <a:gd name="connsiteY2" fmla="*/ 978384 h 978389"/>
              <a:gd name="connsiteX3" fmla="*/ 3112090 w 3842564"/>
              <a:gd name="connsiteY3" fmla="*/ 978389 h 978389"/>
              <a:gd name="connsiteX0" fmla="*/ 0 w 3816956"/>
              <a:gd name="connsiteY0" fmla="*/ 0 h 978389"/>
              <a:gd name="connsiteX1" fmla="*/ 3756704 w 3816956"/>
              <a:gd name="connsiteY1" fmla="*/ 5805 h 978389"/>
              <a:gd name="connsiteX2" fmla="*/ 3816956 w 3816956"/>
              <a:gd name="connsiteY2" fmla="*/ 978384 h 978389"/>
              <a:gd name="connsiteX3" fmla="*/ 3112090 w 3816956"/>
              <a:gd name="connsiteY3" fmla="*/ 978389 h 978389"/>
              <a:gd name="connsiteX0" fmla="*/ 0 w 3828261"/>
              <a:gd name="connsiteY0" fmla="*/ 0 h 978389"/>
              <a:gd name="connsiteX1" fmla="*/ 3828261 w 3828261"/>
              <a:gd name="connsiteY1" fmla="*/ 7428 h 978389"/>
              <a:gd name="connsiteX2" fmla="*/ 3816956 w 3828261"/>
              <a:gd name="connsiteY2" fmla="*/ 978384 h 978389"/>
              <a:gd name="connsiteX3" fmla="*/ 3112090 w 3828261"/>
              <a:gd name="connsiteY3" fmla="*/ 978389 h 978389"/>
              <a:gd name="connsiteX0" fmla="*/ 1 w 3799638"/>
              <a:gd name="connsiteY0" fmla="*/ 2308 h 970961"/>
              <a:gd name="connsiteX1" fmla="*/ 3799638 w 3799638"/>
              <a:gd name="connsiteY1" fmla="*/ 0 h 970961"/>
              <a:gd name="connsiteX2" fmla="*/ 3788333 w 3799638"/>
              <a:gd name="connsiteY2" fmla="*/ 970956 h 970961"/>
              <a:gd name="connsiteX3" fmla="*/ 3083467 w 3799638"/>
              <a:gd name="connsiteY3" fmla="*/ 970961 h 970961"/>
              <a:gd name="connsiteX0" fmla="*/ 0 w 3785321"/>
              <a:gd name="connsiteY0" fmla="*/ 0 h 976767"/>
              <a:gd name="connsiteX1" fmla="*/ 3785321 w 3785321"/>
              <a:gd name="connsiteY1" fmla="*/ 5806 h 976767"/>
              <a:gd name="connsiteX2" fmla="*/ 3774016 w 3785321"/>
              <a:gd name="connsiteY2" fmla="*/ 976762 h 976767"/>
              <a:gd name="connsiteX3" fmla="*/ 3069150 w 3785321"/>
              <a:gd name="connsiteY3" fmla="*/ 976767 h 976767"/>
              <a:gd name="connsiteX0" fmla="*/ 0 w 3756700"/>
              <a:gd name="connsiteY0" fmla="*/ 685 h 970961"/>
              <a:gd name="connsiteX1" fmla="*/ 3756700 w 3756700"/>
              <a:gd name="connsiteY1" fmla="*/ 0 h 970961"/>
              <a:gd name="connsiteX2" fmla="*/ 3745395 w 3756700"/>
              <a:gd name="connsiteY2" fmla="*/ 970956 h 970961"/>
              <a:gd name="connsiteX3" fmla="*/ 3040529 w 3756700"/>
              <a:gd name="connsiteY3" fmla="*/ 970961 h 970961"/>
              <a:gd name="connsiteX0" fmla="*/ 0 w 3756700"/>
              <a:gd name="connsiteY0" fmla="*/ 685 h 970956"/>
              <a:gd name="connsiteX1" fmla="*/ 3756700 w 3756700"/>
              <a:gd name="connsiteY1" fmla="*/ 0 h 970956"/>
              <a:gd name="connsiteX2" fmla="*/ 3745395 w 3756700"/>
              <a:gd name="connsiteY2" fmla="*/ 970956 h 970956"/>
              <a:gd name="connsiteX3" fmla="*/ 3368444 w 3756700"/>
              <a:gd name="connsiteY3" fmla="*/ 969451 h 970956"/>
              <a:gd name="connsiteX0" fmla="*/ 0 w 3756700"/>
              <a:gd name="connsiteY0" fmla="*/ 685 h 973241"/>
              <a:gd name="connsiteX1" fmla="*/ 3756700 w 3756700"/>
              <a:gd name="connsiteY1" fmla="*/ 0 h 973241"/>
              <a:gd name="connsiteX2" fmla="*/ 3745395 w 3756700"/>
              <a:gd name="connsiteY2" fmla="*/ 970956 h 973241"/>
              <a:gd name="connsiteX3" fmla="*/ 3149928 w 3756700"/>
              <a:gd name="connsiteY3" fmla="*/ 973241 h 973241"/>
              <a:gd name="connsiteX0" fmla="*/ 0 w 3756700"/>
              <a:gd name="connsiteY0" fmla="*/ 685 h 970956"/>
              <a:gd name="connsiteX1" fmla="*/ 3756700 w 3756700"/>
              <a:gd name="connsiteY1" fmla="*/ 0 h 970956"/>
              <a:gd name="connsiteX2" fmla="*/ 3745395 w 3756700"/>
              <a:gd name="connsiteY2" fmla="*/ 970956 h 970956"/>
              <a:gd name="connsiteX3" fmla="*/ 3243342 w 3756700"/>
              <a:gd name="connsiteY3" fmla="*/ 969451 h 970956"/>
            </a:gdLst>
            <a:ahLst/>
            <a:cxnLst>
              <a:cxn ang="0">
                <a:pos x="connsiteX0" y="connsiteY0"/>
              </a:cxn>
              <a:cxn ang="0">
                <a:pos x="connsiteX1" y="connsiteY1"/>
              </a:cxn>
              <a:cxn ang="0">
                <a:pos x="connsiteX2" y="connsiteY2"/>
              </a:cxn>
              <a:cxn ang="0">
                <a:pos x="connsiteX3" y="connsiteY3"/>
              </a:cxn>
            </a:cxnLst>
            <a:rect l="l" t="t" r="r" b="b"/>
            <a:pathLst>
              <a:path w="3756700" h="970956">
                <a:moveTo>
                  <a:pt x="0" y="685"/>
                </a:moveTo>
                <a:lnTo>
                  <a:pt x="3756700" y="0"/>
                </a:lnTo>
                <a:lnTo>
                  <a:pt x="3745395" y="970956"/>
                </a:lnTo>
                <a:lnTo>
                  <a:pt x="3243342" y="969451"/>
                </a:lnTo>
              </a:path>
            </a:pathLst>
          </a:cu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a:solidFill>
                <a:schemeClr val="tx1"/>
              </a:solidFill>
            </a:endParaRPr>
          </a:p>
        </p:txBody>
      </p:sp>
      <p:pic>
        <p:nvPicPr>
          <p:cNvPr id="13" name="Graphic 12" descr="Envelope">
            <a:extLst>
              <a:ext uri="{FF2B5EF4-FFF2-40B4-BE49-F238E27FC236}">
                <a16:creationId xmlns:a16="http://schemas.microsoft.com/office/drawing/2014/main" id="{E0ABCF5B-5CA5-47CE-A6A0-DF3D07D764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80816" y="2177795"/>
            <a:ext cx="508220" cy="508220"/>
          </a:xfrm>
          <a:prstGeom prst="rect">
            <a:avLst/>
          </a:prstGeom>
        </p:spPr>
      </p:pic>
      <p:sp>
        <p:nvSpPr>
          <p:cNvPr id="62" name="TextBox 61">
            <a:extLst>
              <a:ext uri="{FF2B5EF4-FFF2-40B4-BE49-F238E27FC236}">
                <a16:creationId xmlns:a16="http://schemas.microsoft.com/office/drawing/2014/main" id="{6CA689C0-8444-480F-918D-BDAC1A37CA39}"/>
              </a:ext>
            </a:extLst>
          </p:cNvPr>
          <p:cNvSpPr txBox="1"/>
          <p:nvPr/>
        </p:nvSpPr>
        <p:spPr>
          <a:xfrm>
            <a:off x="6120394" y="1861796"/>
            <a:ext cx="1027428" cy="461665"/>
          </a:xfrm>
          <a:prstGeom prst="rect">
            <a:avLst/>
          </a:prstGeom>
          <a:noFill/>
        </p:spPr>
        <p:txBody>
          <a:bodyPr wrap="square" rtlCol="0">
            <a:spAutoFit/>
          </a:bodyPr>
          <a:lstStyle/>
          <a:p>
            <a:r>
              <a:rPr lang="en-AU" sz="1200" dirty="0">
                <a:latin typeface="+mn-lt"/>
              </a:rPr>
              <a:t>Email Notifications</a:t>
            </a:r>
          </a:p>
        </p:txBody>
      </p:sp>
      <p:pic>
        <p:nvPicPr>
          <p:cNvPr id="63" name="Graphic 62" descr="User">
            <a:extLst>
              <a:ext uri="{FF2B5EF4-FFF2-40B4-BE49-F238E27FC236}">
                <a16:creationId xmlns:a16="http://schemas.microsoft.com/office/drawing/2014/main" id="{94CCF8B1-414B-44CD-9C12-5019A49D17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62409" y="1053459"/>
            <a:ext cx="559192" cy="559192"/>
          </a:xfrm>
          <a:prstGeom prst="rect">
            <a:avLst/>
          </a:prstGeom>
        </p:spPr>
      </p:pic>
      <p:sp>
        <p:nvSpPr>
          <p:cNvPr id="65" name="Isosceles Triangle 18">
            <a:extLst>
              <a:ext uri="{FF2B5EF4-FFF2-40B4-BE49-F238E27FC236}">
                <a16:creationId xmlns:a16="http://schemas.microsoft.com/office/drawing/2014/main" id="{D821CD4E-6BB7-44D6-8416-CC6255484885}"/>
              </a:ext>
            </a:extLst>
          </p:cNvPr>
          <p:cNvSpPr/>
          <p:nvPr/>
        </p:nvSpPr>
        <p:spPr>
          <a:xfrm flipH="1" flipV="1">
            <a:off x="4759328" y="1362512"/>
            <a:ext cx="309146" cy="933606"/>
          </a:xfrm>
          <a:custGeom>
            <a:avLst/>
            <a:gdLst>
              <a:gd name="connsiteX0" fmla="*/ 0 w 783930"/>
              <a:gd name="connsiteY0" fmla="*/ 1095194 h 1095194"/>
              <a:gd name="connsiteX1" fmla="*/ 391965 w 783930"/>
              <a:gd name="connsiteY1" fmla="*/ 0 h 1095194"/>
              <a:gd name="connsiteX2" fmla="*/ 783930 w 783930"/>
              <a:gd name="connsiteY2" fmla="*/ 1095194 h 1095194"/>
              <a:gd name="connsiteX3" fmla="*/ 0 w 783930"/>
              <a:gd name="connsiteY3" fmla="*/ 1095194 h 1095194"/>
              <a:gd name="connsiteX0" fmla="*/ 300525 w 692490"/>
              <a:gd name="connsiteY0" fmla="*/ 0 h 1186634"/>
              <a:gd name="connsiteX1" fmla="*/ 692490 w 692490"/>
              <a:gd name="connsiteY1" fmla="*/ 1095194 h 1186634"/>
              <a:gd name="connsiteX2" fmla="*/ 0 w 692490"/>
              <a:gd name="connsiteY2" fmla="*/ 1186634 h 1186634"/>
              <a:gd name="connsiteX0" fmla="*/ 300525 w 692490"/>
              <a:gd name="connsiteY0" fmla="*/ 0 h 1186634"/>
              <a:gd name="connsiteX1" fmla="*/ 692490 w 692490"/>
              <a:gd name="connsiteY1" fmla="*/ 1095194 h 1186634"/>
              <a:gd name="connsiteX2" fmla="*/ 0 w 692490"/>
              <a:gd name="connsiteY2" fmla="*/ 1186634 h 1186634"/>
              <a:gd name="connsiteX0" fmla="*/ 681525 w 692490"/>
              <a:gd name="connsiteY0" fmla="*/ 0 h 1125674"/>
              <a:gd name="connsiteX1" fmla="*/ 692490 w 692490"/>
              <a:gd name="connsiteY1" fmla="*/ 1034234 h 1125674"/>
              <a:gd name="connsiteX2" fmla="*/ 0 w 692490"/>
              <a:gd name="connsiteY2" fmla="*/ 1125674 h 1125674"/>
              <a:gd name="connsiteX0" fmla="*/ 673905 w 684870"/>
              <a:gd name="connsiteY0" fmla="*/ 0 h 1057094"/>
              <a:gd name="connsiteX1" fmla="*/ 684870 w 684870"/>
              <a:gd name="connsiteY1" fmla="*/ 1034234 h 1057094"/>
              <a:gd name="connsiteX2" fmla="*/ 0 w 684870"/>
              <a:gd name="connsiteY2" fmla="*/ 1057094 h 1057094"/>
              <a:gd name="connsiteX0" fmla="*/ 673905 w 684870"/>
              <a:gd name="connsiteY0" fmla="*/ 0 h 1041854"/>
              <a:gd name="connsiteX1" fmla="*/ 684870 w 684870"/>
              <a:gd name="connsiteY1" fmla="*/ 1034234 h 1041854"/>
              <a:gd name="connsiteX2" fmla="*/ 0 w 684870"/>
              <a:gd name="connsiteY2" fmla="*/ 1041854 h 1041854"/>
              <a:gd name="connsiteX0" fmla="*/ 685793 w 685793"/>
              <a:gd name="connsiteY0" fmla="*/ 0 h 1041854"/>
              <a:gd name="connsiteX1" fmla="*/ 684870 w 685793"/>
              <a:gd name="connsiteY1" fmla="*/ 1034234 h 1041854"/>
              <a:gd name="connsiteX2" fmla="*/ 0 w 685793"/>
              <a:gd name="connsiteY2" fmla="*/ 1041854 h 1041854"/>
            </a:gdLst>
            <a:ahLst/>
            <a:cxnLst>
              <a:cxn ang="0">
                <a:pos x="connsiteX0" y="connsiteY0"/>
              </a:cxn>
              <a:cxn ang="0">
                <a:pos x="connsiteX1" y="connsiteY1"/>
              </a:cxn>
              <a:cxn ang="0">
                <a:pos x="connsiteX2" y="connsiteY2"/>
              </a:cxn>
            </a:cxnLst>
            <a:rect l="l" t="t" r="r" b="b"/>
            <a:pathLst>
              <a:path w="685793" h="1041854">
                <a:moveTo>
                  <a:pt x="685793" y="0"/>
                </a:moveTo>
                <a:cubicBezTo>
                  <a:pt x="685485" y="344745"/>
                  <a:pt x="685178" y="689489"/>
                  <a:pt x="684870" y="1034234"/>
                </a:cubicBezTo>
                <a:lnTo>
                  <a:pt x="0" y="1041854"/>
                </a:lnTo>
              </a:path>
            </a:pathLst>
          </a:custGeom>
          <a:ln w="2540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a:solidFill>
                <a:schemeClr val="tx1"/>
              </a:solidFill>
            </a:endParaRPr>
          </a:p>
        </p:txBody>
      </p:sp>
      <p:sp>
        <p:nvSpPr>
          <p:cNvPr id="69" name="TextBox 68">
            <a:extLst>
              <a:ext uri="{FF2B5EF4-FFF2-40B4-BE49-F238E27FC236}">
                <a16:creationId xmlns:a16="http://schemas.microsoft.com/office/drawing/2014/main" id="{5A4C7ED9-54BD-41BF-AB2A-996975B9F800}"/>
              </a:ext>
            </a:extLst>
          </p:cNvPr>
          <p:cNvSpPr txBox="1"/>
          <p:nvPr/>
        </p:nvSpPr>
        <p:spPr>
          <a:xfrm>
            <a:off x="4826784" y="1532676"/>
            <a:ext cx="822575" cy="246221"/>
          </a:xfrm>
          <a:prstGeom prst="rect">
            <a:avLst/>
          </a:prstGeom>
          <a:noFill/>
        </p:spPr>
        <p:txBody>
          <a:bodyPr wrap="square" rtlCol="0">
            <a:spAutoFit/>
          </a:bodyPr>
          <a:lstStyle/>
          <a:p>
            <a:r>
              <a:rPr lang="en-AU" sz="1000" dirty="0">
                <a:latin typeface="+mn-lt"/>
              </a:rPr>
              <a:t>AML Team</a:t>
            </a:r>
          </a:p>
        </p:txBody>
      </p:sp>
      <p:sp>
        <p:nvSpPr>
          <p:cNvPr id="70" name="Rectangle 69">
            <a:extLst>
              <a:ext uri="{FF2B5EF4-FFF2-40B4-BE49-F238E27FC236}">
                <a16:creationId xmlns:a16="http://schemas.microsoft.com/office/drawing/2014/main" id="{869CF404-79A0-43FC-918E-0EECB1EF92C6}"/>
              </a:ext>
            </a:extLst>
          </p:cNvPr>
          <p:cNvSpPr/>
          <p:nvPr/>
        </p:nvSpPr>
        <p:spPr>
          <a:xfrm>
            <a:off x="3818014" y="3625002"/>
            <a:ext cx="2354876"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AML Forms (&amp; attachments) </a:t>
            </a:r>
          </a:p>
        </p:txBody>
      </p:sp>
      <p:sp>
        <p:nvSpPr>
          <p:cNvPr id="79" name="TextBox 78">
            <a:extLst>
              <a:ext uri="{FF2B5EF4-FFF2-40B4-BE49-F238E27FC236}">
                <a16:creationId xmlns:a16="http://schemas.microsoft.com/office/drawing/2014/main" id="{11720CEC-EBDA-443F-8320-C0D2751D15C1}"/>
              </a:ext>
            </a:extLst>
          </p:cNvPr>
          <p:cNvSpPr txBox="1"/>
          <p:nvPr/>
        </p:nvSpPr>
        <p:spPr>
          <a:xfrm rot="16200000">
            <a:off x="9326228" y="4816698"/>
            <a:ext cx="2011615" cy="246221"/>
          </a:xfrm>
          <a:prstGeom prst="rect">
            <a:avLst/>
          </a:prstGeom>
          <a:noFill/>
        </p:spPr>
        <p:txBody>
          <a:bodyPr wrap="square" rtlCol="0">
            <a:spAutoFit/>
          </a:bodyPr>
          <a:lstStyle/>
          <a:p>
            <a:r>
              <a:rPr lang="en-AU" sz="1000" dirty="0">
                <a:latin typeface="+mn-lt"/>
              </a:rPr>
              <a:t>Patron Screening Extract</a:t>
            </a:r>
          </a:p>
        </p:txBody>
      </p:sp>
      <p:cxnSp>
        <p:nvCxnSpPr>
          <p:cNvPr id="74" name="Straight Arrow Connector 73">
            <a:extLst>
              <a:ext uri="{FF2B5EF4-FFF2-40B4-BE49-F238E27FC236}">
                <a16:creationId xmlns:a16="http://schemas.microsoft.com/office/drawing/2014/main" id="{15A7E666-4105-7143-8742-F56F96E17C6B}"/>
              </a:ext>
            </a:extLst>
          </p:cNvPr>
          <p:cNvCxnSpPr>
            <a:cxnSpLocks/>
            <a:stCxn id="45" idx="3"/>
            <a:endCxn id="129" idx="0"/>
          </p:cNvCxnSpPr>
          <p:nvPr/>
        </p:nvCxnSpPr>
        <p:spPr>
          <a:xfrm flipV="1">
            <a:off x="10799180" y="3385245"/>
            <a:ext cx="430742" cy="4778"/>
          </a:xfrm>
          <a:prstGeom prst="straightConnector1">
            <a:avLst/>
          </a:prstGeom>
          <a:ln w="254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7B9B44F9-3B26-C04E-AD3A-7F1589194247}"/>
              </a:ext>
            </a:extLst>
          </p:cNvPr>
          <p:cNvSpPr txBox="1"/>
          <p:nvPr/>
        </p:nvSpPr>
        <p:spPr>
          <a:xfrm>
            <a:off x="5099067" y="4768325"/>
            <a:ext cx="692516" cy="400110"/>
          </a:xfrm>
          <a:prstGeom prst="rect">
            <a:avLst/>
          </a:prstGeom>
          <a:noFill/>
        </p:spPr>
        <p:txBody>
          <a:bodyPr wrap="square" rtlCol="0">
            <a:spAutoFit/>
          </a:bodyPr>
          <a:lstStyle/>
          <a:p>
            <a:r>
              <a:rPr lang="en-AU" sz="1000" dirty="0">
                <a:latin typeface="+mn-lt"/>
              </a:rPr>
              <a:t>Check </a:t>
            </a:r>
          </a:p>
          <a:p>
            <a:r>
              <a:rPr lang="en-AU" sz="1000" dirty="0">
                <a:latin typeface="+mn-lt"/>
              </a:rPr>
              <a:t>Patron</a:t>
            </a:r>
          </a:p>
        </p:txBody>
      </p:sp>
      <p:sp>
        <p:nvSpPr>
          <p:cNvPr id="12" name="TextBox 11">
            <a:extLst>
              <a:ext uri="{FF2B5EF4-FFF2-40B4-BE49-F238E27FC236}">
                <a16:creationId xmlns:a16="http://schemas.microsoft.com/office/drawing/2014/main" id="{E839C6D8-DB2F-8442-8726-7A9252D55C28}"/>
              </a:ext>
            </a:extLst>
          </p:cNvPr>
          <p:cNvSpPr txBox="1"/>
          <p:nvPr/>
        </p:nvSpPr>
        <p:spPr>
          <a:xfrm>
            <a:off x="9427413" y="152826"/>
            <a:ext cx="2960484" cy="507831"/>
          </a:xfrm>
          <a:prstGeom prst="rect">
            <a:avLst/>
          </a:prstGeom>
          <a:noFill/>
        </p:spPr>
        <p:txBody>
          <a:bodyPr wrap="square" rtlCol="0">
            <a:spAutoFit/>
          </a:bodyPr>
          <a:lstStyle/>
          <a:p>
            <a:r>
              <a:rPr lang="en-AU" sz="900" dirty="0">
                <a:latin typeface="+mn-lt"/>
              </a:rPr>
              <a:t>TTR (threshold transaction report)</a:t>
            </a:r>
          </a:p>
          <a:p>
            <a:r>
              <a:rPr lang="en-AU" sz="900" dirty="0">
                <a:latin typeface="+mn-lt"/>
              </a:rPr>
              <a:t>SMR (suspicious matter reports)</a:t>
            </a:r>
          </a:p>
          <a:p>
            <a:r>
              <a:rPr lang="en-AU" sz="900" dirty="0">
                <a:latin typeface="+mn-lt"/>
              </a:rPr>
              <a:t>IFTIs (international funds transfer instruction)</a:t>
            </a:r>
          </a:p>
        </p:txBody>
      </p:sp>
      <p:sp>
        <p:nvSpPr>
          <p:cNvPr id="71" name="Isosceles Triangle 18">
            <a:extLst>
              <a:ext uri="{FF2B5EF4-FFF2-40B4-BE49-F238E27FC236}">
                <a16:creationId xmlns:a16="http://schemas.microsoft.com/office/drawing/2014/main" id="{C8CFB5A5-0F8B-44FA-85B5-E79B8B5D955E}"/>
              </a:ext>
            </a:extLst>
          </p:cNvPr>
          <p:cNvSpPr/>
          <p:nvPr/>
        </p:nvSpPr>
        <p:spPr>
          <a:xfrm rot="5400000">
            <a:off x="5542574" y="1562446"/>
            <a:ext cx="2440594" cy="7880318"/>
          </a:xfrm>
          <a:custGeom>
            <a:avLst/>
            <a:gdLst>
              <a:gd name="connsiteX0" fmla="*/ 0 w 783930"/>
              <a:gd name="connsiteY0" fmla="*/ 1095194 h 1095194"/>
              <a:gd name="connsiteX1" fmla="*/ 391965 w 783930"/>
              <a:gd name="connsiteY1" fmla="*/ 0 h 1095194"/>
              <a:gd name="connsiteX2" fmla="*/ 783930 w 783930"/>
              <a:gd name="connsiteY2" fmla="*/ 1095194 h 1095194"/>
              <a:gd name="connsiteX3" fmla="*/ 0 w 783930"/>
              <a:gd name="connsiteY3" fmla="*/ 1095194 h 1095194"/>
              <a:gd name="connsiteX0" fmla="*/ 300525 w 692490"/>
              <a:gd name="connsiteY0" fmla="*/ 0 h 1186634"/>
              <a:gd name="connsiteX1" fmla="*/ 692490 w 692490"/>
              <a:gd name="connsiteY1" fmla="*/ 1095194 h 1186634"/>
              <a:gd name="connsiteX2" fmla="*/ 0 w 692490"/>
              <a:gd name="connsiteY2" fmla="*/ 1186634 h 1186634"/>
              <a:gd name="connsiteX0" fmla="*/ 300525 w 692490"/>
              <a:gd name="connsiteY0" fmla="*/ 0 h 1186634"/>
              <a:gd name="connsiteX1" fmla="*/ 692490 w 692490"/>
              <a:gd name="connsiteY1" fmla="*/ 1095194 h 1186634"/>
              <a:gd name="connsiteX2" fmla="*/ 0 w 692490"/>
              <a:gd name="connsiteY2" fmla="*/ 1186634 h 1186634"/>
              <a:gd name="connsiteX0" fmla="*/ 681525 w 692490"/>
              <a:gd name="connsiteY0" fmla="*/ 0 h 1125674"/>
              <a:gd name="connsiteX1" fmla="*/ 692490 w 692490"/>
              <a:gd name="connsiteY1" fmla="*/ 1034234 h 1125674"/>
              <a:gd name="connsiteX2" fmla="*/ 0 w 692490"/>
              <a:gd name="connsiteY2" fmla="*/ 1125674 h 1125674"/>
              <a:gd name="connsiteX0" fmla="*/ 673905 w 684870"/>
              <a:gd name="connsiteY0" fmla="*/ 0 h 1057094"/>
              <a:gd name="connsiteX1" fmla="*/ 684870 w 684870"/>
              <a:gd name="connsiteY1" fmla="*/ 1034234 h 1057094"/>
              <a:gd name="connsiteX2" fmla="*/ 0 w 684870"/>
              <a:gd name="connsiteY2" fmla="*/ 1057094 h 1057094"/>
              <a:gd name="connsiteX0" fmla="*/ 673905 w 684870"/>
              <a:gd name="connsiteY0" fmla="*/ 0 h 1041854"/>
              <a:gd name="connsiteX1" fmla="*/ 684870 w 684870"/>
              <a:gd name="connsiteY1" fmla="*/ 1034234 h 1041854"/>
              <a:gd name="connsiteX2" fmla="*/ 0 w 684870"/>
              <a:gd name="connsiteY2" fmla="*/ 1041854 h 1041854"/>
              <a:gd name="connsiteX0" fmla="*/ 685793 w 685793"/>
              <a:gd name="connsiteY0" fmla="*/ 0 h 1041854"/>
              <a:gd name="connsiteX1" fmla="*/ 684870 w 685793"/>
              <a:gd name="connsiteY1" fmla="*/ 1034234 h 1041854"/>
              <a:gd name="connsiteX2" fmla="*/ 0 w 685793"/>
              <a:gd name="connsiteY2" fmla="*/ 1041854 h 1041854"/>
              <a:gd name="connsiteX0" fmla="*/ 685793 w 727762"/>
              <a:gd name="connsiteY0" fmla="*/ 5010 h 1046864"/>
              <a:gd name="connsiteX1" fmla="*/ 659049 w 727762"/>
              <a:gd name="connsiteY1" fmla="*/ 111631 h 1046864"/>
              <a:gd name="connsiteX2" fmla="*/ 684870 w 727762"/>
              <a:gd name="connsiteY2" fmla="*/ 1039244 h 1046864"/>
              <a:gd name="connsiteX3" fmla="*/ 0 w 727762"/>
              <a:gd name="connsiteY3" fmla="*/ 1046864 h 1046864"/>
              <a:gd name="connsiteX0" fmla="*/ 4 w 3839854"/>
              <a:gd name="connsiteY0" fmla="*/ 41568 h 1019957"/>
              <a:gd name="connsiteX1" fmla="*/ 3771143 w 3839854"/>
              <a:gd name="connsiteY1" fmla="*/ 84724 h 1019957"/>
              <a:gd name="connsiteX2" fmla="*/ 3796964 w 3839854"/>
              <a:gd name="connsiteY2" fmla="*/ 1012337 h 1019957"/>
              <a:gd name="connsiteX3" fmla="*/ 3112094 w 3839854"/>
              <a:gd name="connsiteY3" fmla="*/ 1019957 h 1019957"/>
              <a:gd name="connsiteX0" fmla="*/ -1 w 3839851"/>
              <a:gd name="connsiteY0" fmla="*/ 0 h 978389"/>
              <a:gd name="connsiteX1" fmla="*/ 3771138 w 3839851"/>
              <a:gd name="connsiteY1" fmla="*/ 43156 h 978389"/>
              <a:gd name="connsiteX2" fmla="*/ 3796959 w 3839851"/>
              <a:gd name="connsiteY2" fmla="*/ 970769 h 978389"/>
              <a:gd name="connsiteX3" fmla="*/ 3112089 w 3839851"/>
              <a:gd name="connsiteY3" fmla="*/ 978389 h 978389"/>
              <a:gd name="connsiteX0" fmla="*/ 1 w 3796960"/>
              <a:gd name="connsiteY0" fmla="*/ 0 h 978389"/>
              <a:gd name="connsiteX1" fmla="*/ 3771140 w 3796960"/>
              <a:gd name="connsiteY1" fmla="*/ 43156 h 978389"/>
              <a:gd name="connsiteX2" fmla="*/ 3796961 w 3796960"/>
              <a:gd name="connsiteY2" fmla="*/ 970769 h 978389"/>
              <a:gd name="connsiteX3" fmla="*/ 3112091 w 3796960"/>
              <a:gd name="connsiteY3" fmla="*/ 978389 h 978389"/>
              <a:gd name="connsiteX0" fmla="*/ -1 w 3811119"/>
              <a:gd name="connsiteY0" fmla="*/ 15232 h 993621"/>
              <a:gd name="connsiteX1" fmla="*/ 3811119 w 3811119"/>
              <a:gd name="connsiteY1" fmla="*/ 0 h 993621"/>
              <a:gd name="connsiteX2" fmla="*/ 3796959 w 3811119"/>
              <a:gd name="connsiteY2" fmla="*/ 986001 h 993621"/>
              <a:gd name="connsiteX3" fmla="*/ 3112089 w 3811119"/>
              <a:gd name="connsiteY3" fmla="*/ 993621 h 993621"/>
              <a:gd name="connsiteX0" fmla="*/ 1 w 3851103"/>
              <a:gd name="connsiteY0" fmla="*/ 2539 h 980928"/>
              <a:gd name="connsiteX1" fmla="*/ 3851103 w 3851103"/>
              <a:gd name="connsiteY1" fmla="*/ 0 h 980928"/>
              <a:gd name="connsiteX2" fmla="*/ 3796961 w 3851103"/>
              <a:gd name="connsiteY2" fmla="*/ 973308 h 980928"/>
              <a:gd name="connsiteX3" fmla="*/ 3112091 w 3851103"/>
              <a:gd name="connsiteY3" fmla="*/ 980928 h 980928"/>
              <a:gd name="connsiteX0" fmla="*/ -1 w 3851101"/>
              <a:gd name="connsiteY0" fmla="*/ 2539 h 991078"/>
              <a:gd name="connsiteX1" fmla="*/ 3851101 w 3851101"/>
              <a:gd name="connsiteY1" fmla="*/ 0 h 991078"/>
              <a:gd name="connsiteX2" fmla="*/ 3796963 w 3851101"/>
              <a:gd name="connsiteY2" fmla="*/ 991078 h 991078"/>
              <a:gd name="connsiteX3" fmla="*/ 3112089 w 3851101"/>
              <a:gd name="connsiteY3" fmla="*/ 980928 h 991078"/>
              <a:gd name="connsiteX0" fmla="*/ 1 w 3851103"/>
              <a:gd name="connsiteY0" fmla="*/ 2539 h 980928"/>
              <a:gd name="connsiteX1" fmla="*/ 3851103 w 3851103"/>
              <a:gd name="connsiteY1" fmla="*/ 0 h 980928"/>
              <a:gd name="connsiteX2" fmla="*/ 3796965 w 3851103"/>
              <a:gd name="connsiteY2" fmla="*/ 975846 h 980928"/>
              <a:gd name="connsiteX3" fmla="*/ 3112091 w 3851103"/>
              <a:gd name="connsiteY3" fmla="*/ 980928 h 980928"/>
              <a:gd name="connsiteX0" fmla="*/ -1 w 3851101"/>
              <a:gd name="connsiteY0" fmla="*/ 2539 h 980928"/>
              <a:gd name="connsiteX1" fmla="*/ 3851101 w 3851101"/>
              <a:gd name="connsiteY1" fmla="*/ 0 h 980928"/>
              <a:gd name="connsiteX2" fmla="*/ 3816955 w 3851101"/>
              <a:gd name="connsiteY2" fmla="*/ 980923 h 980928"/>
              <a:gd name="connsiteX3" fmla="*/ 3112089 w 3851101"/>
              <a:gd name="connsiteY3" fmla="*/ 980928 h 980928"/>
              <a:gd name="connsiteX0" fmla="*/ 1 w 3816956"/>
              <a:gd name="connsiteY0" fmla="*/ 8097 h 986486"/>
              <a:gd name="connsiteX1" fmla="*/ 3737800 w 3816956"/>
              <a:gd name="connsiteY1" fmla="*/ 0 h 986486"/>
              <a:gd name="connsiteX2" fmla="*/ 3816957 w 3816956"/>
              <a:gd name="connsiteY2" fmla="*/ 986481 h 986486"/>
              <a:gd name="connsiteX3" fmla="*/ 3112091 w 3816956"/>
              <a:gd name="connsiteY3" fmla="*/ 986486 h 986486"/>
              <a:gd name="connsiteX0" fmla="*/ -1 w 3816956"/>
              <a:gd name="connsiteY0" fmla="*/ 687 h 979076"/>
              <a:gd name="connsiteX1" fmla="*/ 3756688 w 3816956"/>
              <a:gd name="connsiteY1" fmla="*/ 0 h 979076"/>
              <a:gd name="connsiteX2" fmla="*/ 3816955 w 3816956"/>
              <a:gd name="connsiteY2" fmla="*/ 979071 h 979076"/>
              <a:gd name="connsiteX3" fmla="*/ 3112089 w 3816956"/>
              <a:gd name="connsiteY3" fmla="*/ 979076 h 979076"/>
              <a:gd name="connsiteX0" fmla="*/ 0 w 3842556"/>
              <a:gd name="connsiteY0" fmla="*/ 0 h 978389"/>
              <a:gd name="connsiteX1" fmla="*/ 3842555 w 3842556"/>
              <a:gd name="connsiteY1" fmla="*/ 936 h 978389"/>
              <a:gd name="connsiteX2" fmla="*/ 3816956 w 3842556"/>
              <a:gd name="connsiteY2" fmla="*/ 978384 h 978389"/>
              <a:gd name="connsiteX3" fmla="*/ 3112090 w 3842556"/>
              <a:gd name="connsiteY3" fmla="*/ 978389 h 978389"/>
              <a:gd name="connsiteX0" fmla="*/ 0 w 3816956"/>
              <a:gd name="connsiteY0" fmla="*/ 0 h 978389"/>
              <a:gd name="connsiteX1" fmla="*/ 3785317 w 3816956"/>
              <a:gd name="connsiteY1" fmla="*/ 936 h 978389"/>
              <a:gd name="connsiteX2" fmla="*/ 3816956 w 3816956"/>
              <a:gd name="connsiteY2" fmla="*/ 978384 h 978389"/>
              <a:gd name="connsiteX3" fmla="*/ 3112090 w 3816956"/>
              <a:gd name="connsiteY3" fmla="*/ 978389 h 978389"/>
              <a:gd name="connsiteX0" fmla="*/ 0 w 3842564"/>
              <a:gd name="connsiteY0" fmla="*/ 0 h 978389"/>
              <a:gd name="connsiteX1" fmla="*/ 3842564 w 3842564"/>
              <a:gd name="connsiteY1" fmla="*/ 4182 h 978389"/>
              <a:gd name="connsiteX2" fmla="*/ 3816956 w 3842564"/>
              <a:gd name="connsiteY2" fmla="*/ 978384 h 978389"/>
              <a:gd name="connsiteX3" fmla="*/ 3112090 w 3842564"/>
              <a:gd name="connsiteY3" fmla="*/ 978389 h 978389"/>
              <a:gd name="connsiteX0" fmla="*/ 0 w 3816956"/>
              <a:gd name="connsiteY0" fmla="*/ 0 h 978389"/>
              <a:gd name="connsiteX1" fmla="*/ 3756704 w 3816956"/>
              <a:gd name="connsiteY1" fmla="*/ 5805 h 978389"/>
              <a:gd name="connsiteX2" fmla="*/ 3816956 w 3816956"/>
              <a:gd name="connsiteY2" fmla="*/ 978384 h 978389"/>
              <a:gd name="connsiteX3" fmla="*/ 3112090 w 3816956"/>
              <a:gd name="connsiteY3" fmla="*/ 978389 h 978389"/>
              <a:gd name="connsiteX0" fmla="*/ 0 w 3828261"/>
              <a:gd name="connsiteY0" fmla="*/ 0 h 978389"/>
              <a:gd name="connsiteX1" fmla="*/ 3828261 w 3828261"/>
              <a:gd name="connsiteY1" fmla="*/ 7428 h 978389"/>
              <a:gd name="connsiteX2" fmla="*/ 3816956 w 3828261"/>
              <a:gd name="connsiteY2" fmla="*/ 978384 h 978389"/>
              <a:gd name="connsiteX3" fmla="*/ 3112090 w 3828261"/>
              <a:gd name="connsiteY3" fmla="*/ 978389 h 978389"/>
              <a:gd name="connsiteX0" fmla="*/ 1 w 3799638"/>
              <a:gd name="connsiteY0" fmla="*/ 2308 h 970961"/>
              <a:gd name="connsiteX1" fmla="*/ 3799638 w 3799638"/>
              <a:gd name="connsiteY1" fmla="*/ 0 h 970961"/>
              <a:gd name="connsiteX2" fmla="*/ 3788333 w 3799638"/>
              <a:gd name="connsiteY2" fmla="*/ 970956 h 970961"/>
              <a:gd name="connsiteX3" fmla="*/ 3083467 w 3799638"/>
              <a:gd name="connsiteY3" fmla="*/ 970961 h 970961"/>
              <a:gd name="connsiteX0" fmla="*/ 0 w 3785321"/>
              <a:gd name="connsiteY0" fmla="*/ 0 h 976767"/>
              <a:gd name="connsiteX1" fmla="*/ 3785321 w 3785321"/>
              <a:gd name="connsiteY1" fmla="*/ 5806 h 976767"/>
              <a:gd name="connsiteX2" fmla="*/ 3774016 w 3785321"/>
              <a:gd name="connsiteY2" fmla="*/ 976762 h 976767"/>
              <a:gd name="connsiteX3" fmla="*/ 3069150 w 3785321"/>
              <a:gd name="connsiteY3" fmla="*/ 976767 h 976767"/>
              <a:gd name="connsiteX0" fmla="*/ 0 w 3756700"/>
              <a:gd name="connsiteY0" fmla="*/ 685 h 970961"/>
              <a:gd name="connsiteX1" fmla="*/ 3756700 w 3756700"/>
              <a:gd name="connsiteY1" fmla="*/ 0 h 970961"/>
              <a:gd name="connsiteX2" fmla="*/ 3745395 w 3756700"/>
              <a:gd name="connsiteY2" fmla="*/ 970956 h 970961"/>
              <a:gd name="connsiteX3" fmla="*/ 3040529 w 3756700"/>
              <a:gd name="connsiteY3" fmla="*/ 970961 h 970961"/>
              <a:gd name="connsiteX0" fmla="*/ 0 w 3756700"/>
              <a:gd name="connsiteY0" fmla="*/ 685 h 970956"/>
              <a:gd name="connsiteX1" fmla="*/ 3756700 w 3756700"/>
              <a:gd name="connsiteY1" fmla="*/ 0 h 970956"/>
              <a:gd name="connsiteX2" fmla="*/ 3745395 w 3756700"/>
              <a:gd name="connsiteY2" fmla="*/ 970956 h 970956"/>
              <a:gd name="connsiteX3" fmla="*/ 3368444 w 3756700"/>
              <a:gd name="connsiteY3" fmla="*/ 969451 h 970956"/>
              <a:gd name="connsiteX0" fmla="*/ 0 w 3756700"/>
              <a:gd name="connsiteY0" fmla="*/ 685 h 970956"/>
              <a:gd name="connsiteX1" fmla="*/ 3756700 w 3756700"/>
              <a:gd name="connsiteY1" fmla="*/ 0 h 970956"/>
              <a:gd name="connsiteX2" fmla="*/ 3745395 w 3756700"/>
              <a:gd name="connsiteY2" fmla="*/ 970956 h 970956"/>
              <a:gd name="connsiteX3" fmla="*/ 2873213 w 3756700"/>
              <a:gd name="connsiteY3" fmla="*/ 968126 h 970956"/>
              <a:gd name="connsiteX0" fmla="*/ 0 w 3773283"/>
              <a:gd name="connsiteY0" fmla="*/ 685 h 970956"/>
              <a:gd name="connsiteX1" fmla="*/ 3756700 w 3773283"/>
              <a:gd name="connsiteY1" fmla="*/ 0 h 970956"/>
              <a:gd name="connsiteX2" fmla="*/ 3773283 w 3773283"/>
              <a:gd name="connsiteY2" fmla="*/ 397017 h 970956"/>
              <a:gd name="connsiteX3" fmla="*/ 3745395 w 3773283"/>
              <a:gd name="connsiteY3" fmla="*/ 970956 h 970956"/>
              <a:gd name="connsiteX4" fmla="*/ 2873213 w 3773283"/>
              <a:gd name="connsiteY4" fmla="*/ 968126 h 970956"/>
              <a:gd name="connsiteX0" fmla="*/ 0 w 3453773"/>
              <a:gd name="connsiteY0" fmla="*/ 0 h 971596"/>
              <a:gd name="connsiteX1" fmla="*/ 3437190 w 3453773"/>
              <a:gd name="connsiteY1" fmla="*/ 640 h 971596"/>
              <a:gd name="connsiteX2" fmla="*/ 3453773 w 3453773"/>
              <a:gd name="connsiteY2" fmla="*/ 397657 h 971596"/>
              <a:gd name="connsiteX3" fmla="*/ 3425885 w 3453773"/>
              <a:gd name="connsiteY3" fmla="*/ 971596 h 971596"/>
              <a:gd name="connsiteX4" fmla="*/ 2553703 w 3453773"/>
              <a:gd name="connsiteY4" fmla="*/ 968766 h 971596"/>
              <a:gd name="connsiteX0" fmla="*/ 0 w 3453773"/>
              <a:gd name="connsiteY0" fmla="*/ 0 h 975391"/>
              <a:gd name="connsiteX1" fmla="*/ 3437190 w 3453773"/>
              <a:gd name="connsiteY1" fmla="*/ 640 h 975391"/>
              <a:gd name="connsiteX2" fmla="*/ 3453773 w 3453773"/>
              <a:gd name="connsiteY2" fmla="*/ 397657 h 975391"/>
              <a:gd name="connsiteX3" fmla="*/ 3425885 w 3453773"/>
              <a:gd name="connsiteY3" fmla="*/ 971596 h 975391"/>
              <a:gd name="connsiteX4" fmla="*/ 2905162 w 3453773"/>
              <a:gd name="connsiteY4" fmla="*/ 975391 h 975391"/>
              <a:gd name="connsiteX0" fmla="*/ 0 w 3453773"/>
              <a:gd name="connsiteY0" fmla="*/ 0 h 971596"/>
              <a:gd name="connsiteX1" fmla="*/ 3437190 w 3453773"/>
              <a:gd name="connsiteY1" fmla="*/ 640 h 971596"/>
              <a:gd name="connsiteX2" fmla="*/ 3453773 w 3453773"/>
              <a:gd name="connsiteY2" fmla="*/ 397657 h 971596"/>
              <a:gd name="connsiteX3" fmla="*/ 3425885 w 3453773"/>
              <a:gd name="connsiteY3" fmla="*/ 971596 h 971596"/>
              <a:gd name="connsiteX4" fmla="*/ 2905161 w 3453773"/>
              <a:gd name="connsiteY4" fmla="*/ 970091 h 971596"/>
              <a:gd name="connsiteX0" fmla="*/ 0 w 3453773"/>
              <a:gd name="connsiteY0" fmla="*/ 0 h 971596"/>
              <a:gd name="connsiteX1" fmla="*/ 3437190 w 3453773"/>
              <a:gd name="connsiteY1" fmla="*/ 640 h 971596"/>
              <a:gd name="connsiteX2" fmla="*/ 3453773 w 3453773"/>
              <a:gd name="connsiteY2" fmla="*/ 397657 h 971596"/>
              <a:gd name="connsiteX3" fmla="*/ 3425885 w 3453773"/>
              <a:gd name="connsiteY3" fmla="*/ 971596 h 971596"/>
              <a:gd name="connsiteX4" fmla="*/ 2921140 w 3453773"/>
              <a:gd name="connsiteY4" fmla="*/ 971416 h 971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3773" h="971596">
                <a:moveTo>
                  <a:pt x="0" y="0"/>
                </a:moveTo>
                <a:lnTo>
                  <a:pt x="3437190" y="640"/>
                </a:lnTo>
                <a:cubicBezTo>
                  <a:pt x="3437391" y="131212"/>
                  <a:pt x="3453572" y="267085"/>
                  <a:pt x="3453773" y="397657"/>
                </a:cubicBezTo>
                <a:lnTo>
                  <a:pt x="3425885" y="971596"/>
                </a:lnTo>
                <a:lnTo>
                  <a:pt x="2921140" y="971416"/>
                </a:lnTo>
              </a:path>
            </a:pathLst>
          </a:custGeom>
          <a:ln w="25400">
            <a:solidFill>
              <a:srgbClr val="00B0F0"/>
            </a:solidFill>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a:solidFill>
                <a:schemeClr val="tx1"/>
              </a:solidFill>
            </a:endParaRPr>
          </a:p>
        </p:txBody>
      </p:sp>
      <p:sp>
        <p:nvSpPr>
          <p:cNvPr id="73" name="TextBox 72">
            <a:extLst>
              <a:ext uri="{FF2B5EF4-FFF2-40B4-BE49-F238E27FC236}">
                <a16:creationId xmlns:a16="http://schemas.microsoft.com/office/drawing/2014/main" id="{1F174BEB-EEC7-A444-98F5-F31F7E74FE53}"/>
              </a:ext>
            </a:extLst>
          </p:cNvPr>
          <p:cNvSpPr txBox="1"/>
          <p:nvPr/>
        </p:nvSpPr>
        <p:spPr>
          <a:xfrm rot="16200000">
            <a:off x="10084118" y="4844196"/>
            <a:ext cx="1094687" cy="246221"/>
          </a:xfrm>
          <a:prstGeom prst="rect">
            <a:avLst/>
          </a:prstGeom>
          <a:noFill/>
        </p:spPr>
        <p:txBody>
          <a:bodyPr wrap="square" rtlCol="0">
            <a:spAutoFit/>
          </a:bodyPr>
          <a:lstStyle/>
          <a:p>
            <a:r>
              <a:rPr lang="en-AU" sz="1000" dirty="0" err="1">
                <a:latin typeface="+mn-lt"/>
              </a:rPr>
              <a:t>iBase</a:t>
            </a:r>
            <a:r>
              <a:rPr lang="en-AU" sz="1000" dirty="0">
                <a:latin typeface="+mn-lt"/>
              </a:rPr>
              <a:t> Extract</a:t>
            </a:r>
          </a:p>
        </p:txBody>
      </p:sp>
      <p:sp>
        <p:nvSpPr>
          <p:cNvPr id="75" name="Isosceles Triangle 18">
            <a:extLst>
              <a:ext uri="{FF2B5EF4-FFF2-40B4-BE49-F238E27FC236}">
                <a16:creationId xmlns:a16="http://schemas.microsoft.com/office/drawing/2014/main" id="{F6D0F12F-286D-8041-A71B-BA7FCEACD884}"/>
              </a:ext>
            </a:extLst>
          </p:cNvPr>
          <p:cNvSpPr/>
          <p:nvPr/>
        </p:nvSpPr>
        <p:spPr>
          <a:xfrm rot="5400000" flipH="1" flipV="1">
            <a:off x="7070988" y="3617397"/>
            <a:ext cx="264644" cy="1619445"/>
          </a:xfrm>
          <a:custGeom>
            <a:avLst/>
            <a:gdLst>
              <a:gd name="connsiteX0" fmla="*/ 0 w 783930"/>
              <a:gd name="connsiteY0" fmla="*/ 1095194 h 1095194"/>
              <a:gd name="connsiteX1" fmla="*/ 391965 w 783930"/>
              <a:gd name="connsiteY1" fmla="*/ 0 h 1095194"/>
              <a:gd name="connsiteX2" fmla="*/ 783930 w 783930"/>
              <a:gd name="connsiteY2" fmla="*/ 1095194 h 1095194"/>
              <a:gd name="connsiteX3" fmla="*/ 0 w 783930"/>
              <a:gd name="connsiteY3" fmla="*/ 1095194 h 1095194"/>
              <a:gd name="connsiteX0" fmla="*/ 300525 w 692490"/>
              <a:gd name="connsiteY0" fmla="*/ 0 h 1186634"/>
              <a:gd name="connsiteX1" fmla="*/ 692490 w 692490"/>
              <a:gd name="connsiteY1" fmla="*/ 1095194 h 1186634"/>
              <a:gd name="connsiteX2" fmla="*/ 0 w 692490"/>
              <a:gd name="connsiteY2" fmla="*/ 1186634 h 1186634"/>
              <a:gd name="connsiteX0" fmla="*/ 300525 w 692490"/>
              <a:gd name="connsiteY0" fmla="*/ 0 h 1186634"/>
              <a:gd name="connsiteX1" fmla="*/ 692490 w 692490"/>
              <a:gd name="connsiteY1" fmla="*/ 1095194 h 1186634"/>
              <a:gd name="connsiteX2" fmla="*/ 0 w 692490"/>
              <a:gd name="connsiteY2" fmla="*/ 1186634 h 1186634"/>
              <a:gd name="connsiteX0" fmla="*/ 681525 w 692490"/>
              <a:gd name="connsiteY0" fmla="*/ 0 h 1125674"/>
              <a:gd name="connsiteX1" fmla="*/ 692490 w 692490"/>
              <a:gd name="connsiteY1" fmla="*/ 1034234 h 1125674"/>
              <a:gd name="connsiteX2" fmla="*/ 0 w 692490"/>
              <a:gd name="connsiteY2" fmla="*/ 1125674 h 1125674"/>
              <a:gd name="connsiteX0" fmla="*/ 673905 w 684870"/>
              <a:gd name="connsiteY0" fmla="*/ 0 h 1057094"/>
              <a:gd name="connsiteX1" fmla="*/ 684870 w 684870"/>
              <a:gd name="connsiteY1" fmla="*/ 1034234 h 1057094"/>
              <a:gd name="connsiteX2" fmla="*/ 0 w 684870"/>
              <a:gd name="connsiteY2" fmla="*/ 1057094 h 1057094"/>
              <a:gd name="connsiteX0" fmla="*/ 673905 w 684870"/>
              <a:gd name="connsiteY0" fmla="*/ 0 h 1041854"/>
              <a:gd name="connsiteX1" fmla="*/ 684870 w 684870"/>
              <a:gd name="connsiteY1" fmla="*/ 1034234 h 1041854"/>
              <a:gd name="connsiteX2" fmla="*/ 0 w 684870"/>
              <a:gd name="connsiteY2" fmla="*/ 1041854 h 1041854"/>
              <a:gd name="connsiteX0" fmla="*/ 685793 w 685793"/>
              <a:gd name="connsiteY0" fmla="*/ 0 h 1041854"/>
              <a:gd name="connsiteX1" fmla="*/ 684870 w 685793"/>
              <a:gd name="connsiteY1" fmla="*/ 1034234 h 1041854"/>
              <a:gd name="connsiteX2" fmla="*/ 0 w 685793"/>
              <a:gd name="connsiteY2" fmla="*/ 1041854 h 1041854"/>
            </a:gdLst>
            <a:ahLst/>
            <a:cxnLst>
              <a:cxn ang="0">
                <a:pos x="connsiteX0" y="connsiteY0"/>
              </a:cxn>
              <a:cxn ang="0">
                <a:pos x="connsiteX1" y="connsiteY1"/>
              </a:cxn>
              <a:cxn ang="0">
                <a:pos x="connsiteX2" y="connsiteY2"/>
              </a:cxn>
            </a:cxnLst>
            <a:rect l="l" t="t" r="r" b="b"/>
            <a:pathLst>
              <a:path w="685793" h="1041854">
                <a:moveTo>
                  <a:pt x="685793" y="0"/>
                </a:moveTo>
                <a:cubicBezTo>
                  <a:pt x="685485" y="344745"/>
                  <a:pt x="685178" y="689489"/>
                  <a:pt x="684870" y="1034234"/>
                </a:cubicBezTo>
                <a:lnTo>
                  <a:pt x="0" y="1041854"/>
                </a:lnTo>
              </a:path>
            </a:pathLst>
          </a:custGeom>
          <a:ln w="2540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a:solidFill>
                <a:schemeClr val="tx1"/>
              </a:solidFill>
            </a:endParaRPr>
          </a:p>
        </p:txBody>
      </p:sp>
      <p:sp>
        <p:nvSpPr>
          <p:cNvPr id="72" name="Isosceles Triangle 18">
            <a:extLst>
              <a:ext uri="{FF2B5EF4-FFF2-40B4-BE49-F238E27FC236}">
                <a16:creationId xmlns:a16="http://schemas.microsoft.com/office/drawing/2014/main" id="{F263EC8A-9700-4209-A0C1-11546C8B22AE}"/>
              </a:ext>
            </a:extLst>
          </p:cNvPr>
          <p:cNvSpPr/>
          <p:nvPr/>
        </p:nvSpPr>
        <p:spPr>
          <a:xfrm rot="5400000" flipH="1">
            <a:off x="3355676" y="-1562169"/>
            <a:ext cx="1651967" cy="6783914"/>
          </a:xfrm>
          <a:custGeom>
            <a:avLst/>
            <a:gdLst>
              <a:gd name="connsiteX0" fmla="*/ 0 w 783930"/>
              <a:gd name="connsiteY0" fmla="*/ 1095194 h 1095194"/>
              <a:gd name="connsiteX1" fmla="*/ 391965 w 783930"/>
              <a:gd name="connsiteY1" fmla="*/ 0 h 1095194"/>
              <a:gd name="connsiteX2" fmla="*/ 783930 w 783930"/>
              <a:gd name="connsiteY2" fmla="*/ 1095194 h 1095194"/>
              <a:gd name="connsiteX3" fmla="*/ 0 w 783930"/>
              <a:gd name="connsiteY3" fmla="*/ 1095194 h 1095194"/>
              <a:gd name="connsiteX0" fmla="*/ 300525 w 692490"/>
              <a:gd name="connsiteY0" fmla="*/ 0 h 1186634"/>
              <a:gd name="connsiteX1" fmla="*/ 692490 w 692490"/>
              <a:gd name="connsiteY1" fmla="*/ 1095194 h 1186634"/>
              <a:gd name="connsiteX2" fmla="*/ 0 w 692490"/>
              <a:gd name="connsiteY2" fmla="*/ 1186634 h 1186634"/>
              <a:gd name="connsiteX0" fmla="*/ 300525 w 692490"/>
              <a:gd name="connsiteY0" fmla="*/ 0 h 1186634"/>
              <a:gd name="connsiteX1" fmla="*/ 692490 w 692490"/>
              <a:gd name="connsiteY1" fmla="*/ 1095194 h 1186634"/>
              <a:gd name="connsiteX2" fmla="*/ 0 w 692490"/>
              <a:gd name="connsiteY2" fmla="*/ 1186634 h 1186634"/>
              <a:gd name="connsiteX0" fmla="*/ 681525 w 692490"/>
              <a:gd name="connsiteY0" fmla="*/ 0 h 1125674"/>
              <a:gd name="connsiteX1" fmla="*/ 692490 w 692490"/>
              <a:gd name="connsiteY1" fmla="*/ 1034234 h 1125674"/>
              <a:gd name="connsiteX2" fmla="*/ 0 w 692490"/>
              <a:gd name="connsiteY2" fmla="*/ 1125674 h 1125674"/>
              <a:gd name="connsiteX0" fmla="*/ 673905 w 684870"/>
              <a:gd name="connsiteY0" fmla="*/ 0 h 1057094"/>
              <a:gd name="connsiteX1" fmla="*/ 684870 w 684870"/>
              <a:gd name="connsiteY1" fmla="*/ 1034234 h 1057094"/>
              <a:gd name="connsiteX2" fmla="*/ 0 w 684870"/>
              <a:gd name="connsiteY2" fmla="*/ 1057094 h 1057094"/>
              <a:gd name="connsiteX0" fmla="*/ 673905 w 684870"/>
              <a:gd name="connsiteY0" fmla="*/ 0 h 1041854"/>
              <a:gd name="connsiteX1" fmla="*/ 684870 w 684870"/>
              <a:gd name="connsiteY1" fmla="*/ 1034234 h 1041854"/>
              <a:gd name="connsiteX2" fmla="*/ 0 w 684870"/>
              <a:gd name="connsiteY2" fmla="*/ 1041854 h 1041854"/>
              <a:gd name="connsiteX0" fmla="*/ 685793 w 685793"/>
              <a:gd name="connsiteY0" fmla="*/ 0 h 1041854"/>
              <a:gd name="connsiteX1" fmla="*/ 684870 w 685793"/>
              <a:gd name="connsiteY1" fmla="*/ 1034234 h 1041854"/>
              <a:gd name="connsiteX2" fmla="*/ 0 w 685793"/>
              <a:gd name="connsiteY2" fmla="*/ 1041854 h 1041854"/>
              <a:gd name="connsiteX0" fmla="*/ 685793 w 727762"/>
              <a:gd name="connsiteY0" fmla="*/ 5010 h 1046864"/>
              <a:gd name="connsiteX1" fmla="*/ 659049 w 727762"/>
              <a:gd name="connsiteY1" fmla="*/ 111631 h 1046864"/>
              <a:gd name="connsiteX2" fmla="*/ 684870 w 727762"/>
              <a:gd name="connsiteY2" fmla="*/ 1039244 h 1046864"/>
              <a:gd name="connsiteX3" fmla="*/ 0 w 727762"/>
              <a:gd name="connsiteY3" fmla="*/ 1046864 h 1046864"/>
              <a:gd name="connsiteX0" fmla="*/ 4 w 3839854"/>
              <a:gd name="connsiteY0" fmla="*/ 41568 h 1019957"/>
              <a:gd name="connsiteX1" fmla="*/ 3771143 w 3839854"/>
              <a:gd name="connsiteY1" fmla="*/ 84724 h 1019957"/>
              <a:gd name="connsiteX2" fmla="*/ 3796964 w 3839854"/>
              <a:gd name="connsiteY2" fmla="*/ 1012337 h 1019957"/>
              <a:gd name="connsiteX3" fmla="*/ 3112094 w 3839854"/>
              <a:gd name="connsiteY3" fmla="*/ 1019957 h 1019957"/>
              <a:gd name="connsiteX0" fmla="*/ -1 w 3839851"/>
              <a:gd name="connsiteY0" fmla="*/ 0 h 978389"/>
              <a:gd name="connsiteX1" fmla="*/ 3771138 w 3839851"/>
              <a:gd name="connsiteY1" fmla="*/ 43156 h 978389"/>
              <a:gd name="connsiteX2" fmla="*/ 3796959 w 3839851"/>
              <a:gd name="connsiteY2" fmla="*/ 970769 h 978389"/>
              <a:gd name="connsiteX3" fmla="*/ 3112089 w 3839851"/>
              <a:gd name="connsiteY3" fmla="*/ 978389 h 978389"/>
              <a:gd name="connsiteX0" fmla="*/ 1 w 3796960"/>
              <a:gd name="connsiteY0" fmla="*/ 0 h 978389"/>
              <a:gd name="connsiteX1" fmla="*/ 3771140 w 3796960"/>
              <a:gd name="connsiteY1" fmla="*/ 43156 h 978389"/>
              <a:gd name="connsiteX2" fmla="*/ 3796961 w 3796960"/>
              <a:gd name="connsiteY2" fmla="*/ 970769 h 978389"/>
              <a:gd name="connsiteX3" fmla="*/ 3112091 w 3796960"/>
              <a:gd name="connsiteY3" fmla="*/ 978389 h 978389"/>
              <a:gd name="connsiteX0" fmla="*/ -1 w 3811119"/>
              <a:gd name="connsiteY0" fmla="*/ 15232 h 993621"/>
              <a:gd name="connsiteX1" fmla="*/ 3811119 w 3811119"/>
              <a:gd name="connsiteY1" fmla="*/ 0 h 993621"/>
              <a:gd name="connsiteX2" fmla="*/ 3796959 w 3811119"/>
              <a:gd name="connsiteY2" fmla="*/ 986001 h 993621"/>
              <a:gd name="connsiteX3" fmla="*/ 3112089 w 3811119"/>
              <a:gd name="connsiteY3" fmla="*/ 993621 h 993621"/>
              <a:gd name="connsiteX0" fmla="*/ 1 w 3851103"/>
              <a:gd name="connsiteY0" fmla="*/ 2539 h 980928"/>
              <a:gd name="connsiteX1" fmla="*/ 3851103 w 3851103"/>
              <a:gd name="connsiteY1" fmla="*/ 0 h 980928"/>
              <a:gd name="connsiteX2" fmla="*/ 3796961 w 3851103"/>
              <a:gd name="connsiteY2" fmla="*/ 973308 h 980928"/>
              <a:gd name="connsiteX3" fmla="*/ 3112091 w 3851103"/>
              <a:gd name="connsiteY3" fmla="*/ 980928 h 980928"/>
              <a:gd name="connsiteX0" fmla="*/ -1 w 3851101"/>
              <a:gd name="connsiteY0" fmla="*/ 2539 h 991078"/>
              <a:gd name="connsiteX1" fmla="*/ 3851101 w 3851101"/>
              <a:gd name="connsiteY1" fmla="*/ 0 h 991078"/>
              <a:gd name="connsiteX2" fmla="*/ 3796963 w 3851101"/>
              <a:gd name="connsiteY2" fmla="*/ 991078 h 991078"/>
              <a:gd name="connsiteX3" fmla="*/ 3112089 w 3851101"/>
              <a:gd name="connsiteY3" fmla="*/ 980928 h 991078"/>
              <a:gd name="connsiteX0" fmla="*/ 1 w 3851103"/>
              <a:gd name="connsiteY0" fmla="*/ 2539 h 980928"/>
              <a:gd name="connsiteX1" fmla="*/ 3851103 w 3851103"/>
              <a:gd name="connsiteY1" fmla="*/ 0 h 980928"/>
              <a:gd name="connsiteX2" fmla="*/ 3796965 w 3851103"/>
              <a:gd name="connsiteY2" fmla="*/ 975846 h 980928"/>
              <a:gd name="connsiteX3" fmla="*/ 3112091 w 3851103"/>
              <a:gd name="connsiteY3" fmla="*/ 980928 h 980928"/>
              <a:gd name="connsiteX0" fmla="*/ -1 w 3851101"/>
              <a:gd name="connsiteY0" fmla="*/ 2539 h 980928"/>
              <a:gd name="connsiteX1" fmla="*/ 3851101 w 3851101"/>
              <a:gd name="connsiteY1" fmla="*/ 0 h 980928"/>
              <a:gd name="connsiteX2" fmla="*/ 3816955 w 3851101"/>
              <a:gd name="connsiteY2" fmla="*/ 980923 h 980928"/>
              <a:gd name="connsiteX3" fmla="*/ 3112089 w 3851101"/>
              <a:gd name="connsiteY3" fmla="*/ 980928 h 980928"/>
              <a:gd name="connsiteX0" fmla="*/ 1 w 3816956"/>
              <a:gd name="connsiteY0" fmla="*/ 8097 h 986486"/>
              <a:gd name="connsiteX1" fmla="*/ 3737800 w 3816956"/>
              <a:gd name="connsiteY1" fmla="*/ 0 h 986486"/>
              <a:gd name="connsiteX2" fmla="*/ 3816957 w 3816956"/>
              <a:gd name="connsiteY2" fmla="*/ 986481 h 986486"/>
              <a:gd name="connsiteX3" fmla="*/ 3112091 w 3816956"/>
              <a:gd name="connsiteY3" fmla="*/ 986486 h 986486"/>
              <a:gd name="connsiteX0" fmla="*/ -1 w 3816956"/>
              <a:gd name="connsiteY0" fmla="*/ 687 h 979076"/>
              <a:gd name="connsiteX1" fmla="*/ 3756688 w 3816956"/>
              <a:gd name="connsiteY1" fmla="*/ 0 h 979076"/>
              <a:gd name="connsiteX2" fmla="*/ 3816955 w 3816956"/>
              <a:gd name="connsiteY2" fmla="*/ 979071 h 979076"/>
              <a:gd name="connsiteX3" fmla="*/ 3112089 w 3816956"/>
              <a:gd name="connsiteY3" fmla="*/ 979076 h 979076"/>
              <a:gd name="connsiteX0" fmla="*/ 0 w 3842556"/>
              <a:gd name="connsiteY0" fmla="*/ 0 h 978389"/>
              <a:gd name="connsiteX1" fmla="*/ 3842555 w 3842556"/>
              <a:gd name="connsiteY1" fmla="*/ 936 h 978389"/>
              <a:gd name="connsiteX2" fmla="*/ 3816956 w 3842556"/>
              <a:gd name="connsiteY2" fmla="*/ 978384 h 978389"/>
              <a:gd name="connsiteX3" fmla="*/ 3112090 w 3842556"/>
              <a:gd name="connsiteY3" fmla="*/ 978389 h 978389"/>
              <a:gd name="connsiteX0" fmla="*/ 0 w 3816956"/>
              <a:gd name="connsiteY0" fmla="*/ 0 h 978389"/>
              <a:gd name="connsiteX1" fmla="*/ 3785317 w 3816956"/>
              <a:gd name="connsiteY1" fmla="*/ 936 h 978389"/>
              <a:gd name="connsiteX2" fmla="*/ 3816956 w 3816956"/>
              <a:gd name="connsiteY2" fmla="*/ 978384 h 978389"/>
              <a:gd name="connsiteX3" fmla="*/ 3112090 w 3816956"/>
              <a:gd name="connsiteY3" fmla="*/ 978389 h 978389"/>
              <a:gd name="connsiteX0" fmla="*/ 0 w 3842564"/>
              <a:gd name="connsiteY0" fmla="*/ 0 h 978389"/>
              <a:gd name="connsiteX1" fmla="*/ 3842564 w 3842564"/>
              <a:gd name="connsiteY1" fmla="*/ 4182 h 978389"/>
              <a:gd name="connsiteX2" fmla="*/ 3816956 w 3842564"/>
              <a:gd name="connsiteY2" fmla="*/ 978384 h 978389"/>
              <a:gd name="connsiteX3" fmla="*/ 3112090 w 3842564"/>
              <a:gd name="connsiteY3" fmla="*/ 978389 h 978389"/>
              <a:gd name="connsiteX0" fmla="*/ 0 w 3816956"/>
              <a:gd name="connsiteY0" fmla="*/ 0 h 978389"/>
              <a:gd name="connsiteX1" fmla="*/ 3756704 w 3816956"/>
              <a:gd name="connsiteY1" fmla="*/ 5805 h 978389"/>
              <a:gd name="connsiteX2" fmla="*/ 3816956 w 3816956"/>
              <a:gd name="connsiteY2" fmla="*/ 978384 h 978389"/>
              <a:gd name="connsiteX3" fmla="*/ 3112090 w 3816956"/>
              <a:gd name="connsiteY3" fmla="*/ 978389 h 978389"/>
              <a:gd name="connsiteX0" fmla="*/ 0 w 3828261"/>
              <a:gd name="connsiteY0" fmla="*/ 0 h 978389"/>
              <a:gd name="connsiteX1" fmla="*/ 3828261 w 3828261"/>
              <a:gd name="connsiteY1" fmla="*/ 7428 h 978389"/>
              <a:gd name="connsiteX2" fmla="*/ 3816956 w 3828261"/>
              <a:gd name="connsiteY2" fmla="*/ 978384 h 978389"/>
              <a:gd name="connsiteX3" fmla="*/ 3112090 w 3828261"/>
              <a:gd name="connsiteY3" fmla="*/ 978389 h 978389"/>
              <a:gd name="connsiteX0" fmla="*/ 1 w 3799638"/>
              <a:gd name="connsiteY0" fmla="*/ 2308 h 970961"/>
              <a:gd name="connsiteX1" fmla="*/ 3799638 w 3799638"/>
              <a:gd name="connsiteY1" fmla="*/ 0 h 970961"/>
              <a:gd name="connsiteX2" fmla="*/ 3788333 w 3799638"/>
              <a:gd name="connsiteY2" fmla="*/ 970956 h 970961"/>
              <a:gd name="connsiteX3" fmla="*/ 3083467 w 3799638"/>
              <a:gd name="connsiteY3" fmla="*/ 970961 h 970961"/>
              <a:gd name="connsiteX0" fmla="*/ 0 w 3785321"/>
              <a:gd name="connsiteY0" fmla="*/ 0 h 976767"/>
              <a:gd name="connsiteX1" fmla="*/ 3785321 w 3785321"/>
              <a:gd name="connsiteY1" fmla="*/ 5806 h 976767"/>
              <a:gd name="connsiteX2" fmla="*/ 3774016 w 3785321"/>
              <a:gd name="connsiteY2" fmla="*/ 976762 h 976767"/>
              <a:gd name="connsiteX3" fmla="*/ 3069150 w 3785321"/>
              <a:gd name="connsiteY3" fmla="*/ 976767 h 976767"/>
              <a:gd name="connsiteX0" fmla="*/ 0 w 3756700"/>
              <a:gd name="connsiteY0" fmla="*/ 685 h 970961"/>
              <a:gd name="connsiteX1" fmla="*/ 3756700 w 3756700"/>
              <a:gd name="connsiteY1" fmla="*/ 0 h 970961"/>
              <a:gd name="connsiteX2" fmla="*/ 3745395 w 3756700"/>
              <a:gd name="connsiteY2" fmla="*/ 970956 h 970961"/>
              <a:gd name="connsiteX3" fmla="*/ 3040529 w 3756700"/>
              <a:gd name="connsiteY3" fmla="*/ 970961 h 970961"/>
              <a:gd name="connsiteX0" fmla="*/ 0 w 3756700"/>
              <a:gd name="connsiteY0" fmla="*/ 685 h 970956"/>
              <a:gd name="connsiteX1" fmla="*/ 3756700 w 3756700"/>
              <a:gd name="connsiteY1" fmla="*/ 0 h 970956"/>
              <a:gd name="connsiteX2" fmla="*/ 3745395 w 3756700"/>
              <a:gd name="connsiteY2" fmla="*/ 970956 h 970956"/>
              <a:gd name="connsiteX3" fmla="*/ 3368444 w 3756700"/>
              <a:gd name="connsiteY3" fmla="*/ 969451 h 970956"/>
              <a:gd name="connsiteX0" fmla="*/ 0 w 3756700"/>
              <a:gd name="connsiteY0" fmla="*/ 685 h 970956"/>
              <a:gd name="connsiteX1" fmla="*/ 3756700 w 3756700"/>
              <a:gd name="connsiteY1" fmla="*/ 0 h 970956"/>
              <a:gd name="connsiteX2" fmla="*/ 3745395 w 3756700"/>
              <a:gd name="connsiteY2" fmla="*/ 970956 h 970956"/>
              <a:gd name="connsiteX3" fmla="*/ 2873213 w 3756700"/>
              <a:gd name="connsiteY3" fmla="*/ 968126 h 970956"/>
              <a:gd name="connsiteX0" fmla="*/ 0 w 3773283"/>
              <a:gd name="connsiteY0" fmla="*/ 685 h 970956"/>
              <a:gd name="connsiteX1" fmla="*/ 3756700 w 3773283"/>
              <a:gd name="connsiteY1" fmla="*/ 0 h 970956"/>
              <a:gd name="connsiteX2" fmla="*/ 3773283 w 3773283"/>
              <a:gd name="connsiteY2" fmla="*/ 397017 h 970956"/>
              <a:gd name="connsiteX3" fmla="*/ 3745395 w 3773283"/>
              <a:gd name="connsiteY3" fmla="*/ 970956 h 970956"/>
              <a:gd name="connsiteX4" fmla="*/ 2873213 w 3773283"/>
              <a:gd name="connsiteY4" fmla="*/ 968126 h 970956"/>
              <a:gd name="connsiteX0" fmla="*/ 0 w 3453773"/>
              <a:gd name="connsiteY0" fmla="*/ 0 h 971596"/>
              <a:gd name="connsiteX1" fmla="*/ 3437190 w 3453773"/>
              <a:gd name="connsiteY1" fmla="*/ 640 h 971596"/>
              <a:gd name="connsiteX2" fmla="*/ 3453773 w 3453773"/>
              <a:gd name="connsiteY2" fmla="*/ 397657 h 971596"/>
              <a:gd name="connsiteX3" fmla="*/ 3425885 w 3453773"/>
              <a:gd name="connsiteY3" fmla="*/ 971596 h 971596"/>
              <a:gd name="connsiteX4" fmla="*/ 2553703 w 3453773"/>
              <a:gd name="connsiteY4" fmla="*/ 968766 h 971596"/>
              <a:gd name="connsiteX0" fmla="*/ 0 w 3453773"/>
              <a:gd name="connsiteY0" fmla="*/ 0 h 975391"/>
              <a:gd name="connsiteX1" fmla="*/ 3437190 w 3453773"/>
              <a:gd name="connsiteY1" fmla="*/ 640 h 975391"/>
              <a:gd name="connsiteX2" fmla="*/ 3453773 w 3453773"/>
              <a:gd name="connsiteY2" fmla="*/ 397657 h 975391"/>
              <a:gd name="connsiteX3" fmla="*/ 3425885 w 3453773"/>
              <a:gd name="connsiteY3" fmla="*/ 971596 h 975391"/>
              <a:gd name="connsiteX4" fmla="*/ 2905162 w 3453773"/>
              <a:gd name="connsiteY4" fmla="*/ 975391 h 975391"/>
              <a:gd name="connsiteX0" fmla="*/ 0 w 3453773"/>
              <a:gd name="connsiteY0" fmla="*/ 0 h 971596"/>
              <a:gd name="connsiteX1" fmla="*/ 3437190 w 3453773"/>
              <a:gd name="connsiteY1" fmla="*/ 640 h 971596"/>
              <a:gd name="connsiteX2" fmla="*/ 3453773 w 3453773"/>
              <a:gd name="connsiteY2" fmla="*/ 397657 h 971596"/>
              <a:gd name="connsiteX3" fmla="*/ 3425885 w 3453773"/>
              <a:gd name="connsiteY3" fmla="*/ 971596 h 971596"/>
              <a:gd name="connsiteX4" fmla="*/ 2905161 w 3453773"/>
              <a:gd name="connsiteY4" fmla="*/ 970091 h 971596"/>
              <a:gd name="connsiteX0" fmla="*/ 0 w 3453773"/>
              <a:gd name="connsiteY0" fmla="*/ 0 h 971596"/>
              <a:gd name="connsiteX1" fmla="*/ 3437190 w 3453773"/>
              <a:gd name="connsiteY1" fmla="*/ 640 h 971596"/>
              <a:gd name="connsiteX2" fmla="*/ 3453773 w 3453773"/>
              <a:gd name="connsiteY2" fmla="*/ 397657 h 971596"/>
              <a:gd name="connsiteX3" fmla="*/ 3425885 w 3453773"/>
              <a:gd name="connsiteY3" fmla="*/ 971596 h 971596"/>
              <a:gd name="connsiteX4" fmla="*/ 2921140 w 3453773"/>
              <a:gd name="connsiteY4" fmla="*/ 971416 h 971596"/>
              <a:gd name="connsiteX0" fmla="*/ 1720303 w 5174076"/>
              <a:gd name="connsiteY0" fmla="*/ 0 h 974872"/>
              <a:gd name="connsiteX1" fmla="*/ 5157493 w 5174076"/>
              <a:gd name="connsiteY1" fmla="*/ 640 h 974872"/>
              <a:gd name="connsiteX2" fmla="*/ 5174076 w 5174076"/>
              <a:gd name="connsiteY2" fmla="*/ 397657 h 974872"/>
              <a:gd name="connsiteX3" fmla="*/ 5146188 w 5174076"/>
              <a:gd name="connsiteY3" fmla="*/ 971596 h 974872"/>
              <a:gd name="connsiteX4" fmla="*/ 1 w 5174076"/>
              <a:gd name="connsiteY4" fmla="*/ 974872 h 974872"/>
              <a:gd name="connsiteX0" fmla="*/ 1548430 w 5002203"/>
              <a:gd name="connsiteY0" fmla="*/ 0 h 971596"/>
              <a:gd name="connsiteX1" fmla="*/ 4985620 w 5002203"/>
              <a:gd name="connsiteY1" fmla="*/ 640 h 971596"/>
              <a:gd name="connsiteX2" fmla="*/ 5002203 w 5002203"/>
              <a:gd name="connsiteY2" fmla="*/ 397657 h 971596"/>
              <a:gd name="connsiteX3" fmla="*/ 4974315 w 5002203"/>
              <a:gd name="connsiteY3" fmla="*/ 971596 h 971596"/>
              <a:gd name="connsiteX4" fmla="*/ -1 w 5002203"/>
              <a:gd name="connsiteY4" fmla="*/ 970702 h 971596"/>
              <a:gd name="connsiteX0" fmla="*/ 1548430 w 5002203"/>
              <a:gd name="connsiteY0" fmla="*/ 0 h 973482"/>
              <a:gd name="connsiteX1" fmla="*/ 4985620 w 5002203"/>
              <a:gd name="connsiteY1" fmla="*/ 640 h 973482"/>
              <a:gd name="connsiteX2" fmla="*/ 5002203 w 5002203"/>
              <a:gd name="connsiteY2" fmla="*/ 397657 h 973482"/>
              <a:gd name="connsiteX3" fmla="*/ 4974315 w 5002203"/>
              <a:gd name="connsiteY3" fmla="*/ 971596 h 973482"/>
              <a:gd name="connsiteX4" fmla="*/ -1 w 5002203"/>
              <a:gd name="connsiteY4" fmla="*/ 973482 h 973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2203" h="973482">
                <a:moveTo>
                  <a:pt x="1548430" y="0"/>
                </a:moveTo>
                <a:lnTo>
                  <a:pt x="4985620" y="640"/>
                </a:lnTo>
                <a:cubicBezTo>
                  <a:pt x="4985821" y="131212"/>
                  <a:pt x="5002002" y="267085"/>
                  <a:pt x="5002203" y="397657"/>
                </a:cubicBezTo>
                <a:lnTo>
                  <a:pt x="4974315" y="971596"/>
                </a:lnTo>
                <a:lnTo>
                  <a:pt x="-1" y="973482"/>
                </a:lnTo>
              </a:path>
            </a:pathLst>
          </a:custGeom>
          <a:ln w="25400">
            <a:solidFill>
              <a:srgbClr val="00B0F0"/>
            </a:solidFill>
            <a:headEnd type="arrow"/>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a:solidFill>
                <a:schemeClr val="tx1"/>
              </a:solidFill>
            </a:endParaRPr>
          </a:p>
        </p:txBody>
      </p:sp>
      <p:sp>
        <p:nvSpPr>
          <p:cNvPr id="81" name="TextBox 80">
            <a:extLst>
              <a:ext uri="{FF2B5EF4-FFF2-40B4-BE49-F238E27FC236}">
                <a16:creationId xmlns:a16="http://schemas.microsoft.com/office/drawing/2014/main" id="{CA072D54-5BDB-4D4C-A018-042B43726830}"/>
              </a:ext>
            </a:extLst>
          </p:cNvPr>
          <p:cNvSpPr txBox="1"/>
          <p:nvPr/>
        </p:nvSpPr>
        <p:spPr>
          <a:xfrm>
            <a:off x="195086" y="4924034"/>
            <a:ext cx="1441208" cy="553998"/>
          </a:xfrm>
          <a:prstGeom prst="rect">
            <a:avLst/>
          </a:prstGeom>
          <a:noFill/>
        </p:spPr>
        <p:txBody>
          <a:bodyPr wrap="square" rtlCol="0">
            <a:spAutoFit/>
          </a:bodyPr>
          <a:lstStyle/>
          <a:p>
            <a:r>
              <a:rPr lang="en-AU" sz="1000" dirty="0">
                <a:latin typeface="+mn-lt"/>
              </a:rPr>
              <a:t>Surveillance Team</a:t>
            </a:r>
          </a:p>
          <a:p>
            <a:r>
              <a:rPr lang="en-AU" sz="1000" dirty="0">
                <a:latin typeface="+mn-lt"/>
              </a:rPr>
              <a:t>Security Team</a:t>
            </a:r>
          </a:p>
          <a:p>
            <a:r>
              <a:rPr lang="en-AU" sz="1000" dirty="0">
                <a:latin typeface="+mn-lt"/>
              </a:rPr>
              <a:t>SQL Server.</a:t>
            </a:r>
          </a:p>
        </p:txBody>
      </p:sp>
      <p:sp>
        <p:nvSpPr>
          <p:cNvPr id="83" name="TextBox 82">
            <a:extLst>
              <a:ext uri="{FF2B5EF4-FFF2-40B4-BE49-F238E27FC236}">
                <a16:creationId xmlns:a16="http://schemas.microsoft.com/office/drawing/2014/main" id="{21A11E29-A0BD-E54C-8585-191839F49039}"/>
              </a:ext>
            </a:extLst>
          </p:cNvPr>
          <p:cNvSpPr txBox="1"/>
          <p:nvPr/>
        </p:nvSpPr>
        <p:spPr>
          <a:xfrm>
            <a:off x="5147407" y="686073"/>
            <a:ext cx="3429000" cy="246221"/>
          </a:xfrm>
          <a:prstGeom prst="rect">
            <a:avLst/>
          </a:prstGeom>
          <a:noFill/>
        </p:spPr>
        <p:txBody>
          <a:bodyPr wrap="square" rtlCol="0">
            <a:spAutoFit/>
          </a:bodyPr>
          <a:lstStyle/>
          <a:p>
            <a:r>
              <a:rPr lang="en-AU" sz="1000" dirty="0">
                <a:latin typeface="+mn-lt"/>
              </a:rPr>
              <a:t>P2P Integration (For Exclusions List per property)</a:t>
            </a:r>
          </a:p>
        </p:txBody>
      </p:sp>
    </p:spTree>
    <p:extLst>
      <p:ext uri="{BB962C8B-B14F-4D97-AF65-F5344CB8AC3E}">
        <p14:creationId xmlns:p14="http://schemas.microsoft.com/office/powerpoint/2010/main" val="2881747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AB5F-9206-FA43-9C29-D78C750FBA6B}"/>
              </a:ext>
            </a:extLst>
          </p:cNvPr>
          <p:cNvSpPr>
            <a:spLocks noGrp="1"/>
          </p:cNvSpPr>
          <p:nvPr>
            <p:ph type="title"/>
          </p:nvPr>
        </p:nvSpPr>
        <p:spPr/>
        <p:txBody>
          <a:bodyPr/>
          <a:lstStyle/>
          <a:p>
            <a:r>
              <a:rPr lang="en-AU" dirty="0"/>
              <a:t>Architecture Design Review</a:t>
            </a:r>
          </a:p>
        </p:txBody>
      </p:sp>
      <p:sp>
        <p:nvSpPr>
          <p:cNvPr id="3" name="Slide Number Placeholder 2">
            <a:extLst>
              <a:ext uri="{FF2B5EF4-FFF2-40B4-BE49-F238E27FC236}">
                <a16:creationId xmlns:a16="http://schemas.microsoft.com/office/drawing/2014/main" id="{359F3D95-B669-7F47-ABA8-D3CFD930C740}"/>
              </a:ext>
            </a:extLst>
          </p:cNvPr>
          <p:cNvSpPr>
            <a:spLocks noGrp="1"/>
          </p:cNvSpPr>
          <p:nvPr>
            <p:ph type="sldNum" sz="quarter" idx="11"/>
          </p:nvPr>
        </p:nvSpPr>
        <p:spPr/>
        <p:txBody>
          <a:bodyPr/>
          <a:lstStyle/>
          <a:p>
            <a:pPr fontAlgn="auto">
              <a:spcBef>
                <a:spcPts val="0"/>
              </a:spcBef>
              <a:spcAft>
                <a:spcPts val="0"/>
              </a:spcAft>
            </a:pPr>
            <a:fld id="{CE1B70CE-F4BC-4B6F-A663-B479B5E51611}" type="slidenum">
              <a:rPr lang="en-AU" smtClean="0">
                <a:solidFill>
                  <a:srgbClr val="242424"/>
                </a:solidFill>
              </a:rPr>
              <a:pPr fontAlgn="auto">
                <a:spcBef>
                  <a:spcPts val="0"/>
                </a:spcBef>
                <a:spcAft>
                  <a:spcPts val="0"/>
                </a:spcAft>
              </a:pPr>
              <a:t>5</a:t>
            </a:fld>
            <a:endParaRPr lang="en-AU" dirty="0">
              <a:solidFill>
                <a:srgbClr val="242424"/>
              </a:solidFill>
            </a:endParaRPr>
          </a:p>
        </p:txBody>
      </p:sp>
      <p:sp>
        <p:nvSpPr>
          <p:cNvPr id="4" name="Text Placeholder 3">
            <a:extLst>
              <a:ext uri="{FF2B5EF4-FFF2-40B4-BE49-F238E27FC236}">
                <a16:creationId xmlns:a16="http://schemas.microsoft.com/office/drawing/2014/main" id="{8CC3B70B-23CE-7042-AA14-056C21882C8B}"/>
              </a:ext>
            </a:extLst>
          </p:cNvPr>
          <p:cNvSpPr>
            <a:spLocks noGrp="1"/>
          </p:cNvSpPr>
          <p:nvPr>
            <p:ph type="body" sz="quarter" idx="14"/>
          </p:nvPr>
        </p:nvSpPr>
        <p:spPr/>
        <p:txBody>
          <a:bodyPr/>
          <a:lstStyle/>
          <a:p>
            <a:r>
              <a:rPr lang="en-AU" dirty="0"/>
              <a:t>low-code development platform</a:t>
            </a:r>
          </a:p>
        </p:txBody>
      </p:sp>
      <p:sp>
        <p:nvSpPr>
          <p:cNvPr id="5" name="TextBox 4">
            <a:extLst>
              <a:ext uri="{FF2B5EF4-FFF2-40B4-BE49-F238E27FC236}">
                <a16:creationId xmlns:a16="http://schemas.microsoft.com/office/drawing/2014/main" id="{97DD7449-E76E-0441-8D30-AB010AE47184}"/>
              </a:ext>
            </a:extLst>
          </p:cNvPr>
          <p:cNvSpPr txBox="1"/>
          <p:nvPr/>
        </p:nvSpPr>
        <p:spPr>
          <a:xfrm>
            <a:off x="556342" y="2482419"/>
            <a:ext cx="7268635" cy="3693319"/>
          </a:xfrm>
          <a:prstGeom prst="rect">
            <a:avLst/>
          </a:prstGeom>
          <a:noFill/>
        </p:spPr>
        <p:txBody>
          <a:bodyPr wrap="square" rtlCol="0">
            <a:spAutoFit/>
          </a:bodyPr>
          <a:lstStyle/>
          <a:p>
            <a:r>
              <a:rPr lang="en-AU" dirty="0">
                <a:latin typeface="+mn-lt"/>
              </a:rPr>
              <a:t>Cloud Low-Code Platform:</a:t>
            </a:r>
          </a:p>
          <a:p>
            <a:endParaRPr lang="en-AU" dirty="0">
              <a:latin typeface="+mn-lt"/>
            </a:endParaRPr>
          </a:p>
          <a:p>
            <a:pPr marL="285750" indent="-285750">
              <a:buFont typeface="Arial" panose="020B0604020202020204" pitchFamily="34" charset="0"/>
              <a:buChar char="•"/>
            </a:pPr>
            <a:r>
              <a:rPr lang="en-AU" dirty="0">
                <a:latin typeface="+mn-lt"/>
              </a:rPr>
              <a:t>Provide teams across the organisation with one secure app-building platform.</a:t>
            </a:r>
          </a:p>
          <a:p>
            <a:pPr marL="285750" indent="-285750">
              <a:buFont typeface="Arial" panose="020B0604020202020204" pitchFamily="34" charset="0"/>
              <a:buChar char="•"/>
            </a:pPr>
            <a:r>
              <a:rPr lang="en-AU" dirty="0">
                <a:latin typeface="+mn-lt"/>
              </a:rPr>
              <a:t>Facilitate collaboration across teams, as well as across other departments.</a:t>
            </a:r>
          </a:p>
          <a:p>
            <a:pPr marL="285750" indent="-285750">
              <a:buFont typeface="Arial" panose="020B0604020202020204" pitchFamily="34" charset="0"/>
              <a:buChar char="•"/>
            </a:pPr>
            <a:r>
              <a:rPr lang="en-AU" dirty="0">
                <a:latin typeface="+mn-lt"/>
              </a:rPr>
              <a:t>Connect to other apps and software systems with TrackVia Integrations or Developer APIs.</a:t>
            </a:r>
          </a:p>
          <a:p>
            <a:pPr marL="285750" indent="-285750">
              <a:buFont typeface="Arial" panose="020B0604020202020204" pitchFamily="34" charset="0"/>
              <a:buChar char="•"/>
            </a:pPr>
            <a:r>
              <a:rPr lang="en-AU" dirty="0">
                <a:latin typeface="+mn-lt"/>
              </a:rPr>
              <a:t>Test and try app changes in a separate, sandbox environment.</a:t>
            </a:r>
          </a:p>
          <a:p>
            <a:pPr marL="285750" indent="-285750">
              <a:buFont typeface="Arial" panose="020B0604020202020204" pitchFamily="34" charset="0"/>
              <a:buChar char="•"/>
            </a:pPr>
            <a:r>
              <a:rPr lang="en-AU" dirty="0">
                <a:latin typeface="+mn-lt"/>
              </a:rPr>
              <a:t>Single Sign-On login authentication.</a:t>
            </a:r>
          </a:p>
          <a:p>
            <a:pPr marL="285750" indent="-285750">
              <a:buFont typeface="Arial" panose="020B0604020202020204" pitchFamily="34" charset="0"/>
              <a:buChar char="•"/>
            </a:pPr>
            <a:r>
              <a:rPr lang="en-AU" dirty="0">
                <a:latin typeface="+mn-lt"/>
              </a:rPr>
              <a:t>USA based servers (option for AU based servers).</a:t>
            </a:r>
          </a:p>
          <a:p>
            <a:pPr marL="285750" indent="-285750">
              <a:buFont typeface="Arial" panose="020B0604020202020204" pitchFamily="34" charset="0"/>
              <a:buChar char="•"/>
            </a:pPr>
            <a:r>
              <a:rPr lang="en-US" dirty="0" err="1">
                <a:latin typeface="+mn-lt"/>
              </a:rPr>
              <a:t>TrackVia</a:t>
            </a:r>
            <a:r>
              <a:rPr lang="en-US" dirty="0">
                <a:latin typeface="+mn-lt"/>
              </a:rPr>
              <a:t> supports SSO and “Just In Time” user provisioning</a:t>
            </a:r>
            <a:endParaRPr lang="en-AU" dirty="0">
              <a:latin typeface="+mn-lt"/>
            </a:endParaRPr>
          </a:p>
          <a:p>
            <a:endParaRPr lang="en-AU" dirty="0"/>
          </a:p>
        </p:txBody>
      </p:sp>
      <p:pic>
        <p:nvPicPr>
          <p:cNvPr id="6" name="Picture 5">
            <a:extLst>
              <a:ext uri="{FF2B5EF4-FFF2-40B4-BE49-F238E27FC236}">
                <a16:creationId xmlns:a16="http://schemas.microsoft.com/office/drawing/2014/main" id="{5FEFAB16-E10E-0E4A-A678-E5981CB5C314}"/>
              </a:ext>
            </a:extLst>
          </p:cNvPr>
          <p:cNvPicPr>
            <a:picLocks noChangeAspect="1"/>
          </p:cNvPicPr>
          <p:nvPr/>
        </p:nvPicPr>
        <p:blipFill>
          <a:blip r:embed="rId2"/>
          <a:stretch>
            <a:fillRect/>
          </a:stretch>
        </p:blipFill>
        <p:spPr>
          <a:xfrm>
            <a:off x="799975" y="1485273"/>
            <a:ext cx="5876526" cy="744360"/>
          </a:xfrm>
          <a:prstGeom prst="rect">
            <a:avLst/>
          </a:prstGeom>
        </p:spPr>
      </p:pic>
      <p:pic>
        <p:nvPicPr>
          <p:cNvPr id="7" name="Picture 6">
            <a:extLst>
              <a:ext uri="{FF2B5EF4-FFF2-40B4-BE49-F238E27FC236}">
                <a16:creationId xmlns:a16="http://schemas.microsoft.com/office/drawing/2014/main" id="{721B88AA-ABEE-DE4E-87EC-C6ABF0A27EDB}"/>
              </a:ext>
            </a:extLst>
          </p:cNvPr>
          <p:cNvPicPr>
            <a:picLocks noChangeAspect="1"/>
          </p:cNvPicPr>
          <p:nvPr/>
        </p:nvPicPr>
        <p:blipFill>
          <a:blip r:embed="rId3"/>
          <a:stretch>
            <a:fillRect/>
          </a:stretch>
        </p:blipFill>
        <p:spPr>
          <a:xfrm>
            <a:off x="7271436" y="158319"/>
            <a:ext cx="4445000" cy="2324100"/>
          </a:xfrm>
          <a:prstGeom prst="rect">
            <a:avLst/>
          </a:prstGeom>
        </p:spPr>
      </p:pic>
      <p:pic>
        <p:nvPicPr>
          <p:cNvPr id="8" name="Picture 7">
            <a:extLst>
              <a:ext uri="{FF2B5EF4-FFF2-40B4-BE49-F238E27FC236}">
                <a16:creationId xmlns:a16="http://schemas.microsoft.com/office/drawing/2014/main" id="{8B8EF3EC-F81F-EB49-96E7-BCE500FF15AD}"/>
              </a:ext>
            </a:extLst>
          </p:cNvPr>
          <p:cNvPicPr>
            <a:picLocks noChangeAspect="1"/>
          </p:cNvPicPr>
          <p:nvPr/>
        </p:nvPicPr>
        <p:blipFill>
          <a:blip r:embed="rId4"/>
          <a:stretch>
            <a:fillRect/>
          </a:stretch>
        </p:blipFill>
        <p:spPr>
          <a:xfrm>
            <a:off x="8122445" y="2514600"/>
            <a:ext cx="3739463" cy="4206240"/>
          </a:xfrm>
          <a:prstGeom prst="rect">
            <a:avLst/>
          </a:prstGeom>
        </p:spPr>
      </p:pic>
    </p:spTree>
    <p:extLst>
      <p:ext uri="{BB962C8B-B14F-4D97-AF65-F5344CB8AC3E}">
        <p14:creationId xmlns:p14="http://schemas.microsoft.com/office/powerpoint/2010/main" val="122582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Architecture Design Review</a:t>
            </a:r>
            <a:endParaRPr lang="en-GB" dirty="0"/>
          </a:p>
        </p:txBody>
      </p:sp>
      <p:sp>
        <p:nvSpPr>
          <p:cNvPr id="4" name="Text Placeholder 3"/>
          <p:cNvSpPr>
            <a:spLocks noGrp="1"/>
          </p:cNvSpPr>
          <p:nvPr>
            <p:ph type="body" sz="quarter" idx="14"/>
          </p:nvPr>
        </p:nvSpPr>
        <p:spPr/>
        <p:txBody>
          <a:bodyPr/>
          <a:lstStyle/>
          <a:p>
            <a:r>
              <a:rPr lang="en-GB" dirty="0"/>
              <a:t>design overview: </a:t>
            </a:r>
            <a:r>
              <a:rPr lang="en-GB" u="sng" dirty="0"/>
              <a:t>FUTURE</a:t>
            </a:r>
            <a:r>
              <a:rPr lang="en-GB" dirty="0"/>
              <a:t> </a:t>
            </a:r>
            <a:endParaRPr lang="en-AU" dirty="0"/>
          </a:p>
        </p:txBody>
      </p:sp>
      <p:sp>
        <p:nvSpPr>
          <p:cNvPr id="5" name="Slide Number Placeholder 3">
            <a:extLst>
              <a:ext uri="{FF2B5EF4-FFF2-40B4-BE49-F238E27FC236}">
                <a16:creationId xmlns:a16="http://schemas.microsoft.com/office/drawing/2014/main" id="{97AEB393-AEB0-4236-9F6A-80E93FDB1632}"/>
              </a:ext>
            </a:extLst>
          </p:cNvPr>
          <p:cNvSpPr>
            <a:spLocks noGrp="1"/>
          </p:cNvSpPr>
          <p:nvPr>
            <p:ph type="sldNum" sz="quarter" idx="11"/>
          </p:nvPr>
        </p:nvSpPr>
        <p:spPr>
          <a:xfrm>
            <a:off x="10432845" y="6512997"/>
            <a:ext cx="1422515" cy="216000"/>
          </a:xfrm>
        </p:spPr>
        <p:txBody>
          <a:bodyPr/>
          <a:lstStyle/>
          <a:p>
            <a:pPr fontAlgn="auto">
              <a:spcBef>
                <a:spcPts val="0"/>
              </a:spcBef>
              <a:spcAft>
                <a:spcPts val="0"/>
              </a:spcAft>
            </a:pPr>
            <a:fld id="{CE1B70CE-F4BC-4B6F-A663-B479B5E51611}" type="slidenum">
              <a:rPr lang="en-AU" smtClean="0">
                <a:solidFill>
                  <a:srgbClr val="000000"/>
                </a:solidFill>
              </a:rPr>
              <a:pPr fontAlgn="auto">
                <a:spcBef>
                  <a:spcPts val="0"/>
                </a:spcBef>
                <a:spcAft>
                  <a:spcPts val="0"/>
                </a:spcAft>
              </a:pPr>
              <a:t>6</a:t>
            </a:fld>
            <a:endParaRPr lang="en-AU" dirty="0">
              <a:solidFill>
                <a:srgbClr val="000000"/>
              </a:solidFill>
            </a:endParaRPr>
          </a:p>
        </p:txBody>
      </p:sp>
      <p:sp>
        <p:nvSpPr>
          <p:cNvPr id="6" name="Rectangle 5">
            <a:extLst>
              <a:ext uri="{FF2B5EF4-FFF2-40B4-BE49-F238E27FC236}">
                <a16:creationId xmlns:a16="http://schemas.microsoft.com/office/drawing/2014/main" id="{CB03B9C3-5382-A04F-9FF4-8BAA4C4864B8}"/>
              </a:ext>
            </a:extLst>
          </p:cNvPr>
          <p:cNvSpPr/>
          <p:nvPr/>
        </p:nvSpPr>
        <p:spPr>
          <a:xfrm>
            <a:off x="2943104" y="1837529"/>
            <a:ext cx="3006655" cy="255197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sz="1600" dirty="0" err="1">
                <a:solidFill>
                  <a:schemeClr val="bg1"/>
                </a:solidFill>
              </a:rPr>
              <a:t>TrackVia</a:t>
            </a:r>
            <a:r>
              <a:rPr lang="en-US" sz="1600" dirty="0">
                <a:solidFill>
                  <a:schemeClr val="bg1"/>
                </a:solidFill>
              </a:rPr>
              <a:t> (NEW)</a:t>
            </a:r>
          </a:p>
        </p:txBody>
      </p:sp>
      <p:sp>
        <p:nvSpPr>
          <p:cNvPr id="7" name="Rectangle 6">
            <a:extLst>
              <a:ext uri="{FF2B5EF4-FFF2-40B4-BE49-F238E27FC236}">
                <a16:creationId xmlns:a16="http://schemas.microsoft.com/office/drawing/2014/main" id="{703A64EB-BC0B-AE4F-8C6C-B964D5E4FB70}"/>
              </a:ext>
            </a:extLst>
          </p:cNvPr>
          <p:cNvSpPr/>
          <p:nvPr/>
        </p:nvSpPr>
        <p:spPr>
          <a:xfrm>
            <a:off x="3699292" y="4968201"/>
            <a:ext cx="1440576" cy="118412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sz="1600" dirty="0">
                <a:solidFill>
                  <a:schemeClr val="bg1"/>
                </a:solidFill>
              </a:rPr>
              <a:t>Factiva</a:t>
            </a:r>
          </a:p>
        </p:txBody>
      </p:sp>
      <p:sp>
        <p:nvSpPr>
          <p:cNvPr id="8" name="Rectangle 7">
            <a:extLst>
              <a:ext uri="{FF2B5EF4-FFF2-40B4-BE49-F238E27FC236}">
                <a16:creationId xmlns:a16="http://schemas.microsoft.com/office/drawing/2014/main" id="{1E751BC4-AF96-9F47-8841-6384726FEF53}"/>
              </a:ext>
            </a:extLst>
          </p:cNvPr>
          <p:cNvSpPr/>
          <p:nvPr/>
        </p:nvSpPr>
        <p:spPr>
          <a:xfrm>
            <a:off x="8394444" y="2478050"/>
            <a:ext cx="1084586" cy="133564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sz="1400" dirty="0">
                <a:solidFill>
                  <a:schemeClr val="bg1"/>
                </a:solidFill>
              </a:rPr>
              <a:t>SYNKROS </a:t>
            </a:r>
          </a:p>
          <a:p>
            <a:pPr algn="ctr"/>
            <a:r>
              <a:rPr lang="en-US" sz="900" dirty="0">
                <a:solidFill>
                  <a:schemeClr val="bg1"/>
                </a:solidFill>
              </a:rPr>
              <a:t>(SYD, GC, BRIS) </a:t>
            </a:r>
          </a:p>
        </p:txBody>
      </p:sp>
      <p:sp>
        <p:nvSpPr>
          <p:cNvPr id="9" name="Rectangle 8">
            <a:extLst>
              <a:ext uri="{FF2B5EF4-FFF2-40B4-BE49-F238E27FC236}">
                <a16:creationId xmlns:a16="http://schemas.microsoft.com/office/drawing/2014/main" id="{5E535B8E-1FCB-E04A-9D6F-EE983D7A76B8}"/>
              </a:ext>
            </a:extLst>
          </p:cNvPr>
          <p:cNvSpPr/>
          <p:nvPr/>
        </p:nvSpPr>
        <p:spPr>
          <a:xfrm>
            <a:off x="7495396" y="4340244"/>
            <a:ext cx="2512685" cy="233869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sz="1600" dirty="0">
                <a:solidFill>
                  <a:schemeClr val="bg1"/>
                </a:solidFill>
              </a:rPr>
              <a:t>Azure Data Lake</a:t>
            </a:r>
          </a:p>
        </p:txBody>
      </p:sp>
      <p:sp>
        <p:nvSpPr>
          <p:cNvPr id="10" name="Rectangle 9">
            <a:extLst>
              <a:ext uri="{FF2B5EF4-FFF2-40B4-BE49-F238E27FC236}">
                <a16:creationId xmlns:a16="http://schemas.microsoft.com/office/drawing/2014/main" id="{479CAA0E-F5EA-B743-81A3-831160429E1B}"/>
              </a:ext>
            </a:extLst>
          </p:cNvPr>
          <p:cNvSpPr/>
          <p:nvPr/>
        </p:nvSpPr>
        <p:spPr>
          <a:xfrm>
            <a:off x="10419483" y="1816231"/>
            <a:ext cx="1458136" cy="84366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sz="1600" dirty="0" err="1">
                <a:solidFill>
                  <a:schemeClr val="bg1"/>
                </a:solidFill>
              </a:rPr>
              <a:t>Austrac</a:t>
            </a:r>
            <a:endParaRPr lang="en-US" sz="1600" dirty="0">
              <a:solidFill>
                <a:schemeClr val="bg1"/>
              </a:solidFill>
            </a:endParaRPr>
          </a:p>
        </p:txBody>
      </p:sp>
      <p:sp>
        <p:nvSpPr>
          <p:cNvPr id="12" name="Rectangle 11">
            <a:extLst>
              <a:ext uri="{FF2B5EF4-FFF2-40B4-BE49-F238E27FC236}">
                <a16:creationId xmlns:a16="http://schemas.microsoft.com/office/drawing/2014/main" id="{80322EE1-1DD5-7148-8FC9-3337E2D36ED7}"/>
              </a:ext>
            </a:extLst>
          </p:cNvPr>
          <p:cNvSpPr/>
          <p:nvPr/>
        </p:nvSpPr>
        <p:spPr>
          <a:xfrm>
            <a:off x="457198" y="2557286"/>
            <a:ext cx="1503883" cy="110031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sz="1200" dirty="0">
                <a:solidFill>
                  <a:schemeClr val="bg1"/>
                </a:solidFill>
              </a:rPr>
              <a:t>Surveillance Systems (Syd, Bris, GC, QWB)</a:t>
            </a:r>
          </a:p>
        </p:txBody>
      </p:sp>
      <p:sp>
        <p:nvSpPr>
          <p:cNvPr id="16" name="Rectangle 15">
            <a:extLst>
              <a:ext uri="{FF2B5EF4-FFF2-40B4-BE49-F238E27FC236}">
                <a16:creationId xmlns:a16="http://schemas.microsoft.com/office/drawing/2014/main" id="{02DC2F18-82B9-004C-95B4-C16AA273A061}"/>
              </a:ext>
            </a:extLst>
          </p:cNvPr>
          <p:cNvSpPr/>
          <p:nvPr/>
        </p:nvSpPr>
        <p:spPr>
          <a:xfrm>
            <a:off x="3143471" y="3181359"/>
            <a:ext cx="2612934" cy="28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Case Management</a:t>
            </a:r>
          </a:p>
        </p:txBody>
      </p:sp>
      <p:sp>
        <p:nvSpPr>
          <p:cNvPr id="17" name="Rectangle 16">
            <a:extLst>
              <a:ext uri="{FF2B5EF4-FFF2-40B4-BE49-F238E27FC236}">
                <a16:creationId xmlns:a16="http://schemas.microsoft.com/office/drawing/2014/main" id="{1EB7ABC7-CB27-7848-A69D-20EB2B1FB9D8}"/>
              </a:ext>
            </a:extLst>
          </p:cNvPr>
          <p:cNvSpPr/>
          <p:nvPr/>
        </p:nvSpPr>
        <p:spPr>
          <a:xfrm>
            <a:off x="3153387" y="2233743"/>
            <a:ext cx="2628603" cy="415968"/>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Critical / High / Medium Risk </a:t>
            </a:r>
          </a:p>
          <a:p>
            <a:pPr algn="ctr"/>
            <a:r>
              <a:rPr lang="en-AU" sz="1200" dirty="0">
                <a:solidFill>
                  <a:schemeClr val="tx1"/>
                </a:solidFill>
              </a:rPr>
              <a:t>AML Patron Register</a:t>
            </a:r>
          </a:p>
        </p:txBody>
      </p:sp>
      <p:sp>
        <p:nvSpPr>
          <p:cNvPr id="22" name="Rectangle 21">
            <a:extLst>
              <a:ext uri="{FF2B5EF4-FFF2-40B4-BE49-F238E27FC236}">
                <a16:creationId xmlns:a16="http://schemas.microsoft.com/office/drawing/2014/main" id="{5EA1C8D2-B809-6245-97D2-A2D7B3123688}"/>
              </a:ext>
            </a:extLst>
          </p:cNvPr>
          <p:cNvSpPr/>
          <p:nvPr/>
        </p:nvSpPr>
        <p:spPr>
          <a:xfrm>
            <a:off x="7637320" y="4739803"/>
            <a:ext cx="2209803"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Real/Batch Alerts</a:t>
            </a:r>
          </a:p>
        </p:txBody>
      </p:sp>
      <p:sp>
        <p:nvSpPr>
          <p:cNvPr id="23" name="Rectangle 22">
            <a:extLst>
              <a:ext uri="{FF2B5EF4-FFF2-40B4-BE49-F238E27FC236}">
                <a16:creationId xmlns:a16="http://schemas.microsoft.com/office/drawing/2014/main" id="{015E3C59-86D8-A549-B444-A58285988713}"/>
              </a:ext>
            </a:extLst>
          </p:cNvPr>
          <p:cNvSpPr/>
          <p:nvPr/>
        </p:nvSpPr>
        <p:spPr>
          <a:xfrm>
            <a:off x="3901683" y="5282910"/>
            <a:ext cx="1111847"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Global PEP Database</a:t>
            </a:r>
          </a:p>
        </p:txBody>
      </p:sp>
      <p:sp>
        <p:nvSpPr>
          <p:cNvPr id="24" name="Rectangle 23">
            <a:extLst>
              <a:ext uri="{FF2B5EF4-FFF2-40B4-BE49-F238E27FC236}">
                <a16:creationId xmlns:a16="http://schemas.microsoft.com/office/drawing/2014/main" id="{48DE4F7B-FD0D-9547-99AF-7E36460E1B4A}"/>
              </a:ext>
            </a:extLst>
          </p:cNvPr>
          <p:cNvSpPr/>
          <p:nvPr/>
        </p:nvSpPr>
        <p:spPr>
          <a:xfrm>
            <a:off x="7636063" y="5207348"/>
            <a:ext cx="2209802"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Transaction Monitoring Engine</a:t>
            </a:r>
          </a:p>
        </p:txBody>
      </p:sp>
      <p:sp>
        <p:nvSpPr>
          <p:cNvPr id="25" name="Rectangle 24">
            <a:extLst>
              <a:ext uri="{FF2B5EF4-FFF2-40B4-BE49-F238E27FC236}">
                <a16:creationId xmlns:a16="http://schemas.microsoft.com/office/drawing/2014/main" id="{E782998B-454E-7D4B-B8CD-C2CA6CB2763B}"/>
              </a:ext>
            </a:extLst>
          </p:cNvPr>
          <p:cNvSpPr/>
          <p:nvPr/>
        </p:nvSpPr>
        <p:spPr>
          <a:xfrm>
            <a:off x="8506297" y="2957916"/>
            <a:ext cx="856982" cy="313987"/>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a:solidFill>
                  <a:schemeClr val="tx1"/>
                </a:solidFill>
              </a:rPr>
              <a:t>Patron List</a:t>
            </a:r>
          </a:p>
        </p:txBody>
      </p:sp>
      <p:sp>
        <p:nvSpPr>
          <p:cNvPr id="26" name="Rectangle 25">
            <a:extLst>
              <a:ext uri="{FF2B5EF4-FFF2-40B4-BE49-F238E27FC236}">
                <a16:creationId xmlns:a16="http://schemas.microsoft.com/office/drawing/2014/main" id="{D21BD168-92BE-0643-9C97-0BF2D8F588CC}"/>
              </a:ext>
            </a:extLst>
          </p:cNvPr>
          <p:cNvSpPr/>
          <p:nvPr/>
        </p:nvSpPr>
        <p:spPr>
          <a:xfrm>
            <a:off x="8503938" y="3307390"/>
            <a:ext cx="856983"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a:solidFill>
                  <a:schemeClr val="tx1"/>
                </a:solidFill>
              </a:rPr>
              <a:t>Gaming </a:t>
            </a:r>
          </a:p>
          <a:p>
            <a:pPr algn="ctr"/>
            <a:r>
              <a:rPr lang="en-AU" sz="1100" dirty="0">
                <a:solidFill>
                  <a:schemeClr val="tx1"/>
                </a:solidFill>
              </a:rPr>
              <a:t>Transactions</a:t>
            </a:r>
          </a:p>
        </p:txBody>
      </p:sp>
      <p:sp>
        <p:nvSpPr>
          <p:cNvPr id="27" name="Rectangle 26">
            <a:extLst>
              <a:ext uri="{FF2B5EF4-FFF2-40B4-BE49-F238E27FC236}">
                <a16:creationId xmlns:a16="http://schemas.microsoft.com/office/drawing/2014/main" id="{A56676F2-DC84-0C4F-A91F-78C1AA1A6992}"/>
              </a:ext>
            </a:extLst>
          </p:cNvPr>
          <p:cNvSpPr/>
          <p:nvPr/>
        </p:nvSpPr>
        <p:spPr>
          <a:xfrm>
            <a:off x="10532815" y="2143693"/>
            <a:ext cx="1216824"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Compliance Reporting</a:t>
            </a:r>
          </a:p>
        </p:txBody>
      </p:sp>
      <p:sp>
        <p:nvSpPr>
          <p:cNvPr id="28" name="Rectangle 27">
            <a:extLst>
              <a:ext uri="{FF2B5EF4-FFF2-40B4-BE49-F238E27FC236}">
                <a16:creationId xmlns:a16="http://schemas.microsoft.com/office/drawing/2014/main" id="{6F3B539A-853D-A54B-A6A1-C3FC34005DA8}"/>
              </a:ext>
            </a:extLst>
          </p:cNvPr>
          <p:cNvSpPr/>
          <p:nvPr/>
        </p:nvSpPr>
        <p:spPr>
          <a:xfrm>
            <a:off x="585689" y="3176760"/>
            <a:ext cx="1243110"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Video Recording</a:t>
            </a:r>
          </a:p>
        </p:txBody>
      </p:sp>
      <p:sp>
        <p:nvSpPr>
          <p:cNvPr id="31" name="TextBox 30">
            <a:extLst>
              <a:ext uri="{FF2B5EF4-FFF2-40B4-BE49-F238E27FC236}">
                <a16:creationId xmlns:a16="http://schemas.microsoft.com/office/drawing/2014/main" id="{7B4D56D4-8899-E540-9699-4AF1BDD47D84}"/>
              </a:ext>
            </a:extLst>
          </p:cNvPr>
          <p:cNvSpPr txBox="1"/>
          <p:nvPr/>
        </p:nvSpPr>
        <p:spPr>
          <a:xfrm>
            <a:off x="1968338" y="2837634"/>
            <a:ext cx="907209" cy="400110"/>
          </a:xfrm>
          <a:prstGeom prst="rect">
            <a:avLst/>
          </a:prstGeom>
          <a:noFill/>
        </p:spPr>
        <p:txBody>
          <a:bodyPr wrap="square" rtlCol="0">
            <a:spAutoFit/>
          </a:bodyPr>
          <a:lstStyle/>
          <a:p>
            <a:r>
              <a:rPr lang="en-AU" sz="1000" dirty="0">
                <a:latin typeface="+mn-lt"/>
              </a:rPr>
              <a:t>Add/Update Patron Case</a:t>
            </a:r>
          </a:p>
        </p:txBody>
      </p:sp>
      <p:sp>
        <p:nvSpPr>
          <p:cNvPr id="48" name="Rectangle 47">
            <a:extLst>
              <a:ext uri="{FF2B5EF4-FFF2-40B4-BE49-F238E27FC236}">
                <a16:creationId xmlns:a16="http://schemas.microsoft.com/office/drawing/2014/main" id="{39C7E2DA-3951-1248-815A-2D849342F099}"/>
              </a:ext>
            </a:extLst>
          </p:cNvPr>
          <p:cNvSpPr/>
          <p:nvPr/>
        </p:nvSpPr>
        <p:spPr>
          <a:xfrm>
            <a:off x="3906273" y="5738444"/>
            <a:ext cx="1111847" cy="28466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News</a:t>
            </a:r>
          </a:p>
        </p:txBody>
      </p:sp>
      <p:cxnSp>
        <p:nvCxnSpPr>
          <p:cNvPr id="59" name="Straight Arrow Connector 58">
            <a:extLst>
              <a:ext uri="{FF2B5EF4-FFF2-40B4-BE49-F238E27FC236}">
                <a16:creationId xmlns:a16="http://schemas.microsoft.com/office/drawing/2014/main" id="{25B6C8A8-3A60-6040-991A-ABAAD2720DD2}"/>
              </a:ext>
            </a:extLst>
          </p:cNvPr>
          <p:cNvCxnSpPr>
            <a:cxnSpLocks/>
          </p:cNvCxnSpPr>
          <p:nvPr/>
        </p:nvCxnSpPr>
        <p:spPr>
          <a:xfrm flipV="1">
            <a:off x="8936737" y="3828626"/>
            <a:ext cx="0" cy="520598"/>
          </a:xfrm>
          <a:prstGeom prst="straightConnector1">
            <a:avLst/>
          </a:prstGeom>
          <a:ln w="25400">
            <a:solidFill>
              <a:srgbClr val="00B0F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E1A65CD-EDF6-9041-BFEF-04CD395C1757}"/>
              </a:ext>
            </a:extLst>
          </p:cNvPr>
          <p:cNvSpPr/>
          <p:nvPr/>
        </p:nvSpPr>
        <p:spPr>
          <a:xfrm>
            <a:off x="432385" y="4909929"/>
            <a:ext cx="1600952" cy="119484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sz="1600" dirty="0" err="1">
                <a:solidFill>
                  <a:schemeClr val="bg1"/>
                </a:solidFill>
              </a:rPr>
              <a:t>iBase</a:t>
            </a:r>
            <a:endParaRPr lang="en-US" sz="1600" dirty="0">
              <a:solidFill>
                <a:schemeClr val="bg1"/>
              </a:solidFill>
            </a:endParaRPr>
          </a:p>
          <a:p>
            <a:pPr algn="ctr"/>
            <a:r>
              <a:rPr lang="en-US" sz="1200" dirty="0">
                <a:solidFill>
                  <a:schemeClr val="bg1"/>
                </a:solidFill>
              </a:rPr>
              <a:t>Investigations Team</a:t>
            </a:r>
          </a:p>
        </p:txBody>
      </p:sp>
      <p:sp>
        <p:nvSpPr>
          <p:cNvPr id="69" name="Rectangle 68">
            <a:extLst>
              <a:ext uri="{FF2B5EF4-FFF2-40B4-BE49-F238E27FC236}">
                <a16:creationId xmlns:a16="http://schemas.microsoft.com/office/drawing/2014/main" id="{36AF9E27-D9C3-0441-ACDB-2699E805B3E4}"/>
              </a:ext>
            </a:extLst>
          </p:cNvPr>
          <p:cNvSpPr/>
          <p:nvPr/>
        </p:nvSpPr>
        <p:spPr>
          <a:xfrm>
            <a:off x="7646837" y="5680701"/>
            <a:ext cx="2188254"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Data Warehouse</a:t>
            </a:r>
          </a:p>
        </p:txBody>
      </p:sp>
      <p:sp>
        <p:nvSpPr>
          <p:cNvPr id="85" name="Rectangle 84">
            <a:extLst>
              <a:ext uri="{FF2B5EF4-FFF2-40B4-BE49-F238E27FC236}">
                <a16:creationId xmlns:a16="http://schemas.microsoft.com/office/drawing/2014/main" id="{809E3839-1FFA-1E44-8CD6-BDFC1FC8C577}"/>
              </a:ext>
            </a:extLst>
          </p:cNvPr>
          <p:cNvSpPr/>
          <p:nvPr/>
        </p:nvSpPr>
        <p:spPr>
          <a:xfrm>
            <a:off x="7664919" y="6114956"/>
            <a:ext cx="2188254"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Machine Learning</a:t>
            </a:r>
          </a:p>
        </p:txBody>
      </p:sp>
      <p:sp>
        <p:nvSpPr>
          <p:cNvPr id="90" name="Rectangle 89">
            <a:extLst>
              <a:ext uri="{FF2B5EF4-FFF2-40B4-BE49-F238E27FC236}">
                <a16:creationId xmlns:a16="http://schemas.microsoft.com/office/drawing/2014/main" id="{8C64806E-F722-D940-81EC-F0EA0B0DCF75}"/>
              </a:ext>
            </a:extLst>
          </p:cNvPr>
          <p:cNvSpPr/>
          <p:nvPr/>
        </p:nvSpPr>
        <p:spPr>
          <a:xfrm>
            <a:off x="10562594" y="5824330"/>
            <a:ext cx="1107630" cy="8150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sz="1600" dirty="0">
                <a:solidFill>
                  <a:schemeClr val="bg1"/>
                </a:solidFill>
              </a:rPr>
              <a:t>Power BI</a:t>
            </a:r>
          </a:p>
        </p:txBody>
      </p:sp>
      <p:sp>
        <p:nvSpPr>
          <p:cNvPr id="95" name="Rectangle 94">
            <a:extLst>
              <a:ext uri="{FF2B5EF4-FFF2-40B4-BE49-F238E27FC236}">
                <a16:creationId xmlns:a16="http://schemas.microsoft.com/office/drawing/2014/main" id="{20A3657B-5BED-FC40-B421-C1D6A7BB8B5C}"/>
              </a:ext>
            </a:extLst>
          </p:cNvPr>
          <p:cNvSpPr/>
          <p:nvPr/>
        </p:nvSpPr>
        <p:spPr>
          <a:xfrm>
            <a:off x="10693230" y="6158818"/>
            <a:ext cx="846358"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Case Data</a:t>
            </a:r>
          </a:p>
          <a:p>
            <a:pPr algn="ctr"/>
            <a:r>
              <a:rPr lang="en-AU" sz="1200" dirty="0">
                <a:solidFill>
                  <a:schemeClr val="tx1"/>
                </a:solidFill>
              </a:rPr>
              <a:t>Viewer</a:t>
            </a:r>
          </a:p>
        </p:txBody>
      </p:sp>
      <p:cxnSp>
        <p:nvCxnSpPr>
          <p:cNvPr id="96" name="Straight Arrow Connector 95">
            <a:extLst>
              <a:ext uri="{FF2B5EF4-FFF2-40B4-BE49-F238E27FC236}">
                <a16:creationId xmlns:a16="http://schemas.microsoft.com/office/drawing/2014/main" id="{CC806BAE-59E0-0C45-9ADC-731776031D1F}"/>
              </a:ext>
            </a:extLst>
          </p:cNvPr>
          <p:cNvCxnSpPr>
            <a:cxnSpLocks/>
            <a:stCxn id="90" idx="1"/>
          </p:cNvCxnSpPr>
          <p:nvPr/>
        </p:nvCxnSpPr>
        <p:spPr>
          <a:xfrm flipH="1" flipV="1">
            <a:off x="10008082" y="6230717"/>
            <a:ext cx="554512" cy="1118"/>
          </a:xfrm>
          <a:prstGeom prst="straightConnector1">
            <a:avLst/>
          </a:prstGeom>
          <a:ln w="25400">
            <a:solidFill>
              <a:srgbClr val="00B0F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3B7B78A-D5C2-4B44-A135-BF91CCE78B91}"/>
              </a:ext>
            </a:extLst>
          </p:cNvPr>
          <p:cNvSpPr/>
          <p:nvPr/>
        </p:nvSpPr>
        <p:spPr>
          <a:xfrm>
            <a:off x="516507" y="5415010"/>
            <a:ext cx="1432610" cy="5960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Multi-Source </a:t>
            </a:r>
          </a:p>
          <a:p>
            <a:pPr algn="ctr"/>
            <a:r>
              <a:rPr lang="en-AU" sz="1200" dirty="0">
                <a:solidFill>
                  <a:schemeClr val="tx1"/>
                </a:solidFill>
              </a:rPr>
              <a:t>Data Management </a:t>
            </a:r>
          </a:p>
          <a:p>
            <a:pPr algn="ctr"/>
            <a:r>
              <a:rPr lang="en-AU" sz="1200" dirty="0">
                <a:solidFill>
                  <a:schemeClr val="tx1"/>
                </a:solidFill>
              </a:rPr>
              <a:t>&amp; Analysis</a:t>
            </a:r>
          </a:p>
        </p:txBody>
      </p:sp>
      <p:sp>
        <p:nvSpPr>
          <p:cNvPr id="55" name="TextBox 54">
            <a:extLst>
              <a:ext uri="{FF2B5EF4-FFF2-40B4-BE49-F238E27FC236}">
                <a16:creationId xmlns:a16="http://schemas.microsoft.com/office/drawing/2014/main" id="{0E04FD6C-C93B-4D45-9192-69A682AD74F3}"/>
              </a:ext>
            </a:extLst>
          </p:cNvPr>
          <p:cNvSpPr txBox="1"/>
          <p:nvPr/>
        </p:nvSpPr>
        <p:spPr>
          <a:xfrm>
            <a:off x="300942" y="6497606"/>
            <a:ext cx="4327502" cy="246221"/>
          </a:xfrm>
          <a:prstGeom prst="rect">
            <a:avLst/>
          </a:prstGeom>
          <a:solidFill>
            <a:schemeClr val="bg1">
              <a:lumMod val="85000"/>
            </a:schemeClr>
          </a:solidFill>
        </p:spPr>
        <p:txBody>
          <a:bodyPr wrap="square" rtlCol="0">
            <a:spAutoFit/>
          </a:bodyPr>
          <a:lstStyle/>
          <a:p>
            <a:r>
              <a:rPr lang="en-AU" sz="1000" dirty="0">
                <a:latin typeface="+mn-lt"/>
              </a:rPr>
              <a:t>Manual Task             Automated Interface                  Interface</a:t>
            </a:r>
          </a:p>
        </p:txBody>
      </p:sp>
      <p:cxnSp>
        <p:nvCxnSpPr>
          <p:cNvPr id="60" name="Straight Arrow Connector 59">
            <a:extLst>
              <a:ext uri="{FF2B5EF4-FFF2-40B4-BE49-F238E27FC236}">
                <a16:creationId xmlns:a16="http://schemas.microsoft.com/office/drawing/2014/main" id="{897E3C8F-D11F-034E-AE1A-C18C7E5F3C58}"/>
              </a:ext>
            </a:extLst>
          </p:cNvPr>
          <p:cNvCxnSpPr>
            <a:cxnSpLocks/>
          </p:cNvCxnSpPr>
          <p:nvPr/>
        </p:nvCxnSpPr>
        <p:spPr>
          <a:xfrm>
            <a:off x="1213438" y="6613970"/>
            <a:ext cx="338636"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41E94A5D-9F4C-7B40-B1B8-7C9FE7E9172F}"/>
              </a:ext>
            </a:extLst>
          </p:cNvPr>
          <p:cNvCxnSpPr>
            <a:cxnSpLocks/>
          </p:cNvCxnSpPr>
          <p:nvPr/>
        </p:nvCxnSpPr>
        <p:spPr>
          <a:xfrm>
            <a:off x="2805031" y="6634991"/>
            <a:ext cx="371306" cy="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26C2FC4-7AD4-454C-876B-0B7355455452}"/>
              </a:ext>
            </a:extLst>
          </p:cNvPr>
          <p:cNvSpPr txBox="1"/>
          <p:nvPr/>
        </p:nvSpPr>
        <p:spPr>
          <a:xfrm>
            <a:off x="5971457" y="3425602"/>
            <a:ext cx="1433095" cy="246221"/>
          </a:xfrm>
          <a:prstGeom prst="rect">
            <a:avLst/>
          </a:prstGeom>
          <a:noFill/>
        </p:spPr>
        <p:txBody>
          <a:bodyPr wrap="square" rtlCol="0">
            <a:spAutoFit/>
          </a:bodyPr>
          <a:lstStyle/>
          <a:p>
            <a:r>
              <a:rPr lang="en-AU" sz="1000" dirty="0">
                <a:latin typeface="+mn-lt"/>
              </a:rPr>
              <a:t>Daily Patron wash list</a:t>
            </a:r>
          </a:p>
        </p:txBody>
      </p:sp>
      <p:sp>
        <p:nvSpPr>
          <p:cNvPr id="66" name="Rectangle 65">
            <a:extLst>
              <a:ext uri="{FF2B5EF4-FFF2-40B4-BE49-F238E27FC236}">
                <a16:creationId xmlns:a16="http://schemas.microsoft.com/office/drawing/2014/main" id="{FC1B3A57-2E00-8648-A6FD-A16F07BC8C54}"/>
              </a:ext>
            </a:extLst>
          </p:cNvPr>
          <p:cNvSpPr/>
          <p:nvPr/>
        </p:nvSpPr>
        <p:spPr>
          <a:xfrm>
            <a:off x="8134814" y="814812"/>
            <a:ext cx="1530286" cy="81218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sz="1600" dirty="0">
                <a:solidFill>
                  <a:schemeClr val="bg1"/>
                </a:solidFill>
              </a:rPr>
              <a:t>MDM</a:t>
            </a:r>
          </a:p>
          <a:p>
            <a:pPr algn="ctr"/>
            <a:endParaRPr lang="en-US" dirty="0">
              <a:solidFill>
                <a:schemeClr val="bg1"/>
              </a:solidFill>
            </a:endParaRPr>
          </a:p>
        </p:txBody>
      </p:sp>
      <p:sp>
        <p:nvSpPr>
          <p:cNvPr id="71" name="Rectangle 70">
            <a:extLst>
              <a:ext uri="{FF2B5EF4-FFF2-40B4-BE49-F238E27FC236}">
                <a16:creationId xmlns:a16="http://schemas.microsoft.com/office/drawing/2014/main" id="{6C91C3B2-A9C8-884E-8A03-D58D24628B34}"/>
              </a:ext>
            </a:extLst>
          </p:cNvPr>
          <p:cNvSpPr/>
          <p:nvPr/>
        </p:nvSpPr>
        <p:spPr>
          <a:xfrm>
            <a:off x="8265694" y="1144145"/>
            <a:ext cx="1287380"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Master Patron List</a:t>
            </a:r>
          </a:p>
        </p:txBody>
      </p:sp>
      <p:sp>
        <p:nvSpPr>
          <p:cNvPr id="72" name="Isosceles Triangle 18">
            <a:extLst>
              <a:ext uri="{FF2B5EF4-FFF2-40B4-BE49-F238E27FC236}">
                <a16:creationId xmlns:a16="http://schemas.microsoft.com/office/drawing/2014/main" id="{1F05083C-DD2F-1B4E-9EF2-C551D9030C59}"/>
              </a:ext>
            </a:extLst>
          </p:cNvPr>
          <p:cNvSpPr/>
          <p:nvPr/>
        </p:nvSpPr>
        <p:spPr>
          <a:xfrm rot="10800000">
            <a:off x="5505881" y="1162751"/>
            <a:ext cx="2652350" cy="697571"/>
          </a:xfrm>
          <a:custGeom>
            <a:avLst/>
            <a:gdLst>
              <a:gd name="connsiteX0" fmla="*/ 0 w 783930"/>
              <a:gd name="connsiteY0" fmla="*/ 1095194 h 1095194"/>
              <a:gd name="connsiteX1" fmla="*/ 391965 w 783930"/>
              <a:gd name="connsiteY1" fmla="*/ 0 h 1095194"/>
              <a:gd name="connsiteX2" fmla="*/ 783930 w 783930"/>
              <a:gd name="connsiteY2" fmla="*/ 1095194 h 1095194"/>
              <a:gd name="connsiteX3" fmla="*/ 0 w 783930"/>
              <a:gd name="connsiteY3" fmla="*/ 1095194 h 1095194"/>
              <a:gd name="connsiteX0" fmla="*/ 300525 w 692490"/>
              <a:gd name="connsiteY0" fmla="*/ 0 h 1186634"/>
              <a:gd name="connsiteX1" fmla="*/ 692490 w 692490"/>
              <a:gd name="connsiteY1" fmla="*/ 1095194 h 1186634"/>
              <a:gd name="connsiteX2" fmla="*/ 0 w 692490"/>
              <a:gd name="connsiteY2" fmla="*/ 1186634 h 1186634"/>
              <a:gd name="connsiteX0" fmla="*/ 300525 w 692490"/>
              <a:gd name="connsiteY0" fmla="*/ 0 h 1186634"/>
              <a:gd name="connsiteX1" fmla="*/ 692490 w 692490"/>
              <a:gd name="connsiteY1" fmla="*/ 1095194 h 1186634"/>
              <a:gd name="connsiteX2" fmla="*/ 0 w 692490"/>
              <a:gd name="connsiteY2" fmla="*/ 1186634 h 1186634"/>
              <a:gd name="connsiteX0" fmla="*/ 681525 w 692490"/>
              <a:gd name="connsiteY0" fmla="*/ 0 h 1125674"/>
              <a:gd name="connsiteX1" fmla="*/ 692490 w 692490"/>
              <a:gd name="connsiteY1" fmla="*/ 1034234 h 1125674"/>
              <a:gd name="connsiteX2" fmla="*/ 0 w 692490"/>
              <a:gd name="connsiteY2" fmla="*/ 1125674 h 1125674"/>
              <a:gd name="connsiteX0" fmla="*/ 673905 w 684870"/>
              <a:gd name="connsiteY0" fmla="*/ 0 h 1057094"/>
              <a:gd name="connsiteX1" fmla="*/ 684870 w 684870"/>
              <a:gd name="connsiteY1" fmla="*/ 1034234 h 1057094"/>
              <a:gd name="connsiteX2" fmla="*/ 0 w 684870"/>
              <a:gd name="connsiteY2" fmla="*/ 1057094 h 1057094"/>
              <a:gd name="connsiteX0" fmla="*/ 673905 w 684870"/>
              <a:gd name="connsiteY0" fmla="*/ 0 h 1041854"/>
              <a:gd name="connsiteX1" fmla="*/ 684870 w 684870"/>
              <a:gd name="connsiteY1" fmla="*/ 1034234 h 1041854"/>
              <a:gd name="connsiteX2" fmla="*/ 0 w 684870"/>
              <a:gd name="connsiteY2" fmla="*/ 1041854 h 1041854"/>
              <a:gd name="connsiteX0" fmla="*/ 685793 w 685793"/>
              <a:gd name="connsiteY0" fmla="*/ 0 h 1041854"/>
              <a:gd name="connsiteX1" fmla="*/ 684870 w 685793"/>
              <a:gd name="connsiteY1" fmla="*/ 1034234 h 1041854"/>
              <a:gd name="connsiteX2" fmla="*/ 0 w 685793"/>
              <a:gd name="connsiteY2" fmla="*/ 1041854 h 1041854"/>
            </a:gdLst>
            <a:ahLst/>
            <a:cxnLst>
              <a:cxn ang="0">
                <a:pos x="connsiteX0" y="connsiteY0"/>
              </a:cxn>
              <a:cxn ang="0">
                <a:pos x="connsiteX1" y="connsiteY1"/>
              </a:cxn>
              <a:cxn ang="0">
                <a:pos x="connsiteX2" y="connsiteY2"/>
              </a:cxn>
            </a:cxnLst>
            <a:rect l="l" t="t" r="r" b="b"/>
            <a:pathLst>
              <a:path w="685793" h="1041854">
                <a:moveTo>
                  <a:pt x="685793" y="0"/>
                </a:moveTo>
                <a:cubicBezTo>
                  <a:pt x="685485" y="344745"/>
                  <a:pt x="685178" y="689489"/>
                  <a:pt x="684870" y="1034234"/>
                </a:cubicBezTo>
                <a:lnTo>
                  <a:pt x="0" y="1041854"/>
                </a:lnTo>
              </a:path>
            </a:pathLst>
          </a:custGeom>
          <a:ln w="25400">
            <a:solidFill>
              <a:srgbClr val="00B0F0"/>
            </a:solidFill>
            <a:headEnd type="arrow"/>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a:solidFill>
                <a:schemeClr val="tx1"/>
              </a:solidFill>
            </a:endParaRPr>
          </a:p>
        </p:txBody>
      </p:sp>
      <p:sp>
        <p:nvSpPr>
          <p:cNvPr id="74" name="TextBox 73">
            <a:extLst>
              <a:ext uri="{FF2B5EF4-FFF2-40B4-BE49-F238E27FC236}">
                <a16:creationId xmlns:a16="http://schemas.microsoft.com/office/drawing/2014/main" id="{2417244C-E0EA-E54B-A710-96AFBFDEAA5C}"/>
              </a:ext>
            </a:extLst>
          </p:cNvPr>
          <p:cNvSpPr txBox="1"/>
          <p:nvPr/>
        </p:nvSpPr>
        <p:spPr>
          <a:xfrm>
            <a:off x="5704108" y="972801"/>
            <a:ext cx="1719378" cy="400110"/>
          </a:xfrm>
          <a:prstGeom prst="rect">
            <a:avLst/>
          </a:prstGeom>
          <a:noFill/>
        </p:spPr>
        <p:txBody>
          <a:bodyPr wrap="square" rtlCol="0">
            <a:spAutoFit/>
          </a:bodyPr>
          <a:lstStyle/>
          <a:p>
            <a:pPr algn="ctr"/>
            <a:r>
              <a:rPr lang="en-AU" sz="1000" dirty="0">
                <a:latin typeface="+mn-lt"/>
              </a:rPr>
              <a:t>Patron API (Create new AML Patron record)</a:t>
            </a:r>
          </a:p>
        </p:txBody>
      </p:sp>
      <p:sp>
        <p:nvSpPr>
          <p:cNvPr id="78" name="Rectangle 77">
            <a:extLst>
              <a:ext uri="{FF2B5EF4-FFF2-40B4-BE49-F238E27FC236}">
                <a16:creationId xmlns:a16="http://schemas.microsoft.com/office/drawing/2014/main" id="{0A71493A-63BF-8E49-AC13-A89991897061}"/>
              </a:ext>
            </a:extLst>
          </p:cNvPr>
          <p:cNvSpPr/>
          <p:nvPr/>
        </p:nvSpPr>
        <p:spPr>
          <a:xfrm>
            <a:off x="3136270" y="3990557"/>
            <a:ext cx="2640551" cy="28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Business Workflow </a:t>
            </a:r>
          </a:p>
        </p:txBody>
      </p:sp>
      <p:cxnSp>
        <p:nvCxnSpPr>
          <p:cNvPr id="73" name="Straight Arrow Connector 72">
            <a:extLst>
              <a:ext uri="{FF2B5EF4-FFF2-40B4-BE49-F238E27FC236}">
                <a16:creationId xmlns:a16="http://schemas.microsoft.com/office/drawing/2014/main" id="{AA1D1502-E4BB-4383-8A09-292F8293F493}"/>
              </a:ext>
            </a:extLst>
          </p:cNvPr>
          <p:cNvCxnSpPr>
            <a:cxnSpLocks/>
          </p:cNvCxnSpPr>
          <p:nvPr/>
        </p:nvCxnSpPr>
        <p:spPr>
          <a:xfrm flipV="1">
            <a:off x="5155978" y="5886116"/>
            <a:ext cx="2325519" cy="5266"/>
          </a:xfrm>
          <a:prstGeom prst="straightConnector1">
            <a:avLst/>
          </a:prstGeom>
          <a:ln w="25400">
            <a:solidFill>
              <a:srgbClr val="00B0F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1BFF97ED-C96A-49C4-BC58-E01BCF01EAFF}"/>
              </a:ext>
            </a:extLst>
          </p:cNvPr>
          <p:cNvSpPr txBox="1"/>
          <p:nvPr/>
        </p:nvSpPr>
        <p:spPr>
          <a:xfrm>
            <a:off x="5878620" y="5952075"/>
            <a:ext cx="1558952" cy="246221"/>
          </a:xfrm>
          <a:prstGeom prst="rect">
            <a:avLst/>
          </a:prstGeom>
          <a:noFill/>
        </p:spPr>
        <p:txBody>
          <a:bodyPr wrap="square" rtlCol="0">
            <a:spAutoFit/>
          </a:bodyPr>
          <a:lstStyle/>
          <a:p>
            <a:r>
              <a:rPr lang="en-AU" sz="1000" dirty="0">
                <a:latin typeface="+mn-lt"/>
              </a:rPr>
              <a:t>Daily Patron Wash</a:t>
            </a:r>
          </a:p>
        </p:txBody>
      </p:sp>
      <p:pic>
        <p:nvPicPr>
          <p:cNvPr id="83" name="Graphic 82" descr="Envelope">
            <a:extLst>
              <a:ext uri="{FF2B5EF4-FFF2-40B4-BE49-F238E27FC236}">
                <a16:creationId xmlns:a16="http://schemas.microsoft.com/office/drawing/2014/main" id="{DFFF850E-8050-449C-9515-3CEB14E0F4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65985" y="1799924"/>
            <a:ext cx="577119" cy="577119"/>
          </a:xfrm>
          <a:prstGeom prst="rect">
            <a:avLst/>
          </a:prstGeom>
        </p:spPr>
      </p:pic>
      <p:sp>
        <p:nvSpPr>
          <p:cNvPr id="86" name="TextBox 85">
            <a:extLst>
              <a:ext uri="{FF2B5EF4-FFF2-40B4-BE49-F238E27FC236}">
                <a16:creationId xmlns:a16="http://schemas.microsoft.com/office/drawing/2014/main" id="{63F58025-E940-49E0-9B98-853FF982254B}"/>
              </a:ext>
            </a:extLst>
          </p:cNvPr>
          <p:cNvSpPr txBox="1"/>
          <p:nvPr/>
        </p:nvSpPr>
        <p:spPr>
          <a:xfrm>
            <a:off x="1151714" y="1896530"/>
            <a:ext cx="1473479" cy="246221"/>
          </a:xfrm>
          <a:prstGeom prst="rect">
            <a:avLst/>
          </a:prstGeom>
          <a:noFill/>
        </p:spPr>
        <p:txBody>
          <a:bodyPr wrap="square" rtlCol="0">
            <a:spAutoFit/>
          </a:bodyPr>
          <a:lstStyle/>
          <a:p>
            <a:r>
              <a:rPr lang="en-AU" sz="1000" dirty="0">
                <a:latin typeface="+mn-lt"/>
              </a:rPr>
              <a:t>Email Notifications</a:t>
            </a:r>
          </a:p>
        </p:txBody>
      </p:sp>
      <p:cxnSp>
        <p:nvCxnSpPr>
          <p:cNvPr id="88" name="Straight Arrow Connector 87">
            <a:extLst>
              <a:ext uri="{FF2B5EF4-FFF2-40B4-BE49-F238E27FC236}">
                <a16:creationId xmlns:a16="http://schemas.microsoft.com/office/drawing/2014/main" id="{50BF8C07-DFFD-4188-A60E-84EB38E1D691}"/>
              </a:ext>
            </a:extLst>
          </p:cNvPr>
          <p:cNvCxnSpPr>
            <a:cxnSpLocks/>
            <a:stCxn id="8" idx="0"/>
          </p:cNvCxnSpPr>
          <p:nvPr/>
        </p:nvCxnSpPr>
        <p:spPr>
          <a:xfrm flipH="1" flipV="1">
            <a:off x="8924190" y="1626577"/>
            <a:ext cx="12547" cy="851473"/>
          </a:xfrm>
          <a:prstGeom prst="straightConnector1">
            <a:avLst/>
          </a:prstGeom>
          <a:ln w="2540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9" name="Isosceles Triangle 18">
            <a:extLst>
              <a:ext uri="{FF2B5EF4-FFF2-40B4-BE49-F238E27FC236}">
                <a16:creationId xmlns:a16="http://schemas.microsoft.com/office/drawing/2014/main" id="{23197B77-68EC-42DE-91FB-08E9CD24A886}"/>
              </a:ext>
            </a:extLst>
          </p:cNvPr>
          <p:cNvSpPr/>
          <p:nvPr/>
        </p:nvSpPr>
        <p:spPr>
          <a:xfrm rot="16200000">
            <a:off x="6572541" y="3022719"/>
            <a:ext cx="697572" cy="1955439"/>
          </a:xfrm>
          <a:custGeom>
            <a:avLst/>
            <a:gdLst>
              <a:gd name="connsiteX0" fmla="*/ 0 w 783930"/>
              <a:gd name="connsiteY0" fmla="*/ 1095194 h 1095194"/>
              <a:gd name="connsiteX1" fmla="*/ 391965 w 783930"/>
              <a:gd name="connsiteY1" fmla="*/ 0 h 1095194"/>
              <a:gd name="connsiteX2" fmla="*/ 783930 w 783930"/>
              <a:gd name="connsiteY2" fmla="*/ 1095194 h 1095194"/>
              <a:gd name="connsiteX3" fmla="*/ 0 w 783930"/>
              <a:gd name="connsiteY3" fmla="*/ 1095194 h 1095194"/>
              <a:gd name="connsiteX0" fmla="*/ 300525 w 692490"/>
              <a:gd name="connsiteY0" fmla="*/ 0 h 1186634"/>
              <a:gd name="connsiteX1" fmla="*/ 692490 w 692490"/>
              <a:gd name="connsiteY1" fmla="*/ 1095194 h 1186634"/>
              <a:gd name="connsiteX2" fmla="*/ 0 w 692490"/>
              <a:gd name="connsiteY2" fmla="*/ 1186634 h 1186634"/>
              <a:gd name="connsiteX0" fmla="*/ 300525 w 692490"/>
              <a:gd name="connsiteY0" fmla="*/ 0 h 1186634"/>
              <a:gd name="connsiteX1" fmla="*/ 692490 w 692490"/>
              <a:gd name="connsiteY1" fmla="*/ 1095194 h 1186634"/>
              <a:gd name="connsiteX2" fmla="*/ 0 w 692490"/>
              <a:gd name="connsiteY2" fmla="*/ 1186634 h 1186634"/>
              <a:gd name="connsiteX0" fmla="*/ 681525 w 692490"/>
              <a:gd name="connsiteY0" fmla="*/ 0 h 1125674"/>
              <a:gd name="connsiteX1" fmla="*/ 692490 w 692490"/>
              <a:gd name="connsiteY1" fmla="*/ 1034234 h 1125674"/>
              <a:gd name="connsiteX2" fmla="*/ 0 w 692490"/>
              <a:gd name="connsiteY2" fmla="*/ 1125674 h 1125674"/>
              <a:gd name="connsiteX0" fmla="*/ 673905 w 684870"/>
              <a:gd name="connsiteY0" fmla="*/ 0 h 1057094"/>
              <a:gd name="connsiteX1" fmla="*/ 684870 w 684870"/>
              <a:gd name="connsiteY1" fmla="*/ 1034234 h 1057094"/>
              <a:gd name="connsiteX2" fmla="*/ 0 w 684870"/>
              <a:gd name="connsiteY2" fmla="*/ 1057094 h 1057094"/>
              <a:gd name="connsiteX0" fmla="*/ 673905 w 684870"/>
              <a:gd name="connsiteY0" fmla="*/ 0 h 1041854"/>
              <a:gd name="connsiteX1" fmla="*/ 684870 w 684870"/>
              <a:gd name="connsiteY1" fmla="*/ 1034234 h 1041854"/>
              <a:gd name="connsiteX2" fmla="*/ 0 w 684870"/>
              <a:gd name="connsiteY2" fmla="*/ 1041854 h 1041854"/>
              <a:gd name="connsiteX0" fmla="*/ 685793 w 685793"/>
              <a:gd name="connsiteY0" fmla="*/ 0 h 1041854"/>
              <a:gd name="connsiteX1" fmla="*/ 684870 w 685793"/>
              <a:gd name="connsiteY1" fmla="*/ 1034234 h 1041854"/>
              <a:gd name="connsiteX2" fmla="*/ 0 w 685793"/>
              <a:gd name="connsiteY2" fmla="*/ 1041854 h 1041854"/>
            </a:gdLst>
            <a:ahLst/>
            <a:cxnLst>
              <a:cxn ang="0">
                <a:pos x="connsiteX0" y="connsiteY0"/>
              </a:cxn>
              <a:cxn ang="0">
                <a:pos x="connsiteX1" y="connsiteY1"/>
              </a:cxn>
              <a:cxn ang="0">
                <a:pos x="connsiteX2" y="connsiteY2"/>
              </a:cxn>
            </a:cxnLst>
            <a:rect l="l" t="t" r="r" b="b"/>
            <a:pathLst>
              <a:path w="685793" h="1041854">
                <a:moveTo>
                  <a:pt x="685793" y="0"/>
                </a:moveTo>
                <a:cubicBezTo>
                  <a:pt x="685485" y="344745"/>
                  <a:pt x="685178" y="689489"/>
                  <a:pt x="684870" y="1034234"/>
                </a:cubicBezTo>
                <a:lnTo>
                  <a:pt x="0" y="1041854"/>
                </a:lnTo>
              </a:path>
            </a:pathLst>
          </a:custGeom>
          <a:ln w="25400">
            <a:solidFill>
              <a:srgbClr val="00B0F0"/>
            </a:solidFill>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a:solidFill>
                <a:schemeClr val="tx1"/>
              </a:solidFill>
            </a:endParaRPr>
          </a:p>
        </p:txBody>
      </p:sp>
      <p:pic>
        <p:nvPicPr>
          <p:cNvPr id="13" name="Graphic 12" descr="User">
            <a:extLst>
              <a:ext uri="{FF2B5EF4-FFF2-40B4-BE49-F238E27FC236}">
                <a16:creationId xmlns:a16="http://schemas.microsoft.com/office/drawing/2014/main" id="{BB5F3E1A-C21D-4DB9-A7F9-D392F227C6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37774" y="946027"/>
            <a:ext cx="559192" cy="559192"/>
          </a:xfrm>
          <a:prstGeom prst="rect">
            <a:avLst/>
          </a:prstGeom>
        </p:spPr>
      </p:pic>
      <p:sp>
        <p:nvSpPr>
          <p:cNvPr id="77" name="Isosceles Triangle 18">
            <a:extLst>
              <a:ext uri="{FF2B5EF4-FFF2-40B4-BE49-F238E27FC236}">
                <a16:creationId xmlns:a16="http://schemas.microsoft.com/office/drawing/2014/main" id="{9FC91DA6-F0D7-42D2-B12A-6E080B86D02F}"/>
              </a:ext>
            </a:extLst>
          </p:cNvPr>
          <p:cNvSpPr/>
          <p:nvPr/>
        </p:nvSpPr>
        <p:spPr>
          <a:xfrm flipV="1">
            <a:off x="3296643" y="1215189"/>
            <a:ext cx="688184" cy="619556"/>
          </a:xfrm>
          <a:custGeom>
            <a:avLst/>
            <a:gdLst>
              <a:gd name="connsiteX0" fmla="*/ 0 w 783930"/>
              <a:gd name="connsiteY0" fmla="*/ 1095194 h 1095194"/>
              <a:gd name="connsiteX1" fmla="*/ 391965 w 783930"/>
              <a:gd name="connsiteY1" fmla="*/ 0 h 1095194"/>
              <a:gd name="connsiteX2" fmla="*/ 783930 w 783930"/>
              <a:gd name="connsiteY2" fmla="*/ 1095194 h 1095194"/>
              <a:gd name="connsiteX3" fmla="*/ 0 w 783930"/>
              <a:gd name="connsiteY3" fmla="*/ 1095194 h 1095194"/>
              <a:gd name="connsiteX0" fmla="*/ 300525 w 692490"/>
              <a:gd name="connsiteY0" fmla="*/ 0 h 1186634"/>
              <a:gd name="connsiteX1" fmla="*/ 692490 w 692490"/>
              <a:gd name="connsiteY1" fmla="*/ 1095194 h 1186634"/>
              <a:gd name="connsiteX2" fmla="*/ 0 w 692490"/>
              <a:gd name="connsiteY2" fmla="*/ 1186634 h 1186634"/>
              <a:gd name="connsiteX0" fmla="*/ 300525 w 692490"/>
              <a:gd name="connsiteY0" fmla="*/ 0 h 1186634"/>
              <a:gd name="connsiteX1" fmla="*/ 692490 w 692490"/>
              <a:gd name="connsiteY1" fmla="*/ 1095194 h 1186634"/>
              <a:gd name="connsiteX2" fmla="*/ 0 w 692490"/>
              <a:gd name="connsiteY2" fmla="*/ 1186634 h 1186634"/>
              <a:gd name="connsiteX0" fmla="*/ 681525 w 692490"/>
              <a:gd name="connsiteY0" fmla="*/ 0 h 1125674"/>
              <a:gd name="connsiteX1" fmla="*/ 692490 w 692490"/>
              <a:gd name="connsiteY1" fmla="*/ 1034234 h 1125674"/>
              <a:gd name="connsiteX2" fmla="*/ 0 w 692490"/>
              <a:gd name="connsiteY2" fmla="*/ 1125674 h 1125674"/>
              <a:gd name="connsiteX0" fmla="*/ 673905 w 684870"/>
              <a:gd name="connsiteY0" fmla="*/ 0 h 1057094"/>
              <a:gd name="connsiteX1" fmla="*/ 684870 w 684870"/>
              <a:gd name="connsiteY1" fmla="*/ 1034234 h 1057094"/>
              <a:gd name="connsiteX2" fmla="*/ 0 w 684870"/>
              <a:gd name="connsiteY2" fmla="*/ 1057094 h 1057094"/>
              <a:gd name="connsiteX0" fmla="*/ 673905 w 684870"/>
              <a:gd name="connsiteY0" fmla="*/ 0 h 1041854"/>
              <a:gd name="connsiteX1" fmla="*/ 684870 w 684870"/>
              <a:gd name="connsiteY1" fmla="*/ 1034234 h 1041854"/>
              <a:gd name="connsiteX2" fmla="*/ 0 w 684870"/>
              <a:gd name="connsiteY2" fmla="*/ 1041854 h 1041854"/>
              <a:gd name="connsiteX0" fmla="*/ 685793 w 685793"/>
              <a:gd name="connsiteY0" fmla="*/ 0 h 1041854"/>
              <a:gd name="connsiteX1" fmla="*/ 684870 w 685793"/>
              <a:gd name="connsiteY1" fmla="*/ 1034234 h 1041854"/>
              <a:gd name="connsiteX2" fmla="*/ 0 w 685793"/>
              <a:gd name="connsiteY2" fmla="*/ 1041854 h 1041854"/>
            </a:gdLst>
            <a:ahLst/>
            <a:cxnLst>
              <a:cxn ang="0">
                <a:pos x="connsiteX0" y="connsiteY0"/>
              </a:cxn>
              <a:cxn ang="0">
                <a:pos x="connsiteX1" y="connsiteY1"/>
              </a:cxn>
              <a:cxn ang="0">
                <a:pos x="connsiteX2" y="connsiteY2"/>
              </a:cxn>
            </a:cxnLst>
            <a:rect l="l" t="t" r="r" b="b"/>
            <a:pathLst>
              <a:path w="685793" h="1041854">
                <a:moveTo>
                  <a:pt x="685793" y="0"/>
                </a:moveTo>
                <a:cubicBezTo>
                  <a:pt x="685485" y="344745"/>
                  <a:pt x="685178" y="689489"/>
                  <a:pt x="684870" y="1034234"/>
                </a:cubicBezTo>
                <a:lnTo>
                  <a:pt x="0" y="1041854"/>
                </a:lnTo>
              </a:path>
            </a:pathLst>
          </a:custGeom>
          <a:ln w="25400">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a:solidFill>
                <a:schemeClr val="tx1"/>
              </a:solidFill>
            </a:endParaRPr>
          </a:p>
        </p:txBody>
      </p:sp>
      <p:sp>
        <p:nvSpPr>
          <p:cNvPr id="87" name="TextBox 86">
            <a:extLst>
              <a:ext uri="{FF2B5EF4-FFF2-40B4-BE49-F238E27FC236}">
                <a16:creationId xmlns:a16="http://schemas.microsoft.com/office/drawing/2014/main" id="{1E2A251F-A830-47D9-A39E-688580301B81}"/>
              </a:ext>
            </a:extLst>
          </p:cNvPr>
          <p:cNvSpPr txBox="1"/>
          <p:nvPr/>
        </p:nvSpPr>
        <p:spPr>
          <a:xfrm>
            <a:off x="1335506" y="949484"/>
            <a:ext cx="1828800" cy="553998"/>
          </a:xfrm>
          <a:prstGeom prst="rect">
            <a:avLst/>
          </a:prstGeom>
          <a:noFill/>
        </p:spPr>
        <p:txBody>
          <a:bodyPr wrap="square" rtlCol="0">
            <a:spAutoFit/>
          </a:bodyPr>
          <a:lstStyle/>
          <a:p>
            <a:r>
              <a:rPr lang="en-AU" sz="1000" dirty="0">
                <a:latin typeface="+mn-lt"/>
              </a:rPr>
              <a:t>AML Team Add/update </a:t>
            </a:r>
          </a:p>
          <a:p>
            <a:r>
              <a:rPr lang="en-AU" sz="1000" dirty="0">
                <a:latin typeface="+mn-lt"/>
              </a:rPr>
              <a:t>Case: PEP, SMR, IFTIs, ECDD, OCDD etc</a:t>
            </a:r>
          </a:p>
        </p:txBody>
      </p:sp>
      <p:sp>
        <p:nvSpPr>
          <p:cNvPr id="97" name="Rectangle 96">
            <a:extLst>
              <a:ext uri="{FF2B5EF4-FFF2-40B4-BE49-F238E27FC236}">
                <a16:creationId xmlns:a16="http://schemas.microsoft.com/office/drawing/2014/main" id="{B87D4D6B-0B16-45F2-B95F-B314ABB62083}"/>
              </a:ext>
            </a:extLst>
          </p:cNvPr>
          <p:cNvSpPr/>
          <p:nvPr/>
        </p:nvSpPr>
        <p:spPr>
          <a:xfrm>
            <a:off x="3139758" y="3559224"/>
            <a:ext cx="2640551" cy="28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AML Forms (&amp; attachments) </a:t>
            </a:r>
          </a:p>
        </p:txBody>
      </p:sp>
      <p:sp>
        <p:nvSpPr>
          <p:cNvPr id="100" name="Isosceles Triangle 18">
            <a:extLst>
              <a:ext uri="{FF2B5EF4-FFF2-40B4-BE49-F238E27FC236}">
                <a16:creationId xmlns:a16="http://schemas.microsoft.com/office/drawing/2014/main" id="{E472AD35-F6CD-4627-9CFA-2A8AD79F1EC2}"/>
              </a:ext>
            </a:extLst>
          </p:cNvPr>
          <p:cNvSpPr/>
          <p:nvPr/>
        </p:nvSpPr>
        <p:spPr>
          <a:xfrm rot="10800000" flipH="1">
            <a:off x="5967663" y="3200397"/>
            <a:ext cx="2185608" cy="1154443"/>
          </a:xfrm>
          <a:custGeom>
            <a:avLst/>
            <a:gdLst>
              <a:gd name="connsiteX0" fmla="*/ 0 w 783930"/>
              <a:gd name="connsiteY0" fmla="*/ 1095194 h 1095194"/>
              <a:gd name="connsiteX1" fmla="*/ 391965 w 783930"/>
              <a:gd name="connsiteY1" fmla="*/ 0 h 1095194"/>
              <a:gd name="connsiteX2" fmla="*/ 783930 w 783930"/>
              <a:gd name="connsiteY2" fmla="*/ 1095194 h 1095194"/>
              <a:gd name="connsiteX3" fmla="*/ 0 w 783930"/>
              <a:gd name="connsiteY3" fmla="*/ 1095194 h 1095194"/>
              <a:gd name="connsiteX0" fmla="*/ 300525 w 692490"/>
              <a:gd name="connsiteY0" fmla="*/ 0 h 1186634"/>
              <a:gd name="connsiteX1" fmla="*/ 692490 w 692490"/>
              <a:gd name="connsiteY1" fmla="*/ 1095194 h 1186634"/>
              <a:gd name="connsiteX2" fmla="*/ 0 w 692490"/>
              <a:gd name="connsiteY2" fmla="*/ 1186634 h 1186634"/>
              <a:gd name="connsiteX0" fmla="*/ 300525 w 692490"/>
              <a:gd name="connsiteY0" fmla="*/ 0 h 1186634"/>
              <a:gd name="connsiteX1" fmla="*/ 692490 w 692490"/>
              <a:gd name="connsiteY1" fmla="*/ 1095194 h 1186634"/>
              <a:gd name="connsiteX2" fmla="*/ 0 w 692490"/>
              <a:gd name="connsiteY2" fmla="*/ 1186634 h 1186634"/>
              <a:gd name="connsiteX0" fmla="*/ 681525 w 692490"/>
              <a:gd name="connsiteY0" fmla="*/ 0 h 1125674"/>
              <a:gd name="connsiteX1" fmla="*/ 692490 w 692490"/>
              <a:gd name="connsiteY1" fmla="*/ 1034234 h 1125674"/>
              <a:gd name="connsiteX2" fmla="*/ 0 w 692490"/>
              <a:gd name="connsiteY2" fmla="*/ 1125674 h 1125674"/>
              <a:gd name="connsiteX0" fmla="*/ 673905 w 684870"/>
              <a:gd name="connsiteY0" fmla="*/ 0 h 1057094"/>
              <a:gd name="connsiteX1" fmla="*/ 684870 w 684870"/>
              <a:gd name="connsiteY1" fmla="*/ 1034234 h 1057094"/>
              <a:gd name="connsiteX2" fmla="*/ 0 w 684870"/>
              <a:gd name="connsiteY2" fmla="*/ 1057094 h 1057094"/>
              <a:gd name="connsiteX0" fmla="*/ 673905 w 684870"/>
              <a:gd name="connsiteY0" fmla="*/ 0 h 1041854"/>
              <a:gd name="connsiteX1" fmla="*/ 684870 w 684870"/>
              <a:gd name="connsiteY1" fmla="*/ 1034234 h 1041854"/>
              <a:gd name="connsiteX2" fmla="*/ 0 w 684870"/>
              <a:gd name="connsiteY2" fmla="*/ 1041854 h 1041854"/>
              <a:gd name="connsiteX0" fmla="*/ 685793 w 685793"/>
              <a:gd name="connsiteY0" fmla="*/ 0 h 1041854"/>
              <a:gd name="connsiteX1" fmla="*/ 684870 w 685793"/>
              <a:gd name="connsiteY1" fmla="*/ 1034234 h 1041854"/>
              <a:gd name="connsiteX2" fmla="*/ 0 w 685793"/>
              <a:gd name="connsiteY2" fmla="*/ 1041854 h 1041854"/>
            </a:gdLst>
            <a:ahLst/>
            <a:cxnLst>
              <a:cxn ang="0">
                <a:pos x="connsiteX0" y="connsiteY0"/>
              </a:cxn>
              <a:cxn ang="0">
                <a:pos x="connsiteX1" y="connsiteY1"/>
              </a:cxn>
              <a:cxn ang="0">
                <a:pos x="connsiteX2" y="connsiteY2"/>
              </a:cxn>
            </a:cxnLst>
            <a:rect l="l" t="t" r="r" b="b"/>
            <a:pathLst>
              <a:path w="685793" h="1041854">
                <a:moveTo>
                  <a:pt x="685793" y="0"/>
                </a:moveTo>
                <a:cubicBezTo>
                  <a:pt x="685485" y="344745"/>
                  <a:pt x="685178" y="689489"/>
                  <a:pt x="684870" y="1034234"/>
                </a:cubicBezTo>
                <a:lnTo>
                  <a:pt x="0" y="1041854"/>
                </a:lnTo>
              </a:path>
            </a:pathLst>
          </a:custGeom>
          <a:ln w="25400">
            <a:solidFill>
              <a:srgbClr val="00B0F0"/>
            </a:solidFill>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a:solidFill>
                <a:schemeClr val="tx1"/>
              </a:solidFill>
            </a:endParaRPr>
          </a:p>
        </p:txBody>
      </p:sp>
      <p:sp>
        <p:nvSpPr>
          <p:cNvPr id="101" name="TextBox 100">
            <a:extLst>
              <a:ext uri="{FF2B5EF4-FFF2-40B4-BE49-F238E27FC236}">
                <a16:creationId xmlns:a16="http://schemas.microsoft.com/office/drawing/2014/main" id="{92D87266-A95C-4C85-A3AA-D7639FCBA945}"/>
              </a:ext>
            </a:extLst>
          </p:cNvPr>
          <p:cNvSpPr txBox="1"/>
          <p:nvPr/>
        </p:nvSpPr>
        <p:spPr>
          <a:xfrm>
            <a:off x="6136474" y="2818666"/>
            <a:ext cx="1699460" cy="400110"/>
          </a:xfrm>
          <a:prstGeom prst="rect">
            <a:avLst/>
          </a:prstGeom>
          <a:noFill/>
        </p:spPr>
        <p:txBody>
          <a:bodyPr wrap="square" rtlCol="0">
            <a:spAutoFit/>
          </a:bodyPr>
          <a:lstStyle/>
          <a:p>
            <a:r>
              <a:rPr lang="en-AU" sz="1000" dirty="0">
                <a:latin typeface="+mn-lt"/>
              </a:rPr>
              <a:t>Create PEP, TM,TTR, SMR, IFTIs case</a:t>
            </a:r>
          </a:p>
        </p:txBody>
      </p:sp>
      <p:sp>
        <p:nvSpPr>
          <p:cNvPr id="102" name="Rectangle 101">
            <a:extLst>
              <a:ext uri="{FF2B5EF4-FFF2-40B4-BE49-F238E27FC236}">
                <a16:creationId xmlns:a16="http://schemas.microsoft.com/office/drawing/2014/main" id="{6F6DC53B-8E46-4C6D-A253-CB17FAE9E149}"/>
              </a:ext>
            </a:extLst>
          </p:cNvPr>
          <p:cNvSpPr/>
          <p:nvPr/>
        </p:nvSpPr>
        <p:spPr>
          <a:xfrm>
            <a:off x="3162865" y="2723924"/>
            <a:ext cx="1270160"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Employee Risk Register</a:t>
            </a:r>
          </a:p>
        </p:txBody>
      </p:sp>
      <p:sp>
        <p:nvSpPr>
          <p:cNvPr id="103" name="Rectangle 102">
            <a:extLst>
              <a:ext uri="{FF2B5EF4-FFF2-40B4-BE49-F238E27FC236}">
                <a16:creationId xmlns:a16="http://schemas.microsoft.com/office/drawing/2014/main" id="{0033C01E-E011-4C62-A945-AE50803BFD98}"/>
              </a:ext>
            </a:extLst>
          </p:cNvPr>
          <p:cNvSpPr/>
          <p:nvPr/>
        </p:nvSpPr>
        <p:spPr>
          <a:xfrm>
            <a:off x="4508841" y="2733399"/>
            <a:ext cx="1279222"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EEIS Risk</a:t>
            </a:r>
          </a:p>
          <a:p>
            <a:pPr algn="ctr"/>
            <a:r>
              <a:rPr lang="en-AU" sz="1200" dirty="0">
                <a:solidFill>
                  <a:schemeClr val="tx1"/>
                </a:solidFill>
              </a:rPr>
              <a:t> Register</a:t>
            </a:r>
          </a:p>
        </p:txBody>
      </p:sp>
      <p:sp>
        <p:nvSpPr>
          <p:cNvPr id="99" name="TextBox 98">
            <a:extLst>
              <a:ext uri="{FF2B5EF4-FFF2-40B4-BE49-F238E27FC236}">
                <a16:creationId xmlns:a16="http://schemas.microsoft.com/office/drawing/2014/main" id="{3A531524-BD06-574B-BABF-11D041C1D8B0}"/>
              </a:ext>
            </a:extLst>
          </p:cNvPr>
          <p:cNvSpPr txBox="1"/>
          <p:nvPr/>
        </p:nvSpPr>
        <p:spPr>
          <a:xfrm>
            <a:off x="5615497" y="4674108"/>
            <a:ext cx="1562808" cy="707886"/>
          </a:xfrm>
          <a:prstGeom prst="rect">
            <a:avLst/>
          </a:prstGeom>
          <a:noFill/>
        </p:spPr>
        <p:txBody>
          <a:bodyPr wrap="square" rtlCol="0">
            <a:spAutoFit/>
          </a:bodyPr>
          <a:lstStyle/>
          <a:p>
            <a:r>
              <a:rPr lang="en-AU" sz="1000" dirty="0">
                <a:latin typeface="+mn-lt"/>
              </a:rPr>
              <a:t>Flag Transaction  as AML Positive in Data Lake</a:t>
            </a:r>
          </a:p>
          <a:p>
            <a:endParaRPr lang="en-AU" sz="1000" dirty="0">
              <a:latin typeface="+mn-lt"/>
            </a:endParaRPr>
          </a:p>
        </p:txBody>
      </p:sp>
      <p:sp>
        <p:nvSpPr>
          <p:cNvPr id="104" name="Isosceles Triangle 18">
            <a:extLst>
              <a:ext uri="{FF2B5EF4-FFF2-40B4-BE49-F238E27FC236}">
                <a16:creationId xmlns:a16="http://schemas.microsoft.com/office/drawing/2014/main" id="{B6266ADA-F215-954C-8445-48DB135574AE}"/>
              </a:ext>
            </a:extLst>
          </p:cNvPr>
          <p:cNvSpPr/>
          <p:nvPr/>
        </p:nvSpPr>
        <p:spPr>
          <a:xfrm rot="5400000">
            <a:off x="6098443" y="3952145"/>
            <a:ext cx="888997" cy="1849314"/>
          </a:xfrm>
          <a:custGeom>
            <a:avLst/>
            <a:gdLst>
              <a:gd name="connsiteX0" fmla="*/ 0 w 783930"/>
              <a:gd name="connsiteY0" fmla="*/ 1095194 h 1095194"/>
              <a:gd name="connsiteX1" fmla="*/ 391965 w 783930"/>
              <a:gd name="connsiteY1" fmla="*/ 0 h 1095194"/>
              <a:gd name="connsiteX2" fmla="*/ 783930 w 783930"/>
              <a:gd name="connsiteY2" fmla="*/ 1095194 h 1095194"/>
              <a:gd name="connsiteX3" fmla="*/ 0 w 783930"/>
              <a:gd name="connsiteY3" fmla="*/ 1095194 h 1095194"/>
              <a:gd name="connsiteX0" fmla="*/ 300525 w 692490"/>
              <a:gd name="connsiteY0" fmla="*/ 0 h 1186634"/>
              <a:gd name="connsiteX1" fmla="*/ 692490 w 692490"/>
              <a:gd name="connsiteY1" fmla="*/ 1095194 h 1186634"/>
              <a:gd name="connsiteX2" fmla="*/ 0 w 692490"/>
              <a:gd name="connsiteY2" fmla="*/ 1186634 h 1186634"/>
              <a:gd name="connsiteX0" fmla="*/ 300525 w 692490"/>
              <a:gd name="connsiteY0" fmla="*/ 0 h 1186634"/>
              <a:gd name="connsiteX1" fmla="*/ 692490 w 692490"/>
              <a:gd name="connsiteY1" fmla="*/ 1095194 h 1186634"/>
              <a:gd name="connsiteX2" fmla="*/ 0 w 692490"/>
              <a:gd name="connsiteY2" fmla="*/ 1186634 h 1186634"/>
              <a:gd name="connsiteX0" fmla="*/ 681525 w 692490"/>
              <a:gd name="connsiteY0" fmla="*/ 0 h 1125674"/>
              <a:gd name="connsiteX1" fmla="*/ 692490 w 692490"/>
              <a:gd name="connsiteY1" fmla="*/ 1034234 h 1125674"/>
              <a:gd name="connsiteX2" fmla="*/ 0 w 692490"/>
              <a:gd name="connsiteY2" fmla="*/ 1125674 h 1125674"/>
              <a:gd name="connsiteX0" fmla="*/ 673905 w 684870"/>
              <a:gd name="connsiteY0" fmla="*/ 0 h 1057094"/>
              <a:gd name="connsiteX1" fmla="*/ 684870 w 684870"/>
              <a:gd name="connsiteY1" fmla="*/ 1034234 h 1057094"/>
              <a:gd name="connsiteX2" fmla="*/ 0 w 684870"/>
              <a:gd name="connsiteY2" fmla="*/ 1057094 h 1057094"/>
              <a:gd name="connsiteX0" fmla="*/ 673905 w 684870"/>
              <a:gd name="connsiteY0" fmla="*/ 0 h 1041854"/>
              <a:gd name="connsiteX1" fmla="*/ 684870 w 684870"/>
              <a:gd name="connsiteY1" fmla="*/ 1034234 h 1041854"/>
              <a:gd name="connsiteX2" fmla="*/ 0 w 684870"/>
              <a:gd name="connsiteY2" fmla="*/ 1041854 h 1041854"/>
              <a:gd name="connsiteX0" fmla="*/ 685793 w 685793"/>
              <a:gd name="connsiteY0" fmla="*/ 0 h 1041854"/>
              <a:gd name="connsiteX1" fmla="*/ 684870 w 685793"/>
              <a:gd name="connsiteY1" fmla="*/ 1034234 h 1041854"/>
              <a:gd name="connsiteX2" fmla="*/ 0 w 685793"/>
              <a:gd name="connsiteY2" fmla="*/ 1041854 h 1041854"/>
            </a:gdLst>
            <a:ahLst/>
            <a:cxnLst>
              <a:cxn ang="0">
                <a:pos x="connsiteX0" y="connsiteY0"/>
              </a:cxn>
              <a:cxn ang="0">
                <a:pos x="connsiteX1" y="connsiteY1"/>
              </a:cxn>
              <a:cxn ang="0">
                <a:pos x="connsiteX2" y="connsiteY2"/>
              </a:cxn>
            </a:cxnLst>
            <a:rect l="l" t="t" r="r" b="b"/>
            <a:pathLst>
              <a:path w="685793" h="1041854">
                <a:moveTo>
                  <a:pt x="685793" y="0"/>
                </a:moveTo>
                <a:cubicBezTo>
                  <a:pt x="685485" y="344745"/>
                  <a:pt x="685178" y="689489"/>
                  <a:pt x="684870" y="1034234"/>
                </a:cubicBezTo>
                <a:lnTo>
                  <a:pt x="0" y="1041854"/>
                </a:lnTo>
              </a:path>
            </a:pathLst>
          </a:custGeom>
          <a:ln w="25400">
            <a:solidFill>
              <a:srgbClr val="00B0F0"/>
            </a:solidFill>
            <a:headEnd type="arrow"/>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a:solidFill>
                <a:schemeClr val="tx1"/>
              </a:solidFill>
            </a:endParaRPr>
          </a:p>
        </p:txBody>
      </p:sp>
      <p:sp>
        <p:nvSpPr>
          <p:cNvPr id="35" name="Oval 34">
            <a:extLst>
              <a:ext uri="{FF2B5EF4-FFF2-40B4-BE49-F238E27FC236}">
                <a16:creationId xmlns:a16="http://schemas.microsoft.com/office/drawing/2014/main" id="{0F972416-573D-F748-8C94-4F1E824AB6BE}"/>
              </a:ext>
            </a:extLst>
          </p:cNvPr>
          <p:cNvSpPr/>
          <p:nvPr/>
        </p:nvSpPr>
        <p:spPr>
          <a:xfrm>
            <a:off x="6479894" y="5692588"/>
            <a:ext cx="370389" cy="335666"/>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W2</a:t>
            </a:r>
          </a:p>
        </p:txBody>
      </p:sp>
      <p:sp>
        <p:nvSpPr>
          <p:cNvPr id="106" name="Oval 105">
            <a:extLst>
              <a:ext uri="{FF2B5EF4-FFF2-40B4-BE49-F238E27FC236}">
                <a16:creationId xmlns:a16="http://schemas.microsoft.com/office/drawing/2014/main" id="{B78756F3-C224-4F48-A599-23AD9A1308B8}"/>
              </a:ext>
            </a:extLst>
          </p:cNvPr>
          <p:cNvSpPr/>
          <p:nvPr/>
        </p:nvSpPr>
        <p:spPr>
          <a:xfrm>
            <a:off x="7664683" y="3458281"/>
            <a:ext cx="370389" cy="335666"/>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W1</a:t>
            </a:r>
          </a:p>
        </p:txBody>
      </p:sp>
      <p:sp>
        <p:nvSpPr>
          <p:cNvPr id="107" name="Oval 106">
            <a:extLst>
              <a:ext uri="{FF2B5EF4-FFF2-40B4-BE49-F238E27FC236}">
                <a16:creationId xmlns:a16="http://schemas.microsoft.com/office/drawing/2014/main" id="{61F4172E-28EA-2149-A0B3-0BA1DE84C948}"/>
              </a:ext>
            </a:extLst>
          </p:cNvPr>
          <p:cNvSpPr/>
          <p:nvPr/>
        </p:nvSpPr>
        <p:spPr>
          <a:xfrm>
            <a:off x="6426105" y="5163670"/>
            <a:ext cx="370389" cy="335666"/>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C2</a:t>
            </a:r>
          </a:p>
        </p:txBody>
      </p:sp>
      <p:sp>
        <p:nvSpPr>
          <p:cNvPr id="108" name="Oval 107">
            <a:extLst>
              <a:ext uri="{FF2B5EF4-FFF2-40B4-BE49-F238E27FC236}">
                <a16:creationId xmlns:a16="http://schemas.microsoft.com/office/drawing/2014/main" id="{8567B3C6-2247-1541-B494-36E9FCB5D9E1}"/>
              </a:ext>
            </a:extLst>
          </p:cNvPr>
          <p:cNvSpPr/>
          <p:nvPr/>
        </p:nvSpPr>
        <p:spPr>
          <a:xfrm>
            <a:off x="7274947" y="3057591"/>
            <a:ext cx="370389" cy="335666"/>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C1</a:t>
            </a:r>
          </a:p>
        </p:txBody>
      </p:sp>
      <p:sp>
        <p:nvSpPr>
          <p:cNvPr id="109" name="Oval 108">
            <a:extLst>
              <a:ext uri="{FF2B5EF4-FFF2-40B4-BE49-F238E27FC236}">
                <a16:creationId xmlns:a16="http://schemas.microsoft.com/office/drawing/2014/main" id="{859CBBBC-48C4-274E-BF77-63596CB9B829}"/>
              </a:ext>
            </a:extLst>
          </p:cNvPr>
          <p:cNvSpPr/>
          <p:nvPr/>
        </p:nvSpPr>
        <p:spPr>
          <a:xfrm>
            <a:off x="7473316" y="1023968"/>
            <a:ext cx="370389" cy="335666"/>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P1</a:t>
            </a:r>
          </a:p>
        </p:txBody>
      </p:sp>
      <p:sp>
        <p:nvSpPr>
          <p:cNvPr id="112" name="Oval 111">
            <a:extLst>
              <a:ext uri="{FF2B5EF4-FFF2-40B4-BE49-F238E27FC236}">
                <a16:creationId xmlns:a16="http://schemas.microsoft.com/office/drawing/2014/main" id="{5F3A6F28-9173-8B44-A153-2AE80F0369A2}"/>
              </a:ext>
            </a:extLst>
          </p:cNvPr>
          <p:cNvSpPr/>
          <p:nvPr/>
        </p:nvSpPr>
        <p:spPr>
          <a:xfrm>
            <a:off x="4163289" y="6519746"/>
            <a:ext cx="222857" cy="188041"/>
          </a:xfrm>
          <a:prstGeom prst="ellipse">
            <a:avLst/>
          </a:prstGeom>
          <a:solidFill>
            <a:srgbClr val="E6E6E6"/>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000" dirty="0">
                <a:solidFill>
                  <a:schemeClr val="tx1"/>
                </a:solidFill>
              </a:rPr>
              <a:t>##</a:t>
            </a:r>
          </a:p>
        </p:txBody>
      </p:sp>
      <p:sp>
        <p:nvSpPr>
          <p:cNvPr id="94" name="TextBox 93">
            <a:extLst>
              <a:ext uri="{FF2B5EF4-FFF2-40B4-BE49-F238E27FC236}">
                <a16:creationId xmlns:a16="http://schemas.microsoft.com/office/drawing/2014/main" id="{859D9BB2-C1AA-FB4A-B2AE-9151BE8C3F18}"/>
              </a:ext>
            </a:extLst>
          </p:cNvPr>
          <p:cNvSpPr txBox="1"/>
          <p:nvPr/>
        </p:nvSpPr>
        <p:spPr>
          <a:xfrm>
            <a:off x="10217768" y="955072"/>
            <a:ext cx="1956024" cy="784830"/>
          </a:xfrm>
          <a:prstGeom prst="rect">
            <a:avLst/>
          </a:prstGeom>
          <a:noFill/>
        </p:spPr>
        <p:txBody>
          <a:bodyPr wrap="square" rtlCol="0">
            <a:spAutoFit/>
          </a:bodyPr>
          <a:lstStyle/>
          <a:p>
            <a:r>
              <a:rPr lang="en-AU" sz="900" b="1" dirty="0" err="1">
                <a:latin typeface="+mn-lt"/>
              </a:rPr>
              <a:t>Austrac</a:t>
            </a:r>
            <a:r>
              <a:rPr lang="en-AU" sz="900" b="1" dirty="0">
                <a:latin typeface="+mn-lt"/>
              </a:rPr>
              <a:t> Forms:</a:t>
            </a:r>
          </a:p>
          <a:p>
            <a:r>
              <a:rPr lang="en-AU" sz="900" b="1" dirty="0">
                <a:latin typeface="+mn-lt"/>
              </a:rPr>
              <a:t>TTR </a:t>
            </a:r>
            <a:r>
              <a:rPr lang="en-AU" sz="900" dirty="0">
                <a:latin typeface="+mn-lt"/>
              </a:rPr>
              <a:t>(threshold transaction report)</a:t>
            </a:r>
          </a:p>
          <a:p>
            <a:r>
              <a:rPr lang="en-AU" sz="900" b="1" dirty="0">
                <a:latin typeface="+mn-lt"/>
              </a:rPr>
              <a:t>SMR </a:t>
            </a:r>
            <a:r>
              <a:rPr lang="en-AU" sz="900" dirty="0">
                <a:latin typeface="+mn-lt"/>
              </a:rPr>
              <a:t>(suspicious matter reports)</a:t>
            </a:r>
          </a:p>
          <a:p>
            <a:r>
              <a:rPr lang="en-AU" sz="900" b="1" dirty="0">
                <a:latin typeface="+mn-lt"/>
              </a:rPr>
              <a:t>IFTIs</a:t>
            </a:r>
            <a:r>
              <a:rPr lang="en-AU" sz="900" dirty="0">
                <a:latin typeface="+mn-lt"/>
              </a:rPr>
              <a:t> (international funds transfer instruction)</a:t>
            </a:r>
          </a:p>
        </p:txBody>
      </p:sp>
      <p:sp>
        <p:nvSpPr>
          <p:cNvPr id="113" name="Isosceles Triangle 18">
            <a:extLst>
              <a:ext uri="{FF2B5EF4-FFF2-40B4-BE49-F238E27FC236}">
                <a16:creationId xmlns:a16="http://schemas.microsoft.com/office/drawing/2014/main" id="{FE84DE0A-19FF-4063-A1FC-A3CB5F397230}"/>
              </a:ext>
            </a:extLst>
          </p:cNvPr>
          <p:cNvSpPr/>
          <p:nvPr/>
        </p:nvSpPr>
        <p:spPr>
          <a:xfrm flipH="1" flipV="1">
            <a:off x="9844622" y="2233100"/>
            <a:ext cx="566900" cy="2116124"/>
          </a:xfrm>
          <a:custGeom>
            <a:avLst/>
            <a:gdLst>
              <a:gd name="connsiteX0" fmla="*/ 0 w 783930"/>
              <a:gd name="connsiteY0" fmla="*/ 1095194 h 1095194"/>
              <a:gd name="connsiteX1" fmla="*/ 391965 w 783930"/>
              <a:gd name="connsiteY1" fmla="*/ 0 h 1095194"/>
              <a:gd name="connsiteX2" fmla="*/ 783930 w 783930"/>
              <a:gd name="connsiteY2" fmla="*/ 1095194 h 1095194"/>
              <a:gd name="connsiteX3" fmla="*/ 0 w 783930"/>
              <a:gd name="connsiteY3" fmla="*/ 1095194 h 1095194"/>
              <a:gd name="connsiteX0" fmla="*/ 300525 w 692490"/>
              <a:gd name="connsiteY0" fmla="*/ 0 h 1186634"/>
              <a:gd name="connsiteX1" fmla="*/ 692490 w 692490"/>
              <a:gd name="connsiteY1" fmla="*/ 1095194 h 1186634"/>
              <a:gd name="connsiteX2" fmla="*/ 0 w 692490"/>
              <a:gd name="connsiteY2" fmla="*/ 1186634 h 1186634"/>
              <a:gd name="connsiteX0" fmla="*/ 300525 w 692490"/>
              <a:gd name="connsiteY0" fmla="*/ 0 h 1186634"/>
              <a:gd name="connsiteX1" fmla="*/ 692490 w 692490"/>
              <a:gd name="connsiteY1" fmla="*/ 1095194 h 1186634"/>
              <a:gd name="connsiteX2" fmla="*/ 0 w 692490"/>
              <a:gd name="connsiteY2" fmla="*/ 1186634 h 1186634"/>
              <a:gd name="connsiteX0" fmla="*/ 681525 w 692490"/>
              <a:gd name="connsiteY0" fmla="*/ 0 h 1125674"/>
              <a:gd name="connsiteX1" fmla="*/ 692490 w 692490"/>
              <a:gd name="connsiteY1" fmla="*/ 1034234 h 1125674"/>
              <a:gd name="connsiteX2" fmla="*/ 0 w 692490"/>
              <a:gd name="connsiteY2" fmla="*/ 1125674 h 1125674"/>
              <a:gd name="connsiteX0" fmla="*/ 673905 w 684870"/>
              <a:gd name="connsiteY0" fmla="*/ 0 h 1057094"/>
              <a:gd name="connsiteX1" fmla="*/ 684870 w 684870"/>
              <a:gd name="connsiteY1" fmla="*/ 1034234 h 1057094"/>
              <a:gd name="connsiteX2" fmla="*/ 0 w 684870"/>
              <a:gd name="connsiteY2" fmla="*/ 1057094 h 1057094"/>
              <a:gd name="connsiteX0" fmla="*/ 673905 w 684870"/>
              <a:gd name="connsiteY0" fmla="*/ 0 h 1041854"/>
              <a:gd name="connsiteX1" fmla="*/ 684870 w 684870"/>
              <a:gd name="connsiteY1" fmla="*/ 1034234 h 1041854"/>
              <a:gd name="connsiteX2" fmla="*/ 0 w 684870"/>
              <a:gd name="connsiteY2" fmla="*/ 1041854 h 1041854"/>
              <a:gd name="connsiteX0" fmla="*/ 685793 w 685793"/>
              <a:gd name="connsiteY0" fmla="*/ 0 h 1041854"/>
              <a:gd name="connsiteX1" fmla="*/ 684870 w 685793"/>
              <a:gd name="connsiteY1" fmla="*/ 1034234 h 1041854"/>
              <a:gd name="connsiteX2" fmla="*/ 0 w 685793"/>
              <a:gd name="connsiteY2" fmla="*/ 1041854 h 1041854"/>
              <a:gd name="connsiteX0" fmla="*/ 685793 w 685793"/>
              <a:gd name="connsiteY0" fmla="*/ 0 h 1041854"/>
              <a:gd name="connsiteX1" fmla="*/ 667301 w 685793"/>
              <a:gd name="connsiteY1" fmla="*/ 1038124 h 1041854"/>
              <a:gd name="connsiteX2" fmla="*/ 0 w 685793"/>
              <a:gd name="connsiteY2" fmla="*/ 1041854 h 1041854"/>
              <a:gd name="connsiteX0" fmla="*/ 685793 w 714538"/>
              <a:gd name="connsiteY0" fmla="*/ 0 h 1041854"/>
              <a:gd name="connsiteX1" fmla="*/ 714536 w 714538"/>
              <a:gd name="connsiteY1" fmla="*/ 1033510 h 1041854"/>
              <a:gd name="connsiteX2" fmla="*/ 0 w 714538"/>
              <a:gd name="connsiteY2" fmla="*/ 1041854 h 1041854"/>
              <a:gd name="connsiteX0" fmla="*/ 685793 w 714537"/>
              <a:gd name="connsiteY0" fmla="*/ 0 h 1042170"/>
              <a:gd name="connsiteX1" fmla="*/ 714535 w 714537"/>
              <a:gd name="connsiteY1" fmla="*/ 1042170 h 1042170"/>
              <a:gd name="connsiteX2" fmla="*/ 0 w 714537"/>
              <a:gd name="connsiteY2" fmla="*/ 1041854 h 1042170"/>
            </a:gdLst>
            <a:ahLst/>
            <a:cxnLst>
              <a:cxn ang="0">
                <a:pos x="connsiteX0" y="connsiteY0"/>
              </a:cxn>
              <a:cxn ang="0">
                <a:pos x="connsiteX1" y="connsiteY1"/>
              </a:cxn>
              <a:cxn ang="0">
                <a:pos x="connsiteX2" y="connsiteY2"/>
              </a:cxn>
            </a:cxnLst>
            <a:rect l="l" t="t" r="r" b="b"/>
            <a:pathLst>
              <a:path w="714537" h="1042170">
                <a:moveTo>
                  <a:pt x="685793" y="0"/>
                </a:moveTo>
                <a:cubicBezTo>
                  <a:pt x="685485" y="344745"/>
                  <a:pt x="714843" y="697425"/>
                  <a:pt x="714535" y="1042170"/>
                </a:cubicBezTo>
                <a:lnTo>
                  <a:pt x="0" y="1041854"/>
                </a:lnTo>
              </a:path>
            </a:pathLst>
          </a:custGeom>
          <a:ln w="25400">
            <a:solidFill>
              <a:srgbClr val="00B0F0"/>
            </a:solidFill>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114" name="TextBox 113">
            <a:extLst>
              <a:ext uri="{FF2B5EF4-FFF2-40B4-BE49-F238E27FC236}">
                <a16:creationId xmlns:a16="http://schemas.microsoft.com/office/drawing/2014/main" id="{0154FE78-3488-4871-9A15-105903D1D50E}"/>
              </a:ext>
            </a:extLst>
          </p:cNvPr>
          <p:cNvSpPr txBox="1"/>
          <p:nvPr/>
        </p:nvSpPr>
        <p:spPr>
          <a:xfrm>
            <a:off x="9902660" y="3093151"/>
            <a:ext cx="932523" cy="861774"/>
          </a:xfrm>
          <a:prstGeom prst="rect">
            <a:avLst/>
          </a:prstGeom>
          <a:noFill/>
        </p:spPr>
        <p:txBody>
          <a:bodyPr wrap="square" rtlCol="0">
            <a:spAutoFit/>
          </a:bodyPr>
          <a:lstStyle/>
          <a:p>
            <a:r>
              <a:rPr lang="en-AU" sz="1000" dirty="0">
                <a:latin typeface="+mn-lt"/>
              </a:rPr>
              <a:t>TTR (with auto open/closed case in TrackVia)</a:t>
            </a:r>
          </a:p>
        </p:txBody>
      </p:sp>
      <p:sp>
        <p:nvSpPr>
          <p:cNvPr id="115" name="Oval 114">
            <a:extLst>
              <a:ext uri="{FF2B5EF4-FFF2-40B4-BE49-F238E27FC236}">
                <a16:creationId xmlns:a16="http://schemas.microsoft.com/office/drawing/2014/main" id="{9DF6877B-B9BE-4F27-B119-39F4C6E628EC}"/>
              </a:ext>
            </a:extLst>
          </p:cNvPr>
          <p:cNvSpPr/>
          <p:nvPr/>
        </p:nvSpPr>
        <p:spPr>
          <a:xfrm>
            <a:off x="9665100" y="2371763"/>
            <a:ext cx="370389" cy="335666"/>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A1</a:t>
            </a:r>
          </a:p>
        </p:txBody>
      </p:sp>
      <p:cxnSp>
        <p:nvCxnSpPr>
          <p:cNvPr id="120" name="Straight Arrow Connector 119">
            <a:extLst>
              <a:ext uri="{FF2B5EF4-FFF2-40B4-BE49-F238E27FC236}">
                <a16:creationId xmlns:a16="http://schemas.microsoft.com/office/drawing/2014/main" id="{AE105831-E78A-4644-A2FD-4F375BAD8C76}"/>
              </a:ext>
            </a:extLst>
          </p:cNvPr>
          <p:cNvCxnSpPr>
            <a:cxnSpLocks/>
          </p:cNvCxnSpPr>
          <p:nvPr/>
        </p:nvCxnSpPr>
        <p:spPr>
          <a:xfrm>
            <a:off x="1997242" y="3263853"/>
            <a:ext cx="974558" cy="0"/>
          </a:xfrm>
          <a:prstGeom prst="straightConnector1">
            <a:avLst/>
          </a:prstGeom>
          <a:ln w="2540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27" name="Isosceles Triangle 18">
            <a:extLst>
              <a:ext uri="{FF2B5EF4-FFF2-40B4-BE49-F238E27FC236}">
                <a16:creationId xmlns:a16="http://schemas.microsoft.com/office/drawing/2014/main" id="{6DC73A72-D33D-4215-8BE0-52207649687B}"/>
              </a:ext>
            </a:extLst>
          </p:cNvPr>
          <p:cNvSpPr/>
          <p:nvPr/>
        </p:nvSpPr>
        <p:spPr>
          <a:xfrm rot="16200000">
            <a:off x="6627776" y="3331663"/>
            <a:ext cx="357449" cy="1677674"/>
          </a:xfrm>
          <a:custGeom>
            <a:avLst/>
            <a:gdLst>
              <a:gd name="connsiteX0" fmla="*/ 0 w 783930"/>
              <a:gd name="connsiteY0" fmla="*/ 1095194 h 1095194"/>
              <a:gd name="connsiteX1" fmla="*/ 391965 w 783930"/>
              <a:gd name="connsiteY1" fmla="*/ 0 h 1095194"/>
              <a:gd name="connsiteX2" fmla="*/ 783930 w 783930"/>
              <a:gd name="connsiteY2" fmla="*/ 1095194 h 1095194"/>
              <a:gd name="connsiteX3" fmla="*/ 0 w 783930"/>
              <a:gd name="connsiteY3" fmla="*/ 1095194 h 1095194"/>
              <a:gd name="connsiteX0" fmla="*/ 300525 w 692490"/>
              <a:gd name="connsiteY0" fmla="*/ 0 h 1186634"/>
              <a:gd name="connsiteX1" fmla="*/ 692490 w 692490"/>
              <a:gd name="connsiteY1" fmla="*/ 1095194 h 1186634"/>
              <a:gd name="connsiteX2" fmla="*/ 0 w 692490"/>
              <a:gd name="connsiteY2" fmla="*/ 1186634 h 1186634"/>
              <a:gd name="connsiteX0" fmla="*/ 300525 w 692490"/>
              <a:gd name="connsiteY0" fmla="*/ 0 h 1186634"/>
              <a:gd name="connsiteX1" fmla="*/ 692490 w 692490"/>
              <a:gd name="connsiteY1" fmla="*/ 1095194 h 1186634"/>
              <a:gd name="connsiteX2" fmla="*/ 0 w 692490"/>
              <a:gd name="connsiteY2" fmla="*/ 1186634 h 1186634"/>
              <a:gd name="connsiteX0" fmla="*/ 681525 w 692490"/>
              <a:gd name="connsiteY0" fmla="*/ 0 h 1125674"/>
              <a:gd name="connsiteX1" fmla="*/ 692490 w 692490"/>
              <a:gd name="connsiteY1" fmla="*/ 1034234 h 1125674"/>
              <a:gd name="connsiteX2" fmla="*/ 0 w 692490"/>
              <a:gd name="connsiteY2" fmla="*/ 1125674 h 1125674"/>
              <a:gd name="connsiteX0" fmla="*/ 673905 w 684870"/>
              <a:gd name="connsiteY0" fmla="*/ 0 h 1057094"/>
              <a:gd name="connsiteX1" fmla="*/ 684870 w 684870"/>
              <a:gd name="connsiteY1" fmla="*/ 1034234 h 1057094"/>
              <a:gd name="connsiteX2" fmla="*/ 0 w 684870"/>
              <a:gd name="connsiteY2" fmla="*/ 1057094 h 1057094"/>
              <a:gd name="connsiteX0" fmla="*/ 673905 w 684870"/>
              <a:gd name="connsiteY0" fmla="*/ 0 h 1041854"/>
              <a:gd name="connsiteX1" fmla="*/ 684870 w 684870"/>
              <a:gd name="connsiteY1" fmla="*/ 1034234 h 1041854"/>
              <a:gd name="connsiteX2" fmla="*/ 0 w 684870"/>
              <a:gd name="connsiteY2" fmla="*/ 1041854 h 1041854"/>
              <a:gd name="connsiteX0" fmla="*/ 685793 w 685793"/>
              <a:gd name="connsiteY0" fmla="*/ 0 h 1041854"/>
              <a:gd name="connsiteX1" fmla="*/ 684870 w 685793"/>
              <a:gd name="connsiteY1" fmla="*/ 1034234 h 1041854"/>
              <a:gd name="connsiteX2" fmla="*/ 0 w 685793"/>
              <a:gd name="connsiteY2" fmla="*/ 1041854 h 1041854"/>
            </a:gdLst>
            <a:ahLst/>
            <a:cxnLst>
              <a:cxn ang="0">
                <a:pos x="connsiteX0" y="connsiteY0"/>
              </a:cxn>
              <a:cxn ang="0">
                <a:pos x="connsiteX1" y="connsiteY1"/>
              </a:cxn>
              <a:cxn ang="0">
                <a:pos x="connsiteX2" y="connsiteY2"/>
              </a:cxn>
            </a:cxnLst>
            <a:rect l="l" t="t" r="r" b="b"/>
            <a:pathLst>
              <a:path w="685793" h="1041854">
                <a:moveTo>
                  <a:pt x="685793" y="0"/>
                </a:moveTo>
                <a:cubicBezTo>
                  <a:pt x="685485" y="344745"/>
                  <a:pt x="685178" y="689489"/>
                  <a:pt x="684870" y="1034234"/>
                </a:cubicBezTo>
                <a:lnTo>
                  <a:pt x="0" y="1041854"/>
                </a:lnTo>
              </a:path>
            </a:pathLst>
          </a:custGeom>
          <a:ln w="25400">
            <a:solidFill>
              <a:srgbClr val="00B0F0"/>
            </a:solidFill>
            <a:headEnd type="none"/>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a:solidFill>
                <a:schemeClr val="tx1"/>
              </a:solidFill>
            </a:endParaRPr>
          </a:p>
        </p:txBody>
      </p:sp>
      <p:sp>
        <p:nvSpPr>
          <p:cNvPr id="128" name="Oval 127">
            <a:extLst>
              <a:ext uri="{FF2B5EF4-FFF2-40B4-BE49-F238E27FC236}">
                <a16:creationId xmlns:a16="http://schemas.microsoft.com/office/drawing/2014/main" id="{D275813C-17FC-49C1-A80D-7E16A10602BF}"/>
              </a:ext>
            </a:extLst>
          </p:cNvPr>
          <p:cNvSpPr/>
          <p:nvPr/>
        </p:nvSpPr>
        <p:spPr>
          <a:xfrm>
            <a:off x="6696621" y="3804570"/>
            <a:ext cx="370389" cy="335666"/>
          </a:xfrm>
          <a:prstGeom prst="ellipse">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A2</a:t>
            </a:r>
          </a:p>
        </p:txBody>
      </p:sp>
      <p:sp>
        <p:nvSpPr>
          <p:cNvPr id="129" name="TextBox 128">
            <a:extLst>
              <a:ext uri="{FF2B5EF4-FFF2-40B4-BE49-F238E27FC236}">
                <a16:creationId xmlns:a16="http://schemas.microsoft.com/office/drawing/2014/main" id="{42084CC1-C238-4712-B44C-AD217C840A1B}"/>
              </a:ext>
            </a:extLst>
          </p:cNvPr>
          <p:cNvSpPr txBox="1"/>
          <p:nvPr/>
        </p:nvSpPr>
        <p:spPr>
          <a:xfrm>
            <a:off x="6292919" y="4107479"/>
            <a:ext cx="1324344" cy="369332"/>
          </a:xfrm>
          <a:prstGeom prst="rect">
            <a:avLst/>
          </a:prstGeom>
          <a:noFill/>
        </p:spPr>
        <p:txBody>
          <a:bodyPr wrap="square" rtlCol="0">
            <a:spAutoFit/>
          </a:bodyPr>
          <a:lstStyle/>
          <a:p>
            <a:r>
              <a:rPr lang="en-AU" sz="900" dirty="0">
                <a:latin typeface="+mn-lt"/>
              </a:rPr>
              <a:t>Manual AUSTRAC SMR Reports</a:t>
            </a:r>
          </a:p>
        </p:txBody>
      </p:sp>
      <p:sp>
        <p:nvSpPr>
          <p:cNvPr id="111" name="Isosceles Triangle 18">
            <a:extLst>
              <a:ext uri="{FF2B5EF4-FFF2-40B4-BE49-F238E27FC236}">
                <a16:creationId xmlns:a16="http://schemas.microsoft.com/office/drawing/2014/main" id="{B8E34414-F4B6-4CFB-A352-DA945A93517B}"/>
              </a:ext>
            </a:extLst>
          </p:cNvPr>
          <p:cNvSpPr/>
          <p:nvPr/>
        </p:nvSpPr>
        <p:spPr>
          <a:xfrm rot="10800000">
            <a:off x="1528011" y="4162926"/>
            <a:ext cx="1419726" cy="766882"/>
          </a:xfrm>
          <a:custGeom>
            <a:avLst/>
            <a:gdLst>
              <a:gd name="connsiteX0" fmla="*/ 0 w 783930"/>
              <a:gd name="connsiteY0" fmla="*/ 1095194 h 1095194"/>
              <a:gd name="connsiteX1" fmla="*/ 391965 w 783930"/>
              <a:gd name="connsiteY1" fmla="*/ 0 h 1095194"/>
              <a:gd name="connsiteX2" fmla="*/ 783930 w 783930"/>
              <a:gd name="connsiteY2" fmla="*/ 1095194 h 1095194"/>
              <a:gd name="connsiteX3" fmla="*/ 0 w 783930"/>
              <a:gd name="connsiteY3" fmla="*/ 1095194 h 1095194"/>
              <a:gd name="connsiteX0" fmla="*/ 300525 w 692490"/>
              <a:gd name="connsiteY0" fmla="*/ 0 h 1186634"/>
              <a:gd name="connsiteX1" fmla="*/ 692490 w 692490"/>
              <a:gd name="connsiteY1" fmla="*/ 1095194 h 1186634"/>
              <a:gd name="connsiteX2" fmla="*/ 0 w 692490"/>
              <a:gd name="connsiteY2" fmla="*/ 1186634 h 1186634"/>
              <a:gd name="connsiteX0" fmla="*/ 300525 w 692490"/>
              <a:gd name="connsiteY0" fmla="*/ 0 h 1186634"/>
              <a:gd name="connsiteX1" fmla="*/ 692490 w 692490"/>
              <a:gd name="connsiteY1" fmla="*/ 1095194 h 1186634"/>
              <a:gd name="connsiteX2" fmla="*/ 0 w 692490"/>
              <a:gd name="connsiteY2" fmla="*/ 1186634 h 1186634"/>
              <a:gd name="connsiteX0" fmla="*/ 681525 w 692490"/>
              <a:gd name="connsiteY0" fmla="*/ 0 h 1125674"/>
              <a:gd name="connsiteX1" fmla="*/ 692490 w 692490"/>
              <a:gd name="connsiteY1" fmla="*/ 1034234 h 1125674"/>
              <a:gd name="connsiteX2" fmla="*/ 0 w 692490"/>
              <a:gd name="connsiteY2" fmla="*/ 1125674 h 1125674"/>
              <a:gd name="connsiteX0" fmla="*/ 673905 w 684870"/>
              <a:gd name="connsiteY0" fmla="*/ 0 h 1057094"/>
              <a:gd name="connsiteX1" fmla="*/ 684870 w 684870"/>
              <a:gd name="connsiteY1" fmla="*/ 1034234 h 1057094"/>
              <a:gd name="connsiteX2" fmla="*/ 0 w 684870"/>
              <a:gd name="connsiteY2" fmla="*/ 1057094 h 1057094"/>
              <a:gd name="connsiteX0" fmla="*/ 673905 w 684870"/>
              <a:gd name="connsiteY0" fmla="*/ 0 h 1041854"/>
              <a:gd name="connsiteX1" fmla="*/ 684870 w 684870"/>
              <a:gd name="connsiteY1" fmla="*/ 1034234 h 1041854"/>
              <a:gd name="connsiteX2" fmla="*/ 0 w 684870"/>
              <a:gd name="connsiteY2" fmla="*/ 1041854 h 1041854"/>
              <a:gd name="connsiteX0" fmla="*/ 685793 w 685793"/>
              <a:gd name="connsiteY0" fmla="*/ 0 h 1041854"/>
              <a:gd name="connsiteX1" fmla="*/ 684870 w 685793"/>
              <a:gd name="connsiteY1" fmla="*/ 1034234 h 1041854"/>
              <a:gd name="connsiteX2" fmla="*/ 0 w 685793"/>
              <a:gd name="connsiteY2" fmla="*/ 1041854 h 1041854"/>
            </a:gdLst>
            <a:ahLst/>
            <a:cxnLst>
              <a:cxn ang="0">
                <a:pos x="connsiteX0" y="connsiteY0"/>
              </a:cxn>
              <a:cxn ang="0">
                <a:pos x="connsiteX1" y="connsiteY1"/>
              </a:cxn>
              <a:cxn ang="0">
                <a:pos x="connsiteX2" y="connsiteY2"/>
              </a:cxn>
            </a:cxnLst>
            <a:rect l="l" t="t" r="r" b="b"/>
            <a:pathLst>
              <a:path w="685793" h="1041854">
                <a:moveTo>
                  <a:pt x="685793" y="0"/>
                </a:moveTo>
                <a:cubicBezTo>
                  <a:pt x="685485" y="344745"/>
                  <a:pt x="685178" y="689489"/>
                  <a:pt x="684870" y="1034234"/>
                </a:cubicBezTo>
                <a:lnTo>
                  <a:pt x="0" y="1041854"/>
                </a:lnTo>
              </a:path>
            </a:pathLst>
          </a:custGeom>
          <a:ln w="2540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a:solidFill>
                <a:schemeClr val="tx1"/>
              </a:solidFill>
            </a:endParaRPr>
          </a:p>
        </p:txBody>
      </p:sp>
      <p:sp>
        <p:nvSpPr>
          <p:cNvPr id="130" name="TextBox 129">
            <a:extLst>
              <a:ext uri="{FF2B5EF4-FFF2-40B4-BE49-F238E27FC236}">
                <a16:creationId xmlns:a16="http://schemas.microsoft.com/office/drawing/2014/main" id="{DFEF606E-9AC2-4710-8A78-0770768B67D0}"/>
              </a:ext>
            </a:extLst>
          </p:cNvPr>
          <p:cNvSpPr txBox="1"/>
          <p:nvPr/>
        </p:nvSpPr>
        <p:spPr>
          <a:xfrm>
            <a:off x="1608584" y="4179473"/>
            <a:ext cx="1139961" cy="553998"/>
          </a:xfrm>
          <a:prstGeom prst="rect">
            <a:avLst/>
          </a:prstGeom>
          <a:noFill/>
        </p:spPr>
        <p:txBody>
          <a:bodyPr wrap="square" rtlCol="0">
            <a:spAutoFit/>
          </a:bodyPr>
          <a:lstStyle/>
          <a:p>
            <a:r>
              <a:rPr lang="en-AU" sz="1000" dirty="0">
                <a:latin typeface="+mn-lt"/>
              </a:rPr>
              <a:t>Manual Add/Update Patron Case</a:t>
            </a:r>
          </a:p>
        </p:txBody>
      </p:sp>
    </p:spTree>
    <p:extLst>
      <p:ext uri="{BB962C8B-B14F-4D97-AF65-F5344CB8AC3E}">
        <p14:creationId xmlns:p14="http://schemas.microsoft.com/office/powerpoint/2010/main" val="324749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Architecture Design Review</a:t>
            </a:r>
          </a:p>
        </p:txBody>
      </p:sp>
      <p:sp>
        <p:nvSpPr>
          <p:cNvPr id="3" name="Text Placeholder 2"/>
          <p:cNvSpPr>
            <a:spLocks noGrp="1"/>
          </p:cNvSpPr>
          <p:nvPr>
            <p:ph type="body" sz="quarter" idx="14"/>
          </p:nvPr>
        </p:nvSpPr>
        <p:spPr/>
        <p:txBody>
          <a:bodyPr/>
          <a:lstStyle/>
          <a:p>
            <a:r>
              <a:rPr lang="en-US" dirty="0">
                <a:solidFill>
                  <a:schemeClr val="hlink"/>
                </a:solidFill>
              </a:rPr>
              <a:t>High Level Design</a:t>
            </a:r>
            <a:endParaRPr lang="en-AU" dirty="0"/>
          </a:p>
        </p:txBody>
      </p:sp>
      <p:sp>
        <p:nvSpPr>
          <p:cNvPr id="17" name="Slide Number Placeholder 3">
            <a:extLst>
              <a:ext uri="{FF2B5EF4-FFF2-40B4-BE49-F238E27FC236}">
                <a16:creationId xmlns:a16="http://schemas.microsoft.com/office/drawing/2014/main" id="{4DC7106A-6F7F-4643-B1D0-530EACACEC23}"/>
              </a:ext>
            </a:extLst>
          </p:cNvPr>
          <p:cNvSpPr>
            <a:spLocks noGrp="1"/>
          </p:cNvSpPr>
          <p:nvPr>
            <p:ph type="sldNum" sz="quarter" idx="11"/>
          </p:nvPr>
        </p:nvSpPr>
        <p:spPr>
          <a:xfrm>
            <a:off x="10432845" y="6512997"/>
            <a:ext cx="1422515" cy="216000"/>
          </a:xfrm>
        </p:spPr>
        <p:txBody>
          <a:bodyPr/>
          <a:lstStyle/>
          <a:p>
            <a:pPr fontAlgn="auto">
              <a:spcBef>
                <a:spcPts val="0"/>
              </a:spcBef>
              <a:spcAft>
                <a:spcPts val="0"/>
              </a:spcAft>
            </a:pPr>
            <a:fld id="{CE1B70CE-F4BC-4B6F-A663-B479B5E51611}" type="slidenum">
              <a:rPr lang="en-AU" smtClean="0">
                <a:solidFill>
                  <a:srgbClr val="000000"/>
                </a:solidFill>
              </a:rPr>
              <a:pPr fontAlgn="auto">
                <a:spcBef>
                  <a:spcPts val="0"/>
                </a:spcBef>
                <a:spcAft>
                  <a:spcPts val="0"/>
                </a:spcAft>
              </a:pPr>
              <a:t>7</a:t>
            </a:fld>
            <a:endParaRPr lang="en-AU" dirty="0">
              <a:solidFill>
                <a:srgbClr val="000000"/>
              </a:solidFill>
            </a:endParaRPr>
          </a:p>
        </p:txBody>
      </p:sp>
      <p:sp>
        <p:nvSpPr>
          <p:cNvPr id="18" name="Rounded Rectangle 17">
            <a:extLst>
              <a:ext uri="{FF2B5EF4-FFF2-40B4-BE49-F238E27FC236}">
                <a16:creationId xmlns:a16="http://schemas.microsoft.com/office/drawing/2014/main" id="{521D6FF0-ADEE-7847-AEB1-E1A51B702465}"/>
              </a:ext>
            </a:extLst>
          </p:cNvPr>
          <p:cNvSpPr/>
          <p:nvPr/>
        </p:nvSpPr>
        <p:spPr>
          <a:xfrm>
            <a:off x="767406" y="1187272"/>
            <a:ext cx="10870412" cy="4812696"/>
          </a:xfrm>
          <a:prstGeom prst="roundRect">
            <a:avLst>
              <a:gd name="adj" fmla="val 6777"/>
            </a:avLst>
          </a:prstGeom>
          <a:noFill/>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nchorCtr="0"/>
          <a:lstStyle/>
          <a:p>
            <a:r>
              <a:rPr lang="en-US" dirty="0">
                <a:solidFill>
                  <a:schemeClr val="tx1"/>
                </a:solidFill>
              </a:rPr>
              <a:t>Impacts:</a:t>
            </a:r>
          </a:p>
          <a:p>
            <a:endParaRPr lang="en-US" sz="1600" dirty="0">
              <a:solidFill>
                <a:schemeClr val="tx1"/>
              </a:solidFill>
            </a:endParaRPr>
          </a:p>
          <a:p>
            <a:pPr marL="285750" indent="-285750">
              <a:buFont typeface="Arial" panose="020B0604020202020204" pitchFamily="34" charset="0"/>
              <a:buChar char="•"/>
            </a:pPr>
            <a:r>
              <a:rPr lang="en-US" sz="1600" dirty="0" err="1">
                <a:solidFill>
                  <a:schemeClr val="tx1"/>
                </a:solidFill>
              </a:rPr>
              <a:t>TrackVia</a:t>
            </a:r>
            <a:r>
              <a:rPr lang="en-US" sz="1600" dirty="0">
                <a:solidFill>
                  <a:schemeClr val="tx1"/>
                </a:solidFill>
              </a:rPr>
              <a:t> to replace </a:t>
            </a:r>
            <a:r>
              <a:rPr lang="en-US" sz="1600" dirty="0" err="1">
                <a:solidFill>
                  <a:schemeClr val="tx1"/>
                </a:solidFill>
              </a:rPr>
              <a:t>Protecht</a:t>
            </a:r>
            <a:r>
              <a:rPr lang="en-US" sz="1600" dirty="0">
                <a:solidFill>
                  <a:schemeClr val="tx1"/>
                </a:solidFill>
              </a:rPr>
              <a:t> for AML Case Management / Workflow:</a:t>
            </a:r>
          </a:p>
          <a:p>
            <a:pPr marL="742950" lvl="1" indent="-285750">
              <a:buFont typeface="Arial" panose="020B0604020202020204" pitchFamily="34" charset="0"/>
              <a:buChar char="•"/>
            </a:pPr>
            <a:r>
              <a:rPr lang="en-US" sz="1600" dirty="0" err="1">
                <a:solidFill>
                  <a:schemeClr val="tx1"/>
                </a:solidFill>
              </a:rPr>
              <a:t>TrackVia</a:t>
            </a:r>
            <a:r>
              <a:rPr lang="en-US" sz="1600" dirty="0">
                <a:solidFill>
                  <a:schemeClr val="tx1"/>
                </a:solidFill>
              </a:rPr>
              <a:t> the core AML system – Case Management 	</a:t>
            </a:r>
          </a:p>
          <a:p>
            <a:pPr marL="742950" lvl="1" indent="-285750">
              <a:buFont typeface="Arial" panose="020B0604020202020204" pitchFamily="34" charset="0"/>
              <a:buChar char="•"/>
            </a:pPr>
            <a:r>
              <a:rPr lang="en-US" sz="1600" dirty="0">
                <a:solidFill>
                  <a:schemeClr val="tx1"/>
                </a:solidFill>
              </a:rPr>
              <a:t>Move the </a:t>
            </a:r>
            <a:r>
              <a:rPr lang="en-US" sz="1600" dirty="0" err="1">
                <a:solidFill>
                  <a:schemeClr val="tx1"/>
                </a:solidFill>
              </a:rPr>
              <a:t>Protecht</a:t>
            </a:r>
            <a:r>
              <a:rPr lang="en-US" sz="1600" dirty="0">
                <a:solidFill>
                  <a:schemeClr val="tx1"/>
                </a:solidFill>
              </a:rPr>
              <a:t> Patron Register to </a:t>
            </a:r>
            <a:r>
              <a:rPr lang="en-US" sz="1600" dirty="0" err="1">
                <a:solidFill>
                  <a:schemeClr val="tx1"/>
                </a:solidFill>
              </a:rPr>
              <a:t>TrackVia</a:t>
            </a:r>
            <a:r>
              <a:rPr lang="en-US" sz="1600" dirty="0">
                <a:solidFill>
                  <a:schemeClr val="tx1"/>
                </a:solidFill>
              </a:rPr>
              <a:t> (decommission the </a:t>
            </a:r>
            <a:r>
              <a:rPr lang="en-US" sz="1600" dirty="0" err="1">
                <a:solidFill>
                  <a:schemeClr val="tx1"/>
                </a:solidFill>
              </a:rPr>
              <a:t>Protecht</a:t>
            </a:r>
            <a:r>
              <a:rPr lang="en-US" sz="1600" dirty="0">
                <a:solidFill>
                  <a:schemeClr val="tx1"/>
                </a:solidFill>
              </a:rPr>
              <a:t> AML component)</a:t>
            </a:r>
          </a:p>
          <a:p>
            <a:pPr marL="742950" lvl="1" indent="-285750">
              <a:buFont typeface="Arial" panose="020B0604020202020204" pitchFamily="34" charset="0"/>
              <a:buChar char="•"/>
            </a:pPr>
            <a:r>
              <a:rPr lang="en-US" sz="1600" dirty="0">
                <a:solidFill>
                  <a:schemeClr val="tx1"/>
                </a:solidFill>
              </a:rPr>
              <a:t>SSO integration for user login/authentication</a:t>
            </a:r>
          </a:p>
          <a:p>
            <a:pPr marL="285750" indent="-285750">
              <a:buFont typeface="Arial" panose="020B0604020202020204" pitchFamily="34" charset="0"/>
              <a:buChar char="•"/>
            </a:pPr>
            <a:r>
              <a:rPr lang="en-US" sz="1600" dirty="0">
                <a:solidFill>
                  <a:schemeClr val="tx1"/>
                </a:solidFill>
              </a:rPr>
              <a:t>Phase Out </a:t>
            </a:r>
            <a:r>
              <a:rPr lang="en-US" sz="1600" dirty="0" err="1">
                <a:solidFill>
                  <a:schemeClr val="tx1"/>
                </a:solidFill>
              </a:rPr>
              <a:t>Transwatch</a:t>
            </a:r>
            <a:r>
              <a:rPr lang="en-US" sz="1600" dirty="0">
                <a:solidFill>
                  <a:schemeClr val="tx1"/>
                </a:solidFill>
              </a:rPr>
              <a:t> / World Check systems:</a:t>
            </a:r>
          </a:p>
          <a:p>
            <a:pPr marL="742950" lvl="1" indent="-285750">
              <a:buFont typeface="Arial" panose="020B0604020202020204" pitchFamily="34" charset="0"/>
              <a:buChar char="•"/>
            </a:pPr>
            <a:r>
              <a:rPr lang="en-US" sz="1600" dirty="0">
                <a:solidFill>
                  <a:schemeClr val="tx1"/>
                </a:solidFill>
              </a:rPr>
              <a:t>Factiva to replace </a:t>
            </a:r>
            <a:r>
              <a:rPr lang="en-US" sz="1600" dirty="0" err="1">
                <a:solidFill>
                  <a:schemeClr val="tx1"/>
                </a:solidFill>
              </a:rPr>
              <a:t>WorldCheck</a:t>
            </a:r>
            <a:r>
              <a:rPr lang="en-US" sz="1600" dirty="0">
                <a:solidFill>
                  <a:schemeClr val="tx1"/>
                </a:solidFill>
              </a:rPr>
              <a:t> for Patron Screening.</a:t>
            </a:r>
          </a:p>
          <a:p>
            <a:pPr marL="742950" lvl="1" indent="-285750">
              <a:buFont typeface="Arial" panose="020B0604020202020204" pitchFamily="34" charset="0"/>
              <a:buChar char="•"/>
            </a:pPr>
            <a:r>
              <a:rPr lang="en-US" sz="1600" dirty="0">
                <a:solidFill>
                  <a:schemeClr val="tx1"/>
                </a:solidFill>
              </a:rPr>
              <a:t>Data Lake – New functions: Transactions monitoring, Real time alerts, machine learning</a:t>
            </a:r>
          </a:p>
          <a:p>
            <a:pPr marL="285750" indent="-285750">
              <a:buFont typeface="Arial" panose="020B0604020202020204" pitchFamily="34" charset="0"/>
              <a:buChar char="•"/>
            </a:pPr>
            <a:r>
              <a:rPr lang="en-US" sz="1600" dirty="0">
                <a:solidFill>
                  <a:schemeClr val="tx1"/>
                </a:solidFill>
              </a:rPr>
              <a:t>Phase out CDW:</a:t>
            </a:r>
          </a:p>
          <a:p>
            <a:pPr marL="742950" lvl="1" indent="-285750">
              <a:buFont typeface="Arial" panose="020B0604020202020204" pitchFamily="34" charset="0"/>
              <a:buChar char="•"/>
            </a:pPr>
            <a:r>
              <a:rPr lang="en-US" sz="1600" dirty="0">
                <a:solidFill>
                  <a:schemeClr val="tx1"/>
                </a:solidFill>
              </a:rPr>
              <a:t>Transition CDW capability to Data Lake.</a:t>
            </a:r>
          </a:p>
          <a:p>
            <a:pPr marL="285750" indent="-285750">
              <a:buFont typeface="Arial" panose="020B0604020202020204" pitchFamily="34" charset="0"/>
              <a:buChar char="•"/>
            </a:pPr>
            <a:r>
              <a:rPr lang="en-US" sz="1600" dirty="0">
                <a:solidFill>
                  <a:schemeClr val="tx1"/>
                </a:solidFill>
              </a:rPr>
              <a:t>New Integrations:</a:t>
            </a:r>
          </a:p>
          <a:p>
            <a:pPr marL="742950" lvl="1" indent="-285750">
              <a:buFont typeface="Arial" panose="020B0604020202020204" pitchFamily="34" charset="0"/>
              <a:buChar char="•"/>
            </a:pPr>
            <a:r>
              <a:rPr lang="en-US" sz="1600" dirty="0">
                <a:solidFill>
                  <a:schemeClr val="tx1"/>
                </a:solidFill>
              </a:rPr>
              <a:t>Ability to plug into additional PEP databases (e.g. Asia focused)</a:t>
            </a:r>
          </a:p>
          <a:p>
            <a:pPr marL="742950" lvl="1" indent="-285750">
              <a:buFont typeface="Arial" panose="020B0604020202020204" pitchFamily="34" charset="0"/>
              <a:buChar char="•"/>
            </a:pPr>
            <a:r>
              <a:rPr lang="en-US" sz="1600" dirty="0">
                <a:solidFill>
                  <a:schemeClr val="tx1"/>
                </a:solidFill>
              </a:rPr>
              <a:t>TrackVia integration with Austrac</a:t>
            </a:r>
          </a:p>
          <a:p>
            <a:pPr marL="742950" lvl="1" indent="-285750">
              <a:buFont typeface="Arial" panose="020B0604020202020204" pitchFamily="34" charset="0"/>
              <a:buChar char="•"/>
            </a:pPr>
            <a:r>
              <a:rPr lang="en-US" sz="1600" dirty="0">
                <a:solidFill>
                  <a:schemeClr val="tx1"/>
                </a:solidFill>
              </a:rPr>
              <a:t>MDM integration</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endParaRPr lang="en-US" sz="12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937125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p:txBody>
          <a:bodyPr/>
          <a:lstStyle/>
          <a:p>
            <a:r>
              <a:rPr lang="en-AU" dirty="0"/>
              <a:t>Data Architecture</a:t>
            </a:r>
          </a:p>
        </p:txBody>
      </p:sp>
      <p:sp>
        <p:nvSpPr>
          <p:cNvPr id="5" name="Slide Number Placeholder 4"/>
          <p:cNvSpPr>
            <a:spLocks noGrp="1"/>
          </p:cNvSpPr>
          <p:nvPr>
            <p:ph type="sldNum" sz="quarter" idx="16"/>
          </p:nvPr>
        </p:nvSpPr>
        <p:spPr/>
        <p:txBody>
          <a:bodyPr/>
          <a:lstStyle/>
          <a:p>
            <a:pPr>
              <a:defRPr/>
            </a:pPr>
            <a:fld id="{357A4ACC-D539-4EF9-A7CD-CDD4C63A7648}" type="slidenum">
              <a:rPr lang="en-AU" smtClean="0"/>
              <a:pPr>
                <a:defRPr/>
              </a:pPr>
              <a:t>8</a:t>
            </a:fld>
            <a:endParaRPr lang="en-AU"/>
          </a:p>
        </p:txBody>
      </p:sp>
      <p:sp>
        <p:nvSpPr>
          <p:cNvPr id="2" name="Title 1"/>
          <p:cNvSpPr>
            <a:spLocks noGrp="1"/>
          </p:cNvSpPr>
          <p:nvPr>
            <p:ph type="title"/>
          </p:nvPr>
        </p:nvSpPr>
        <p:spPr/>
        <p:txBody>
          <a:bodyPr/>
          <a:lstStyle/>
          <a:p>
            <a:r>
              <a:rPr lang="en-AU" dirty="0"/>
              <a:t>Architecture Design Review</a:t>
            </a:r>
          </a:p>
        </p:txBody>
      </p:sp>
      <p:graphicFrame>
        <p:nvGraphicFramePr>
          <p:cNvPr id="3" name="Table 2">
            <a:extLst>
              <a:ext uri="{FF2B5EF4-FFF2-40B4-BE49-F238E27FC236}">
                <a16:creationId xmlns:a16="http://schemas.microsoft.com/office/drawing/2014/main" id="{9F44E395-E1BA-5A41-B324-EF7EB0E66591}"/>
              </a:ext>
            </a:extLst>
          </p:cNvPr>
          <p:cNvGraphicFramePr>
            <a:graphicFrameLocks noGrp="1"/>
          </p:cNvGraphicFramePr>
          <p:nvPr/>
        </p:nvGraphicFramePr>
        <p:xfrm>
          <a:off x="7269933" y="646022"/>
          <a:ext cx="4722638" cy="5559649"/>
        </p:xfrm>
        <a:graphic>
          <a:graphicData uri="http://schemas.openxmlformats.org/drawingml/2006/table">
            <a:tbl>
              <a:tblPr firstRow="1" firstCol="1" bandRow="1"/>
              <a:tblGrid>
                <a:gridCol w="1454134">
                  <a:extLst>
                    <a:ext uri="{9D8B030D-6E8A-4147-A177-3AD203B41FA5}">
                      <a16:colId xmlns:a16="http://schemas.microsoft.com/office/drawing/2014/main" val="544887285"/>
                    </a:ext>
                  </a:extLst>
                </a:gridCol>
                <a:gridCol w="972216">
                  <a:extLst>
                    <a:ext uri="{9D8B030D-6E8A-4147-A177-3AD203B41FA5}">
                      <a16:colId xmlns:a16="http://schemas.microsoft.com/office/drawing/2014/main" val="2300701574"/>
                    </a:ext>
                  </a:extLst>
                </a:gridCol>
                <a:gridCol w="2296288">
                  <a:extLst>
                    <a:ext uri="{9D8B030D-6E8A-4147-A177-3AD203B41FA5}">
                      <a16:colId xmlns:a16="http://schemas.microsoft.com/office/drawing/2014/main" val="1281531796"/>
                    </a:ext>
                  </a:extLst>
                </a:gridCol>
              </a:tblGrid>
              <a:tr h="214633">
                <a:tc>
                  <a:txBody>
                    <a:bodyPr/>
                    <a:lstStyle/>
                    <a:p>
                      <a:pPr marL="6350" marR="71120" indent="-6350" algn="ctr">
                        <a:lnSpc>
                          <a:spcPct val="107000"/>
                        </a:lnSpc>
                        <a:spcAft>
                          <a:spcPts val="0"/>
                        </a:spcAft>
                      </a:pPr>
                      <a:r>
                        <a:rPr lang="en-AU"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KCMS  </a:t>
                      </a:r>
                      <a:endPar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7310" indent="-6350">
                        <a:lnSpc>
                          <a:spcPct val="107000"/>
                        </a:lnSpc>
                        <a:spcAft>
                          <a:spcPts val="0"/>
                        </a:spcAft>
                      </a:pPr>
                      <a:r>
                        <a:rPr lang="en-AU" sz="1000" b="1" dirty="0" err="1">
                          <a:solidFill>
                            <a:srgbClr val="000000"/>
                          </a:solidFill>
                          <a:effectLst/>
                          <a:latin typeface="Arial" panose="020B0604020202020204" pitchFamily="34" charset="0"/>
                          <a:ea typeface="Arial" panose="020B0604020202020204" pitchFamily="34" charset="0"/>
                          <a:cs typeface="Times New Roman" panose="02020603050405020304" pitchFamily="18" charset="0"/>
                        </a:rPr>
                        <a:t>Protecht.ERM</a:t>
                      </a:r>
                      <a:r>
                        <a:rPr lang="en-AU" sz="10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endParaRPr lang="en-AU" sz="10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marR="70485" indent="-6350" algn="ctr">
                        <a:lnSpc>
                          <a:spcPct val="107000"/>
                        </a:lnSpc>
                        <a:spcAft>
                          <a:spcPts val="0"/>
                        </a:spcAft>
                      </a:pPr>
                      <a:r>
                        <a:rPr lang="en-AU" sz="1000" b="1">
                          <a:solidFill>
                            <a:srgbClr val="000000"/>
                          </a:solidFill>
                          <a:effectLst/>
                          <a:latin typeface="Arial" panose="020B0604020202020204" pitchFamily="34" charset="0"/>
                          <a:ea typeface="Arial" panose="020B0604020202020204" pitchFamily="34" charset="0"/>
                          <a:cs typeface="Times New Roman" panose="02020603050405020304" pitchFamily="18" charset="0"/>
                        </a:rPr>
                        <a:t>Data Type  </a:t>
                      </a:r>
                      <a:endPar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7784945"/>
                  </a:ext>
                </a:extLst>
              </a:tr>
              <a:tr h="214633">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patronID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Patron ID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String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6671878"/>
                  </a:ext>
                </a:extLst>
              </a:tr>
              <a:tr h="213119">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propertyID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Property ID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String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8397498"/>
                  </a:ext>
                </a:extLst>
              </a:tr>
              <a:tr h="214633">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firstName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First Name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String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5443613"/>
                  </a:ext>
                </a:extLst>
              </a:tr>
              <a:tr h="214633">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lastName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Last Name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String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1025692"/>
                  </a:ext>
                </a:extLst>
              </a:tr>
              <a:tr h="213624">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DOB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Date of Birth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String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4542949"/>
                  </a:ext>
                </a:extLst>
              </a:tr>
              <a:tr h="634288">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status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Status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String - 8=Casino Excluded, 0=Unknown, </a:t>
                      </a:r>
                    </a:p>
                    <a:p>
                      <a:pPr marL="6350" indent="-6350">
                        <a:lnSpc>
                          <a:spcPct val="107000"/>
                        </a:lnSpc>
                        <a:spcAft>
                          <a:spcPts val="0"/>
                        </a:spcAft>
                      </a:pPr>
                      <a:r>
                        <a:rPr lang="en-AU" sz="10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1=Active, 2=Inactive, 3=Security Alert, </a:t>
                      </a:r>
                    </a:p>
                    <a:p>
                      <a:pPr marL="6350" indent="-6350">
                        <a:lnSpc>
                          <a:spcPct val="107000"/>
                        </a:lnSpc>
                        <a:spcAft>
                          <a:spcPts val="0"/>
                        </a:spcAft>
                      </a:pPr>
                      <a:r>
                        <a:rPr lang="en-AU" sz="10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4=Credit Alert, 5=Probation, 6=Self-Excluded, 7=Duplicate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2386381"/>
                  </a:ext>
                </a:extLst>
              </a:tr>
              <a:tr h="214633">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addressLine1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Address Line 1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String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0163937"/>
                  </a:ext>
                </a:extLst>
              </a:tr>
              <a:tr h="214633">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addressLine2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Address Line 2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String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3644649"/>
                  </a:ext>
                </a:extLst>
              </a:tr>
              <a:tr h="213119">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addressLine3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Address Line 3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String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7220402"/>
                  </a:ext>
                </a:extLst>
              </a:tr>
              <a:tr h="214633">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addressPostCode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Post Code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String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60879"/>
                  </a:ext>
                </a:extLst>
              </a:tr>
              <a:tr h="214633">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addressCity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City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String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9221410"/>
                  </a:ext>
                </a:extLst>
              </a:tr>
              <a:tr h="213119">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addressState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State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String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8099156"/>
                  </a:ext>
                </a:extLst>
              </a:tr>
              <a:tr h="214633">
                <a:tc>
                  <a:txBody>
                    <a:bodyPr/>
                    <a:lstStyle/>
                    <a:p>
                      <a:pPr marL="6350" indent="-6350" algn="just">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addressCountryCode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Country Code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String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8070067"/>
                  </a:ext>
                </a:extLst>
              </a:tr>
              <a:tr h="214633">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addressStatus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Address Status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String - Preferred, Invalid, Do not Contact.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7449369"/>
                  </a:ext>
                </a:extLst>
              </a:tr>
              <a:tr h="373355">
                <a:tc>
                  <a:txBody>
                    <a:bodyPr/>
                    <a:lstStyle/>
                    <a:p>
                      <a:pPr marL="6350" indent="-6350" algn="just">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homePhoneNumber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575"/>
                        </a:spcAft>
                      </a:pPr>
                      <a:r>
                        <a:rPr lang="en-AU" sz="10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Home Phone Number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String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5263509"/>
                  </a:ext>
                </a:extLst>
              </a:tr>
              <a:tr h="423206">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homePhoneStatus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575"/>
                        </a:spcAft>
                      </a:pPr>
                      <a:r>
                        <a:rPr lang="en-AU" sz="10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Home Phone Status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String - Preferred, Invalid, Do not Contact.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010856"/>
                  </a:ext>
                </a:extLst>
              </a:tr>
              <a:tr h="214633">
                <a:tc>
                  <a:txBody>
                    <a:bodyPr/>
                    <a:lstStyle/>
                    <a:p>
                      <a:pPr marL="6350" indent="-6350" algn="just">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mobilePhoneNumber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Mobile Phone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String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8463514"/>
                  </a:ext>
                </a:extLst>
              </a:tr>
              <a:tr h="214633">
                <a:tc>
                  <a:txBody>
                    <a:bodyPr/>
                    <a:lstStyle/>
                    <a:p>
                      <a:pPr marL="6350" indent="-6350">
                        <a:lnSpc>
                          <a:spcPct val="107000"/>
                        </a:lnSpc>
                        <a:spcAft>
                          <a:spcPts val="80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Number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80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270385"/>
                  </a:ext>
                </a:extLst>
              </a:tr>
              <a:tr h="423206">
                <a:tc>
                  <a:txBody>
                    <a:bodyPr/>
                    <a:lstStyle/>
                    <a:p>
                      <a:pPr marL="6350" indent="-6350">
                        <a:lnSpc>
                          <a:spcPct val="107000"/>
                        </a:lnSpc>
                        <a:spcAft>
                          <a:spcPts val="0"/>
                        </a:spcAft>
                      </a:pPr>
                      <a:r>
                        <a:rPr lang="en-AU" sz="1000">
                          <a:solidFill>
                            <a:srgbClr val="000000"/>
                          </a:solidFill>
                          <a:effectLst/>
                          <a:latin typeface="Arial" panose="020B0604020202020204" pitchFamily="34" charset="0"/>
                          <a:ea typeface="Arial" panose="020B0604020202020204" pitchFamily="34" charset="0"/>
                          <a:cs typeface="Times New Roman" panose="02020603050405020304" pitchFamily="18" charset="0"/>
                        </a:rPr>
                        <a:t>mobilePhoneStatus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585"/>
                        </a:spcAft>
                      </a:pPr>
                      <a:r>
                        <a:rPr lang="en-AU" sz="10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Mobile Phone Status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6350">
                        <a:lnSpc>
                          <a:spcPct val="107000"/>
                        </a:lnSpc>
                        <a:spcAft>
                          <a:spcPts val="0"/>
                        </a:spcAft>
                      </a:pPr>
                      <a:r>
                        <a:rPr lang="en-AU" sz="10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String - Preferred, Invalid, Do not Contact.  </a:t>
                      </a:r>
                    </a:p>
                  </a:txBody>
                  <a:tcPr marL="55421" marR="0" marT="41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490790"/>
                  </a:ext>
                </a:extLst>
              </a:tr>
            </a:tbl>
          </a:graphicData>
        </a:graphic>
      </p:graphicFrame>
      <p:sp>
        <p:nvSpPr>
          <p:cNvPr id="111" name="TextBox 110">
            <a:extLst>
              <a:ext uri="{FF2B5EF4-FFF2-40B4-BE49-F238E27FC236}">
                <a16:creationId xmlns:a16="http://schemas.microsoft.com/office/drawing/2014/main" id="{C7ACAFB0-8E22-0B44-BBFF-5482FA9193D8}"/>
              </a:ext>
            </a:extLst>
          </p:cNvPr>
          <p:cNvSpPr txBox="1"/>
          <p:nvPr/>
        </p:nvSpPr>
        <p:spPr>
          <a:xfrm>
            <a:off x="7891263" y="242695"/>
            <a:ext cx="3903658" cy="369332"/>
          </a:xfrm>
          <a:prstGeom prst="rect">
            <a:avLst/>
          </a:prstGeom>
          <a:noFill/>
        </p:spPr>
        <p:txBody>
          <a:bodyPr wrap="square" rtlCol="0">
            <a:spAutoFit/>
          </a:bodyPr>
          <a:lstStyle/>
          <a:p>
            <a:r>
              <a:rPr lang="en-AU" dirty="0">
                <a:latin typeface="+mn-lt"/>
              </a:rPr>
              <a:t>Patron Search Results (Example):</a:t>
            </a:r>
          </a:p>
        </p:txBody>
      </p:sp>
      <p:sp>
        <p:nvSpPr>
          <p:cNvPr id="112" name="TextBox 111">
            <a:extLst>
              <a:ext uri="{FF2B5EF4-FFF2-40B4-BE49-F238E27FC236}">
                <a16:creationId xmlns:a16="http://schemas.microsoft.com/office/drawing/2014/main" id="{C7798685-CB8B-6842-86ED-AEE42829FD80}"/>
              </a:ext>
            </a:extLst>
          </p:cNvPr>
          <p:cNvSpPr txBox="1"/>
          <p:nvPr/>
        </p:nvSpPr>
        <p:spPr>
          <a:xfrm>
            <a:off x="326945" y="1085762"/>
            <a:ext cx="6671383" cy="5078313"/>
          </a:xfrm>
          <a:prstGeom prst="rect">
            <a:avLst/>
          </a:prstGeom>
          <a:noFill/>
        </p:spPr>
        <p:txBody>
          <a:bodyPr wrap="square" rtlCol="0">
            <a:spAutoFit/>
          </a:bodyPr>
          <a:lstStyle/>
          <a:p>
            <a:pPr marL="285750" indent="-285750">
              <a:buFont typeface="Arial" panose="020B0604020202020204" pitchFamily="34" charset="0"/>
              <a:buChar char="•"/>
            </a:pPr>
            <a:r>
              <a:rPr lang="en-AU" dirty="0">
                <a:latin typeface="+mn-lt"/>
              </a:rPr>
              <a:t>TrackVia is the new system for AML Case Management and holds a repository of Critical, High &amp; Medium Risk Patrons.</a:t>
            </a:r>
          </a:p>
          <a:p>
            <a:pPr marL="285750" indent="-285750">
              <a:buFont typeface="Arial" panose="020B0604020202020204" pitchFamily="34" charset="0"/>
              <a:buChar char="•"/>
            </a:pPr>
            <a:r>
              <a:rPr lang="en-AU" dirty="0">
                <a:latin typeface="+mn-lt"/>
              </a:rPr>
              <a:t>The Patron data is classified as PII i.e. “Sensitive” data.</a:t>
            </a:r>
          </a:p>
          <a:p>
            <a:pPr marL="285750" indent="-285750">
              <a:buFont typeface="Arial" panose="020B0604020202020204" pitchFamily="34" charset="0"/>
              <a:buChar char="•"/>
            </a:pPr>
            <a:r>
              <a:rPr lang="en-AU" dirty="0" err="1">
                <a:latin typeface="+mn-lt"/>
              </a:rPr>
              <a:t>Austrac</a:t>
            </a:r>
            <a:r>
              <a:rPr lang="en-AU" dirty="0">
                <a:latin typeface="+mn-lt"/>
              </a:rPr>
              <a:t> SMR, TTR, IFTIs data is classified as “Sensitive” data </a:t>
            </a:r>
          </a:p>
          <a:p>
            <a:pPr marL="285750" indent="-285750">
              <a:buFont typeface="Arial" panose="020B0604020202020204" pitchFamily="34" charset="0"/>
              <a:buChar char="•"/>
            </a:pPr>
            <a:r>
              <a:rPr lang="en-AU" dirty="0">
                <a:latin typeface="+mn-lt"/>
              </a:rPr>
              <a:t>SSO has already been implemented to mitigate the end-user identity risk.</a:t>
            </a:r>
          </a:p>
          <a:p>
            <a:pPr marL="285750" indent="-285750">
              <a:buFont typeface="Arial" panose="020B0604020202020204" pitchFamily="34" charset="0"/>
              <a:buChar char="•"/>
            </a:pPr>
            <a:r>
              <a:rPr lang="en-AU" dirty="0">
                <a:latin typeface="+mn-lt"/>
              </a:rPr>
              <a:t>Cybersecurity will assist with assessing all risks with data transactions/ storage /business process as part of the end to end solution review i.e.</a:t>
            </a:r>
          </a:p>
          <a:p>
            <a:pPr marL="742950" lvl="1" indent="-285750">
              <a:buFont typeface="Arial" panose="020B0604020202020204" pitchFamily="34" charset="0"/>
              <a:buChar char="•"/>
            </a:pPr>
            <a:r>
              <a:rPr lang="en-US" dirty="0">
                <a:latin typeface="+mn-lt"/>
              </a:rPr>
              <a:t>Data sovereignty review, </a:t>
            </a:r>
          </a:p>
          <a:p>
            <a:pPr marL="742950" lvl="1" indent="-285750">
              <a:buFont typeface="Arial" panose="020B0604020202020204" pitchFamily="34" charset="0"/>
              <a:buChar char="•"/>
            </a:pPr>
            <a:r>
              <a:rPr lang="en-US" dirty="0">
                <a:latin typeface="+mn-lt"/>
              </a:rPr>
              <a:t>GDPR Compliance  &amp; Australian Privacy principles review.</a:t>
            </a:r>
            <a:endParaRPr lang="en-AU" dirty="0">
              <a:latin typeface="+mn-lt"/>
            </a:endParaRPr>
          </a:p>
          <a:p>
            <a:pPr marL="742950" lvl="1" indent="-285750">
              <a:buFont typeface="Arial" panose="020B0604020202020204" pitchFamily="34" charset="0"/>
              <a:buChar char="•"/>
            </a:pPr>
            <a:r>
              <a:rPr lang="en-AU" dirty="0">
                <a:latin typeface="+mn-lt"/>
              </a:rPr>
              <a:t>System access vs data visibility to manage data risk.</a:t>
            </a:r>
          </a:p>
          <a:p>
            <a:pPr marL="742950" lvl="1" indent="-285750">
              <a:buFont typeface="Arial" panose="020B0604020202020204" pitchFamily="34" charset="0"/>
              <a:buChar char="•"/>
            </a:pPr>
            <a:r>
              <a:rPr lang="en-AU" dirty="0">
                <a:latin typeface="+mn-lt"/>
              </a:rPr>
              <a:t>System audit capability for you viewed/updated records.</a:t>
            </a:r>
          </a:p>
          <a:p>
            <a:pPr marL="742950" lvl="1" indent="-285750">
              <a:buFont typeface="Arial" panose="020B0604020202020204" pitchFamily="34" charset="0"/>
              <a:buChar char="•"/>
            </a:pPr>
            <a:r>
              <a:rPr lang="en-AU" dirty="0">
                <a:latin typeface="+mn-lt"/>
              </a:rPr>
              <a:t>Security assurance testing to be reviewed and scoped during the design phase.</a:t>
            </a:r>
          </a:p>
          <a:p>
            <a:pPr marL="285750" indent="-285750">
              <a:buFont typeface="Arial" panose="020B0604020202020204" pitchFamily="34" charset="0"/>
              <a:buChar char="•"/>
            </a:pPr>
            <a:endParaRPr lang="en-AU" dirty="0">
              <a:latin typeface="+mn-lt"/>
            </a:endParaRPr>
          </a:p>
        </p:txBody>
      </p:sp>
    </p:spTree>
    <p:extLst>
      <p:ext uri="{BB962C8B-B14F-4D97-AF65-F5344CB8AC3E}">
        <p14:creationId xmlns:p14="http://schemas.microsoft.com/office/powerpoint/2010/main" val="25399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a:extLst>
              <a:ext uri="{FF2B5EF4-FFF2-40B4-BE49-F238E27FC236}">
                <a16:creationId xmlns:a16="http://schemas.microsoft.com/office/drawing/2014/main" id="{471723D3-E54D-4C78-A994-004BC5F53A06}"/>
              </a:ext>
            </a:extLst>
          </p:cNvPr>
          <p:cNvCxnSpPr>
            <a:cxnSpLocks/>
          </p:cNvCxnSpPr>
          <p:nvPr/>
        </p:nvCxnSpPr>
        <p:spPr>
          <a:xfrm flipV="1">
            <a:off x="4053361" y="6499713"/>
            <a:ext cx="4658218" cy="10888"/>
          </a:xfrm>
          <a:prstGeom prst="straightConnector1">
            <a:avLst/>
          </a:prstGeom>
          <a:ln w="38100">
            <a:solidFill>
              <a:srgbClr val="00B0F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4"/>
          </p:nvPr>
        </p:nvSpPr>
        <p:spPr/>
        <p:txBody>
          <a:bodyPr/>
          <a:lstStyle/>
          <a:p>
            <a:r>
              <a:rPr lang="en-AU" dirty="0" err="1"/>
              <a:t>TrackVIA</a:t>
            </a:r>
            <a:r>
              <a:rPr lang="en-AU" dirty="0"/>
              <a:t> Integration</a:t>
            </a:r>
          </a:p>
        </p:txBody>
      </p:sp>
      <p:sp>
        <p:nvSpPr>
          <p:cNvPr id="5" name="Slide Number Placeholder 4"/>
          <p:cNvSpPr>
            <a:spLocks noGrp="1"/>
          </p:cNvSpPr>
          <p:nvPr>
            <p:ph type="sldNum" sz="quarter" idx="16"/>
          </p:nvPr>
        </p:nvSpPr>
        <p:spPr/>
        <p:txBody>
          <a:bodyPr/>
          <a:lstStyle/>
          <a:p>
            <a:pPr>
              <a:defRPr/>
            </a:pPr>
            <a:fld id="{357A4ACC-D539-4EF9-A7CD-CDD4C63A7648}" type="slidenum">
              <a:rPr lang="en-AU" smtClean="0"/>
              <a:pPr>
                <a:defRPr/>
              </a:pPr>
              <a:t>9</a:t>
            </a:fld>
            <a:endParaRPr lang="en-AU"/>
          </a:p>
        </p:txBody>
      </p:sp>
      <p:sp>
        <p:nvSpPr>
          <p:cNvPr id="2" name="Title 1"/>
          <p:cNvSpPr>
            <a:spLocks noGrp="1"/>
          </p:cNvSpPr>
          <p:nvPr>
            <p:ph type="title"/>
          </p:nvPr>
        </p:nvSpPr>
        <p:spPr/>
        <p:txBody>
          <a:bodyPr/>
          <a:lstStyle/>
          <a:p>
            <a:r>
              <a:rPr lang="en-AU" dirty="0"/>
              <a:t>Architecture Design Review</a:t>
            </a:r>
          </a:p>
        </p:txBody>
      </p:sp>
      <p:sp>
        <p:nvSpPr>
          <p:cNvPr id="7" name="Rectangle 6">
            <a:extLst>
              <a:ext uri="{FF2B5EF4-FFF2-40B4-BE49-F238E27FC236}">
                <a16:creationId xmlns:a16="http://schemas.microsoft.com/office/drawing/2014/main" id="{4D87A90B-974C-7142-BB17-F3795E069AE1}"/>
              </a:ext>
            </a:extLst>
          </p:cNvPr>
          <p:cNvSpPr/>
          <p:nvPr/>
        </p:nvSpPr>
        <p:spPr>
          <a:xfrm>
            <a:off x="1683632" y="943662"/>
            <a:ext cx="2004290" cy="37256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endParaRPr lang="en-US" dirty="0">
              <a:solidFill>
                <a:schemeClr val="bg1"/>
              </a:solidFill>
            </a:endParaRPr>
          </a:p>
          <a:p>
            <a:pPr algn="ctr"/>
            <a:endParaRPr lang="en-US" sz="1200" dirty="0">
              <a:solidFill>
                <a:schemeClr val="bg1"/>
              </a:solidFill>
            </a:endParaRPr>
          </a:p>
          <a:p>
            <a:pPr algn="ctr"/>
            <a:r>
              <a:rPr lang="en-US" sz="1200" dirty="0">
                <a:solidFill>
                  <a:schemeClr val="bg1"/>
                </a:solidFill>
              </a:rPr>
              <a:t>(with </a:t>
            </a:r>
            <a:r>
              <a:rPr lang="en-US" sz="1200" dirty="0" err="1">
                <a:solidFill>
                  <a:schemeClr val="bg1"/>
                </a:solidFill>
              </a:rPr>
              <a:t>workato</a:t>
            </a:r>
            <a:r>
              <a:rPr lang="en-US" sz="1200" dirty="0">
                <a:solidFill>
                  <a:schemeClr val="bg1"/>
                </a:solidFill>
              </a:rPr>
              <a:t> integration)</a:t>
            </a:r>
          </a:p>
        </p:txBody>
      </p:sp>
      <p:sp>
        <p:nvSpPr>
          <p:cNvPr id="8" name="Rectangle 7">
            <a:extLst>
              <a:ext uri="{FF2B5EF4-FFF2-40B4-BE49-F238E27FC236}">
                <a16:creationId xmlns:a16="http://schemas.microsoft.com/office/drawing/2014/main" id="{C6E641EA-ACF8-5146-88B3-5D2D5BCEFC7C}"/>
              </a:ext>
            </a:extLst>
          </p:cNvPr>
          <p:cNvSpPr/>
          <p:nvPr/>
        </p:nvSpPr>
        <p:spPr>
          <a:xfrm>
            <a:off x="1990051" y="2837065"/>
            <a:ext cx="1441651"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Case Management</a:t>
            </a:r>
          </a:p>
        </p:txBody>
      </p:sp>
      <p:sp>
        <p:nvSpPr>
          <p:cNvPr id="9" name="Rectangle 8">
            <a:extLst>
              <a:ext uri="{FF2B5EF4-FFF2-40B4-BE49-F238E27FC236}">
                <a16:creationId xmlns:a16="http://schemas.microsoft.com/office/drawing/2014/main" id="{4432E887-E130-F846-89A2-3EE9AD8E71D4}"/>
              </a:ext>
            </a:extLst>
          </p:cNvPr>
          <p:cNvSpPr/>
          <p:nvPr/>
        </p:nvSpPr>
        <p:spPr>
          <a:xfrm>
            <a:off x="1990052" y="2033709"/>
            <a:ext cx="1422080" cy="67045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Critical / High / </a:t>
            </a:r>
          </a:p>
          <a:p>
            <a:pPr algn="ctr"/>
            <a:r>
              <a:rPr lang="en-AU" sz="1200" dirty="0">
                <a:solidFill>
                  <a:schemeClr val="tx1"/>
                </a:solidFill>
              </a:rPr>
              <a:t>Medium Risk </a:t>
            </a:r>
          </a:p>
          <a:p>
            <a:pPr algn="ctr"/>
            <a:r>
              <a:rPr lang="en-AU" sz="1200" dirty="0">
                <a:solidFill>
                  <a:schemeClr val="tx1"/>
                </a:solidFill>
              </a:rPr>
              <a:t>Patron Register</a:t>
            </a:r>
          </a:p>
        </p:txBody>
      </p:sp>
      <p:sp>
        <p:nvSpPr>
          <p:cNvPr id="10" name="Rectangle 9">
            <a:extLst>
              <a:ext uri="{FF2B5EF4-FFF2-40B4-BE49-F238E27FC236}">
                <a16:creationId xmlns:a16="http://schemas.microsoft.com/office/drawing/2014/main" id="{4383BE4E-116A-FE44-ACFD-15F9F5BEEEA5}"/>
              </a:ext>
            </a:extLst>
          </p:cNvPr>
          <p:cNvSpPr/>
          <p:nvPr/>
        </p:nvSpPr>
        <p:spPr>
          <a:xfrm>
            <a:off x="9584783" y="1234329"/>
            <a:ext cx="691845" cy="9951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400" dirty="0">
                <a:solidFill>
                  <a:schemeClr val="bg1"/>
                </a:solidFill>
              </a:rPr>
              <a:t>MDM </a:t>
            </a:r>
          </a:p>
        </p:txBody>
      </p:sp>
      <p:sp>
        <p:nvSpPr>
          <p:cNvPr id="13" name="Rectangle 12">
            <a:extLst>
              <a:ext uri="{FF2B5EF4-FFF2-40B4-BE49-F238E27FC236}">
                <a16:creationId xmlns:a16="http://schemas.microsoft.com/office/drawing/2014/main" id="{58C37D17-9A36-B746-87ED-2FE6BE3FF22A}"/>
              </a:ext>
            </a:extLst>
          </p:cNvPr>
          <p:cNvSpPr/>
          <p:nvPr/>
        </p:nvSpPr>
        <p:spPr>
          <a:xfrm>
            <a:off x="8700461" y="3069021"/>
            <a:ext cx="2512685" cy="350991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dirty="0">
                <a:solidFill>
                  <a:schemeClr val="bg1"/>
                </a:solidFill>
              </a:rPr>
              <a:t>Azure Data Lake</a:t>
            </a:r>
          </a:p>
        </p:txBody>
      </p:sp>
      <p:sp>
        <p:nvSpPr>
          <p:cNvPr id="14" name="Rectangle 13">
            <a:extLst>
              <a:ext uri="{FF2B5EF4-FFF2-40B4-BE49-F238E27FC236}">
                <a16:creationId xmlns:a16="http://schemas.microsoft.com/office/drawing/2014/main" id="{6AD191BF-B804-CF42-B303-E74B277A127A}"/>
              </a:ext>
            </a:extLst>
          </p:cNvPr>
          <p:cNvSpPr/>
          <p:nvPr/>
        </p:nvSpPr>
        <p:spPr>
          <a:xfrm>
            <a:off x="8834007" y="3616499"/>
            <a:ext cx="2209803"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Real/Batch Alerts</a:t>
            </a:r>
          </a:p>
        </p:txBody>
      </p:sp>
      <p:sp>
        <p:nvSpPr>
          <p:cNvPr id="15" name="Rectangle 14">
            <a:extLst>
              <a:ext uri="{FF2B5EF4-FFF2-40B4-BE49-F238E27FC236}">
                <a16:creationId xmlns:a16="http://schemas.microsoft.com/office/drawing/2014/main" id="{FE6D792B-2E27-DF46-8D3F-A971DF303FE8}"/>
              </a:ext>
            </a:extLst>
          </p:cNvPr>
          <p:cNvSpPr/>
          <p:nvPr/>
        </p:nvSpPr>
        <p:spPr>
          <a:xfrm>
            <a:off x="8844782" y="4238932"/>
            <a:ext cx="2209802"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Transaction Monitoring Engine</a:t>
            </a:r>
          </a:p>
        </p:txBody>
      </p:sp>
      <p:sp>
        <p:nvSpPr>
          <p:cNvPr id="16" name="Rectangle 15">
            <a:extLst>
              <a:ext uri="{FF2B5EF4-FFF2-40B4-BE49-F238E27FC236}">
                <a16:creationId xmlns:a16="http://schemas.microsoft.com/office/drawing/2014/main" id="{7CA1372B-6822-CD48-B6A8-9055422D90BA}"/>
              </a:ext>
            </a:extLst>
          </p:cNvPr>
          <p:cNvSpPr/>
          <p:nvPr/>
        </p:nvSpPr>
        <p:spPr>
          <a:xfrm>
            <a:off x="8844782" y="5383626"/>
            <a:ext cx="2188254"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Data Warehouse</a:t>
            </a:r>
          </a:p>
        </p:txBody>
      </p:sp>
      <p:sp>
        <p:nvSpPr>
          <p:cNvPr id="17" name="Rectangle 16">
            <a:extLst>
              <a:ext uri="{FF2B5EF4-FFF2-40B4-BE49-F238E27FC236}">
                <a16:creationId xmlns:a16="http://schemas.microsoft.com/office/drawing/2014/main" id="{003831B4-58A6-6046-83CC-ADA0257E21CD}"/>
              </a:ext>
            </a:extLst>
          </p:cNvPr>
          <p:cNvSpPr/>
          <p:nvPr/>
        </p:nvSpPr>
        <p:spPr>
          <a:xfrm>
            <a:off x="8855556" y="5913811"/>
            <a:ext cx="2188254"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Machine Learning</a:t>
            </a:r>
          </a:p>
        </p:txBody>
      </p:sp>
      <p:sp>
        <p:nvSpPr>
          <p:cNvPr id="19" name="TextBox 18">
            <a:extLst>
              <a:ext uri="{FF2B5EF4-FFF2-40B4-BE49-F238E27FC236}">
                <a16:creationId xmlns:a16="http://schemas.microsoft.com/office/drawing/2014/main" id="{20A29F81-FF03-6C42-91A1-2EDC8323FEBD}"/>
              </a:ext>
            </a:extLst>
          </p:cNvPr>
          <p:cNvSpPr txBox="1"/>
          <p:nvPr/>
        </p:nvSpPr>
        <p:spPr>
          <a:xfrm>
            <a:off x="5495451" y="3471568"/>
            <a:ext cx="2052832" cy="276999"/>
          </a:xfrm>
          <a:prstGeom prst="rect">
            <a:avLst/>
          </a:prstGeom>
          <a:noFill/>
        </p:spPr>
        <p:txBody>
          <a:bodyPr wrap="square" rtlCol="0">
            <a:spAutoFit/>
          </a:bodyPr>
          <a:lstStyle/>
          <a:p>
            <a:r>
              <a:rPr lang="en-AU" sz="1200" dirty="0">
                <a:latin typeface="+mn-lt"/>
              </a:rPr>
              <a:t>Create Case Types (s)</a:t>
            </a:r>
          </a:p>
        </p:txBody>
      </p:sp>
      <p:cxnSp>
        <p:nvCxnSpPr>
          <p:cNvPr id="20" name="Straight Arrow Connector 19">
            <a:extLst>
              <a:ext uri="{FF2B5EF4-FFF2-40B4-BE49-F238E27FC236}">
                <a16:creationId xmlns:a16="http://schemas.microsoft.com/office/drawing/2014/main" id="{F7F52B91-D26B-5E42-9A71-8672FAEA6E04}"/>
              </a:ext>
            </a:extLst>
          </p:cNvPr>
          <p:cNvCxnSpPr>
            <a:cxnSpLocks/>
            <a:endCxn id="10" idx="1"/>
          </p:cNvCxnSpPr>
          <p:nvPr/>
        </p:nvCxnSpPr>
        <p:spPr>
          <a:xfrm>
            <a:off x="3687922" y="1731910"/>
            <a:ext cx="5896861" cy="0"/>
          </a:xfrm>
          <a:prstGeom prst="straightConnector1">
            <a:avLst/>
          </a:prstGeom>
          <a:ln w="3810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340C24F-A4A7-BC47-AF39-DE82F64C93C1}"/>
              </a:ext>
            </a:extLst>
          </p:cNvPr>
          <p:cNvSpPr txBox="1"/>
          <p:nvPr/>
        </p:nvSpPr>
        <p:spPr>
          <a:xfrm>
            <a:off x="5379231" y="1469961"/>
            <a:ext cx="1783306" cy="276999"/>
          </a:xfrm>
          <a:prstGeom prst="rect">
            <a:avLst/>
          </a:prstGeom>
          <a:noFill/>
        </p:spPr>
        <p:txBody>
          <a:bodyPr wrap="square" rtlCol="0">
            <a:spAutoFit/>
          </a:bodyPr>
          <a:lstStyle/>
          <a:p>
            <a:pPr algn="ctr"/>
            <a:r>
              <a:rPr lang="en-AU" sz="1200" dirty="0">
                <a:latin typeface="+mn-lt"/>
              </a:rPr>
              <a:t>Patron API Search.</a:t>
            </a:r>
          </a:p>
        </p:txBody>
      </p:sp>
      <p:cxnSp>
        <p:nvCxnSpPr>
          <p:cNvPr id="25" name="Straight Arrow Connector 24">
            <a:extLst>
              <a:ext uri="{FF2B5EF4-FFF2-40B4-BE49-F238E27FC236}">
                <a16:creationId xmlns:a16="http://schemas.microsoft.com/office/drawing/2014/main" id="{A1A96E00-2E54-9046-9598-2B9C161DAC2D}"/>
              </a:ext>
            </a:extLst>
          </p:cNvPr>
          <p:cNvCxnSpPr>
            <a:cxnSpLocks/>
            <a:stCxn id="81" idx="3"/>
          </p:cNvCxnSpPr>
          <p:nvPr/>
        </p:nvCxnSpPr>
        <p:spPr>
          <a:xfrm>
            <a:off x="3978886" y="3717932"/>
            <a:ext cx="4721575" cy="0"/>
          </a:xfrm>
          <a:prstGeom prst="straightConnector1">
            <a:avLst/>
          </a:prstGeom>
          <a:ln w="38100">
            <a:solidFill>
              <a:srgbClr val="00B0F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CADA6E34-37C9-8445-9299-8C5BC0B8A5EA}"/>
              </a:ext>
            </a:extLst>
          </p:cNvPr>
          <p:cNvSpPr/>
          <p:nvPr/>
        </p:nvSpPr>
        <p:spPr>
          <a:xfrm>
            <a:off x="8716227" y="941664"/>
            <a:ext cx="2496919" cy="146730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AU" dirty="0">
              <a:solidFill>
                <a:schemeClr val="tx1"/>
              </a:solidFill>
            </a:endParaRPr>
          </a:p>
        </p:txBody>
      </p:sp>
      <p:sp>
        <p:nvSpPr>
          <p:cNvPr id="28" name="TextBox 27">
            <a:extLst>
              <a:ext uri="{FF2B5EF4-FFF2-40B4-BE49-F238E27FC236}">
                <a16:creationId xmlns:a16="http://schemas.microsoft.com/office/drawing/2014/main" id="{710A4939-E0BE-B04D-9E1E-D9196DF47C8A}"/>
              </a:ext>
            </a:extLst>
          </p:cNvPr>
          <p:cNvSpPr txBox="1"/>
          <p:nvPr/>
        </p:nvSpPr>
        <p:spPr>
          <a:xfrm>
            <a:off x="9233082" y="950835"/>
            <a:ext cx="1778696" cy="276999"/>
          </a:xfrm>
          <a:prstGeom prst="rect">
            <a:avLst/>
          </a:prstGeom>
          <a:noFill/>
        </p:spPr>
        <p:txBody>
          <a:bodyPr wrap="square" rtlCol="0">
            <a:spAutoFit/>
          </a:bodyPr>
          <a:lstStyle/>
          <a:p>
            <a:r>
              <a:rPr lang="en-AU" sz="1200" dirty="0">
                <a:latin typeface="+mn-lt"/>
              </a:rPr>
              <a:t>TSEG Local Network</a:t>
            </a:r>
          </a:p>
        </p:txBody>
      </p:sp>
      <p:sp>
        <p:nvSpPr>
          <p:cNvPr id="31" name="TextBox 30">
            <a:extLst>
              <a:ext uri="{FF2B5EF4-FFF2-40B4-BE49-F238E27FC236}">
                <a16:creationId xmlns:a16="http://schemas.microsoft.com/office/drawing/2014/main" id="{67958ECA-BE51-D54B-8C83-AA1B3B580B7C}"/>
              </a:ext>
            </a:extLst>
          </p:cNvPr>
          <p:cNvSpPr txBox="1"/>
          <p:nvPr/>
        </p:nvSpPr>
        <p:spPr>
          <a:xfrm>
            <a:off x="385629" y="6000151"/>
            <a:ext cx="808717" cy="461665"/>
          </a:xfrm>
          <a:prstGeom prst="rect">
            <a:avLst/>
          </a:prstGeom>
          <a:noFill/>
        </p:spPr>
        <p:txBody>
          <a:bodyPr wrap="square" rtlCol="0">
            <a:spAutoFit/>
          </a:bodyPr>
          <a:lstStyle/>
          <a:p>
            <a:pPr algn="ctr"/>
            <a:r>
              <a:rPr lang="en-AU" sz="1200" dirty="0">
                <a:latin typeface="+mn-lt"/>
              </a:rPr>
              <a:t>Public</a:t>
            </a:r>
          </a:p>
          <a:p>
            <a:pPr algn="ctr"/>
            <a:r>
              <a:rPr lang="en-AU" sz="1200" dirty="0">
                <a:latin typeface="+mn-lt"/>
              </a:rPr>
              <a:t>Internet</a:t>
            </a:r>
          </a:p>
        </p:txBody>
      </p:sp>
      <p:sp>
        <p:nvSpPr>
          <p:cNvPr id="34" name="TextBox 33">
            <a:extLst>
              <a:ext uri="{FF2B5EF4-FFF2-40B4-BE49-F238E27FC236}">
                <a16:creationId xmlns:a16="http://schemas.microsoft.com/office/drawing/2014/main" id="{6AD3A944-732B-FE44-91B6-C2A09E299166}"/>
              </a:ext>
            </a:extLst>
          </p:cNvPr>
          <p:cNvSpPr txBox="1"/>
          <p:nvPr/>
        </p:nvSpPr>
        <p:spPr>
          <a:xfrm>
            <a:off x="1640762" y="3832936"/>
            <a:ext cx="1673773" cy="430887"/>
          </a:xfrm>
          <a:prstGeom prst="rect">
            <a:avLst/>
          </a:prstGeom>
          <a:noFill/>
        </p:spPr>
        <p:txBody>
          <a:bodyPr wrap="square" rtlCol="0">
            <a:spAutoFit/>
          </a:bodyPr>
          <a:lstStyle/>
          <a:p>
            <a:pPr algn="ctr"/>
            <a:r>
              <a:rPr lang="en-AU" sz="1050" dirty="0">
                <a:latin typeface="+mn-lt"/>
              </a:rPr>
              <a:t>Note: AU Based Primary and Secondary Server</a:t>
            </a:r>
          </a:p>
        </p:txBody>
      </p:sp>
      <p:cxnSp>
        <p:nvCxnSpPr>
          <p:cNvPr id="45" name="Straight Arrow Connector 44">
            <a:extLst>
              <a:ext uri="{FF2B5EF4-FFF2-40B4-BE49-F238E27FC236}">
                <a16:creationId xmlns:a16="http://schemas.microsoft.com/office/drawing/2014/main" id="{CD342A6C-F4F5-EE41-9428-97D09FE7BABD}"/>
              </a:ext>
            </a:extLst>
          </p:cNvPr>
          <p:cNvCxnSpPr>
            <a:cxnSpLocks/>
          </p:cNvCxnSpPr>
          <p:nvPr/>
        </p:nvCxnSpPr>
        <p:spPr>
          <a:xfrm>
            <a:off x="4035923" y="3260893"/>
            <a:ext cx="4717238" cy="0"/>
          </a:xfrm>
          <a:prstGeom prst="straightConnector1">
            <a:avLst/>
          </a:prstGeom>
          <a:ln w="38100">
            <a:solidFill>
              <a:srgbClr val="00B0F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C3AF81A-0794-A549-AF4A-785991FCE78F}"/>
              </a:ext>
            </a:extLst>
          </p:cNvPr>
          <p:cNvSpPr txBox="1"/>
          <p:nvPr/>
        </p:nvSpPr>
        <p:spPr>
          <a:xfrm>
            <a:off x="5504330" y="3016186"/>
            <a:ext cx="1999129" cy="276999"/>
          </a:xfrm>
          <a:prstGeom prst="rect">
            <a:avLst/>
          </a:prstGeom>
          <a:noFill/>
        </p:spPr>
        <p:txBody>
          <a:bodyPr wrap="square" rtlCol="0">
            <a:spAutoFit/>
          </a:bodyPr>
          <a:lstStyle/>
          <a:p>
            <a:r>
              <a:rPr lang="en-AU" sz="1200" dirty="0">
                <a:latin typeface="+mn-lt"/>
              </a:rPr>
              <a:t>AML Patron Wash List</a:t>
            </a:r>
          </a:p>
        </p:txBody>
      </p:sp>
      <p:sp>
        <p:nvSpPr>
          <p:cNvPr id="51" name="Rectangle 50">
            <a:extLst>
              <a:ext uri="{FF2B5EF4-FFF2-40B4-BE49-F238E27FC236}">
                <a16:creationId xmlns:a16="http://schemas.microsoft.com/office/drawing/2014/main" id="{38AD4273-4893-3649-BE34-15DE07A06426}"/>
              </a:ext>
            </a:extLst>
          </p:cNvPr>
          <p:cNvSpPr/>
          <p:nvPr/>
        </p:nvSpPr>
        <p:spPr>
          <a:xfrm>
            <a:off x="1687201" y="5616361"/>
            <a:ext cx="1995075" cy="11148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sz="1600" dirty="0">
                <a:solidFill>
                  <a:schemeClr val="bg1"/>
                </a:solidFill>
              </a:rPr>
              <a:t>Factiva</a:t>
            </a:r>
          </a:p>
        </p:txBody>
      </p:sp>
      <p:sp>
        <p:nvSpPr>
          <p:cNvPr id="52" name="Rectangle 51">
            <a:extLst>
              <a:ext uri="{FF2B5EF4-FFF2-40B4-BE49-F238E27FC236}">
                <a16:creationId xmlns:a16="http://schemas.microsoft.com/office/drawing/2014/main" id="{759DDDE0-62DF-7248-AC1D-9AF7BF29A6C5}"/>
              </a:ext>
            </a:extLst>
          </p:cNvPr>
          <p:cNvSpPr/>
          <p:nvPr/>
        </p:nvSpPr>
        <p:spPr>
          <a:xfrm>
            <a:off x="1806626" y="5952279"/>
            <a:ext cx="1638795" cy="33820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Global PEP Database</a:t>
            </a:r>
          </a:p>
        </p:txBody>
      </p:sp>
      <p:cxnSp>
        <p:nvCxnSpPr>
          <p:cNvPr id="53" name="Straight Arrow Connector 52">
            <a:extLst>
              <a:ext uri="{FF2B5EF4-FFF2-40B4-BE49-F238E27FC236}">
                <a16:creationId xmlns:a16="http://schemas.microsoft.com/office/drawing/2014/main" id="{CA52D1A8-D3C0-FA4E-8682-459A8169141F}"/>
              </a:ext>
            </a:extLst>
          </p:cNvPr>
          <p:cNvCxnSpPr>
            <a:cxnSpLocks/>
            <a:endCxn id="116" idx="3"/>
          </p:cNvCxnSpPr>
          <p:nvPr/>
        </p:nvCxnSpPr>
        <p:spPr>
          <a:xfrm flipH="1">
            <a:off x="3994341" y="6121534"/>
            <a:ext cx="4717238" cy="18321"/>
          </a:xfrm>
          <a:prstGeom prst="straightConnector1">
            <a:avLst/>
          </a:prstGeom>
          <a:ln w="38100">
            <a:solidFill>
              <a:srgbClr val="00B0F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5B4780BA-7D21-B64E-BB15-8052E99DD97A}"/>
              </a:ext>
            </a:extLst>
          </p:cNvPr>
          <p:cNvSpPr txBox="1"/>
          <p:nvPr/>
        </p:nvSpPr>
        <p:spPr>
          <a:xfrm>
            <a:off x="5567715" y="6563498"/>
            <a:ext cx="2303929" cy="276999"/>
          </a:xfrm>
          <a:prstGeom prst="rect">
            <a:avLst/>
          </a:prstGeom>
          <a:noFill/>
        </p:spPr>
        <p:txBody>
          <a:bodyPr wrap="square" rtlCol="0">
            <a:spAutoFit/>
          </a:bodyPr>
          <a:lstStyle/>
          <a:p>
            <a:r>
              <a:rPr lang="en-AU" sz="1200" dirty="0">
                <a:latin typeface="+mn-lt"/>
              </a:rPr>
              <a:t>Daily Patron Wash </a:t>
            </a:r>
          </a:p>
        </p:txBody>
      </p:sp>
      <p:pic>
        <p:nvPicPr>
          <p:cNvPr id="60" name="Graphic 59" descr="Cloud">
            <a:extLst>
              <a:ext uri="{FF2B5EF4-FFF2-40B4-BE49-F238E27FC236}">
                <a16:creationId xmlns:a16="http://schemas.microsoft.com/office/drawing/2014/main" id="{7A1633B0-02B9-2545-AD58-942FA3B338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4362" y="5718270"/>
            <a:ext cx="923730" cy="923730"/>
          </a:xfrm>
          <a:prstGeom prst="rect">
            <a:avLst/>
          </a:prstGeom>
        </p:spPr>
      </p:pic>
      <p:sp>
        <p:nvSpPr>
          <p:cNvPr id="40" name="TextBox 39">
            <a:extLst>
              <a:ext uri="{FF2B5EF4-FFF2-40B4-BE49-F238E27FC236}">
                <a16:creationId xmlns:a16="http://schemas.microsoft.com/office/drawing/2014/main" id="{FA1C8BE8-A56B-1748-AF89-C92FA28C9016}"/>
              </a:ext>
            </a:extLst>
          </p:cNvPr>
          <p:cNvSpPr txBox="1"/>
          <p:nvPr/>
        </p:nvSpPr>
        <p:spPr>
          <a:xfrm>
            <a:off x="313950" y="5612222"/>
            <a:ext cx="808717" cy="276999"/>
          </a:xfrm>
          <a:prstGeom prst="rect">
            <a:avLst/>
          </a:prstGeom>
          <a:noFill/>
        </p:spPr>
        <p:txBody>
          <a:bodyPr wrap="square" rtlCol="0">
            <a:spAutoFit/>
          </a:bodyPr>
          <a:lstStyle/>
          <a:p>
            <a:pPr algn="ctr"/>
            <a:r>
              <a:rPr lang="en-AU" sz="1200" dirty="0">
                <a:latin typeface="+mn-lt"/>
              </a:rPr>
              <a:t>Key:</a:t>
            </a:r>
          </a:p>
        </p:txBody>
      </p:sp>
      <p:sp>
        <p:nvSpPr>
          <p:cNvPr id="43" name="Rectangle 42">
            <a:extLst>
              <a:ext uri="{FF2B5EF4-FFF2-40B4-BE49-F238E27FC236}">
                <a16:creationId xmlns:a16="http://schemas.microsoft.com/office/drawing/2014/main" id="{D4E190EA-3F51-1047-ABC7-73BA727D55F0}"/>
              </a:ext>
            </a:extLst>
          </p:cNvPr>
          <p:cNvSpPr/>
          <p:nvPr/>
        </p:nvSpPr>
        <p:spPr>
          <a:xfrm>
            <a:off x="1990051" y="3377536"/>
            <a:ext cx="1449625"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Business Workflow </a:t>
            </a:r>
          </a:p>
        </p:txBody>
      </p:sp>
      <p:sp>
        <p:nvSpPr>
          <p:cNvPr id="41" name="TextBox 40">
            <a:extLst>
              <a:ext uri="{FF2B5EF4-FFF2-40B4-BE49-F238E27FC236}">
                <a16:creationId xmlns:a16="http://schemas.microsoft.com/office/drawing/2014/main" id="{27090E31-5957-4D24-8F5D-8A70B208C05D}"/>
              </a:ext>
            </a:extLst>
          </p:cNvPr>
          <p:cNvSpPr txBox="1"/>
          <p:nvPr/>
        </p:nvSpPr>
        <p:spPr>
          <a:xfrm>
            <a:off x="3627485" y="2302895"/>
            <a:ext cx="2289193" cy="276999"/>
          </a:xfrm>
          <a:prstGeom prst="rect">
            <a:avLst/>
          </a:prstGeom>
          <a:noFill/>
        </p:spPr>
        <p:txBody>
          <a:bodyPr wrap="square" rtlCol="0">
            <a:spAutoFit/>
          </a:bodyPr>
          <a:lstStyle/>
          <a:p>
            <a:r>
              <a:rPr lang="en-AU" sz="1200" dirty="0">
                <a:latin typeface="+mn-lt"/>
              </a:rPr>
              <a:t>RESTful API</a:t>
            </a:r>
          </a:p>
        </p:txBody>
      </p:sp>
      <p:sp>
        <p:nvSpPr>
          <p:cNvPr id="61" name="Rectangle 60">
            <a:extLst>
              <a:ext uri="{FF2B5EF4-FFF2-40B4-BE49-F238E27FC236}">
                <a16:creationId xmlns:a16="http://schemas.microsoft.com/office/drawing/2014/main" id="{998E4998-5975-5F46-B7F3-EF88991787FF}"/>
              </a:ext>
            </a:extLst>
          </p:cNvPr>
          <p:cNvSpPr/>
          <p:nvPr/>
        </p:nvSpPr>
        <p:spPr>
          <a:xfrm>
            <a:off x="10360411" y="1596432"/>
            <a:ext cx="651367" cy="25287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000" dirty="0">
                <a:solidFill>
                  <a:schemeClr val="bg1"/>
                </a:solidFill>
              </a:rPr>
              <a:t>IBM AD</a:t>
            </a:r>
          </a:p>
        </p:txBody>
      </p:sp>
      <p:sp>
        <p:nvSpPr>
          <p:cNvPr id="70" name="Oval 69">
            <a:extLst>
              <a:ext uri="{FF2B5EF4-FFF2-40B4-BE49-F238E27FC236}">
                <a16:creationId xmlns:a16="http://schemas.microsoft.com/office/drawing/2014/main" id="{DFAB7953-75DC-2140-9968-2FD754EA8A3D}"/>
              </a:ext>
            </a:extLst>
          </p:cNvPr>
          <p:cNvSpPr/>
          <p:nvPr/>
        </p:nvSpPr>
        <p:spPr>
          <a:xfrm>
            <a:off x="5113969" y="6005951"/>
            <a:ext cx="370389" cy="335666"/>
          </a:xfrm>
          <a:prstGeom prst="ellipse">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W2</a:t>
            </a:r>
          </a:p>
        </p:txBody>
      </p:sp>
      <p:sp>
        <p:nvSpPr>
          <p:cNvPr id="71" name="Oval 70">
            <a:extLst>
              <a:ext uri="{FF2B5EF4-FFF2-40B4-BE49-F238E27FC236}">
                <a16:creationId xmlns:a16="http://schemas.microsoft.com/office/drawing/2014/main" id="{6D8C2F3B-A49E-7C45-BD7A-052D956D0FBC}"/>
              </a:ext>
            </a:extLst>
          </p:cNvPr>
          <p:cNvSpPr/>
          <p:nvPr/>
        </p:nvSpPr>
        <p:spPr>
          <a:xfrm>
            <a:off x="5153118" y="3110754"/>
            <a:ext cx="370389" cy="335666"/>
          </a:xfrm>
          <a:prstGeom prst="ellipse">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W1</a:t>
            </a:r>
          </a:p>
        </p:txBody>
      </p:sp>
      <p:sp>
        <p:nvSpPr>
          <p:cNvPr id="73" name="Oval 72">
            <a:extLst>
              <a:ext uri="{FF2B5EF4-FFF2-40B4-BE49-F238E27FC236}">
                <a16:creationId xmlns:a16="http://schemas.microsoft.com/office/drawing/2014/main" id="{45AE52C5-D3C8-A040-88D5-049438B5CD26}"/>
              </a:ext>
            </a:extLst>
          </p:cNvPr>
          <p:cNvSpPr/>
          <p:nvPr/>
        </p:nvSpPr>
        <p:spPr>
          <a:xfrm>
            <a:off x="5153118" y="3498357"/>
            <a:ext cx="370389" cy="335666"/>
          </a:xfrm>
          <a:prstGeom prst="ellipse">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C1</a:t>
            </a:r>
          </a:p>
        </p:txBody>
      </p:sp>
      <p:sp>
        <p:nvSpPr>
          <p:cNvPr id="74" name="Oval 73">
            <a:extLst>
              <a:ext uri="{FF2B5EF4-FFF2-40B4-BE49-F238E27FC236}">
                <a16:creationId xmlns:a16="http://schemas.microsoft.com/office/drawing/2014/main" id="{70048E8E-CE66-F644-910E-2A7E6013E2ED}"/>
              </a:ext>
            </a:extLst>
          </p:cNvPr>
          <p:cNvSpPr/>
          <p:nvPr/>
        </p:nvSpPr>
        <p:spPr>
          <a:xfrm>
            <a:off x="5117166" y="1521898"/>
            <a:ext cx="370389" cy="335666"/>
          </a:xfrm>
          <a:prstGeom prst="ellipse">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P1</a:t>
            </a:r>
          </a:p>
        </p:txBody>
      </p:sp>
      <p:cxnSp>
        <p:nvCxnSpPr>
          <p:cNvPr id="76" name="Straight Arrow Connector 75">
            <a:extLst>
              <a:ext uri="{FF2B5EF4-FFF2-40B4-BE49-F238E27FC236}">
                <a16:creationId xmlns:a16="http://schemas.microsoft.com/office/drawing/2014/main" id="{CB810380-B0B3-BF4A-9A00-4BC52655CB75}"/>
              </a:ext>
            </a:extLst>
          </p:cNvPr>
          <p:cNvCxnSpPr>
            <a:cxnSpLocks/>
          </p:cNvCxnSpPr>
          <p:nvPr/>
        </p:nvCxnSpPr>
        <p:spPr>
          <a:xfrm flipV="1">
            <a:off x="4035923" y="4092136"/>
            <a:ext cx="4626519" cy="23984"/>
          </a:xfrm>
          <a:prstGeom prst="straightConnector1">
            <a:avLst/>
          </a:prstGeom>
          <a:ln w="38100">
            <a:solidFill>
              <a:srgbClr val="00B0F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DA91CD28-79AF-B74C-9105-6D5AF6982559}"/>
              </a:ext>
            </a:extLst>
          </p:cNvPr>
          <p:cNvSpPr/>
          <p:nvPr/>
        </p:nvSpPr>
        <p:spPr>
          <a:xfrm>
            <a:off x="5153118" y="3937865"/>
            <a:ext cx="370389" cy="335666"/>
          </a:xfrm>
          <a:prstGeom prst="ellipse">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C2</a:t>
            </a:r>
          </a:p>
        </p:txBody>
      </p:sp>
      <p:sp>
        <p:nvSpPr>
          <p:cNvPr id="79" name="TextBox 78">
            <a:extLst>
              <a:ext uri="{FF2B5EF4-FFF2-40B4-BE49-F238E27FC236}">
                <a16:creationId xmlns:a16="http://schemas.microsoft.com/office/drawing/2014/main" id="{94148C2C-F852-BD41-B2FF-C9F6835C5B7D}"/>
              </a:ext>
            </a:extLst>
          </p:cNvPr>
          <p:cNvSpPr txBox="1"/>
          <p:nvPr/>
        </p:nvSpPr>
        <p:spPr>
          <a:xfrm>
            <a:off x="5513380" y="3839121"/>
            <a:ext cx="2052832" cy="276999"/>
          </a:xfrm>
          <a:prstGeom prst="rect">
            <a:avLst/>
          </a:prstGeom>
          <a:noFill/>
        </p:spPr>
        <p:txBody>
          <a:bodyPr wrap="square" rtlCol="0">
            <a:spAutoFit/>
          </a:bodyPr>
          <a:lstStyle/>
          <a:p>
            <a:r>
              <a:rPr lang="en-AU" sz="1200" dirty="0">
                <a:latin typeface="+mn-lt"/>
              </a:rPr>
              <a:t>Update TM Data</a:t>
            </a:r>
          </a:p>
        </p:txBody>
      </p:sp>
      <p:sp>
        <p:nvSpPr>
          <p:cNvPr id="83" name="Rectangle 82">
            <a:extLst>
              <a:ext uri="{FF2B5EF4-FFF2-40B4-BE49-F238E27FC236}">
                <a16:creationId xmlns:a16="http://schemas.microsoft.com/office/drawing/2014/main" id="{82D179D1-43BD-8F4E-9E2B-20AFC6E1ADC2}"/>
              </a:ext>
            </a:extLst>
          </p:cNvPr>
          <p:cNvSpPr/>
          <p:nvPr/>
        </p:nvSpPr>
        <p:spPr>
          <a:xfrm>
            <a:off x="1681520" y="4739320"/>
            <a:ext cx="1995075" cy="81614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t"/>
          <a:lstStyle/>
          <a:p>
            <a:pPr algn="ctr"/>
            <a:r>
              <a:rPr lang="en-US" dirty="0" err="1">
                <a:solidFill>
                  <a:schemeClr val="bg1"/>
                </a:solidFill>
              </a:rPr>
              <a:t>Austrac</a:t>
            </a:r>
            <a:endParaRPr lang="en-US" dirty="0">
              <a:solidFill>
                <a:schemeClr val="bg1"/>
              </a:solidFill>
            </a:endParaRPr>
          </a:p>
        </p:txBody>
      </p:sp>
      <p:sp>
        <p:nvSpPr>
          <p:cNvPr id="84" name="Rectangle 83">
            <a:extLst>
              <a:ext uri="{FF2B5EF4-FFF2-40B4-BE49-F238E27FC236}">
                <a16:creationId xmlns:a16="http://schemas.microsoft.com/office/drawing/2014/main" id="{141C9AC1-FFDC-934E-8B38-54D53F2C8272}"/>
              </a:ext>
            </a:extLst>
          </p:cNvPr>
          <p:cNvSpPr/>
          <p:nvPr/>
        </p:nvSpPr>
        <p:spPr>
          <a:xfrm>
            <a:off x="1861056" y="5126052"/>
            <a:ext cx="1576136" cy="337092"/>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Compliance Reporting</a:t>
            </a:r>
          </a:p>
        </p:txBody>
      </p:sp>
      <p:pic>
        <p:nvPicPr>
          <p:cNvPr id="89" name="Graphic 88" descr="Cloud">
            <a:extLst>
              <a:ext uri="{FF2B5EF4-FFF2-40B4-BE49-F238E27FC236}">
                <a16:creationId xmlns:a16="http://schemas.microsoft.com/office/drawing/2014/main" id="{E6898D00-B171-F842-966D-0D0B4E69B3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305" y="2924710"/>
            <a:ext cx="647713" cy="647713"/>
          </a:xfrm>
          <a:prstGeom prst="rect">
            <a:avLst/>
          </a:prstGeom>
        </p:spPr>
      </p:pic>
      <p:pic>
        <p:nvPicPr>
          <p:cNvPr id="90" name="Graphic 89" descr="Cloud">
            <a:extLst>
              <a:ext uri="{FF2B5EF4-FFF2-40B4-BE49-F238E27FC236}">
                <a16:creationId xmlns:a16="http://schemas.microsoft.com/office/drawing/2014/main" id="{673D7B9B-70B0-8C47-AD00-FD1DCF2EBA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305" y="3366001"/>
            <a:ext cx="647713" cy="647713"/>
          </a:xfrm>
          <a:prstGeom prst="rect">
            <a:avLst/>
          </a:prstGeom>
        </p:spPr>
      </p:pic>
      <p:pic>
        <p:nvPicPr>
          <p:cNvPr id="91" name="Graphic 90" descr="Cloud">
            <a:extLst>
              <a:ext uri="{FF2B5EF4-FFF2-40B4-BE49-F238E27FC236}">
                <a16:creationId xmlns:a16="http://schemas.microsoft.com/office/drawing/2014/main" id="{78E5ACE6-3631-054D-8757-67ED9AF729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305" y="3734159"/>
            <a:ext cx="647713" cy="647713"/>
          </a:xfrm>
          <a:prstGeom prst="rect">
            <a:avLst/>
          </a:prstGeom>
        </p:spPr>
      </p:pic>
      <p:pic>
        <p:nvPicPr>
          <p:cNvPr id="94" name="Graphic 93" descr="Cloud">
            <a:extLst>
              <a:ext uri="{FF2B5EF4-FFF2-40B4-BE49-F238E27FC236}">
                <a16:creationId xmlns:a16="http://schemas.microsoft.com/office/drawing/2014/main" id="{81AB22D4-733F-7840-A27A-63B451F0EC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45691" y="5782283"/>
            <a:ext cx="647713" cy="1114846"/>
          </a:xfrm>
          <a:prstGeom prst="rect">
            <a:avLst/>
          </a:prstGeom>
        </p:spPr>
      </p:pic>
      <p:sp>
        <p:nvSpPr>
          <p:cNvPr id="68" name="TextBox 67">
            <a:extLst>
              <a:ext uri="{FF2B5EF4-FFF2-40B4-BE49-F238E27FC236}">
                <a16:creationId xmlns:a16="http://schemas.microsoft.com/office/drawing/2014/main" id="{1ACB10BA-1087-5A41-9DCC-0EE626228D29}"/>
              </a:ext>
            </a:extLst>
          </p:cNvPr>
          <p:cNvSpPr txBox="1"/>
          <p:nvPr/>
        </p:nvSpPr>
        <p:spPr>
          <a:xfrm>
            <a:off x="170946" y="1144434"/>
            <a:ext cx="1474667" cy="3985706"/>
          </a:xfrm>
          <a:prstGeom prst="rect">
            <a:avLst/>
          </a:prstGeom>
          <a:noFill/>
        </p:spPr>
        <p:txBody>
          <a:bodyPr wrap="square" rtlCol="0">
            <a:spAutoFit/>
          </a:bodyPr>
          <a:lstStyle/>
          <a:p>
            <a:r>
              <a:rPr lang="en-AU" sz="1100" dirty="0">
                <a:latin typeface="+mn-lt"/>
              </a:rPr>
              <a:t>Note: </a:t>
            </a:r>
          </a:p>
          <a:p>
            <a:r>
              <a:rPr lang="en-AU" sz="1100" dirty="0">
                <a:latin typeface="+mn-lt"/>
              </a:rPr>
              <a:t>(1) MDM existing Public API, but the strategic direction is for Azure API G/W for enhanced security features.</a:t>
            </a:r>
          </a:p>
          <a:p>
            <a:endParaRPr lang="en-AU" sz="1100" dirty="0">
              <a:latin typeface="+mn-lt"/>
            </a:endParaRPr>
          </a:p>
          <a:p>
            <a:r>
              <a:rPr lang="en-AU" sz="1100" dirty="0">
                <a:latin typeface="+mn-lt"/>
              </a:rPr>
              <a:t>(2) The TrackVia to TSEG email integration is yet to be defined.</a:t>
            </a:r>
          </a:p>
          <a:p>
            <a:endParaRPr lang="en-AU" sz="1100" dirty="0">
              <a:latin typeface="+mn-lt"/>
            </a:endParaRPr>
          </a:p>
          <a:p>
            <a:r>
              <a:rPr lang="en-AU" sz="1100" dirty="0">
                <a:latin typeface="+mn-lt"/>
              </a:rPr>
              <a:t>(3) The vendor has submitted a proposal for Australia based servers (including Disaster Recovery)</a:t>
            </a:r>
          </a:p>
          <a:p>
            <a:endParaRPr lang="en-AU" sz="1100" dirty="0">
              <a:latin typeface="+mn-lt"/>
            </a:endParaRPr>
          </a:p>
          <a:p>
            <a:r>
              <a:rPr lang="en-AU" sz="1100" dirty="0">
                <a:latin typeface="+mn-lt"/>
              </a:rPr>
              <a:t>(4) No API available, only HTTP post request. </a:t>
            </a:r>
          </a:p>
        </p:txBody>
      </p:sp>
      <p:pic>
        <p:nvPicPr>
          <p:cNvPr id="87" name="Graphic 86" descr="Cloud">
            <a:extLst>
              <a:ext uri="{FF2B5EF4-FFF2-40B4-BE49-F238E27FC236}">
                <a16:creationId xmlns:a16="http://schemas.microsoft.com/office/drawing/2014/main" id="{1D499792-B309-0F43-9C53-F04BD3325E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72923" y="1359401"/>
            <a:ext cx="647713" cy="647713"/>
          </a:xfrm>
          <a:prstGeom prst="rect">
            <a:avLst/>
          </a:prstGeom>
        </p:spPr>
      </p:pic>
      <p:sp>
        <p:nvSpPr>
          <p:cNvPr id="30" name="Rectangle 29">
            <a:extLst>
              <a:ext uri="{FF2B5EF4-FFF2-40B4-BE49-F238E27FC236}">
                <a16:creationId xmlns:a16="http://schemas.microsoft.com/office/drawing/2014/main" id="{7C50DDE3-8342-3A47-94F4-FAC3D2EC00C1}"/>
              </a:ext>
            </a:extLst>
          </p:cNvPr>
          <p:cNvSpPr/>
          <p:nvPr/>
        </p:nvSpPr>
        <p:spPr>
          <a:xfrm rot="16200000">
            <a:off x="8596956" y="1576072"/>
            <a:ext cx="925981" cy="34627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400" dirty="0">
                <a:solidFill>
                  <a:schemeClr val="bg1"/>
                </a:solidFill>
              </a:rPr>
              <a:t>ESB</a:t>
            </a:r>
          </a:p>
        </p:txBody>
      </p:sp>
      <p:pic>
        <p:nvPicPr>
          <p:cNvPr id="92" name="Graphic 91" descr="Cloud">
            <a:extLst>
              <a:ext uri="{FF2B5EF4-FFF2-40B4-BE49-F238E27FC236}">
                <a16:creationId xmlns:a16="http://schemas.microsoft.com/office/drawing/2014/main" id="{2F6A70A1-C67E-4945-B72B-2E1A97A033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305" y="4202233"/>
            <a:ext cx="647713" cy="647713"/>
          </a:xfrm>
          <a:prstGeom prst="rect">
            <a:avLst/>
          </a:prstGeom>
        </p:spPr>
      </p:pic>
      <p:pic>
        <p:nvPicPr>
          <p:cNvPr id="100" name="Graphic 99" descr="Cloud">
            <a:extLst>
              <a:ext uri="{FF2B5EF4-FFF2-40B4-BE49-F238E27FC236}">
                <a16:creationId xmlns:a16="http://schemas.microsoft.com/office/drawing/2014/main" id="{E02B57A7-01EA-4E2F-B765-7E81D6CF4D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305" y="4871780"/>
            <a:ext cx="647713" cy="647713"/>
          </a:xfrm>
          <a:prstGeom prst="rect">
            <a:avLst/>
          </a:prstGeom>
        </p:spPr>
      </p:pic>
      <p:pic>
        <p:nvPicPr>
          <p:cNvPr id="104" name="Graphic 103" descr="Envelope">
            <a:extLst>
              <a:ext uri="{FF2B5EF4-FFF2-40B4-BE49-F238E27FC236}">
                <a16:creationId xmlns:a16="http://schemas.microsoft.com/office/drawing/2014/main" id="{1F9F6BBF-4B8C-4424-B5D1-BE04C230FA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34046" y="4251505"/>
            <a:ext cx="448248" cy="448248"/>
          </a:xfrm>
          <a:prstGeom prst="rect">
            <a:avLst/>
          </a:prstGeom>
        </p:spPr>
      </p:pic>
      <p:sp>
        <p:nvSpPr>
          <p:cNvPr id="106" name="Oval 105">
            <a:extLst>
              <a:ext uri="{FF2B5EF4-FFF2-40B4-BE49-F238E27FC236}">
                <a16:creationId xmlns:a16="http://schemas.microsoft.com/office/drawing/2014/main" id="{10C2ABA4-A450-4122-93F4-98D95F8753A4}"/>
              </a:ext>
            </a:extLst>
          </p:cNvPr>
          <p:cNvSpPr/>
          <p:nvPr/>
        </p:nvSpPr>
        <p:spPr>
          <a:xfrm>
            <a:off x="8394564" y="1130964"/>
            <a:ext cx="269872" cy="2598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050" dirty="0">
                <a:solidFill>
                  <a:schemeClr val="bg2"/>
                </a:solidFill>
              </a:rPr>
              <a:t>#1</a:t>
            </a:r>
          </a:p>
        </p:txBody>
      </p:sp>
      <p:sp>
        <p:nvSpPr>
          <p:cNvPr id="107" name="Oval 106">
            <a:extLst>
              <a:ext uri="{FF2B5EF4-FFF2-40B4-BE49-F238E27FC236}">
                <a16:creationId xmlns:a16="http://schemas.microsoft.com/office/drawing/2014/main" id="{B0D8768F-C4C8-4A57-9288-C36EF143722E}"/>
              </a:ext>
            </a:extLst>
          </p:cNvPr>
          <p:cNvSpPr/>
          <p:nvPr/>
        </p:nvSpPr>
        <p:spPr>
          <a:xfrm>
            <a:off x="3290503" y="4359245"/>
            <a:ext cx="269872" cy="2598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050" dirty="0">
                <a:solidFill>
                  <a:schemeClr val="bg2"/>
                </a:solidFill>
              </a:rPr>
              <a:t>#2</a:t>
            </a:r>
          </a:p>
        </p:txBody>
      </p:sp>
      <p:sp>
        <p:nvSpPr>
          <p:cNvPr id="105" name="Oval 104">
            <a:extLst>
              <a:ext uri="{FF2B5EF4-FFF2-40B4-BE49-F238E27FC236}">
                <a16:creationId xmlns:a16="http://schemas.microsoft.com/office/drawing/2014/main" id="{79790BA2-B2FD-894B-B36E-19574741AED1}"/>
              </a:ext>
            </a:extLst>
          </p:cNvPr>
          <p:cNvSpPr/>
          <p:nvPr/>
        </p:nvSpPr>
        <p:spPr>
          <a:xfrm>
            <a:off x="1752670" y="4345960"/>
            <a:ext cx="269872" cy="2598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050" dirty="0">
                <a:solidFill>
                  <a:schemeClr val="bg2"/>
                </a:solidFill>
              </a:rPr>
              <a:t>#3</a:t>
            </a:r>
          </a:p>
        </p:txBody>
      </p:sp>
      <p:sp>
        <p:nvSpPr>
          <p:cNvPr id="108" name="Oval 107">
            <a:extLst>
              <a:ext uri="{FF2B5EF4-FFF2-40B4-BE49-F238E27FC236}">
                <a16:creationId xmlns:a16="http://schemas.microsoft.com/office/drawing/2014/main" id="{4D7A1836-D102-C243-9AEF-86581B86D018}"/>
              </a:ext>
            </a:extLst>
          </p:cNvPr>
          <p:cNvSpPr/>
          <p:nvPr/>
        </p:nvSpPr>
        <p:spPr>
          <a:xfrm>
            <a:off x="1817851" y="4792283"/>
            <a:ext cx="269872" cy="2598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050" dirty="0">
                <a:solidFill>
                  <a:schemeClr val="bg2"/>
                </a:solidFill>
              </a:rPr>
              <a:t>#4</a:t>
            </a:r>
          </a:p>
        </p:txBody>
      </p:sp>
      <p:pic>
        <p:nvPicPr>
          <p:cNvPr id="110" name="Picture 109">
            <a:extLst>
              <a:ext uri="{FF2B5EF4-FFF2-40B4-BE49-F238E27FC236}">
                <a16:creationId xmlns:a16="http://schemas.microsoft.com/office/drawing/2014/main" id="{F67FF65A-8CBD-429B-A2D0-6F7A4FC9C5BA}"/>
              </a:ext>
            </a:extLst>
          </p:cNvPr>
          <p:cNvPicPr>
            <a:picLocks noChangeAspect="1"/>
          </p:cNvPicPr>
          <p:nvPr/>
        </p:nvPicPr>
        <p:blipFill>
          <a:blip r:embed="rId7"/>
          <a:stretch>
            <a:fillRect/>
          </a:stretch>
        </p:blipFill>
        <p:spPr>
          <a:xfrm>
            <a:off x="1937561" y="1122601"/>
            <a:ext cx="1502115" cy="190268"/>
          </a:xfrm>
          <a:prstGeom prst="rect">
            <a:avLst/>
          </a:prstGeom>
        </p:spPr>
      </p:pic>
      <p:cxnSp>
        <p:nvCxnSpPr>
          <p:cNvPr id="111" name="Straight Arrow Connector 110">
            <a:extLst>
              <a:ext uri="{FF2B5EF4-FFF2-40B4-BE49-F238E27FC236}">
                <a16:creationId xmlns:a16="http://schemas.microsoft.com/office/drawing/2014/main" id="{25D1017E-4222-403A-A53B-592BD8A0F9FE}"/>
              </a:ext>
            </a:extLst>
          </p:cNvPr>
          <p:cNvCxnSpPr>
            <a:cxnSpLocks/>
            <a:stCxn id="117" idx="3"/>
          </p:cNvCxnSpPr>
          <p:nvPr/>
        </p:nvCxnSpPr>
        <p:spPr>
          <a:xfrm>
            <a:off x="4035923" y="5112736"/>
            <a:ext cx="4680303" cy="28578"/>
          </a:xfrm>
          <a:prstGeom prst="straightConnector1">
            <a:avLst/>
          </a:prstGeom>
          <a:ln w="38100">
            <a:solidFill>
              <a:srgbClr val="00B0F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193F919C-FF36-5D4E-BE3B-82476A30D229}"/>
              </a:ext>
            </a:extLst>
          </p:cNvPr>
          <p:cNvSpPr/>
          <p:nvPr/>
        </p:nvSpPr>
        <p:spPr>
          <a:xfrm>
            <a:off x="5172654" y="4990541"/>
            <a:ext cx="370389" cy="335666"/>
          </a:xfrm>
          <a:prstGeom prst="ellipse">
            <a:avLst/>
          </a:prstGeom>
          <a:solidFill>
            <a:srgbClr val="E6E6E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A1</a:t>
            </a:r>
          </a:p>
        </p:txBody>
      </p:sp>
      <p:cxnSp>
        <p:nvCxnSpPr>
          <p:cNvPr id="112" name="Straight Arrow Connector 111">
            <a:extLst>
              <a:ext uri="{FF2B5EF4-FFF2-40B4-BE49-F238E27FC236}">
                <a16:creationId xmlns:a16="http://schemas.microsoft.com/office/drawing/2014/main" id="{71884770-2A6A-4A69-9D9B-75EB81D89DCD}"/>
              </a:ext>
            </a:extLst>
          </p:cNvPr>
          <p:cNvCxnSpPr>
            <a:cxnSpLocks/>
          </p:cNvCxnSpPr>
          <p:nvPr/>
        </p:nvCxnSpPr>
        <p:spPr>
          <a:xfrm>
            <a:off x="3747244" y="4526089"/>
            <a:ext cx="4968983" cy="0"/>
          </a:xfrm>
          <a:prstGeom prst="straightConnector1">
            <a:avLst/>
          </a:prstGeom>
          <a:ln w="38100">
            <a:solidFill>
              <a:srgbClr val="00B0F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D29B9BE-A328-304B-834C-D857DF23CCC0}"/>
              </a:ext>
            </a:extLst>
          </p:cNvPr>
          <p:cNvSpPr/>
          <p:nvPr/>
        </p:nvSpPr>
        <p:spPr>
          <a:xfrm>
            <a:off x="7313831" y="950834"/>
            <a:ext cx="897282" cy="562581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400" dirty="0">
                <a:solidFill>
                  <a:schemeClr val="bg1"/>
                </a:solidFill>
              </a:rPr>
              <a:t>Microsoft</a:t>
            </a:r>
          </a:p>
          <a:p>
            <a:pPr algn="ctr"/>
            <a:r>
              <a:rPr lang="en-US" sz="1400" dirty="0">
                <a:solidFill>
                  <a:schemeClr val="bg1"/>
                </a:solidFill>
              </a:rPr>
              <a:t>Azure </a:t>
            </a:r>
          </a:p>
          <a:p>
            <a:pPr algn="ctr"/>
            <a:r>
              <a:rPr lang="en-US" sz="1400" dirty="0">
                <a:solidFill>
                  <a:schemeClr val="bg1"/>
                </a:solidFill>
              </a:rPr>
              <a:t>API G/W</a:t>
            </a:r>
          </a:p>
          <a:p>
            <a:pPr algn="ctr"/>
            <a:r>
              <a:rPr lang="en-US" sz="1400" dirty="0">
                <a:solidFill>
                  <a:schemeClr val="bg1"/>
                </a:solidFill>
              </a:rPr>
              <a:t>&amp;</a:t>
            </a:r>
          </a:p>
          <a:p>
            <a:pPr algn="ctr"/>
            <a:r>
              <a:rPr lang="en-US" sz="1400" dirty="0">
                <a:solidFill>
                  <a:schemeClr val="bg1"/>
                </a:solidFill>
              </a:rPr>
              <a:t>Azure Function</a:t>
            </a:r>
          </a:p>
          <a:p>
            <a:pPr algn="ctr"/>
            <a:endParaRPr lang="en-US" sz="1400" dirty="0">
              <a:solidFill>
                <a:schemeClr val="bg1"/>
              </a:solidFill>
            </a:endParaRPr>
          </a:p>
          <a:p>
            <a:pPr algn="ctr"/>
            <a:r>
              <a:rPr lang="en-US" sz="1400" dirty="0">
                <a:solidFill>
                  <a:schemeClr val="bg1"/>
                </a:solidFill>
              </a:rPr>
              <a:t>(NEW)</a:t>
            </a:r>
          </a:p>
        </p:txBody>
      </p:sp>
      <p:sp>
        <p:nvSpPr>
          <p:cNvPr id="113" name="Oval 112">
            <a:extLst>
              <a:ext uri="{FF2B5EF4-FFF2-40B4-BE49-F238E27FC236}">
                <a16:creationId xmlns:a16="http://schemas.microsoft.com/office/drawing/2014/main" id="{CF146DB2-1AD3-460A-BA8C-4A7426132E91}"/>
              </a:ext>
            </a:extLst>
          </p:cNvPr>
          <p:cNvSpPr/>
          <p:nvPr/>
        </p:nvSpPr>
        <p:spPr>
          <a:xfrm>
            <a:off x="5147515" y="4362585"/>
            <a:ext cx="370389" cy="335666"/>
          </a:xfrm>
          <a:prstGeom prst="ellipse">
            <a:avLst/>
          </a:prstGeom>
          <a:solidFill>
            <a:srgbClr val="E6E6E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A2</a:t>
            </a:r>
          </a:p>
        </p:txBody>
      </p:sp>
      <p:sp>
        <p:nvSpPr>
          <p:cNvPr id="114" name="TextBox 113">
            <a:extLst>
              <a:ext uri="{FF2B5EF4-FFF2-40B4-BE49-F238E27FC236}">
                <a16:creationId xmlns:a16="http://schemas.microsoft.com/office/drawing/2014/main" id="{1AA6F1AA-6DBA-4AAF-AE81-4A82F5D39C83}"/>
              </a:ext>
            </a:extLst>
          </p:cNvPr>
          <p:cNvSpPr txBox="1"/>
          <p:nvPr/>
        </p:nvSpPr>
        <p:spPr>
          <a:xfrm>
            <a:off x="5635657" y="4897315"/>
            <a:ext cx="2052832" cy="461665"/>
          </a:xfrm>
          <a:prstGeom prst="rect">
            <a:avLst/>
          </a:prstGeom>
          <a:noFill/>
        </p:spPr>
        <p:txBody>
          <a:bodyPr wrap="square" rtlCol="0">
            <a:spAutoFit/>
          </a:bodyPr>
          <a:lstStyle/>
          <a:p>
            <a:r>
              <a:rPr lang="en-AU" sz="1200" dirty="0" err="1">
                <a:latin typeface="+mn-lt"/>
              </a:rPr>
              <a:t>Austrac</a:t>
            </a:r>
            <a:r>
              <a:rPr lang="en-AU" sz="1200" dirty="0">
                <a:latin typeface="+mn-lt"/>
              </a:rPr>
              <a:t> Reporting</a:t>
            </a:r>
          </a:p>
          <a:p>
            <a:r>
              <a:rPr lang="en-AU" sz="1200" dirty="0">
                <a:latin typeface="+mn-lt"/>
              </a:rPr>
              <a:t>Submission</a:t>
            </a:r>
          </a:p>
        </p:txBody>
      </p:sp>
      <p:sp>
        <p:nvSpPr>
          <p:cNvPr id="115" name="Rectangle 114">
            <a:extLst>
              <a:ext uri="{FF2B5EF4-FFF2-40B4-BE49-F238E27FC236}">
                <a16:creationId xmlns:a16="http://schemas.microsoft.com/office/drawing/2014/main" id="{6C10361E-4714-42AE-A444-EA16A5353882}"/>
              </a:ext>
            </a:extLst>
          </p:cNvPr>
          <p:cNvSpPr/>
          <p:nvPr/>
        </p:nvSpPr>
        <p:spPr>
          <a:xfrm>
            <a:off x="8859785" y="4853441"/>
            <a:ext cx="2209802" cy="38011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AUSTRAC Reports</a:t>
            </a:r>
          </a:p>
        </p:txBody>
      </p:sp>
      <p:sp>
        <p:nvSpPr>
          <p:cNvPr id="65" name="Rectangle 64">
            <a:extLst>
              <a:ext uri="{FF2B5EF4-FFF2-40B4-BE49-F238E27FC236}">
                <a16:creationId xmlns:a16="http://schemas.microsoft.com/office/drawing/2014/main" id="{1C0A2D5E-799A-0546-9787-B0B90D1D536E}"/>
              </a:ext>
            </a:extLst>
          </p:cNvPr>
          <p:cNvSpPr/>
          <p:nvPr/>
        </p:nvSpPr>
        <p:spPr>
          <a:xfrm>
            <a:off x="7387120" y="6205591"/>
            <a:ext cx="770561" cy="30501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100" dirty="0">
                <a:solidFill>
                  <a:schemeClr val="bg1"/>
                </a:solidFill>
              </a:rPr>
              <a:t>Azure AD</a:t>
            </a:r>
          </a:p>
        </p:txBody>
      </p:sp>
      <p:sp>
        <p:nvSpPr>
          <p:cNvPr id="116" name="Rectangle 115">
            <a:extLst>
              <a:ext uri="{FF2B5EF4-FFF2-40B4-BE49-F238E27FC236}">
                <a16:creationId xmlns:a16="http://schemas.microsoft.com/office/drawing/2014/main" id="{DADC00A2-B222-415D-93F4-2CE3CE2399EF}"/>
              </a:ext>
            </a:extLst>
          </p:cNvPr>
          <p:cNvSpPr/>
          <p:nvPr/>
        </p:nvSpPr>
        <p:spPr>
          <a:xfrm>
            <a:off x="3451695" y="6019030"/>
            <a:ext cx="542646" cy="24165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000" b="1" dirty="0">
                <a:solidFill>
                  <a:schemeClr val="bg1"/>
                </a:solidFill>
              </a:rPr>
              <a:t>SFTP</a:t>
            </a:r>
            <a:endParaRPr lang="en-US" sz="1200" b="1" dirty="0">
              <a:solidFill>
                <a:schemeClr val="bg1"/>
              </a:solidFill>
            </a:endParaRPr>
          </a:p>
        </p:txBody>
      </p:sp>
      <p:sp>
        <p:nvSpPr>
          <p:cNvPr id="117" name="Rectangle 116">
            <a:extLst>
              <a:ext uri="{FF2B5EF4-FFF2-40B4-BE49-F238E27FC236}">
                <a16:creationId xmlns:a16="http://schemas.microsoft.com/office/drawing/2014/main" id="{B8F6BA4D-5462-4221-9F88-DF65B9720445}"/>
              </a:ext>
            </a:extLst>
          </p:cNvPr>
          <p:cNvSpPr/>
          <p:nvPr/>
        </p:nvSpPr>
        <p:spPr>
          <a:xfrm>
            <a:off x="3468172" y="4991911"/>
            <a:ext cx="567751" cy="24165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000" b="1" dirty="0">
                <a:solidFill>
                  <a:schemeClr val="bg1"/>
                </a:solidFill>
              </a:rPr>
              <a:t>HTTP</a:t>
            </a:r>
          </a:p>
        </p:txBody>
      </p:sp>
      <p:pic>
        <p:nvPicPr>
          <p:cNvPr id="118" name="Graphic 117" descr="Paper">
            <a:extLst>
              <a:ext uri="{FF2B5EF4-FFF2-40B4-BE49-F238E27FC236}">
                <a16:creationId xmlns:a16="http://schemas.microsoft.com/office/drawing/2014/main" id="{5CC86246-F167-4F74-A001-E896501811C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67421" y="5899326"/>
            <a:ext cx="345330" cy="345330"/>
          </a:xfrm>
          <a:prstGeom prst="rect">
            <a:avLst/>
          </a:prstGeom>
        </p:spPr>
      </p:pic>
      <p:pic>
        <p:nvPicPr>
          <p:cNvPr id="119" name="Graphic 118" descr="Paper">
            <a:extLst>
              <a:ext uri="{FF2B5EF4-FFF2-40B4-BE49-F238E27FC236}">
                <a16:creationId xmlns:a16="http://schemas.microsoft.com/office/drawing/2014/main" id="{55987CD5-9305-4ADA-BE45-D4138E541AF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52082" y="4801596"/>
            <a:ext cx="345330" cy="345330"/>
          </a:xfrm>
          <a:prstGeom prst="rect">
            <a:avLst/>
          </a:prstGeom>
        </p:spPr>
      </p:pic>
      <p:sp>
        <p:nvSpPr>
          <p:cNvPr id="125" name="Rectangle 124">
            <a:extLst>
              <a:ext uri="{FF2B5EF4-FFF2-40B4-BE49-F238E27FC236}">
                <a16:creationId xmlns:a16="http://schemas.microsoft.com/office/drawing/2014/main" id="{A3B6D0B6-F163-453B-9DEA-334194B3494B}"/>
              </a:ext>
            </a:extLst>
          </p:cNvPr>
          <p:cNvSpPr/>
          <p:nvPr/>
        </p:nvSpPr>
        <p:spPr>
          <a:xfrm>
            <a:off x="6975804" y="1536951"/>
            <a:ext cx="511652" cy="24165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000" b="1" dirty="0">
                <a:solidFill>
                  <a:schemeClr val="bg1"/>
                </a:solidFill>
              </a:rPr>
              <a:t>REST</a:t>
            </a:r>
          </a:p>
        </p:txBody>
      </p:sp>
      <p:sp>
        <p:nvSpPr>
          <p:cNvPr id="126" name="TextBox 125">
            <a:extLst>
              <a:ext uri="{FF2B5EF4-FFF2-40B4-BE49-F238E27FC236}">
                <a16:creationId xmlns:a16="http://schemas.microsoft.com/office/drawing/2014/main" id="{23103101-EBCE-4DAA-B0A2-8D1DEE5D94A6}"/>
              </a:ext>
            </a:extLst>
          </p:cNvPr>
          <p:cNvSpPr txBox="1"/>
          <p:nvPr/>
        </p:nvSpPr>
        <p:spPr>
          <a:xfrm>
            <a:off x="5486973" y="4273890"/>
            <a:ext cx="2052832" cy="276999"/>
          </a:xfrm>
          <a:prstGeom prst="rect">
            <a:avLst/>
          </a:prstGeom>
          <a:noFill/>
        </p:spPr>
        <p:txBody>
          <a:bodyPr wrap="square" rtlCol="0">
            <a:spAutoFit/>
          </a:bodyPr>
          <a:lstStyle/>
          <a:p>
            <a:r>
              <a:rPr lang="en-AU" sz="1200" dirty="0">
                <a:latin typeface="+mn-lt"/>
              </a:rPr>
              <a:t>Manual SMR for </a:t>
            </a:r>
            <a:r>
              <a:rPr lang="en-AU" sz="1200" dirty="0" err="1">
                <a:latin typeface="+mn-lt"/>
              </a:rPr>
              <a:t>Austrac</a:t>
            </a:r>
            <a:r>
              <a:rPr lang="en-AU" sz="1200" dirty="0">
                <a:latin typeface="+mn-lt"/>
              </a:rPr>
              <a:t> </a:t>
            </a:r>
          </a:p>
        </p:txBody>
      </p:sp>
      <p:sp>
        <p:nvSpPr>
          <p:cNvPr id="78" name="Rectangle 77">
            <a:extLst>
              <a:ext uri="{FF2B5EF4-FFF2-40B4-BE49-F238E27FC236}">
                <a16:creationId xmlns:a16="http://schemas.microsoft.com/office/drawing/2014/main" id="{0C7392FD-D39E-4B64-B69C-88541064DC89}"/>
              </a:ext>
            </a:extLst>
          </p:cNvPr>
          <p:cNvSpPr/>
          <p:nvPr/>
        </p:nvSpPr>
        <p:spPr>
          <a:xfrm>
            <a:off x="3446064" y="3154588"/>
            <a:ext cx="548277" cy="24165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000" b="1" dirty="0">
                <a:solidFill>
                  <a:schemeClr val="bg1"/>
                </a:solidFill>
              </a:rPr>
              <a:t>REST</a:t>
            </a:r>
          </a:p>
        </p:txBody>
      </p:sp>
      <p:sp>
        <p:nvSpPr>
          <p:cNvPr id="81" name="Rectangle 80">
            <a:extLst>
              <a:ext uri="{FF2B5EF4-FFF2-40B4-BE49-F238E27FC236}">
                <a16:creationId xmlns:a16="http://schemas.microsoft.com/office/drawing/2014/main" id="{B926AFA8-C72B-41CD-B58E-7C74097441C4}"/>
              </a:ext>
            </a:extLst>
          </p:cNvPr>
          <p:cNvSpPr/>
          <p:nvPr/>
        </p:nvSpPr>
        <p:spPr>
          <a:xfrm>
            <a:off x="3465751" y="3597107"/>
            <a:ext cx="513135" cy="24165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000" b="1" dirty="0">
                <a:solidFill>
                  <a:schemeClr val="bg1"/>
                </a:solidFill>
              </a:rPr>
              <a:t>REST</a:t>
            </a:r>
          </a:p>
        </p:txBody>
      </p:sp>
      <p:sp>
        <p:nvSpPr>
          <p:cNvPr id="82" name="Rectangle 81">
            <a:extLst>
              <a:ext uri="{FF2B5EF4-FFF2-40B4-BE49-F238E27FC236}">
                <a16:creationId xmlns:a16="http://schemas.microsoft.com/office/drawing/2014/main" id="{722FE4B9-31E6-4B2F-A586-E1E728EF4B92}"/>
              </a:ext>
            </a:extLst>
          </p:cNvPr>
          <p:cNvSpPr/>
          <p:nvPr/>
        </p:nvSpPr>
        <p:spPr>
          <a:xfrm>
            <a:off x="3465751" y="3986947"/>
            <a:ext cx="513135" cy="24165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000" b="1" dirty="0">
                <a:solidFill>
                  <a:schemeClr val="bg1"/>
                </a:solidFill>
              </a:rPr>
              <a:t>REST</a:t>
            </a:r>
          </a:p>
        </p:txBody>
      </p:sp>
      <p:sp>
        <p:nvSpPr>
          <p:cNvPr id="85" name="Rectangle 84">
            <a:extLst>
              <a:ext uri="{FF2B5EF4-FFF2-40B4-BE49-F238E27FC236}">
                <a16:creationId xmlns:a16="http://schemas.microsoft.com/office/drawing/2014/main" id="{F1AC0FF6-C9EF-4E1D-8BBA-F0CDFC3B7387}"/>
              </a:ext>
            </a:extLst>
          </p:cNvPr>
          <p:cNvSpPr/>
          <p:nvPr/>
        </p:nvSpPr>
        <p:spPr>
          <a:xfrm>
            <a:off x="3497912" y="6381940"/>
            <a:ext cx="542646" cy="24165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0147" tIns="40074" rIns="80147" bIns="40074" rtlCol="0" anchor="ctr"/>
          <a:lstStyle/>
          <a:p>
            <a:pPr algn="ctr"/>
            <a:r>
              <a:rPr lang="en-US" sz="1000" b="1" dirty="0">
                <a:solidFill>
                  <a:schemeClr val="bg1"/>
                </a:solidFill>
              </a:rPr>
              <a:t>SFTP</a:t>
            </a:r>
            <a:endParaRPr lang="en-US" sz="1200" b="1" dirty="0">
              <a:solidFill>
                <a:schemeClr val="bg1"/>
              </a:solidFill>
            </a:endParaRPr>
          </a:p>
        </p:txBody>
      </p:sp>
      <p:sp>
        <p:nvSpPr>
          <p:cNvPr id="86" name="Oval 85">
            <a:extLst>
              <a:ext uri="{FF2B5EF4-FFF2-40B4-BE49-F238E27FC236}">
                <a16:creationId xmlns:a16="http://schemas.microsoft.com/office/drawing/2014/main" id="{8C2CC261-97F7-4E49-BD73-C85B30A85B15}"/>
              </a:ext>
            </a:extLst>
          </p:cNvPr>
          <p:cNvSpPr/>
          <p:nvPr/>
        </p:nvSpPr>
        <p:spPr>
          <a:xfrm>
            <a:off x="5139526" y="6401897"/>
            <a:ext cx="370389" cy="335666"/>
          </a:xfrm>
          <a:prstGeom prst="ellipse">
            <a:avLst/>
          </a:prstGeom>
          <a:solidFill>
            <a:srgbClr val="E6E6E6"/>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200" dirty="0">
                <a:solidFill>
                  <a:schemeClr val="tx1"/>
                </a:solidFill>
              </a:rPr>
              <a:t>W3</a:t>
            </a:r>
          </a:p>
        </p:txBody>
      </p:sp>
    </p:spTree>
    <p:extLst>
      <p:ext uri="{BB962C8B-B14F-4D97-AF65-F5344CB8AC3E}">
        <p14:creationId xmlns:p14="http://schemas.microsoft.com/office/powerpoint/2010/main" val="4191558655"/>
      </p:ext>
    </p:extLst>
  </p:cSld>
  <p:clrMapOvr>
    <a:masterClrMapping/>
  </p:clrMapOvr>
</p:sld>
</file>

<file path=ppt/theme/theme1.xml><?xml version="1.0" encoding="utf-8"?>
<a:theme xmlns:a="http://schemas.openxmlformats.org/drawingml/2006/main" name="1_TheStar_Master">
  <a:themeElements>
    <a:clrScheme name="The Star PPT">
      <a:dk1>
        <a:srgbClr val="000000"/>
      </a:dk1>
      <a:lt1>
        <a:sysClr val="window" lastClr="FFFFFF"/>
      </a:lt1>
      <a:dk2>
        <a:srgbClr val="000000"/>
      </a:dk2>
      <a:lt2>
        <a:srgbClr val="FFFFFF"/>
      </a:lt2>
      <a:accent1>
        <a:srgbClr val="C4A54B"/>
      </a:accent1>
      <a:accent2>
        <a:srgbClr val="242424"/>
      </a:accent2>
      <a:accent3>
        <a:srgbClr val="A1A1A1"/>
      </a:accent3>
      <a:accent4>
        <a:srgbClr val="611B1E"/>
      </a:accent4>
      <a:accent5>
        <a:srgbClr val="C21B24"/>
      </a:accent5>
      <a:accent6>
        <a:srgbClr val="E6E6E6"/>
      </a:accent6>
      <a:hlink>
        <a:srgbClr val="000000"/>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6E6E6"/>
        </a:solidFill>
        <a:ln>
          <a:no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ar Group - ADA Review - Template v1.2.1" id="{52DB73B9-8738-4EBD-9506-6A45FC6DA62C}" vid="{1E87F25F-CEC5-4575-9E22-5D0CC71D8F0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9eae7ba9-9676-4798-9810-969350eabbe2">
      <UserInfo>
        <DisplayName>Eric Lewis</DisplayName>
        <AccountId>1024</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B9C0FFB0D23854E9D217CD6ADC096CE" ma:contentTypeVersion="11" ma:contentTypeDescription="Create a new document." ma:contentTypeScope="" ma:versionID="e734145be24b32121c5793b802a1c574">
  <xsd:schema xmlns:xsd="http://www.w3.org/2001/XMLSchema" xmlns:xs="http://www.w3.org/2001/XMLSchema" xmlns:p="http://schemas.microsoft.com/office/2006/metadata/properties" xmlns:ns2="86c186a8-6ec7-4d80-bd8f-272df0004d13" xmlns:ns3="9eae7ba9-9676-4798-9810-969350eabbe2" targetNamespace="http://schemas.microsoft.com/office/2006/metadata/properties" ma:root="true" ma:fieldsID="3fc53b354fdfd866abfabac50a8dca6f" ns2:_="" ns3:_="">
    <xsd:import namespace="86c186a8-6ec7-4d80-bd8f-272df0004d13"/>
    <xsd:import namespace="9eae7ba9-9676-4798-9810-969350eabbe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186a8-6ec7-4d80-bd8f-272df0004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ae7ba9-9676-4798-9810-969350eabbe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FEECF7-F92C-4F74-A63B-014674C9757E}">
  <ds:schemaRefs>
    <ds:schemaRef ds:uri="http://schemas.microsoft.com/sharepoint/v3/contenttype/forms"/>
  </ds:schemaRefs>
</ds:datastoreItem>
</file>

<file path=customXml/itemProps2.xml><?xml version="1.0" encoding="utf-8"?>
<ds:datastoreItem xmlns:ds="http://schemas.openxmlformats.org/officeDocument/2006/customXml" ds:itemID="{377F0E22-471A-45FE-878B-AB0FC781B802}">
  <ds:schemaRefs>
    <ds:schemaRef ds:uri="http://schemas.microsoft.com/office/2006/metadata/properties"/>
    <ds:schemaRef ds:uri="http://schemas.microsoft.com/office/infopath/2007/PartnerControls"/>
    <ds:schemaRef ds:uri="9eae7ba9-9676-4798-9810-969350eabbe2"/>
  </ds:schemaRefs>
</ds:datastoreItem>
</file>

<file path=customXml/itemProps3.xml><?xml version="1.0" encoding="utf-8"?>
<ds:datastoreItem xmlns:ds="http://schemas.openxmlformats.org/officeDocument/2006/customXml" ds:itemID="{D42A2C48-C73A-450B-BB73-18E07BE017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186a8-6ec7-4d80-bd8f-272df0004d13"/>
    <ds:schemaRef ds:uri="9eae7ba9-9676-4798-9810-969350eabb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1_TheStar_Master</Template>
  <TotalTime>8918</TotalTime>
  <Words>3669</Words>
  <Application>Microsoft Office PowerPoint</Application>
  <PresentationFormat>Widescreen</PresentationFormat>
  <Paragraphs>876</Paragraphs>
  <Slides>26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Georgia</vt:lpstr>
      <vt:lpstr>Gotham Light</vt:lpstr>
      <vt:lpstr>Helvetica</vt:lpstr>
      <vt:lpstr>Verdana</vt:lpstr>
      <vt:lpstr>Wingdings</vt:lpstr>
      <vt:lpstr>1_TheStar_Master</vt:lpstr>
      <vt:lpstr>TrackVia Case Management</vt:lpstr>
      <vt:lpstr>Architecture Design Review</vt:lpstr>
      <vt:lpstr>Architecture Design Review</vt:lpstr>
      <vt:lpstr>Architecture Design Review</vt:lpstr>
      <vt:lpstr>Architecture Design Review</vt:lpstr>
      <vt:lpstr>Architecture Design Review</vt:lpstr>
      <vt:lpstr>Architecture Design Review</vt:lpstr>
      <vt:lpstr>Architecture Design Review</vt:lpstr>
      <vt:lpstr>Architecture Design Review</vt:lpstr>
      <vt:lpstr>Architecture Design Review</vt:lpstr>
      <vt:lpstr>Architecture Design Review</vt:lpstr>
      <vt:lpstr>Architecture Design Review</vt:lpstr>
      <vt:lpstr>Architecture Design Review</vt:lpstr>
      <vt:lpstr>Architecture Design Review</vt:lpstr>
      <vt:lpstr>Architecture Design Review</vt:lpstr>
      <vt:lpstr>Architecture Design Review</vt:lpstr>
      <vt:lpstr>Architecture Design Review</vt:lpstr>
      <vt:lpstr>Architecture Design Review</vt:lpstr>
      <vt:lpstr>Architecture Design Review</vt:lpstr>
      <vt:lpstr>Architecture Design Review</vt:lpstr>
      <vt:lpstr>Architecture Design Review</vt:lpstr>
      <vt:lpstr>Architecture Design Review</vt:lpstr>
      <vt:lpstr>Architecture Design Review</vt:lpstr>
      <vt:lpstr>IT and Architecture Principles Summary</vt:lpstr>
      <vt:lpstr>Architecture Design Authority</vt:lpstr>
      <vt:lpstr>Architecture Design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Mieczkowski</dc:creator>
  <cp:keywords/>
  <cp:lastModifiedBy>Natalia Von Bonin</cp:lastModifiedBy>
  <cp:revision>207</cp:revision>
  <cp:lastPrinted>2020-06-22T23:53:56Z</cp:lastPrinted>
  <dcterms:created xsi:type="dcterms:W3CDTF">2020-05-28T02:56:31Z</dcterms:created>
  <dcterms:modified xsi:type="dcterms:W3CDTF">2020-10-14T04:56:03Z</dcterms:modified>
  <cp:category>PowerPoint</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0x010100CB9C0FFB0D23854E9D217CD6ADC096CE</vt:lpwstr>
  </property>
  <property fmtid="{D5CDD505-2E9C-101B-9397-08002B2CF9AE}" pid="3" name="_dlc_DocIdItemGuid">
    <vt:lpwstr>12d9b326-029c-4258-b3e7-7205db4d3d98</vt:lpwstr>
  </property>
  <property fmtid="{D5CDD505-2E9C-101B-9397-08002B2CF9AE}" pid="4" name="TaxKeyword">
    <vt:lpwstr/>
  </property>
  <property fmtid="{D5CDD505-2E9C-101B-9397-08002B2CF9AE}" pid="5" name="Project Name">
    <vt:lpwstr>Enterprise Architecture</vt:lpwstr>
  </property>
</Properties>
</file>