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verlock"/>
      <p:regular r:id="rId19"/>
      <p:bold r:id="rId20"/>
      <p:italic r:id="rId21"/>
      <p:boldItalic r:id="rId22"/>
    </p:embeddedFont>
    <p:embeddedFont>
      <p:font typeface="Arvo"/>
      <p:regular r:id="rId23"/>
      <p:bold r:id="rId24"/>
      <p:italic r:id="rId25"/>
      <p:boldItalic r:id="rId26"/>
    </p:embeddedFont>
    <p:embeddedFont>
      <p:font typeface="Roboto Condensed"/>
      <p:regular r:id="rId27"/>
      <p:bold r:id="rId28"/>
      <p:italic r:id="rId29"/>
      <p:boldItalic r:id="rId30"/>
    </p:embeddedFont>
    <p:embeddedFont>
      <p:font typeface="Roboto Condensed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27D3B1-1B68-485D-8EB1-6F54435CBB3B}">
  <a:tblStyle styleId="{3527D3B1-1B68-485D-8EB1-6F54435CBB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verlock-bold.fntdata"/><Relationship Id="rId22" Type="http://schemas.openxmlformats.org/officeDocument/2006/relationships/font" Target="fonts/Overlock-boldItalic.fntdata"/><Relationship Id="rId21" Type="http://schemas.openxmlformats.org/officeDocument/2006/relationships/font" Target="fonts/Overlock-italic.fntdata"/><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RobotoCondensed-bold.fntdata"/><Relationship Id="rId27" Type="http://schemas.openxmlformats.org/officeDocument/2006/relationships/font" Target="fonts/Roboto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regular.fntdata"/><Relationship Id="rId30" Type="http://schemas.openxmlformats.org/officeDocument/2006/relationships/font" Target="fonts/RobotoCondensed-boldItalic.fntdata"/><Relationship Id="rId11" Type="http://schemas.openxmlformats.org/officeDocument/2006/relationships/slide" Target="slides/slide6.xml"/><Relationship Id="rId33" Type="http://schemas.openxmlformats.org/officeDocument/2006/relationships/font" Target="fonts/RobotoCondensedLight-italic.fntdata"/><Relationship Id="rId10" Type="http://schemas.openxmlformats.org/officeDocument/2006/relationships/slide" Target="slides/slide5.xml"/><Relationship Id="rId32" Type="http://schemas.openxmlformats.org/officeDocument/2006/relationships/font" Target="fonts/RobotoCondensed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Condensed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verlock-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24ed019ee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24ed019e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baa7b3a2_1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baa7b3a2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ebaa7b3a2_1_3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ebaa7b3a2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www.tinkercad.com/" TargetMode="External"/><Relationship Id="rId4" Type="http://schemas.openxmlformats.org/officeDocument/2006/relationships/hyperlink" Target="https://cecas.clemson.edu/cvel/auto/systems/parking.html" TargetMode="External"/><Relationship Id="rId5" Type="http://schemas.openxmlformats.org/officeDocument/2006/relationships/hyperlink" Target="https://www.irjet.net/archives/V4/i3/IRJET-V4I3262.pdf" TargetMode="External"/><Relationship Id="rId6" Type="http://schemas.openxmlformats.org/officeDocument/2006/relationships/hyperlink" Target="https://create.arduino.cc/projecthub/Tr3v3n_Jaganath/parking-sensor-assistant-fe577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PARKING     ASSISTANCE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RESULTS:</a:t>
            </a:r>
            <a:endParaRPr/>
          </a:p>
        </p:txBody>
      </p:sp>
      <p:sp>
        <p:nvSpPr>
          <p:cNvPr id="327" name="Google Shape;32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8" name="Google Shape;328;p20"/>
          <p:cNvGrpSpPr/>
          <p:nvPr/>
        </p:nvGrpSpPr>
        <p:grpSpPr>
          <a:xfrm>
            <a:off x="270943" y="629920"/>
            <a:ext cx="392063" cy="291505"/>
            <a:chOff x="5247525" y="3007275"/>
            <a:chExt cx="517575" cy="384825"/>
          </a:xfrm>
        </p:grpSpPr>
        <p:sp>
          <p:nvSpPr>
            <p:cNvPr id="329" name="Google Shape;329;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1" name="Google Shape;331;p20"/>
          <p:cNvPicPr preferRelativeResize="0"/>
          <p:nvPr/>
        </p:nvPicPr>
        <p:blipFill>
          <a:blip r:embed="rId3">
            <a:alphaModFix/>
          </a:blip>
          <a:stretch>
            <a:fillRect/>
          </a:stretch>
        </p:blipFill>
        <p:spPr>
          <a:xfrm>
            <a:off x="1584675" y="1906475"/>
            <a:ext cx="5123650" cy="2730025"/>
          </a:xfrm>
          <a:prstGeom prst="rect">
            <a:avLst/>
          </a:prstGeom>
          <a:noFill/>
          <a:ln>
            <a:noFill/>
          </a:ln>
        </p:spPr>
      </p:pic>
      <p:sp>
        <p:nvSpPr>
          <p:cNvPr id="332" name="Google Shape;332;p20"/>
          <p:cNvSpPr txBox="1"/>
          <p:nvPr/>
        </p:nvSpPr>
        <p:spPr>
          <a:xfrm>
            <a:off x="1275600" y="2080500"/>
            <a:ext cx="7338000" cy="8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333" name="Google Shape;333;p20"/>
          <p:cNvSpPr txBox="1"/>
          <p:nvPr/>
        </p:nvSpPr>
        <p:spPr>
          <a:xfrm>
            <a:off x="362375" y="1407725"/>
            <a:ext cx="7338000" cy="4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When distance between obstacle and vehicle &lt;30cm yellow light indicates not to move further.</a:t>
            </a:r>
            <a:endParaRPr>
              <a:latin typeface="Roboto Condensed Light"/>
              <a:ea typeface="Roboto Condensed Light"/>
              <a:cs typeface="Roboto Condensed Light"/>
              <a:sym typeface="Roboto Condense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RESULTS:</a:t>
            </a:r>
            <a:endParaRPr/>
          </a:p>
        </p:txBody>
      </p:sp>
      <p:sp>
        <p:nvSpPr>
          <p:cNvPr id="339" name="Google Shape;339;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0" name="Google Shape;340;p21"/>
          <p:cNvGrpSpPr/>
          <p:nvPr/>
        </p:nvGrpSpPr>
        <p:grpSpPr>
          <a:xfrm>
            <a:off x="422218" y="629920"/>
            <a:ext cx="392063" cy="291505"/>
            <a:chOff x="5247525" y="3007275"/>
            <a:chExt cx="517575" cy="384825"/>
          </a:xfrm>
        </p:grpSpPr>
        <p:sp>
          <p:nvSpPr>
            <p:cNvPr id="341" name="Google Shape;341;p2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3" name="Google Shape;343;p21"/>
          <p:cNvPicPr preferRelativeResize="0"/>
          <p:nvPr/>
        </p:nvPicPr>
        <p:blipFill>
          <a:blip r:embed="rId3">
            <a:alphaModFix/>
          </a:blip>
          <a:stretch>
            <a:fillRect/>
          </a:stretch>
        </p:blipFill>
        <p:spPr>
          <a:xfrm>
            <a:off x="1414775" y="1896475"/>
            <a:ext cx="5178400" cy="2854076"/>
          </a:xfrm>
          <a:prstGeom prst="rect">
            <a:avLst/>
          </a:prstGeom>
          <a:noFill/>
          <a:ln>
            <a:noFill/>
          </a:ln>
        </p:spPr>
      </p:pic>
      <p:sp>
        <p:nvSpPr>
          <p:cNvPr id="344" name="Google Shape;344;p21"/>
          <p:cNvSpPr txBox="1"/>
          <p:nvPr/>
        </p:nvSpPr>
        <p:spPr>
          <a:xfrm>
            <a:off x="1074150" y="1370375"/>
            <a:ext cx="7338000" cy="62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When distance between vehicle and obstacle is &lt;10cm red light turns on and buzzer beeps to assist the driver to stop the </a:t>
            </a:r>
            <a:r>
              <a:rPr lang="en">
                <a:latin typeface="Roboto Condensed Light"/>
                <a:ea typeface="Roboto Condensed Light"/>
                <a:cs typeface="Roboto Condensed Light"/>
                <a:sym typeface="Roboto Condensed Light"/>
              </a:rPr>
              <a:t>vehicle</a:t>
            </a:r>
            <a:r>
              <a:rPr lang="en">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670850"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r>
              <a:rPr lang="en"/>
              <a:t>:</a:t>
            </a:r>
            <a:endParaRPr/>
          </a:p>
        </p:txBody>
      </p:sp>
      <p:sp>
        <p:nvSpPr>
          <p:cNvPr id="350" name="Google Shape;350;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1" name="Google Shape;351;p22"/>
          <p:cNvGrpSpPr/>
          <p:nvPr/>
        </p:nvGrpSpPr>
        <p:grpSpPr>
          <a:xfrm>
            <a:off x="263101" y="580106"/>
            <a:ext cx="407743" cy="391135"/>
            <a:chOff x="5233525" y="4954450"/>
            <a:chExt cx="538275" cy="516350"/>
          </a:xfrm>
        </p:grpSpPr>
        <p:sp>
          <p:nvSpPr>
            <p:cNvPr id="352" name="Google Shape;352;p2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2"/>
          <p:cNvSpPr txBox="1"/>
          <p:nvPr/>
        </p:nvSpPr>
        <p:spPr>
          <a:xfrm>
            <a:off x="469825" y="2187950"/>
            <a:ext cx="8192100" cy="17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1.</a:t>
            </a:r>
            <a:r>
              <a:rPr lang="en" sz="1500">
                <a:latin typeface="Roboto Condensed Light"/>
                <a:ea typeface="Roboto Condensed Light"/>
                <a:cs typeface="Roboto Condensed Light"/>
                <a:sym typeface="Roboto Condensed Light"/>
              </a:rPr>
              <a:t>Simulation tool: </a:t>
            </a:r>
            <a:r>
              <a:rPr lang="en" sz="1500" u="sng">
                <a:solidFill>
                  <a:schemeClr val="hlink"/>
                </a:solidFill>
                <a:latin typeface="Roboto Condensed Light"/>
                <a:ea typeface="Roboto Condensed Light"/>
                <a:cs typeface="Roboto Condensed Light"/>
                <a:sym typeface="Roboto Condensed Light"/>
                <a:hlinkClick r:id="rId3"/>
              </a:rPr>
              <a:t>https://www.tinkercad.com/</a:t>
            </a:r>
            <a:endParaRPr sz="15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500">
                <a:latin typeface="Roboto Condensed Light"/>
                <a:ea typeface="Roboto Condensed Light"/>
                <a:cs typeface="Roboto Condensed Light"/>
                <a:sym typeface="Roboto Condensed Light"/>
              </a:rPr>
              <a:t>2.</a:t>
            </a:r>
            <a:r>
              <a:rPr b="1" lang="en" sz="1500">
                <a:latin typeface="Roboto Condensed"/>
                <a:ea typeface="Roboto Condensed"/>
                <a:cs typeface="Roboto Condensed"/>
                <a:sym typeface="Roboto Condensed"/>
              </a:rPr>
              <a:t> </a:t>
            </a:r>
            <a:r>
              <a:rPr lang="en" sz="1500">
                <a:latin typeface="Roboto Condensed Light"/>
                <a:ea typeface="Roboto Condensed Light"/>
                <a:cs typeface="Roboto Condensed Light"/>
                <a:sym typeface="Roboto Condensed Light"/>
              </a:rPr>
              <a:t>Theory: </a:t>
            </a:r>
            <a:r>
              <a:rPr lang="en" sz="1500" u="sng">
                <a:solidFill>
                  <a:schemeClr val="hlink"/>
                </a:solidFill>
                <a:latin typeface="Roboto Condensed Light"/>
                <a:ea typeface="Roboto Condensed Light"/>
                <a:cs typeface="Roboto Condensed Light"/>
                <a:sym typeface="Roboto Condensed Light"/>
                <a:hlinkClick r:id="rId4"/>
              </a:rPr>
              <a:t>https://cecas.clemson.edu/cvel/auto/systems/parking.html</a:t>
            </a:r>
            <a:endParaRPr sz="15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500">
                <a:latin typeface="Roboto Condensed Light"/>
                <a:ea typeface="Roboto Condensed Light"/>
                <a:cs typeface="Roboto Condensed Light"/>
                <a:sym typeface="Roboto Condensed Light"/>
              </a:rPr>
              <a:t>	      </a:t>
            </a:r>
            <a:r>
              <a:rPr lang="en" sz="1500" u="sng">
                <a:solidFill>
                  <a:schemeClr val="hlink"/>
                </a:solidFill>
                <a:latin typeface="Roboto Condensed Light"/>
                <a:ea typeface="Roboto Condensed Light"/>
                <a:cs typeface="Roboto Condensed Light"/>
                <a:sym typeface="Roboto Condensed Light"/>
                <a:hlinkClick r:id="rId5"/>
              </a:rPr>
              <a:t>https://www.irjet.net/archives/V4/i3/IRJET-V4I3262.pdf</a:t>
            </a:r>
            <a:endParaRPr sz="15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500">
                <a:latin typeface="Roboto Condensed Light"/>
                <a:ea typeface="Roboto Condensed Light"/>
                <a:cs typeface="Roboto Condensed Light"/>
                <a:sym typeface="Roboto Condensed Light"/>
              </a:rPr>
              <a:t>3. Circuit and Simulation: </a:t>
            </a:r>
            <a:r>
              <a:rPr lang="en" sz="1500" u="sng">
                <a:solidFill>
                  <a:schemeClr val="hlink"/>
                </a:solidFill>
                <a:latin typeface="Roboto Condensed Light"/>
                <a:ea typeface="Roboto Condensed Light"/>
                <a:cs typeface="Roboto Condensed Light"/>
                <a:sym typeface="Roboto Condensed Light"/>
                <a:hlinkClick r:id="rId6"/>
              </a:rPr>
              <a:t>https://create.arduino.cc/projecthub/Tr3v3n_Jaganath/parking-sensor-assistant-fe5778</a:t>
            </a:r>
            <a:endParaRPr sz="15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5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200">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3"/>
          <p:cNvSpPr txBox="1"/>
          <p:nvPr>
            <p:ph idx="4294967295" type="ctrTitle"/>
          </p:nvPr>
        </p:nvSpPr>
        <p:spPr>
          <a:xfrm>
            <a:off x="1275150" y="1883625"/>
            <a:ext cx="6593700" cy="14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 YOU!</a:t>
            </a:r>
            <a:endParaRPr sz="6000">
              <a:solidFill>
                <a:schemeClr val="accent5"/>
              </a:solidFill>
            </a:endParaRPr>
          </a:p>
        </p:txBody>
      </p:sp>
      <p:sp>
        <p:nvSpPr>
          <p:cNvPr id="370" name="Google Shape;370;p23"/>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DETAILS:</a:t>
            </a:r>
            <a:endParaRPr/>
          </a:p>
        </p:txBody>
      </p:sp>
      <p:sp>
        <p:nvSpPr>
          <p:cNvPr id="190" name="Google Shape;190;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12"/>
          <p:cNvSpPr txBox="1"/>
          <p:nvPr/>
        </p:nvSpPr>
        <p:spPr>
          <a:xfrm>
            <a:off x="86032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sp>
        <p:nvSpPr>
          <p:cNvPr id="192" name="Google Shape;192;p12"/>
          <p:cNvSpPr txBox="1"/>
          <p:nvPr/>
        </p:nvSpPr>
        <p:spPr>
          <a:xfrm>
            <a:off x="2840050"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t/>
            </a:r>
            <a:endParaRPr>
              <a:latin typeface="Roboto Condensed"/>
              <a:ea typeface="Roboto Condensed"/>
              <a:cs typeface="Roboto Condensed"/>
              <a:sym typeface="Roboto Condensed"/>
            </a:endParaRPr>
          </a:p>
        </p:txBody>
      </p:sp>
      <p:sp>
        <p:nvSpPr>
          <p:cNvPr id="193" name="Google Shape;193;p12"/>
          <p:cNvSpPr txBox="1"/>
          <p:nvPr/>
        </p:nvSpPr>
        <p:spPr>
          <a:xfrm>
            <a:off x="48197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t/>
            </a:r>
            <a:endParaRPr>
              <a:latin typeface="Roboto Condensed"/>
              <a:ea typeface="Roboto Condensed"/>
              <a:cs typeface="Roboto Condensed"/>
              <a:sym typeface="Roboto Condensed"/>
            </a:endParaRPr>
          </a:p>
        </p:txBody>
      </p:sp>
      <p:sp>
        <p:nvSpPr>
          <p:cNvPr id="194" name="Google Shape;194;p12"/>
          <p:cNvSpPr txBox="1"/>
          <p:nvPr/>
        </p:nvSpPr>
        <p:spPr>
          <a:xfrm>
            <a:off x="6799500"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t/>
            </a:r>
            <a:endParaRPr>
              <a:latin typeface="Roboto Condensed"/>
              <a:ea typeface="Roboto Condensed"/>
              <a:cs typeface="Roboto Condensed"/>
              <a:sym typeface="Roboto Condensed"/>
            </a:endParaRPr>
          </a:p>
        </p:txBody>
      </p:sp>
      <p:sp>
        <p:nvSpPr>
          <p:cNvPr id="195" name="Google Shape;195;p12"/>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6" name="Google Shape;196;p12"/>
          <p:cNvGraphicFramePr/>
          <p:nvPr/>
        </p:nvGraphicFramePr>
        <p:xfrm>
          <a:off x="732850" y="2059350"/>
          <a:ext cx="3000000" cy="3000000"/>
        </p:xfrm>
        <a:graphic>
          <a:graphicData uri="http://schemas.openxmlformats.org/drawingml/2006/table">
            <a:tbl>
              <a:tblPr>
                <a:noFill/>
                <a:tableStyleId>{3527D3B1-1B68-485D-8EB1-6F54435CBB3B}</a:tableStyleId>
              </a:tblPr>
              <a:tblGrid>
                <a:gridCol w="2413000"/>
                <a:gridCol w="2413000"/>
                <a:gridCol w="2413000"/>
              </a:tblGrid>
              <a:tr h="381000">
                <a:tc>
                  <a:txBody>
                    <a:bodyPr/>
                    <a:lstStyle/>
                    <a:p>
                      <a:pPr indent="0" lvl="0" marL="0" rtl="0" algn="l">
                        <a:spcBef>
                          <a:spcPts val="0"/>
                        </a:spcBef>
                        <a:spcAft>
                          <a:spcPts val="0"/>
                        </a:spcAft>
                        <a:buNone/>
                      </a:pPr>
                      <a:r>
                        <a:rPr b="1" lang="en" sz="1800">
                          <a:solidFill>
                            <a:schemeClr val="dk1"/>
                          </a:solidFill>
                          <a:latin typeface="Overlock"/>
                          <a:ea typeface="Overlock"/>
                          <a:cs typeface="Overlock"/>
                          <a:sym typeface="Overlock"/>
                        </a:rPr>
                        <a:t>Team Members</a:t>
                      </a:r>
                      <a:endParaRPr b="1" sz="1800">
                        <a:solidFill>
                          <a:schemeClr val="dk1"/>
                        </a:solidFill>
                        <a:latin typeface="Overlock"/>
                        <a:ea typeface="Overlock"/>
                        <a:cs typeface="Overlock"/>
                        <a:sym typeface="Overlock"/>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Overlock"/>
                          <a:ea typeface="Overlock"/>
                          <a:cs typeface="Overlock"/>
                          <a:sym typeface="Overlock"/>
                        </a:rPr>
                        <a:t>USN</a:t>
                      </a:r>
                      <a:endParaRPr b="1" sz="1800">
                        <a:solidFill>
                          <a:schemeClr val="dk1"/>
                        </a:solidFill>
                        <a:latin typeface="Overlock"/>
                        <a:ea typeface="Overlock"/>
                        <a:cs typeface="Overlock"/>
                        <a:sym typeface="Overlock"/>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Overlock"/>
                          <a:ea typeface="Overlock"/>
                          <a:cs typeface="Overlock"/>
                          <a:sym typeface="Overlock"/>
                        </a:rPr>
                        <a:t>Roll Number</a:t>
                      </a:r>
                      <a:endParaRPr b="1" sz="1800">
                        <a:solidFill>
                          <a:schemeClr val="dk1"/>
                        </a:solidFill>
                        <a:latin typeface="Overlock"/>
                        <a:ea typeface="Overlock"/>
                        <a:cs typeface="Overlock"/>
                        <a:sym typeface="Overlock"/>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Megha Somaradder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01FE18BEC079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Pallavi A Karapurshetti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01FE18BEC095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Pooja Savalagi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01FE18BEC099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Prasannakumar Haveri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01FE18BEC110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262</a:t>
                      </a:r>
                      <a:endParaRPr>
                        <a:solidFill>
                          <a:schemeClr val="dk1"/>
                        </a:solidFill>
                      </a:endParaRPr>
                    </a:p>
                  </a:txBody>
                  <a:tcPr marT="91425" marB="91425" marR="91425" marL="91425"/>
                </a:tc>
              </a:tr>
            </a:tbl>
          </a:graphicData>
        </a:graphic>
      </p:graphicFrame>
      <p:sp>
        <p:nvSpPr>
          <p:cNvPr id="197" name="Google Shape;197;p12"/>
          <p:cNvSpPr txBox="1"/>
          <p:nvPr/>
        </p:nvSpPr>
        <p:spPr>
          <a:xfrm>
            <a:off x="257650" y="1464625"/>
            <a:ext cx="84114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Condensed"/>
                <a:ea typeface="Roboto Condensed"/>
                <a:cs typeface="Roboto Condensed"/>
                <a:sym typeface="Roboto Condensed"/>
              </a:rPr>
              <a:t>Team Number: 01</a:t>
            </a:r>
            <a:endParaRPr b="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3" name="Google Shape;203;p13"/>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t>Build a system that assist the driver to orient the car in a correct </a:t>
            </a:r>
            <a:r>
              <a:rPr lang="en"/>
              <a:t>position</a:t>
            </a:r>
            <a:r>
              <a:rPr lang="en"/>
              <a:t> and thereby avoiding the risk of hitting the obstacles.</a:t>
            </a:r>
            <a:endParaRPr/>
          </a:p>
        </p:txBody>
      </p:sp>
      <p:sp>
        <p:nvSpPr>
          <p:cNvPr id="204" name="Google Shape;204;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5" name="Google Shape;205;p13"/>
          <p:cNvGrpSpPr/>
          <p:nvPr/>
        </p:nvGrpSpPr>
        <p:grpSpPr>
          <a:xfrm>
            <a:off x="282216" y="590918"/>
            <a:ext cx="369505" cy="369505"/>
            <a:chOff x="2594050" y="1631825"/>
            <a:chExt cx="439625" cy="439625"/>
          </a:xfrm>
        </p:grpSpPr>
        <p:sp>
          <p:nvSpPr>
            <p:cNvPr id="206" name="Google Shape;206;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idx="1" type="body"/>
          </p:nvPr>
        </p:nvSpPr>
        <p:spPr>
          <a:xfrm>
            <a:off x="814275" y="1538000"/>
            <a:ext cx="7029000" cy="2724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Arial"/>
              <a:buChar char="●"/>
            </a:pPr>
            <a:r>
              <a:rPr lang="en" sz="1600">
                <a:highlight>
                  <a:srgbClr val="FFFFFF"/>
                </a:highlight>
                <a:latin typeface="Arial"/>
                <a:ea typeface="Arial"/>
                <a:cs typeface="Arial"/>
                <a:sym typeface="Arial"/>
              </a:rPr>
              <a:t>Parking Assistance Systems provides a confusion free and easy parking by helping the drivers of the cars to park their vehicles with minimum wastage of time with accurate information of the availability of the space to park.</a:t>
            </a:r>
            <a:endParaRPr sz="1600">
              <a:highlight>
                <a:srgbClr val="FFFFFF"/>
              </a:highlight>
              <a:latin typeface="Arial"/>
              <a:ea typeface="Arial"/>
              <a:cs typeface="Arial"/>
              <a:sym typeface="Arial"/>
            </a:endParaRPr>
          </a:p>
          <a:p>
            <a:pPr indent="-330200" lvl="0" marL="457200" rtl="0" algn="l">
              <a:spcBef>
                <a:spcPts val="0"/>
              </a:spcBef>
              <a:spcAft>
                <a:spcPts val="0"/>
              </a:spcAft>
              <a:buSzPts val="1600"/>
              <a:buFont typeface="Arial"/>
              <a:buChar char="●"/>
            </a:pPr>
            <a:r>
              <a:rPr lang="en" sz="1600">
                <a:highlight>
                  <a:srgbClr val="FFFFFF"/>
                </a:highlight>
                <a:latin typeface="Arial"/>
                <a:ea typeface="Arial"/>
                <a:cs typeface="Arial"/>
                <a:sym typeface="Arial"/>
              </a:rPr>
              <a:t>Automatic car parking obtain information about available parking space, process it and then place the car at certain position. It is inevitable for the people to update with the growing technology and generally people are facing problems on parking vehicles in parking slot in a city.</a:t>
            </a:r>
            <a:endParaRPr sz="1600">
              <a:highlight>
                <a:srgbClr val="FFFFFF"/>
              </a:highlight>
              <a:latin typeface="Arial"/>
              <a:ea typeface="Arial"/>
              <a:cs typeface="Arial"/>
              <a:sym typeface="Arial"/>
            </a:endParaRPr>
          </a:p>
        </p:txBody>
      </p:sp>
      <p:sp>
        <p:nvSpPr>
          <p:cNvPr id="215" name="Google Shape;215;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r>
              <a:rPr lang="en"/>
              <a:t>:</a:t>
            </a:r>
            <a:endParaRPr/>
          </a:p>
        </p:txBody>
      </p:sp>
      <p:sp>
        <p:nvSpPr>
          <p:cNvPr id="216" name="Google Shape;216;p14"/>
          <p:cNvSpPr txBox="1"/>
          <p:nvPr>
            <p:ph idx="2" type="body"/>
          </p:nvPr>
        </p:nvSpPr>
        <p:spPr>
          <a:xfrm>
            <a:off x="8324623" y="-257512"/>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t/>
            </a:r>
            <a:endParaRPr/>
          </a:p>
        </p:txBody>
      </p:sp>
      <p:sp>
        <p:nvSpPr>
          <p:cNvPr id="217" name="Google Shape;217;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8" name="Google Shape;218;p14"/>
          <p:cNvGrpSpPr/>
          <p:nvPr/>
        </p:nvGrpSpPr>
        <p:grpSpPr>
          <a:xfrm>
            <a:off x="312466" y="587260"/>
            <a:ext cx="309022" cy="376837"/>
            <a:chOff x="596350" y="929175"/>
            <a:chExt cx="407950" cy="497475"/>
          </a:xfrm>
        </p:grpSpPr>
        <p:sp>
          <p:nvSpPr>
            <p:cNvPr id="219" name="Google Shape;219;p14"/>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760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PARKING ASSISTANT SYSTEM:</a:t>
            </a:r>
            <a:endParaRPr/>
          </a:p>
        </p:txBody>
      </p:sp>
      <p:sp>
        <p:nvSpPr>
          <p:cNvPr id="231" name="Google Shape;231;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2" name="Google Shape;232;p15"/>
          <p:cNvGrpSpPr/>
          <p:nvPr/>
        </p:nvGrpSpPr>
        <p:grpSpPr>
          <a:xfrm>
            <a:off x="307844" y="634299"/>
            <a:ext cx="318264" cy="282756"/>
            <a:chOff x="5292575" y="3681900"/>
            <a:chExt cx="420150" cy="373275"/>
          </a:xfrm>
        </p:grpSpPr>
        <p:sp>
          <p:nvSpPr>
            <p:cNvPr id="233" name="Google Shape;233;p1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0" name="Google Shape;240;p15"/>
          <p:cNvPicPr preferRelativeResize="0"/>
          <p:nvPr/>
        </p:nvPicPr>
        <p:blipFill>
          <a:blip r:embed="rId3">
            <a:alphaModFix/>
          </a:blip>
          <a:stretch>
            <a:fillRect/>
          </a:stretch>
        </p:blipFill>
        <p:spPr>
          <a:xfrm>
            <a:off x="881400" y="1497425"/>
            <a:ext cx="6003376" cy="3226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46" name="Google Shape;246;p16"/>
          <p:cNvSpPr txBox="1"/>
          <p:nvPr>
            <p:ph idx="2" type="body"/>
          </p:nvPr>
        </p:nvSpPr>
        <p:spPr>
          <a:xfrm>
            <a:off x="4119725" y="1744425"/>
            <a:ext cx="3654900" cy="175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b="1" sz="1200"/>
          </a:p>
        </p:txBody>
      </p:sp>
      <p:sp>
        <p:nvSpPr>
          <p:cNvPr id="247" name="Google Shape;247;p16"/>
          <p:cNvSpPr txBox="1"/>
          <p:nvPr>
            <p:ph idx="2" type="body"/>
          </p:nvPr>
        </p:nvSpPr>
        <p:spPr>
          <a:xfrm>
            <a:off x="814275" y="4286925"/>
            <a:ext cx="5168400" cy="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000">
              <a:solidFill>
                <a:srgbClr val="3F5378"/>
              </a:solidFill>
            </a:endParaRPr>
          </a:p>
          <a:p>
            <a:pPr indent="0" lvl="0" marL="0" rtl="0" algn="l">
              <a:spcBef>
                <a:spcPts val="0"/>
              </a:spcBef>
              <a:spcAft>
                <a:spcPts val="0"/>
              </a:spcAft>
              <a:buNone/>
            </a:pPr>
            <a:r>
              <a:t/>
            </a:r>
            <a:endParaRPr i="1" sz="1000">
              <a:solidFill>
                <a:srgbClr val="3F5378"/>
              </a:solidFill>
            </a:endParaRPr>
          </a:p>
        </p:txBody>
      </p:sp>
      <p:sp>
        <p:nvSpPr>
          <p:cNvPr id="248" name="Google Shape;248;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16"/>
          <p:cNvSpPr txBox="1"/>
          <p:nvPr>
            <p:ph idx="1" type="body"/>
          </p:nvPr>
        </p:nvSpPr>
        <p:spPr>
          <a:xfrm>
            <a:off x="1042625" y="2019675"/>
            <a:ext cx="6732000" cy="17559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 </a:t>
            </a:r>
            <a:r>
              <a:rPr lang="en" sz="1900"/>
              <a:t>Main objective of parking assistance system is to </a:t>
            </a:r>
            <a:r>
              <a:rPr lang="en" sz="1900"/>
              <a:t>assist</a:t>
            </a:r>
            <a:r>
              <a:rPr lang="en" sz="1900"/>
              <a:t> the driver in parking the car, </a:t>
            </a:r>
            <a:r>
              <a:rPr lang="en" sz="1900"/>
              <a:t>thereby</a:t>
            </a:r>
            <a:r>
              <a:rPr lang="en" sz="1900"/>
              <a:t> avoiding risk of accidents.</a:t>
            </a:r>
            <a:endParaRPr sz="1900"/>
          </a:p>
          <a:p>
            <a:pPr indent="-349250" lvl="0" marL="457200" rtl="0" algn="l">
              <a:spcBef>
                <a:spcPts val="0"/>
              </a:spcBef>
              <a:spcAft>
                <a:spcPts val="0"/>
              </a:spcAft>
              <a:buSzPts val="1900"/>
              <a:buChar char="●"/>
            </a:pPr>
            <a:r>
              <a:rPr lang="en" sz="1900"/>
              <a:t>It also helps in finding </a:t>
            </a:r>
            <a:r>
              <a:rPr lang="en" sz="1900"/>
              <a:t>sufficient</a:t>
            </a:r>
            <a:r>
              <a:rPr lang="en" sz="1900"/>
              <a:t> area to park the vehicles.</a:t>
            </a:r>
            <a:endParaRPr sz="1900"/>
          </a:p>
        </p:txBody>
      </p:sp>
      <p:grpSp>
        <p:nvGrpSpPr>
          <p:cNvPr id="250" name="Google Shape;250;p16"/>
          <p:cNvGrpSpPr/>
          <p:nvPr/>
        </p:nvGrpSpPr>
        <p:grpSpPr>
          <a:xfrm>
            <a:off x="409483" y="617867"/>
            <a:ext cx="323793" cy="315605"/>
            <a:chOff x="5961125" y="1623900"/>
            <a:chExt cx="427450" cy="448175"/>
          </a:xfrm>
        </p:grpSpPr>
        <p:sp>
          <p:nvSpPr>
            <p:cNvPr id="251" name="Google Shape;251;p1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BLOCK DIAGRAM:</a:t>
            </a:r>
            <a:endParaRPr/>
          </a:p>
        </p:txBody>
      </p:sp>
      <p:sp>
        <p:nvSpPr>
          <p:cNvPr id="263" name="Google Shape;263;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4" name="Google Shape;264;p17"/>
          <p:cNvGrpSpPr/>
          <p:nvPr/>
        </p:nvGrpSpPr>
        <p:grpSpPr>
          <a:xfrm>
            <a:off x="390063" y="602701"/>
            <a:ext cx="303511" cy="345931"/>
            <a:chOff x="4630125" y="278900"/>
            <a:chExt cx="400675" cy="456675"/>
          </a:xfrm>
        </p:grpSpPr>
        <p:sp>
          <p:nvSpPr>
            <p:cNvPr id="265" name="Google Shape;265;p17"/>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7"/>
          <p:cNvSpPr/>
          <p:nvPr/>
        </p:nvSpPr>
        <p:spPr>
          <a:xfrm>
            <a:off x="634275" y="2401925"/>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from the sensor</a:t>
            </a:r>
            <a:endParaRPr/>
          </a:p>
        </p:txBody>
      </p:sp>
      <p:sp>
        <p:nvSpPr>
          <p:cNvPr id="270" name="Google Shape;270;p17"/>
          <p:cNvSpPr/>
          <p:nvPr/>
        </p:nvSpPr>
        <p:spPr>
          <a:xfrm>
            <a:off x="2406675" y="2401925"/>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Arduino uno</a:t>
            </a:r>
            <a:endParaRPr/>
          </a:p>
        </p:txBody>
      </p:sp>
      <p:sp>
        <p:nvSpPr>
          <p:cNvPr id="271" name="Google Shape;271;p17"/>
          <p:cNvSpPr/>
          <p:nvPr/>
        </p:nvSpPr>
        <p:spPr>
          <a:xfrm>
            <a:off x="5951475" y="1397250"/>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 led and buzzer on</a:t>
            </a:r>
            <a:endParaRPr/>
          </a:p>
        </p:txBody>
      </p:sp>
      <p:sp>
        <p:nvSpPr>
          <p:cNvPr id="272" name="Google Shape;272;p17"/>
          <p:cNvSpPr/>
          <p:nvPr/>
        </p:nvSpPr>
        <p:spPr>
          <a:xfrm>
            <a:off x="5951475" y="3406600"/>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Green led</a:t>
            </a:r>
            <a:endParaRPr/>
          </a:p>
        </p:txBody>
      </p:sp>
      <p:sp>
        <p:nvSpPr>
          <p:cNvPr id="273" name="Google Shape;273;p17"/>
          <p:cNvSpPr/>
          <p:nvPr/>
        </p:nvSpPr>
        <p:spPr>
          <a:xfrm>
            <a:off x="5951475" y="2401925"/>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Yellow led</a:t>
            </a:r>
            <a:endParaRPr/>
          </a:p>
        </p:txBody>
      </p:sp>
      <p:sp>
        <p:nvSpPr>
          <p:cNvPr id="274" name="Google Shape;274;p17"/>
          <p:cNvSpPr/>
          <p:nvPr/>
        </p:nvSpPr>
        <p:spPr>
          <a:xfrm>
            <a:off x="4179075" y="2401925"/>
            <a:ext cx="1255500" cy="76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Distance of obstacle from vehicle</a:t>
            </a:r>
            <a:endParaRPr/>
          </a:p>
        </p:txBody>
      </p:sp>
      <p:sp>
        <p:nvSpPr>
          <p:cNvPr id="275" name="Google Shape;275;p17"/>
          <p:cNvSpPr/>
          <p:nvPr/>
        </p:nvSpPr>
        <p:spPr>
          <a:xfrm>
            <a:off x="1934625" y="2737775"/>
            <a:ext cx="427200" cy="9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3698775" y="2725925"/>
            <a:ext cx="427200" cy="9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5440275" y="2766425"/>
            <a:ext cx="511200" cy="9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5762475" y="1780925"/>
            <a:ext cx="189000" cy="985500"/>
          </a:xfrm>
          <a:prstGeom prst="bentArrow">
            <a:avLst>
              <a:gd fmla="val 21429"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rot="5400000">
            <a:off x="5294625" y="3311075"/>
            <a:ext cx="1107000" cy="206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txBox="1"/>
          <p:nvPr/>
        </p:nvSpPr>
        <p:spPr>
          <a:xfrm>
            <a:off x="5352300" y="1780925"/>
            <a:ext cx="511200" cy="4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&lt;10</a:t>
            </a:r>
            <a:endParaRPr>
              <a:latin typeface="Roboto Condensed Light"/>
              <a:ea typeface="Roboto Condensed Light"/>
              <a:cs typeface="Roboto Condensed Light"/>
              <a:sym typeface="Roboto Condensed Light"/>
            </a:endParaRPr>
          </a:p>
        </p:txBody>
      </p:sp>
      <p:sp>
        <p:nvSpPr>
          <p:cNvPr id="281" name="Google Shape;281;p17"/>
          <p:cNvSpPr txBox="1"/>
          <p:nvPr/>
        </p:nvSpPr>
        <p:spPr>
          <a:xfrm>
            <a:off x="5352300" y="3616925"/>
            <a:ext cx="511200" cy="4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&gt;50</a:t>
            </a:r>
            <a:endParaRPr>
              <a:latin typeface="Roboto Condensed Light"/>
              <a:ea typeface="Roboto Condensed Light"/>
              <a:cs typeface="Roboto Condensed Light"/>
              <a:sym typeface="Roboto Condensed Light"/>
            </a:endParaRPr>
          </a:p>
        </p:txBody>
      </p:sp>
      <p:sp>
        <p:nvSpPr>
          <p:cNvPr id="282" name="Google Shape;282;p17"/>
          <p:cNvSpPr txBox="1"/>
          <p:nvPr/>
        </p:nvSpPr>
        <p:spPr>
          <a:xfrm>
            <a:off x="5352300" y="2469425"/>
            <a:ext cx="720300" cy="4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&lt;30</a:t>
            </a:r>
            <a:endParaRPr>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
        <p:nvSpPr>
          <p:cNvPr id="288" name="Google Shape;288;p18"/>
          <p:cNvSpPr txBox="1"/>
          <p:nvPr>
            <p:ph idx="1" type="body"/>
          </p:nvPr>
        </p:nvSpPr>
        <p:spPr>
          <a:xfrm>
            <a:off x="870450" y="1545075"/>
            <a:ext cx="6891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Hardware details are as follows.</a:t>
            </a:r>
            <a:endParaRPr/>
          </a:p>
          <a:p>
            <a:pPr indent="0" lvl="0" marL="0" rtl="0" algn="l">
              <a:spcBef>
                <a:spcPts val="1000"/>
              </a:spcBef>
              <a:spcAft>
                <a:spcPts val="0"/>
              </a:spcAft>
              <a:buNone/>
            </a:pPr>
            <a:r>
              <a:rPr lang="en"/>
              <a:t> 	</a:t>
            </a:r>
            <a:r>
              <a:rPr lang="en"/>
              <a:t>Components Used:</a:t>
            </a:r>
            <a:endParaRPr/>
          </a:p>
          <a:p>
            <a:pPr indent="-342900" lvl="0" marL="1371600" rtl="0" algn="l">
              <a:spcBef>
                <a:spcPts val="1000"/>
              </a:spcBef>
              <a:spcAft>
                <a:spcPts val="0"/>
              </a:spcAft>
              <a:buSzPts val="1800"/>
              <a:buChar char="●"/>
            </a:pPr>
            <a:r>
              <a:rPr lang="en"/>
              <a:t>Arduino Uno</a:t>
            </a:r>
            <a:endParaRPr/>
          </a:p>
          <a:p>
            <a:pPr indent="-342900" lvl="0" marL="1371600" rtl="0" algn="l">
              <a:spcBef>
                <a:spcPts val="0"/>
              </a:spcBef>
              <a:spcAft>
                <a:spcPts val="0"/>
              </a:spcAft>
              <a:buSzPts val="1800"/>
              <a:buChar char="●"/>
            </a:pPr>
            <a:r>
              <a:rPr lang="en"/>
              <a:t>Ultrasonic sensor</a:t>
            </a:r>
            <a:endParaRPr/>
          </a:p>
          <a:p>
            <a:pPr indent="-342900" lvl="0" marL="1371600" rtl="0" algn="l">
              <a:spcBef>
                <a:spcPts val="0"/>
              </a:spcBef>
              <a:spcAft>
                <a:spcPts val="0"/>
              </a:spcAft>
              <a:buSzPts val="1800"/>
              <a:buChar char="●"/>
            </a:pPr>
            <a:r>
              <a:rPr lang="en"/>
              <a:t>Buzzer</a:t>
            </a:r>
            <a:endParaRPr/>
          </a:p>
          <a:p>
            <a:pPr indent="-342900" lvl="0" marL="1371600" rtl="0" algn="l">
              <a:spcBef>
                <a:spcPts val="0"/>
              </a:spcBef>
              <a:spcAft>
                <a:spcPts val="0"/>
              </a:spcAft>
              <a:buSzPts val="1800"/>
              <a:buChar char="●"/>
            </a:pPr>
            <a:r>
              <a:rPr lang="en"/>
              <a:t>LED</a:t>
            </a:r>
            <a:endParaRPr/>
          </a:p>
          <a:p>
            <a:pPr indent="-342900" lvl="0" marL="1371600" rtl="0" algn="l">
              <a:spcBef>
                <a:spcPts val="0"/>
              </a:spcBef>
              <a:spcAft>
                <a:spcPts val="0"/>
              </a:spcAft>
              <a:buSzPts val="1800"/>
              <a:buChar char="●"/>
            </a:pPr>
            <a:r>
              <a:rPr lang="en"/>
              <a:t>Resister(220ohm)</a:t>
            </a:r>
            <a:endParaRPr/>
          </a:p>
          <a:p>
            <a:pPr indent="-342900" lvl="0" marL="1371600" rtl="0" algn="l">
              <a:spcBef>
                <a:spcPts val="0"/>
              </a:spcBef>
              <a:spcAft>
                <a:spcPts val="0"/>
              </a:spcAft>
              <a:buSzPts val="1800"/>
              <a:buChar char="●"/>
            </a:pPr>
            <a:r>
              <a:rPr lang="en"/>
              <a:t>Resister(1k ohm)</a:t>
            </a:r>
            <a:endParaRPr/>
          </a:p>
          <a:p>
            <a:pPr indent="-342900" lvl="0" marL="1371600" rtl="0" algn="l">
              <a:spcBef>
                <a:spcPts val="0"/>
              </a:spcBef>
              <a:spcAft>
                <a:spcPts val="0"/>
              </a:spcAft>
              <a:buSzPts val="1800"/>
              <a:buChar char="●"/>
            </a:pPr>
            <a:r>
              <a:rPr lang="en"/>
              <a:t>w</a:t>
            </a:r>
            <a:r>
              <a:rPr lang="en"/>
              <a:t>ires</a:t>
            </a:r>
            <a:endParaRPr/>
          </a:p>
          <a:p>
            <a:pPr indent="0" lvl="0" marL="0" rtl="0" algn="l">
              <a:spcBef>
                <a:spcPts val="1000"/>
              </a:spcBef>
              <a:spcAft>
                <a:spcPts val="0"/>
              </a:spcAft>
              <a:buNone/>
            </a:pPr>
            <a:r>
              <a:rPr lang="en"/>
              <a:t>Simulation software: </a:t>
            </a:r>
            <a:r>
              <a:rPr lang="en"/>
              <a:t>Tinkercad</a:t>
            </a:r>
            <a:endParaRPr/>
          </a:p>
          <a:p>
            <a:pPr indent="0" lvl="0" marL="457200" rtl="0" algn="l">
              <a:spcBef>
                <a:spcPts val="1000"/>
              </a:spcBef>
              <a:spcAft>
                <a:spcPts val="1000"/>
              </a:spcAft>
              <a:buNone/>
            </a:pPr>
            <a:r>
              <a:t/>
            </a:r>
            <a:endParaRPr/>
          </a:p>
        </p:txBody>
      </p:sp>
      <p:sp>
        <p:nvSpPr>
          <p:cNvPr id="289" name="Google Shape;289;p18"/>
          <p:cNvSpPr txBox="1"/>
          <p:nvPr>
            <p:ph idx="2" type="body"/>
          </p:nvPr>
        </p:nvSpPr>
        <p:spPr>
          <a:xfrm>
            <a:off x="9403137" y="10185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t/>
            </a:r>
            <a:endParaRPr/>
          </a:p>
        </p:txBody>
      </p:sp>
      <p:sp>
        <p:nvSpPr>
          <p:cNvPr id="290" name="Google Shape;290;p18"/>
          <p:cNvSpPr txBox="1"/>
          <p:nvPr>
            <p:ph idx="3" type="body"/>
          </p:nvPr>
        </p:nvSpPr>
        <p:spPr>
          <a:xfrm>
            <a:off x="9563650" y="1707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t/>
            </a:r>
            <a:endParaRPr/>
          </a:p>
        </p:txBody>
      </p:sp>
      <p:sp>
        <p:nvSpPr>
          <p:cNvPr id="291" name="Google Shape;291;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2" name="Google Shape;292;p18"/>
          <p:cNvGrpSpPr/>
          <p:nvPr/>
        </p:nvGrpSpPr>
        <p:grpSpPr>
          <a:xfrm>
            <a:off x="360171" y="587243"/>
            <a:ext cx="382100" cy="376860"/>
            <a:chOff x="616425" y="2329600"/>
            <a:chExt cx="361700" cy="388475"/>
          </a:xfrm>
        </p:grpSpPr>
        <p:sp>
          <p:nvSpPr>
            <p:cNvPr id="293" name="Google Shape;293;p18"/>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CIRCUIT DIAGRAM:</a:t>
            </a:r>
            <a:endParaRPr/>
          </a:p>
        </p:txBody>
      </p:sp>
      <p:sp>
        <p:nvSpPr>
          <p:cNvPr id="306" name="Google Shape;306;p19"/>
          <p:cNvSpPr txBox="1"/>
          <p:nvPr>
            <p:ph idx="1" type="body"/>
          </p:nvPr>
        </p:nvSpPr>
        <p:spPr>
          <a:xfrm>
            <a:off x="814275" y="1327350"/>
            <a:ext cx="36885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t/>
            </a:r>
            <a:endParaRPr/>
          </a:p>
        </p:txBody>
      </p:sp>
      <p:sp>
        <p:nvSpPr>
          <p:cNvPr id="307" name="Google Shape;307;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08" name="Google Shape;308;p19"/>
          <p:cNvGrpSpPr/>
          <p:nvPr/>
        </p:nvGrpSpPr>
        <p:grpSpPr>
          <a:xfrm>
            <a:off x="340388" y="580106"/>
            <a:ext cx="407743" cy="391135"/>
            <a:chOff x="5233525" y="4954450"/>
            <a:chExt cx="538275" cy="516350"/>
          </a:xfrm>
        </p:grpSpPr>
        <p:sp>
          <p:nvSpPr>
            <p:cNvPr id="309" name="Google Shape;309;p1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0" name="Google Shape;320;p19"/>
          <p:cNvPicPr preferRelativeResize="0"/>
          <p:nvPr/>
        </p:nvPicPr>
        <p:blipFill>
          <a:blip r:embed="rId3">
            <a:alphaModFix/>
          </a:blip>
          <a:stretch>
            <a:fillRect/>
          </a:stretch>
        </p:blipFill>
        <p:spPr>
          <a:xfrm>
            <a:off x="1203800" y="1797376"/>
            <a:ext cx="5492399" cy="3044542"/>
          </a:xfrm>
          <a:prstGeom prst="rect">
            <a:avLst/>
          </a:prstGeom>
          <a:noFill/>
          <a:ln>
            <a:noFill/>
          </a:ln>
        </p:spPr>
      </p:pic>
      <p:sp>
        <p:nvSpPr>
          <p:cNvPr id="321" name="Google Shape;321;p19"/>
          <p:cNvSpPr txBox="1"/>
          <p:nvPr/>
        </p:nvSpPr>
        <p:spPr>
          <a:xfrm>
            <a:off x="340400" y="1327350"/>
            <a:ext cx="8541900" cy="41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Condensed Light"/>
                <a:ea typeface="Roboto Condensed Light"/>
                <a:cs typeface="Roboto Condensed Light"/>
                <a:sym typeface="Roboto Condensed Light"/>
              </a:rPr>
              <a:t>When distance between obstacle and vehicle is &gt;50cm green light indicating  vehicle is at safe distance.</a:t>
            </a:r>
            <a:endParaRPr sz="1500">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