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5.jpeg" ContentType="image/jpeg"/>
  <Override PartName="/ppt/media/image24.jpeg" ContentType="image/jpeg"/>
  <Override PartName="/ppt/media/image1.gif" ContentType="image/gif"/>
  <Override PartName="/ppt/media/image43.png" ContentType="image/png"/>
  <Override PartName="/ppt/media/image6.png" ContentType="image/png"/>
  <Override PartName="/ppt/media/image5.png" ContentType="image/png"/>
  <Override PartName="/ppt/media/image3.png" ContentType="image/png"/>
  <Override PartName="/ppt/media/image2.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6.png" ContentType="image/png"/>
  <Override PartName="/ppt/media/image13.png" ContentType="image/png"/>
  <Override PartName="/ppt/media/image38.png" ContentType="image/png"/>
  <Override PartName="/ppt/media/image42.png" ContentType="image/png"/>
  <Override PartName="/ppt/media/image44.png" ContentType="image/png"/>
  <Override PartName="/ppt/media/image37.png" ContentType="image/png"/>
  <Override PartName="/ppt/media/image12.png" ContentType="image/png"/>
  <Override PartName="/ppt/media/image15.png" ContentType="image/png"/>
  <Override PartName="/ppt/media/image20.png" ContentType="image/png"/>
  <Override PartName="/ppt/media/image21.png" ContentType="image/png"/>
  <Override PartName="/ppt/media/image22.png" ContentType="image/png"/>
  <Override PartName="/ppt/media/image23.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40.jpeg" ContentType="image/jpeg"/>
  <Override PartName="/ppt/media/image39.jpeg" ContentType="image/jpeg"/>
  <Override PartName="/ppt/media/image41.jpeg" ContentType="image/jpeg"/>
  <Override PartName="/ppt/media/image9.png" ContentType="image/png"/>
  <Override PartName="/ppt/media/image8.png" ContentType="image/png"/>
  <Override PartName="/ppt/media/image7.png" ContentType="image/png"/>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84D9D24-9F8C-4A80-88B6-90C842E6BBC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685800" y="1143000"/>
            <a:ext cx="5485680" cy="3085560"/>
          </a:xfrm>
          <a:prstGeom prst="rect">
            <a:avLst/>
          </a:prstGeom>
        </p:spPr>
      </p:sp>
      <p:sp>
        <p:nvSpPr>
          <p:cNvPr id="268"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69" name="Google Shape;104;gc66ab70663_1_2"/>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ABB5741A-45F5-4AA5-BD61-45089E9A8978}" type="slidenum">
              <a:rPr b="0" lang="en-US" sz="1400" spc="-1" strike="noStrike">
                <a:latin typeface="Times New Roman"/>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5680" cy="3085560"/>
          </a:xfrm>
          <a:prstGeom prst="rect">
            <a:avLst/>
          </a:prstGeom>
        </p:spPr>
      </p:sp>
      <p:sp>
        <p:nvSpPr>
          <p:cNvPr id="271"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72" name="Google Shape;201;gc66ab70663_1_126: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3334860-0E3B-4124-92EC-514128881945}" type="slidenum">
              <a:rPr b="0" lang="en-US" sz="1400" spc="-1" strike="noStrike">
                <a:latin typeface="Times New Roman"/>
              </a:rPr>
              <a:t>&lt;number&gt;</a:t>
            </a:fld>
            <a:endParaRPr b="0" lang="en-IN"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685800" y="1143000"/>
            <a:ext cx="5485680" cy="3085560"/>
          </a:xfrm>
          <a:prstGeom prst="rect">
            <a:avLst/>
          </a:prstGeom>
        </p:spPr>
      </p:sp>
      <p:sp>
        <p:nvSpPr>
          <p:cNvPr id="274"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75" name="Google Shape;216;gc66ab70663_1_157: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614B91A-39CC-4E7E-AE7B-9FC03EA79F12}" type="slidenum">
              <a:rPr b="0" lang="en-US" sz="1400" spc="-1" strike="noStrike">
                <a:latin typeface="Times New Roman"/>
              </a:rPr>
              <a:t>&lt;number&gt;</a:t>
            </a:fld>
            <a:endParaRPr b="0" lang="en-IN" sz="14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5680" cy="3085560"/>
          </a:xfrm>
          <a:prstGeom prst="rect">
            <a:avLst/>
          </a:prstGeom>
        </p:spPr>
      </p:sp>
      <p:sp>
        <p:nvSpPr>
          <p:cNvPr id="247"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48" name="Google Shape;115;gc66ab70663_1_19: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E3C3AB5-2871-4264-8A56-6E696F774533}" type="slidenum">
              <a:rPr b="0" lang="en-US" sz="1400" spc="-1" strike="noStrike">
                <a:latin typeface="Times New Roman"/>
              </a:rPr>
              <a:t>&lt;number&gt;</a:t>
            </a:fld>
            <a:endParaRPr b="0" lang="en-IN"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5680" cy="3085560"/>
          </a:xfrm>
          <a:prstGeom prst="rect">
            <a:avLst/>
          </a:prstGeom>
        </p:spPr>
      </p:sp>
      <p:sp>
        <p:nvSpPr>
          <p:cNvPr id="250"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51" name="Google Shape;128;gc66ab70663_1_31: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DAD5E7F-4D5D-4C8D-863D-0515C0627DEC}" type="slidenum">
              <a:rPr b="0" lang="en-US" sz="1400" spc="-1" strike="noStrike">
                <a:latin typeface="Times New Roman"/>
              </a:rPr>
              <a:t>&lt;number&gt;</a:t>
            </a:fld>
            <a:endParaRPr b="0" lang="en-IN"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5680" cy="3085560"/>
          </a:xfrm>
          <a:prstGeom prst="rect">
            <a:avLst/>
          </a:prstGeom>
        </p:spPr>
      </p:sp>
      <p:sp>
        <p:nvSpPr>
          <p:cNvPr id="253"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54" name="Google Shape;141;gc66ab70663_1_44: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76AD938-93F5-4A86-A4B6-EE80B7D8179D}" type="slidenum">
              <a:rPr b="0" lang="en-US" sz="1400" spc="-1" strike="noStrike">
                <a:latin typeface="Times New Roman"/>
              </a:rPr>
              <a:t>&lt;number&gt;</a:t>
            </a:fld>
            <a:endParaRPr b="0" lang="en-IN"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5680" cy="3085560"/>
          </a:xfrm>
          <a:prstGeom prst="rect">
            <a:avLst/>
          </a:prstGeom>
        </p:spPr>
      </p:sp>
      <p:sp>
        <p:nvSpPr>
          <p:cNvPr id="256"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57" name="Google Shape;154;gc66ab70663_1_60: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476A81F-53FE-4AE5-A484-028B8B878724}" type="slidenum">
              <a:rPr b="0" lang="en-US" sz="1400" spc="-1" strike="noStrike">
                <a:latin typeface="Times New Roman"/>
              </a:rPr>
              <a:t>&lt;number&gt;</a:t>
            </a:fld>
            <a:endParaRPr b="0" lang="en-IN" sz="14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5680" cy="3085560"/>
          </a:xfrm>
          <a:prstGeom prst="rect">
            <a:avLst/>
          </a:prstGeom>
        </p:spPr>
      </p:sp>
      <p:sp>
        <p:nvSpPr>
          <p:cNvPr id="259"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60" name="Google Shape;165;gc66ab70663_1_80:notes"/>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8C77F18-D993-48D8-8EDE-4E53F394C293}" type="slidenum">
              <a:rPr b="0" lang="en-US" sz="1400" spc="-1" strike="noStrike">
                <a:latin typeface="Times New Roman"/>
              </a:rPr>
              <a:t>&lt;number&gt;</a:t>
            </a:fld>
            <a:endParaRPr b="0" lang="en-IN"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685800" y="1143000"/>
            <a:ext cx="5485680" cy="3085560"/>
          </a:xfrm>
          <a:prstGeom prst="rect">
            <a:avLst/>
          </a:prstGeom>
        </p:spPr>
      </p:sp>
      <p:sp>
        <p:nvSpPr>
          <p:cNvPr id="262"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63" name="Google Shape;104;gc66ab70663_1_1"/>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D74C3CE-40B4-499E-AA4A-E73A9BF7CC49}" type="slidenum">
              <a:rPr b="0" lang="en-US" sz="1400" spc="-1" strike="noStrike">
                <a:latin typeface="Times New Roman"/>
              </a:rPr>
              <a:t>&lt;number&gt;</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5680" cy="3085560"/>
          </a:xfrm>
          <a:prstGeom prst="rect">
            <a:avLst/>
          </a:prstGeom>
        </p:spPr>
      </p:sp>
      <p:sp>
        <p:nvSpPr>
          <p:cNvPr id="265" name="PlaceHolder 2"/>
          <p:cNvSpPr>
            <a:spLocks noGrp="1"/>
          </p:cNvSpPr>
          <p:nvPr>
            <p:ph type="body"/>
          </p:nvPr>
        </p:nvSpPr>
        <p:spPr>
          <a:xfrm>
            <a:off x="685800" y="4400640"/>
            <a:ext cx="5485680" cy="3600000"/>
          </a:xfrm>
          <a:prstGeom prst="rect">
            <a:avLst/>
          </a:prstGeom>
        </p:spPr>
        <p:txBody>
          <a:bodyPr lIns="0" rIns="0" tIns="0" bIns="0">
            <a:noAutofit/>
          </a:bodyPr>
          <a:p>
            <a:endParaRPr b="0" lang="en-IN" sz="2000" spc="-1" strike="noStrike">
              <a:latin typeface="Arial"/>
            </a:endParaRPr>
          </a:p>
        </p:txBody>
      </p:sp>
      <p:sp>
        <p:nvSpPr>
          <p:cNvPr id="266" name="Google Shape;104;gc66ab70663_1_0"/>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58F8FD1-9530-4838-8E05-B13317DF1022}" type="slidenum">
              <a:rPr b="0" lang="en-US" sz="1400" spc="-1" strike="noStrike">
                <a:latin typeface="Times New Roman"/>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slideLayout" Target="../slideLayouts/slideLayout1.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jpeg"/><Relationship Id="rId4" Type="http://schemas.openxmlformats.org/officeDocument/2006/relationships/image" Target="../media/image40.jpeg"/><Relationship Id="rId5" Type="http://schemas.openxmlformats.org/officeDocument/2006/relationships/image" Target="../media/image41.jpeg"/><Relationship Id="rId6"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Google Shape;93;p1" descr=""/>
          <p:cNvPicPr/>
          <p:nvPr/>
        </p:nvPicPr>
        <p:blipFill>
          <a:blip r:embed="rId1"/>
          <a:stretch/>
        </p:blipFill>
        <p:spPr>
          <a:xfrm>
            <a:off x="4320000" y="540000"/>
            <a:ext cx="3152880" cy="2895480"/>
          </a:xfrm>
          <a:prstGeom prst="rect">
            <a:avLst/>
          </a:prstGeom>
          <a:ln w="0">
            <a:noFill/>
          </a:ln>
        </p:spPr>
      </p:pic>
      <p:sp>
        <p:nvSpPr>
          <p:cNvPr id="83" name="Google Shape;94;p1"/>
          <p:cNvSpPr/>
          <p:nvPr/>
        </p:nvSpPr>
        <p:spPr>
          <a:xfrm>
            <a:off x="251280" y="3603240"/>
            <a:ext cx="11591280" cy="2414160"/>
          </a:xfrm>
          <a:prstGeom prst="rect">
            <a:avLst/>
          </a:prstGeom>
          <a:solidFill>
            <a:srgbClr val="f2f2f2"/>
          </a:solidFill>
          <a:ln w="0">
            <a:noFill/>
          </a:ln>
          <a:effectLst>
            <a:outerShdw algn="tr" blurRad="50760" dir="8100000" dist="37674" rotWithShape="0">
              <a:srgbClr val="000000">
                <a:alpha val="40000"/>
              </a:srgbClr>
            </a:outerShdw>
          </a:effectLst>
        </p:spPr>
        <p:style>
          <a:lnRef idx="0"/>
          <a:fillRef idx="0"/>
          <a:effectRef idx="0"/>
          <a:fontRef idx="minor"/>
        </p:style>
      </p:sp>
      <p:sp>
        <p:nvSpPr>
          <p:cNvPr id="84" name="Google Shape;95;p1"/>
          <p:cNvSpPr/>
          <p:nvPr/>
        </p:nvSpPr>
        <p:spPr>
          <a:xfrm>
            <a:off x="1281600" y="2781360"/>
            <a:ext cx="9401760" cy="60840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r>
              <a:rPr b="1" lang="en-US" sz="3400" spc="-1" strike="noStrike">
                <a:solidFill>
                  <a:srgbClr val="000000"/>
                </a:solidFill>
                <a:latin typeface="Arial"/>
                <a:ea typeface="Arial"/>
              </a:rPr>
              <a:t>Point Cloud Upsampling and Refinement</a:t>
            </a:r>
            <a:endParaRPr b="0" lang="en-IN" sz="3400" spc="-1" strike="noStrike">
              <a:latin typeface="Arial"/>
            </a:endParaRPr>
          </a:p>
        </p:txBody>
      </p:sp>
      <p:sp>
        <p:nvSpPr>
          <p:cNvPr id="85" name="Google Shape;96;p1"/>
          <p:cNvSpPr/>
          <p:nvPr/>
        </p:nvSpPr>
        <p:spPr>
          <a:xfrm>
            <a:off x="361800" y="4162680"/>
            <a:ext cx="10891800" cy="1736280"/>
          </a:xfrm>
          <a:prstGeom prst="rect">
            <a:avLst/>
          </a:prstGeom>
          <a:noFill/>
          <a:ln w="0">
            <a:noFill/>
          </a:ln>
        </p:spPr>
        <p:style>
          <a:lnRef idx="0"/>
          <a:fillRef idx="0"/>
          <a:effectRef idx="0"/>
          <a:fontRef idx="minor"/>
        </p:style>
        <p:txBody>
          <a:bodyPr lIns="90000" rIns="90000" tIns="45000" bIns="45000">
            <a:spAutoFit/>
          </a:bodyPr>
          <a:p>
            <a:pPr marL="228600" indent="-227880">
              <a:lnSpc>
                <a:spcPct val="100000"/>
              </a:lnSpc>
              <a:buClr>
                <a:srgbClr val="0e4094"/>
              </a:buClr>
              <a:buFont typeface="Arial"/>
              <a:buAutoNum type="arabicPeriod"/>
            </a:pPr>
            <a:r>
              <a:rPr b="0" lang="en-US" sz="1800" spc="-1" strike="noStrike">
                <a:solidFill>
                  <a:srgbClr val="0e4094"/>
                </a:solidFill>
                <a:latin typeface="Arial"/>
                <a:ea typeface="Arial"/>
              </a:rPr>
              <a:t>Students: Avinash Reddy T           01FE18BCS057</a:t>
            </a:r>
            <a:endParaRPr b="0" lang="en-IN" sz="1800" spc="-1" strike="noStrike">
              <a:latin typeface="Arial"/>
            </a:endParaRPr>
          </a:p>
          <a:p>
            <a:pPr lvl="1" marL="743040" indent="-285120">
              <a:lnSpc>
                <a:spcPct val="100000"/>
              </a:lnSpc>
              <a:buClr>
                <a:srgbClr val="0e4094"/>
              </a:buClr>
              <a:buFont typeface="Arial"/>
              <a:buChar char="•"/>
            </a:pPr>
            <a:r>
              <a:rPr b="0" lang="en-US" sz="1800" spc="-1" strike="noStrike">
                <a:solidFill>
                  <a:srgbClr val="0e4094"/>
                </a:solidFill>
                <a:latin typeface="Arial"/>
                <a:ea typeface="Arial"/>
              </a:rPr>
              <a:t>Megha S</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01FE18BEC079</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endParaRPr b="0" lang="en-IN" sz="1800" spc="-1" strike="noStrike">
              <a:latin typeface="Arial"/>
            </a:endParaRPr>
          </a:p>
          <a:p>
            <a:pPr lvl="1" marL="743040" indent="-285120">
              <a:lnSpc>
                <a:spcPct val="100000"/>
              </a:lnSpc>
              <a:buClr>
                <a:srgbClr val="0e4094"/>
              </a:buClr>
              <a:buFont typeface="Arial"/>
              <a:buChar char="•"/>
            </a:pPr>
            <a:r>
              <a:rPr b="0" lang="en-US" sz="1800" spc="-1" strike="noStrike">
                <a:solidFill>
                  <a:srgbClr val="0e4094"/>
                </a:solidFill>
                <a:latin typeface="Arial"/>
                <a:ea typeface="Arial"/>
              </a:rPr>
              <a:t>Sanskruti B.K</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01FE18BEC258</a:t>
            </a:r>
            <a:endParaRPr b="0" lang="en-IN" sz="1800" spc="-1" strike="noStrike">
              <a:latin typeface="Arial"/>
            </a:endParaRPr>
          </a:p>
          <a:p>
            <a:pPr lvl="1" marL="743040" indent="-285120">
              <a:lnSpc>
                <a:spcPct val="100000"/>
              </a:lnSpc>
              <a:buClr>
                <a:srgbClr val="0e4094"/>
              </a:buClr>
              <a:buFont typeface="Arial"/>
              <a:buChar char="•"/>
            </a:pPr>
            <a:r>
              <a:rPr b="0" lang="en-US" sz="1800" spc="-1" strike="noStrike">
                <a:solidFill>
                  <a:srgbClr val="0e4094"/>
                </a:solidFill>
                <a:latin typeface="Arial"/>
                <a:ea typeface="Arial"/>
              </a:rPr>
              <a:t>Rasheed Nadaf</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a:t>
            </a:r>
            <a:r>
              <a:rPr b="0" lang="en-US" sz="1800" spc="-1" strike="noStrike">
                <a:solidFill>
                  <a:srgbClr val="0e4094"/>
                </a:solidFill>
                <a:latin typeface="Arial"/>
                <a:ea typeface="Arial"/>
              </a:rPr>
              <a:t> 01FE18BEC132</a:t>
            </a:r>
            <a:endParaRPr b="0" lang="en-IN" sz="1800" spc="-1" strike="noStrike">
              <a:latin typeface="Arial"/>
            </a:endParaRPr>
          </a:p>
          <a:p>
            <a:pPr marL="228600" indent="-227880">
              <a:lnSpc>
                <a:spcPct val="100000"/>
              </a:lnSpc>
              <a:buClr>
                <a:srgbClr val="0e4094"/>
              </a:buClr>
              <a:buFont typeface="Arial"/>
              <a:buAutoNum type="arabicPeriod"/>
            </a:pPr>
            <a:r>
              <a:rPr b="0" lang="en-US" sz="1800" spc="-1" strike="noStrike">
                <a:solidFill>
                  <a:srgbClr val="0e4094"/>
                </a:solidFill>
                <a:latin typeface="Arial"/>
                <a:ea typeface="Arial"/>
              </a:rPr>
              <a:t>Guide: Ramesh Ashok Tabib </a:t>
            </a:r>
            <a:endParaRPr b="0" lang="en-IN" sz="1800" spc="-1" strike="noStrike">
              <a:latin typeface="Arial"/>
            </a:endParaRPr>
          </a:p>
          <a:p>
            <a:pPr marL="228600" indent="-227880">
              <a:lnSpc>
                <a:spcPct val="100000"/>
              </a:lnSpc>
              <a:buClr>
                <a:srgbClr val="0e4094"/>
              </a:buClr>
              <a:buFont typeface="Arial"/>
              <a:buAutoNum type="arabicPeriod"/>
            </a:pPr>
            <a:r>
              <a:rPr b="0" lang="en-US" sz="1800" spc="-1" strike="noStrike">
                <a:solidFill>
                  <a:srgbClr val="0e4094"/>
                </a:solidFill>
                <a:latin typeface="Arial"/>
                <a:ea typeface="Arial"/>
              </a:rPr>
              <a:t>Department/ School:SoCSE and SoECE</a:t>
            </a:r>
            <a:endParaRPr b="0" lang="en-IN" sz="1800" spc="-1" strike="noStrike">
              <a:latin typeface="Arial"/>
            </a:endParaRPr>
          </a:p>
        </p:txBody>
      </p:sp>
      <p:pic>
        <p:nvPicPr>
          <p:cNvPr id="86" name="Google Shape;97;p1" descr=""/>
          <p:cNvPicPr/>
          <p:nvPr/>
        </p:nvPicPr>
        <p:blipFill>
          <a:blip r:embed="rId2"/>
          <a:stretch/>
        </p:blipFill>
        <p:spPr>
          <a:xfrm>
            <a:off x="4091400" y="54720"/>
            <a:ext cx="3653640" cy="887760"/>
          </a:xfrm>
          <a:prstGeom prst="rect">
            <a:avLst/>
          </a:prstGeom>
          <a:ln w="0">
            <a:noFill/>
          </a:ln>
        </p:spPr>
      </p:pic>
      <p:sp>
        <p:nvSpPr>
          <p:cNvPr id="87" name="Google Shape;98;p1"/>
          <p:cNvSpPr/>
          <p:nvPr/>
        </p:nvSpPr>
        <p:spPr>
          <a:xfrm>
            <a:off x="5490720" y="6336360"/>
            <a:ext cx="1209960" cy="45612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1" lang="en-US" sz="2400" spc="-1" strike="noStrike">
                <a:solidFill>
                  <a:srgbClr val="000000"/>
                </a:solidFill>
                <a:latin typeface="Times New Roman"/>
                <a:ea typeface="Times New Roman"/>
              </a:rPr>
              <a:t>2020-21</a:t>
            </a:r>
            <a:endParaRPr b="0" lang="en-IN" sz="2400" spc="-1" strike="noStrike">
              <a:latin typeface="Arial"/>
            </a:endParaRPr>
          </a:p>
        </p:txBody>
      </p:sp>
      <p:sp>
        <p:nvSpPr>
          <p:cNvPr id="88" name="Google Shape;99;p1"/>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4153BEA3-8891-4C9B-9B26-BFCC99A02356}"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89" name="Google Shape;100;p1"/>
          <p:cNvSpPr/>
          <p:nvPr/>
        </p:nvSpPr>
        <p:spPr>
          <a:xfrm>
            <a:off x="361800" y="3720600"/>
            <a:ext cx="1100880" cy="3952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1" lang="en-US" sz="2000" spc="-1" strike="noStrike">
                <a:solidFill>
                  <a:srgbClr val="000000"/>
                </a:solidFill>
                <a:latin typeface="Arial"/>
                <a:ea typeface="Arial"/>
              </a:rPr>
              <a:t>Team</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85"/>
                                        </p:tgtEl>
                                        <p:attrNameLst>
                                          <p:attrName>style.visibility</p:attrName>
                                        </p:attrNameLst>
                                      </p:cBhvr>
                                      <p:to>
                                        <p:strVal val="visible"/>
                                      </p:to>
                                    </p:set>
                                    <p:animEffect filter="fade" transition="in">
                                      <p:cBhvr additive="repl">
                                        <p:cTn id="7"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Google Shape;190;gc66ab70663_1_112"/>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52" name="Google Shape;191;gc66ab70663_1_112"/>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Literature Survey:paper III</a:t>
            </a:r>
            <a:endParaRPr b="0" lang="en-IN" sz="3200" spc="-1" strike="noStrike">
              <a:latin typeface="Arial"/>
            </a:endParaRPr>
          </a:p>
        </p:txBody>
      </p:sp>
      <p:sp>
        <p:nvSpPr>
          <p:cNvPr id="153" name="Google Shape;192;gc66ab70663_1_112"/>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54" name="Google Shape;193;gc66ab70663_1_112" descr=""/>
          <p:cNvPicPr/>
          <p:nvPr/>
        </p:nvPicPr>
        <p:blipFill>
          <a:blip r:embed="rId1"/>
          <a:stretch/>
        </p:blipFill>
        <p:spPr>
          <a:xfrm>
            <a:off x="11496960" y="54000"/>
            <a:ext cx="625680" cy="597960"/>
          </a:xfrm>
          <a:prstGeom prst="rect">
            <a:avLst/>
          </a:prstGeom>
          <a:ln w="0">
            <a:noFill/>
          </a:ln>
        </p:spPr>
      </p:pic>
      <p:sp>
        <p:nvSpPr>
          <p:cNvPr id="155" name="Google Shape;194;gc66ab70663_1_112"/>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593D9611-4BE7-46BE-A5F7-E649E4A86386}"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56" name="Google Shape;195;gc66ab70663_1_112"/>
          <p:cNvSpPr/>
          <p:nvPr/>
        </p:nvSpPr>
        <p:spPr>
          <a:xfrm>
            <a:off x="802800" y="1336680"/>
            <a:ext cx="7488000" cy="2905560"/>
          </a:xfrm>
          <a:prstGeom prst="rect">
            <a:avLst/>
          </a:prstGeom>
          <a:noFill/>
          <a:ln w="0">
            <a:noFill/>
          </a:ln>
        </p:spPr>
        <p:style>
          <a:lnRef idx="0"/>
          <a:fillRef idx="0"/>
          <a:effectRef idx="0"/>
          <a:fontRef idx="minor"/>
        </p:style>
      </p:sp>
      <p:graphicFrame>
        <p:nvGraphicFramePr>
          <p:cNvPr id="157" name="Google Shape;196;gc66ab70663_1_112"/>
          <p:cNvGraphicFramePr/>
          <p:nvPr/>
        </p:nvGraphicFramePr>
        <p:xfrm>
          <a:off x="802800" y="1336680"/>
          <a:ext cx="10470600" cy="4514040"/>
        </p:xfrm>
        <a:graphic>
          <a:graphicData uri="http://schemas.openxmlformats.org/drawingml/2006/table">
            <a:tbl>
              <a:tblPr/>
              <a:tblGrid>
                <a:gridCol w="317160"/>
                <a:gridCol w="1268280"/>
                <a:gridCol w="8885520"/>
              </a:tblGrid>
              <a:tr h="660240">
                <a:tc>
                  <a:txBody>
                    <a:bodyPr>
                      <a:noAutofit/>
                    </a:bodyPr>
                    <a:p>
                      <a:pPr marL="66600">
                        <a:lnSpc>
                          <a:spcPct val="100000"/>
                        </a:lnSpc>
                        <a:tabLst>
                          <a:tab algn="l" pos="0"/>
                        </a:tabLst>
                      </a:pPr>
                      <a:r>
                        <a:rPr b="1" lang="en-US" sz="1600" spc="-1" strike="noStrike">
                          <a:solidFill>
                            <a:srgbClr val="1d4d79"/>
                          </a:solidFill>
                          <a:latin typeface="Arial"/>
                          <a:ea typeface="Aria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c>
                  <a:txBody>
                    <a:bodyPr>
                      <a:noAutofit/>
                    </a:bodyPr>
                    <a:p>
                      <a:pPr marL="66600">
                        <a:lnSpc>
                          <a:spcPct val="100000"/>
                        </a:lnSpc>
                        <a:tabLst>
                          <a:tab algn="l" pos="0"/>
                        </a:tabLst>
                      </a:pPr>
                      <a:r>
                        <a:rPr b="1" lang="en-US" sz="1600" spc="-1" strike="noStrike">
                          <a:solidFill>
                            <a:srgbClr val="1d4d79"/>
                          </a:solidFill>
                          <a:latin typeface="Arial"/>
                          <a:ea typeface="Arial"/>
                        </a:rPr>
                        <a:t>Title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c>
                  <a:txBody>
                    <a:bodyPr>
                      <a:noAutofit/>
                    </a:bodyPr>
                    <a:p>
                      <a:pPr marL="66600">
                        <a:lnSpc>
                          <a:spcPct val="100000"/>
                        </a:lnSpc>
                        <a:tabLst>
                          <a:tab algn="l" pos="0"/>
                        </a:tabLst>
                      </a:pPr>
                      <a:r>
                        <a:rPr b="1" lang="en-US" sz="1600" spc="-1" strike="noStrike">
                          <a:solidFill>
                            <a:srgbClr val="1d4d79"/>
                          </a:solidFill>
                          <a:latin typeface="Arial"/>
                          <a:ea typeface="Arial"/>
                        </a:rPr>
                        <a:t>Descriptions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r>
              <a:tr h="3854160">
                <a:tc>
                  <a:txBody>
                    <a:bodyPr>
                      <a:noAutofit/>
                    </a:bodyPr>
                    <a:p>
                      <a:pPr marL="66600">
                        <a:lnSpc>
                          <a:spcPct val="100000"/>
                        </a:lnSpc>
                        <a:tabLst>
                          <a:tab algn="l" pos="0"/>
                        </a:tabLst>
                      </a:pPr>
                      <a:r>
                        <a:rPr b="0" lang="en-US" sz="1600" spc="-1" strike="noStrike">
                          <a:solidFill>
                            <a:srgbClr val="000000"/>
                          </a:solidFill>
                          <a:latin typeface="Arial"/>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66600">
                        <a:lnSpc>
                          <a:spcPct val="117000"/>
                        </a:lnSpc>
                        <a:tabLst>
                          <a:tab algn="l" pos="0"/>
                        </a:tabLst>
                      </a:pPr>
                      <a:r>
                        <a:rPr b="0" lang="en-US" sz="1600" spc="-1" strike="noStrike">
                          <a:solidFill>
                            <a:srgbClr val="000000"/>
                          </a:solidFill>
                          <a:latin typeface="Arial"/>
                          <a:ea typeface="Arial"/>
                        </a:rPr>
                        <a:t>PU-Net: Point Cloud Up sampling Network</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66600">
                        <a:lnSpc>
                          <a:spcPct val="117000"/>
                        </a:lnSpc>
                        <a:tabLst>
                          <a:tab algn="l" pos="0"/>
                        </a:tabLst>
                      </a:pPr>
                      <a:r>
                        <a:rPr b="1" lang="en-US" sz="1600" spc="-1" strike="noStrike">
                          <a:solidFill>
                            <a:srgbClr val="000000"/>
                          </a:solidFill>
                          <a:latin typeface="Arial"/>
                          <a:ea typeface="Arial"/>
                        </a:rPr>
                        <a:t>Advantages:</a:t>
                      </a:r>
                      <a:endParaRPr b="0" lang="en-IN" sz="1600" spc="-1" strike="noStrike">
                        <a:latin typeface="Arial"/>
                      </a:endParaRPr>
                    </a:p>
                    <a:p>
                      <a:pPr marL="352440" indent="-297720">
                        <a:lnSpc>
                          <a:spcPct val="100000"/>
                        </a:lnSpc>
                        <a:buClr>
                          <a:srgbClr val="000000"/>
                        </a:buClr>
                        <a:buFont typeface="Arial"/>
                        <a:buChar char="•"/>
                        <a:tabLst>
                          <a:tab algn="l" pos="0"/>
                        </a:tabLst>
                      </a:pPr>
                      <a:r>
                        <a:rPr b="0" lang="en-US" sz="1600" spc="-1" strike="noStrike">
                          <a:solidFill>
                            <a:srgbClr val="000000"/>
                          </a:solidFill>
                          <a:latin typeface="Arial"/>
                          <a:ea typeface="Arial"/>
                        </a:rPr>
                        <a:t>PU-Net, learns geometry semantics of point-based patches from 3D models, and applies the learned knowledge to up sample a given point cloud. </a:t>
                      </a:r>
                      <a:endParaRPr b="0" lang="en-IN" sz="1600" spc="-1" strike="noStrike">
                        <a:latin typeface="Arial"/>
                      </a:endParaRPr>
                    </a:p>
                    <a:p>
                      <a:pPr marL="66600">
                        <a:lnSpc>
                          <a:spcPct val="100000"/>
                        </a:lnSpc>
                        <a:spcBef>
                          <a:spcPts val="244"/>
                        </a:spcBef>
                        <a:tabLst>
                          <a:tab algn="l" pos="0"/>
                        </a:tabLst>
                      </a:pPr>
                      <a:r>
                        <a:rPr b="1" lang="en-US" sz="1600" spc="-1" strike="noStrike">
                          <a:solidFill>
                            <a:srgbClr val="000000"/>
                          </a:solidFill>
                          <a:latin typeface="Arial"/>
                          <a:ea typeface="Arial"/>
                        </a:rPr>
                        <a:t>Proposed methodology:</a:t>
                      </a:r>
                      <a:endParaRPr b="0" lang="en-IN" sz="1600" spc="-1" strike="noStrike">
                        <a:latin typeface="Arial"/>
                      </a:endParaRPr>
                    </a:p>
                    <a:p>
                      <a:pPr marL="352440" indent="-297720">
                        <a:lnSpc>
                          <a:spcPct val="100000"/>
                        </a:lnSpc>
                        <a:spcBef>
                          <a:spcPts val="244"/>
                        </a:spcBef>
                        <a:buClr>
                          <a:srgbClr val="000000"/>
                        </a:buClr>
                        <a:buFont typeface="Arial"/>
                        <a:buChar char="•"/>
                        <a:tabLst>
                          <a:tab algn="l" pos="0"/>
                        </a:tabLst>
                      </a:pPr>
                      <a:r>
                        <a:rPr b="0" lang="en-US" sz="1600" spc="-1" strike="noStrike">
                          <a:solidFill>
                            <a:srgbClr val="000000"/>
                          </a:solidFill>
                          <a:latin typeface="Arial"/>
                          <a:ea typeface="Arial"/>
                        </a:rPr>
                        <a:t>Network is applied at a patch-level, with a joint loss function that encourages the up sampled points to remain on the underlying surface with a uniform distribution.</a:t>
                      </a:r>
                      <a:endParaRPr b="0" lang="en-IN" sz="1600" spc="-1" strike="noStrike">
                        <a:latin typeface="Arial"/>
                      </a:endParaRPr>
                    </a:p>
                    <a:p>
                      <a:pPr marL="352440" indent="-297720">
                        <a:lnSpc>
                          <a:spcPct val="100000"/>
                        </a:lnSpc>
                        <a:spcBef>
                          <a:spcPts val="244"/>
                        </a:spcBef>
                        <a:buClr>
                          <a:srgbClr val="000000"/>
                        </a:buClr>
                        <a:buFont typeface="Arial"/>
                        <a:buChar char="•"/>
                        <a:tabLst>
                          <a:tab algn="l" pos="0"/>
                        </a:tabLst>
                      </a:pPr>
                      <a:r>
                        <a:rPr b="0" lang="en-US" sz="1600" spc="-1" strike="noStrike">
                          <a:solidFill>
                            <a:srgbClr val="000000"/>
                          </a:solidFill>
                          <a:latin typeface="Arial"/>
                          <a:ea typeface="Arial"/>
                        </a:rPr>
                        <a:t>The key idea is to learn multilevel features per point, and then expand the point set via a multi-branch convolution unit implicitly in feature space. </a:t>
                      </a:r>
                      <a:endParaRPr b="0" lang="en-IN" sz="1600" spc="-1" strike="noStrike">
                        <a:latin typeface="Arial"/>
                      </a:endParaRPr>
                    </a:p>
                    <a:p>
                      <a:pPr marL="352440" indent="-297720">
                        <a:lnSpc>
                          <a:spcPct val="100000"/>
                        </a:lnSpc>
                        <a:spcBef>
                          <a:spcPts val="244"/>
                        </a:spcBef>
                        <a:buClr>
                          <a:srgbClr val="000000"/>
                        </a:buClr>
                        <a:buFont typeface="Arial"/>
                        <a:buChar char="•"/>
                        <a:tabLst>
                          <a:tab algn="l" pos="0"/>
                        </a:tabLst>
                      </a:pPr>
                      <a:r>
                        <a:rPr b="0" lang="en-US" sz="1600" spc="-1" strike="noStrike">
                          <a:solidFill>
                            <a:srgbClr val="000000"/>
                          </a:solidFill>
                          <a:latin typeface="Arial"/>
                          <a:ea typeface="Arial"/>
                        </a:rPr>
                        <a:t>The expanded feature is then split to a multitude of features, which are then reconstructed to an up sampled point set.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58" name="Google Shape;197;gc66ab70663_1_112" descr=""/>
          <p:cNvPicPr/>
          <p:nvPr/>
        </p:nvPicPr>
        <p:blipFill>
          <a:blip r:embed="rId2"/>
          <a:stretch/>
        </p:blipFill>
        <p:spPr>
          <a:xfrm>
            <a:off x="11446200" y="-54000"/>
            <a:ext cx="800280" cy="800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Google Shape;106;gc66ab70663_1_1"/>
          <p:cNvSpPr/>
          <p:nvPr/>
        </p:nvSpPr>
        <p:spPr>
          <a:xfrm>
            <a:off x="540000" y="4916160"/>
            <a:ext cx="10514880" cy="1203480"/>
          </a:xfrm>
          <a:prstGeom prst="rect">
            <a:avLst/>
          </a:prstGeom>
          <a:noFill/>
          <a:ln w="0">
            <a:noFill/>
          </a:ln>
        </p:spPr>
        <p:style>
          <a:lnRef idx="0"/>
          <a:fillRef idx="0"/>
          <a:effectRef idx="0"/>
          <a:fontRef idx="minor"/>
        </p:style>
        <p:txBody>
          <a:bodyPr lIns="90000" rIns="90000" tIns="45000" bIns="45000">
            <a:normAutofit/>
          </a:bodyPr>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p:txBody>
      </p:sp>
      <p:sp>
        <p:nvSpPr>
          <p:cNvPr id="160" name="Google Shape;107;gc66ab70663_1_2"/>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331FFA8C-8030-4F74-9700-665CBFE55F10}" type="slidenum">
              <a:rPr b="0" lang="en-US" sz="1200" spc="-1" strike="noStrike">
                <a:solidFill>
                  <a:srgbClr val="888888"/>
                </a:solidFill>
                <a:latin typeface="Calibri"/>
                <a:ea typeface="Calibri"/>
              </a:rPr>
              <a:t>11</a:t>
            </a:fld>
            <a:endParaRPr b="0" lang="en-IN" sz="1200" spc="-1" strike="noStrike">
              <a:latin typeface="Arial"/>
            </a:endParaRPr>
          </a:p>
        </p:txBody>
      </p:sp>
      <p:sp>
        <p:nvSpPr>
          <p:cNvPr id="161" name="Google Shape;108;gc66ab70663_1_2"/>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62" name="Google Shape;109;gc66ab70663_1_2"/>
          <p:cNvSpPr/>
          <p:nvPr/>
        </p:nvSpPr>
        <p:spPr>
          <a:xfrm>
            <a:off x="312840" y="93600"/>
            <a:ext cx="9401760" cy="504720"/>
          </a:xfrm>
          <a:prstGeom prst="rect">
            <a:avLst/>
          </a:prstGeom>
          <a:noFill/>
          <a:ln w="0">
            <a:noFill/>
          </a:ln>
        </p:spPr>
        <p:style>
          <a:lnRef idx="0"/>
          <a:fillRef idx="0"/>
          <a:effectRef idx="0"/>
          <a:fontRef idx="minor"/>
        </p:style>
        <p:txBody>
          <a:bodyPr lIns="90000" rIns="90000" tIns="45000" bIns="45000" anchor="ctr">
            <a:spAutoFit/>
          </a:bodyPr>
          <a:p>
            <a:pPr>
              <a:lnSpc>
                <a:spcPct val="85000"/>
              </a:lnSpc>
              <a:tabLst>
                <a:tab algn="l" pos="0"/>
              </a:tabLst>
            </a:pPr>
            <a:r>
              <a:rPr b="1" lang="en-US" sz="3200" spc="-38" strike="noStrike">
                <a:solidFill>
                  <a:srgbClr val="000000"/>
                </a:solidFill>
                <a:latin typeface="Arial"/>
                <a:ea typeface="Arial"/>
              </a:rPr>
              <a:t>File formats:</a:t>
            </a:r>
            <a:endParaRPr b="0" lang="en-IN" sz="3200" spc="-1" strike="noStrike">
              <a:latin typeface="Arial"/>
            </a:endParaRPr>
          </a:p>
        </p:txBody>
      </p:sp>
      <p:sp>
        <p:nvSpPr>
          <p:cNvPr id="163" name="Google Shape;110;gc66ab70663_1_2"/>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64" name="Google Shape;111;gc66ab70663_1_2" descr=""/>
          <p:cNvPicPr/>
          <p:nvPr/>
        </p:nvPicPr>
        <p:blipFill>
          <a:blip r:embed="rId1"/>
          <a:stretch/>
        </p:blipFill>
        <p:spPr>
          <a:xfrm>
            <a:off x="11446200" y="-54000"/>
            <a:ext cx="800280" cy="800280"/>
          </a:xfrm>
          <a:prstGeom prst="rect">
            <a:avLst/>
          </a:prstGeom>
          <a:ln w="0">
            <a:noFill/>
          </a:ln>
        </p:spPr>
      </p:pic>
      <p:sp>
        <p:nvSpPr>
          <p:cNvPr id="165" name="Content Placeholder 2"/>
          <p:cNvSpPr/>
          <p:nvPr/>
        </p:nvSpPr>
        <p:spPr>
          <a:xfrm>
            <a:off x="540000" y="1260000"/>
            <a:ext cx="4139640" cy="5039640"/>
          </a:xfrm>
          <a:prstGeom prst="rect">
            <a:avLst/>
          </a:prstGeom>
          <a:noFill/>
          <a:ln w="0">
            <a:noFill/>
          </a:ln>
        </p:spPr>
        <p:style>
          <a:lnRef idx="0"/>
          <a:fillRef idx="0"/>
          <a:effectRef idx="0"/>
          <a:fontRef idx="minor"/>
        </p:style>
        <p:txBody>
          <a:bodyPr lIns="0" rIns="0" tIns="45000" bIns="45000">
            <a:normAutofit/>
          </a:bodyPr>
          <a:p>
            <a:pPr>
              <a:lnSpc>
                <a:spcPct val="150000"/>
              </a:lnSpc>
              <a:spcBef>
                <a:spcPts val="1837"/>
              </a:spcBef>
              <a:spcAft>
                <a:spcPts val="150"/>
              </a:spcAft>
              <a:tabLst>
                <a:tab algn="l" pos="0"/>
              </a:tabLst>
            </a:pPr>
            <a:r>
              <a:rPr b="1" lang="en-US" sz="1800" spc="-1" strike="noStrike" u="sng">
                <a:solidFill>
                  <a:srgbClr val="000000"/>
                </a:solidFill>
                <a:uFillTx/>
                <a:latin typeface="Arial"/>
              </a:rPr>
              <a:t>.ply format(stanford triangle format)</a:t>
            </a:r>
            <a:endParaRPr b="0" lang="en-IN" sz="1800" spc="-1" strike="noStrike">
              <a:latin typeface="Arial"/>
            </a:endParaRPr>
          </a:p>
          <a:p>
            <a:pPr>
              <a:lnSpc>
                <a:spcPct val="120000"/>
              </a:lnSpc>
              <a:spcAft>
                <a:spcPts val="150"/>
              </a:spcAft>
              <a:tabLst>
                <a:tab algn="l" pos="0"/>
              </a:tabLst>
            </a:pPr>
            <a:r>
              <a:rPr b="0" lang="en-US" sz="1800" spc="-1" strike="noStrike">
                <a:solidFill>
                  <a:srgbClr val="000000"/>
                </a:solidFill>
                <a:latin typeface="Arial"/>
                <a:ea typeface="Arial"/>
              </a:rPr>
              <a:t>PLY format describes object as a collection of vertices, faces and other elements along with properties such as color and normal direction.</a:t>
            </a:r>
            <a:endParaRPr b="0" lang="en-IN" sz="1800" spc="-1" strike="noStrike">
              <a:latin typeface="Arial"/>
            </a:endParaRPr>
          </a:p>
          <a:p>
            <a:pPr>
              <a:lnSpc>
                <a:spcPct val="120000"/>
              </a:lnSpc>
              <a:spcAft>
                <a:spcPts val="150"/>
              </a:spcAft>
              <a:tabLst>
                <a:tab algn="l" pos="0"/>
              </a:tabLst>
            </a:pPr>
            <a:endParaRPr b="0" lang="en-IN" sz="1800" spc="-1" strike="noStrike">
              <a:latin typeface="Arial"/>
            </a:endParaRPr>
          </a:p>
          <a:p>
            <a:pPr>
              <a:lnSpc>
                <a:spcPct val="120000"/>
              </a:lnSpc>
              <a:spcAft>
                <a:spcPts val="150"/>
              </a:spcAft>
              <a:tabLst>
                <a:tab algn="l" pos="0"/>
              </a:tabLst>
            </a:pPr>
            <a:r>
              <a:rPr b="1" lang="en-US" sz="1800" spc="-1" strike="noStrike" u="sng">
                <a:solidFill>
                  <a:srgbClr val="000000"/>
                </a:solidFill>
                <a:uFillTx/>
                <a:latin typeface="Arial"/>
                <a:ea typeface="Arial"/>
              </a:rPr>
              <a:t>.xyz file format</a:t>
            </a:r>
            <a:endParaRPr b="0" lang="en-IN" sz="1800" spc="-1" strike="noStrike">
              <a:latin typeface="Arial"/>
            </a:endParaRPr>
          </a:p>
          <a:p>
            <a:pPr>
              <a:lnSpc>
                <a:spcPct val="100000"/>
              </a:lnSpc>
              <a:tabLst>
                <a:tab algn="l" pos="0"/>
              </a:tabLst>
            </a:pPr>
            <a:r>
              <a:rPr b="0" lang="en-US" sz="1800" spc="-1" strike="noStrike">
                <a:solidFill>
                  <a:srgbClr val="000000"/>
                </a:solidFill>
                <a:latin typeface="Arial"/>
                <a:ea typeface="Verdana"/>
              </a:rPr>
              <a:t>A point cloud data file in </a:t>
            </a:r>
            <a:r>
              <a:rPr b="1" lang="en-US" sz="1800" spc="-1" strike="noStrike">
                <a:solidFill>
                  <a:srgbClr val="000000"/>
                </a:solidFill>
                <a:latin typeface="Arial"/>
                <a:ea typeface="Verdana"/>
              </a:rPr>
              <a:t>XYZ</a:t>
            </a:r>
            <a:r>
              <a:rPr b="0" lang="en-US" sz="1800" spc="-1" strike="noStrike">
                <a:solidFill>
                  <a:srgbClr val="000000"/>
                </a:solidFill>
                <a:latin typeface="Arial"/>
                <a:ea typeface="Verdana"/>
              </a:rPr>
              <a:t> format must contain rows of data. For a rectangular coordinate system, each row must consist of </a:t>
            </a:r>
            <a:r>
              <a:rPr b="0" i="1" lang="en-US" sz="1800" spc="-1" strike="noStrike">
                <a:solidFill>
                  <a:srgbClr val="000000"/>
                </a:solidFill>
                <a:latin typeface="Arial"/>
                <a:ea typeface="Verdana"/>
              </a:rPr>
              <a:t>X</a:t>
            </a:r>
            <a:r>
              <a:rPr b="0" lang="en-US" sz="1800" spc="-1" strike="noStrike">
                <a:solidFill>
                  <a:srgbClr val="000000"/>
                </a:solidFill>
                <a:latin typeface="Arial"/>
                <a:ea typeface="Verdana"/>
              </a:rPr>
              <a:t>-, </a:t>
            </a:r>
            <a:r>
              <a:rPr b="0" i="1" lang="en-US" sz="1800" spc="-1" strike="noStrike">
                <a:solidFill>
                  <a:srgbClr val="000000"/>
                </a:solidFill>
                <a:latin typeface="Arial"/>
                <a:ea typeface="Verdana"/>
              </a:rPr>
              <a:t>Y</a:t>
            </a:r>
            <a:r>
              <a:rPr b="0" lang="en-US" sz="1800" spc="-1" strike="noStrike">
                <a:solidFill>
                  <a:srgbClr val="000000"/>
                </a:solidFill>
                <a:latin typeface="Arial"/>
                <a:ea typeface="Verdana"/>
              </a:rPr>
              <a:t>-, and </a:t>
            </a:r>
            <a:r>
              <a:rPr b="0" i="1" lang="en-US" sz="1800" spc="-1" strike="noStrike">
                <a:solidFill>
                  <a:srgbClr val="000000"/>
                </a:solidFill>
                <a:latin typeface="Arial"/>
                <a:ea typeface="Verdana"/>
              </a:rPr>
              <a:t>Z</a:t>
            </a:r>
            <a:r>
              <a:rPr b="0" lang="en-US" sz="1800" spc="-1" strike="noStrike">
                <a:solidFill>
                  <a:srgbClr val="000000"/>
                </a:solidFill>
                <a:latin typeface="Arial"/>
                <a:ea typeface="Verdana"/>
              </a:rPr>
              <a:t>-coordinates followed by the field value at that point.</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90000"/>
              </a:lnSpc>
              <a:spcBef>
                <a:spcPts val="901"/>
              </a:spcBef>
              <a:spcAft>
                <a:spcPts val="150"/>
              </a:spcAft>
              <a:tabLst>
                <a:tab algn="l" pos="0"/>
              </a:tabLst>
            </a:pPr>
            <a:endParaRPr b="0" lang="en-IN" sz="1800" spc="-1" strike="noStrike">
              <a:latin typeface="Arial"/>
            </a:endParaRPr>
          </a:p>
        </p:txBody>
      </p:sp>
      <p:pic>
        <p:nvPicPr>
          <p:cNvPr id="166" name="" descr=""/>
          <p:cNvPicPr/>
          <p:nvPr/>
        </p:nvPicPr>
        <p:blipFill>
          <a:blip r:embed="rId2"/>
          <a:stretch/>
        </p:blipFill>
        <p:spPr>
          <a:xfrm>
            <a:off x="6480000" y="180000"/>
            <a:ext cx="4319640" cy="2809080"/>
          </a:xfrm>
          <a:prstGeom prst="rect">
            <a:avLst/>
          </a:prstGeom>
          <a:ln w="0">
            <a:noFill/>
          </a:ln>
        </p:spPr>
      </p:pic>
      <p:pic>
        <p:nvPicPr>
          <p:cNvPr id="167" name="" descr=""/>
          <p:cNvPicPr/>
          <p:nvPr/>
        </p:nvPicPr>
        <p:blipFill>
          <a:blip r:embed="rId3"/>
          <a:stretch/>
        </p:blipFill>
        <p:spPr>
          <a:xfrm>
            <a:off x="6460920" y="3240360"/>
            <a:ext cx="4339080" cy="3239640"/>
          </a:xfrm>
          <a:prstGeom prst="rect">
            <a:avLst/>
          </a:prstGeom>
          <a:ln w="0">
            <a:noFill/>
          </a:ln>
        </p:spPr>
      </p:pic>
      <p:sp>
        <p:nvSpPr>
          <p:cNvPr id="168" name="Google Shape;109;gc66ab70663_1_3"/>
          <p:cNvSpPr/>
          <p:nvPr/>
        </p:nvSpPr>
        <p:spPr>
          <a:xfrm>
            <a:off x="7920000" y="2966760"/>
            <a:ext cx="3398040" cy="27324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0" lang="en-US" sz="1200" spc="-1" strike="noStrike">
                <a:solidFill>
                  <a:srgbClr val="000000"/>
                </a:solidFill>
                <a:latin typeface="Arial"/>
                <a:ea typeface="Arial"/>
              </a:rPr>
              <a:t>Fi</a:t>
            </a:r>
            <a:r>
              <a:rPr b="0" lang="en-US" sz="1200" spc="-1" strike="noStrike">
                <a:solidFill>
                  <a:srgbClr val="000000"/>
                </a:solidFill>
                <a:latin typeface="Arial"/>
                <a:ea typeface="Arial"/>
              </a:rPr>
              <a:t>g</a:t>
            </a:r>
            <a:r>
              <a:rPr b="0" lang="en-US" sz="1200" spc="-1" strike="noStrike">
                <a:solidFill>
                  <a:srgbClr val="000000"/>
                </a:solidFill>
                <a:latin typeface="Arial"/>
                <a:ea typeface="Arial"/>
              </a:rPr>
              <a:t>ur</a:t>
            </a:r>
            <a:r>
              <a:rPr b="0" lang="en-US" sz="1200" spc="-1" strike="noStrike">
                <a:solidFill>
                  <a:srgbClr val="000000"/>
                </a:solidFill>
                <a:latin typeface="Arial"/>
                <a:ea typeface="Arial"/>
              </a:rPr>
              <a:t>e </a:t>
            </a:r>
            <a:r>
              <a:rPr b="0" lang="en-US" sz="1200" spc="-1" strike="noStrike">
                <a:solidFill>
                  <a:srgbClr val="000000"/>
                </a:solidFill>
                <a:latin typeface="Arial"/>
                <a:ea typeface="Arial"/>
              </a:rPr>
              <a:t>6. </a:t>
            </a:r>
            <a:r>
              <a:rPr b="0" lang="en-US" sz="1200" spc="-1" strike="noStrike">
                <a:solidFill>
                  <a:srgbClr val="000000"/>
                </a:solidFill>
                <a:latin typeface="Arial"/>
                <a:ea typeface="Arial"/>
              </a:rPr>
              <a:t>M</a:t>
            </a:r>
            <a:r>
              <a:rPr b="0" lang="en-US" sz="1200" spc="-1" strike="noStrike">
                <a:solidFill>
                  <a:srgbClr val="000000"/>
                </a:solidFill>
                <a:latin typeface="Arial"/>
                <a:ea typeface="Arial"/>
              </a:rPr>
              <a:t>e</a:t>
            </a:r>
            <a:r>
              <a:rPr b="0" lang="en-US" sz="1200" spc="-1" strike="noStrike">
                <a:solidFill>
                  <a:srgbClr val="000000"/>
                </a:solidFill>
                <a:latin typeface="Arial"/>
                <a:ea typeface="Arial"/>
              </a:rPr>
              <a:t>s</a:t>
            </a:r>
            <a:r>
              <a:rPr b="0" lang="en-US" sz="1200" spc="-1" strike="noStrike">
                <a:solidFill>
                  <a:srgbClr val="000000"/>
                </a:solidFill>
                <a:latin typeface="Arial"/>
                <a:ea typeface="Arial"/>
              </a:rPr>
              <a:t>h</a:t>
            </a:r>
            <a:endParaRPr b="0" lang="en-IN" sz="1200" spc="-1" strike="noStrike">
              <a:latin typeface="Arial"/>
            </a:endParaRPr>
          </a:p>
        </p:txBody>
      </p:sp>
      <p:sp>
        <p:nvSpPr>
          <p:cNvPr id="169" name="Google Shape;109;gc66ab70663_1_4"/>
          <p:cNvSpPr/>
          <p:nvPr/>
        </p:nvSpPr>
        <p:spPr>
          <a:xfrm>
            <a:off x="7740000" y="6435720"/>
            <a:ext cx="2520000" cy="27324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0" lang="en-US" sz="1200" spc="-1" strike="noStrike">
                <a:solidFill>
                  <a:srgbClr val="000000"/>
                </a:solidFill>
                <a:latin typeface="Arial"/>
                <a:ea typeface="Arial"/>
              </a:rPr>
              <a:t>Figure 7. point cloud</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203;gc66ab70663_1_126"/>
          <p:cNvSpPr/>
          <p:nvPr/>
        </p:nvSpPr>
        <p:spPr>
          <a:xfrm>
            <a:off x="580320" y="812880"/>
            <a:ext cx="10514880" cy="263844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49"/>
              </a:spcBef>
              <a:tabLst>
                <a:tab algn="l" pos="0"/>
              </a:tabLst>
            </a:pPr>
            <a:r>
              <a:rPr b="0" lang="en-US" sz="1800" spc="-1" strike="noStrike">
                <a:solidFill>
                  <a:srgbClr val="000000"/>
                </a:solidFill>
                <a:latin typeface="Arial"/>
                <a:ea typeface="Arial"/>
              </a:rPr>
              <a:t>We have worked with 2 datasets SHREC15 and Modelnet40:</a:t>
            </a:r>
            <a:endParaRPr b="0" lang="en-IN" sz="1800" spc="-1" strike="noStrike">
              <a:latin typeface="Arial"/>
            </a:endParaRPr>
          </a:p>
          <a:p>
            <a:pPr marL="68760" indent="-113760">
              <a:lnSpc>
                <a:spcPct val="90000"/>
              </a:lnSpc>
              <a:spcBef>
                <a:spcPts val="1049"/>
              </a:spcBef>
              <a:buClr>
                <a:srgbClr val="e48312"/>
              </a:buClr>
              <a:buFont typeface="Arial"/>
              <a:buChar char="•"/>
              <a:tabLst>
                <a:tab algn="l" pos="0"/>
              </a:tabLst>
            </a:pPr>
            <a:r>
              <a:rPr b="1" lang="en-US" sz="1800" spc="-1" strike="noStrike">
                <a:solidFill>
                  <a:srgbClr val="000000"/>
                </a:solidFill>
                <a:latin typeface="Arial"/>
                <a:ea typeface="Arial"/>
              </a:rPr>
              <a:t>SHREC15:</a:t>
            </a:r>
            <a:r>
              <a:rPr b="0" lang="en-US" sz="1800" spc="-1" strike="noStrike">
                <a:solidFill>
                  <a:srgbClr val="000000"/>
                </a:solidFill>
                <a:latin typeface="Arial"/>
                <a:ea typeface="Arial"/>
              </a:rPr>
              <a:t>It contains .obj formats of non-rigid objects and non-rigid human statues.</a:t>
            </a:r>
            <a:endParaRPr b="0" lang="en-IN" sz="1800" spc="-1" strike="noStrike">
              <a:latin typeface="Arial"/>
            </a:endParaRPr>
          </a:p>
          <a:p>
            <a:pPr marL="68760" indent="-113760">
              <a:lnSpc>
                <a:spcPct val="90000"/>
              </a:lnSpc>
              <a:spcBef>
                <a:spcPts val="1049"/>
              </a:spcBef>
              <a:buClr>
                <a:srgbClr val="e48312"/>
              </a:buClr>
              <a:buFont typeface="Arial"/>
              <a:buChar char="•"/>
              <a:tabLst>
                <a:tab algn="l" pos="0"/>
              </a:tabLst>
            </a:pPr>
            <a:r>
              <a:rPr b="0" lang="en-US" sz="1800" spc="-1" strike="noStrike">
                <a:solidFill>
                  <a:srgbClr val="000000"/>
                </a:solidFill>
                <a:latin typeface="Arial"/>
                <a:ea typeface="Arial"/>
              </a:rPr>
              <a:t> </a:t>
            </a:r>
            <a:r>
              <a:rPr b="1" lang="en-US" sz="1800" spc="-1" strike="noStrike">
                <a:solidFill>
                  <a:srgbClr val="000000"/>
                </a:solidFill>
                <a:latin typeface="Arial"/>
                <a:ea typeface="Arial"/>
              </a:rPr>
              <a:t>ModelNet40:</a:t>
            </a:r>
            <a:r>
              <a:rPr b="0" lang="en-US" sz="1800" spc="-1" strike="noStrike">
                <a:solidFill>
                  <a:srgbClr val="000000"/>
                </a:solidFill>
                <a:latin typeface="Arial"/>
                <a:ea typeface="Arial"/>
              </a:rPr>
              <a:t>This dataset contains .off format 3D object representations of 40 different class objects like bathtub,chair,closet,etc</a:t>
            </a:r>
            <a:endParaRPr b="0" lang="en-IN" sz="1800" spc="-1" strike="noStrike">
              <a:latin typeface="Arial"/>
            </a:endParaRPr>
          </a:p>
          <a:p>
            <a:pPr marL="68760" indent="-113760">
              <a:lnSpc>
                <a:spcPct val="90000"/>
              </a:lnSpc>
              <a:spcBef>
                <a:spcPts val="1049"/>
              </a:spcBef>
              <a:buClr>
                <a:srgbClr val="e48312"/>
              </a:buClr>
              <a:buFont typeface="Arial"/>
              <a:buChar char="•"/>
              <a:tabLst>
                <a:tab algn="l" pos="0"/>
              </a:tabLst>
            </a:pPr>
            <a:r>
              <a:rPr b="0" lang="en-US" sz="1800" spc="-1" strike="noStrike">
                <a:solidFill>
                  <a:srgbClr val="000000"/>
                </a:solidFill>
                <a:latin typeface="Arial"/>
                <a:ea typeface="Arial"/>
              </a:rPr>
              <a:t>We convert these .obj and .off formats into point clouds by uniformly sampling points all over the surface of the objects.</a:t>
            </a:r>
            <a:endParaRPr b="0" lang="en-IN" sz="1800" spc="-1" strike="noStrike">
              <a:latin typeface="Arial"/>
            </a:endParaRPr>
          </a:p>
          <a:p>
            <a:pPr marL="68760" indent="-113760">
              <a:lnSpc>
                <a:spcPct val="90000"/>
              </a:lnSpc>
              <a:spcBef>
                <a:spcPts val="1049"/>
              </a:spcBef>
              <a:buClr>
                <a:srgbClr val="e48312"/>
              </a:buClr>
              <a:buFont typeface="Arial"/>
              <a:buChar char="•"/>
              <a:tabLst>
                <a:tab algn="l" pos="0"/>
              </a:tabLst>
            </a:pPr>
            <a:r>
              <a:rPr b="0" lang="en-US" sz="1800" spc="-1" strike="noStrike">
                <a:solidFill>
                  <a:srgbClr val="000000"/>
                </a:solidFill>
                <a:latin typeface="Arial"/>
                <a:ea typeface="Arial"/>
              </a:rPr>
              <a:t>As there is no different train and test data set available we sub-sample the existing point cloud and use it as input</a:t>
            </a:r>
            <a:endParaRPr b="0" lang="en-IN" sz="1800" spc="-1" strike="noStrike">
              <a:latin typeface="Arial"/>
            </a:endParaRPr>
          </a:p>
        </p:txBody>
      </p:sp>
      <p:sp>
        <p:nvSpPr>
          <p:cNvPr id="171" name="Google Shape;204;gc66ab70663_1_126"/>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56FC410C-83AA-4B62-BECB-441A36F09845}" type="slidenum">
              <a:rPr b="0" lang="en-US" sz="1200" spc="-1" strike="noStrike">
                <a:solidFill>
                  <a:srgbClr val="888888"/>
                </a:solidFill>
                <a:latin typeface="Calibri"/>
                <a:ea typeface="Calibri"/>
              </a:rPr>
              <a:t>12</a:t>
            </a:fld>
            <a:endParaRPr b="0" lang="en-IN" sz="1200" spc="-1" strike="noStrike">
              <a:latin typeface="Arial"/>
            </a:endParaRPr>
          </a:p>
        </p:txBody>
      </p:sp>
      <p:sp>
        <p:nvSpPr>
          <p:cNvPr id="172" name="Google Shape;205;gc66ab70663_1_126"/>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73" name="Google Shape;206;gc66ab70663_1_126"/>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Dataset Description</a:t>
            </a:r>
            <a:endParaRPr b="0" lang="en-IN" sz="3200" spc="-1" strike="noStrike">
              <a:latin typeface="Arial"/>
            </a:endParaRPr>
          </a:p>
        </p:txBody>
      </p:sp>
      <p:sp>
        <p:nvSpPr>
          <p:cNvPr id="174" name="Google Shape;207;gc66ab70663_1_126"/>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75" name="Google Shape;208;gc66ab70663_1_126" descr=""/>
          <p:cNvPicPr/>
          <p:nvPr/>
        </p:nvPicPr>
        <p:blipFill>
          <a:blip r:embed="rId1"/>
          <a:stretch/>
        </p:blipFill>
        <p:spPr>
          <a:xfrm>
            <a:off x="11446200" y="-54000"/>
            <a:ext cx="800280" cy="800280"/>
          </a:xfrm>
          <a:prstGeom prst="rect">
            <a:avLst/>
          </a:prstGeom>
          <a:ln w="0">
            <a:noFill/>
          </a:ln>
        </p:spPr>
      </p:pic>
      <p:pic>
        <p:nvPicPr>
          <p:cNvPr id="176" name="Google Shape;209;gc66ab70663_1_126" descr=""/>
          <p:cNvPicPr/>
          <p:nvPr/>
        </p:nvPicPr>
        <p:blipFill>
          <a:blip r:embed="rId2"/>
          <a:stretch/>
        </p:blipFill>
        <p:spPr>
          <a:xfrm>
            <a:off x="704880" y="3567600"/>
            <a:ext cx="4937400" cy="1660320"/>
          </a:xfrm>
          <a:prstGeom prst="rect">
            <a:avLst/>
          </a:prstGeom>
          <a:ln w="0">
            <a:noFill/>
          </a:ln>
        </p:spPr>
      </p:pic>
      <p:pic>
        <p:nvPicPr>
          <p:cNvPr id="177" name="Google Shape;210;gc66ab70663_1_126" descr=""/>
          <p:cNvPicPr/>
          <p:nvPr/>
        </p:nvPicPr>
        <p:blipFill>
          <a:blip r:embed="rId3"/>
          <a:stretch/>
        </p:blipFill>
        <p:spPr>
          <a:xfrm>
            <a:off x="6580800" y="3518280"/>
            <a:ext cx="4865040" cy="1940040"/>
          </a:xfrm>
          <a:prstGeom prst="rect">
            <a:avLst/>
          </a:prstGeom>
          <a:ln w="0">
            <a:noFill/>
          </a:ln>
        </p:spPr>
      </p:pic>
      <p:sp>
        <p:nvSpPr>
          <p:cNvPr id="178" name="Google Shape;211;gc66ab70663_1_126"/>
          <p:cNvSpPr/>
          <p:nvPr/>
        </p:nvSpPr>
        <p:spPr>
          <a:xfrm>
            <a:off x="1353240" y="5630400"/>
            <a:ext cx="2999160" cy="54792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8: SHREC15 3D object representation</a:t>
            </a:r>
            <a:endParaRPr b="0" lang="en-IN" sz="1200" spc="-1" strike="noStrike">
              <a:latin typeface="Arial"/>
            </a:endParaRPr>
          </a:p>
        </p:txBody>
      </p:sp>
      <p:sp>
        <p:nvSpPr>
          <p:cNvPr id="179" name="Google Shape;212;gc66ab70663_1_126"/>
          <p:cNvSpPr/>
          <p:nvPr/>
        </p:nvSpPr>
        <p:spPr>
          <a:xfrm>
            <a:off x="7765200" y="5630400"/>
            <a:ext cx="2999160" cy="54792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9: ModelNet40 3D object representation</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Google Shape;232;p3"/>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81" name="Google Shape;233;p3_1"/>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Implementation:I</a:t>
            </a:r>
            <a:endParaRPr b="0" lang="en-IN" sz="3200" spc="-1" strike="noStrike">
              <a:latin typeface="Arial"/>
            </a:endParaRPr>
          </a:p>
        </p:txBody>
      </p:sp>
      <p:sp>
        <p:nvSpPr>
          <p:cNvPr id="182" name="Google Shape;234;p3_1"/>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83" name="Google Shape;235;p3_1" descr=""/>
          <p:cNvPicPr/>
          <p:nvPr/>
        </p:nvPicPr>
        <p:blipFill>
          <a:blip r:embed="rId1"/>
          <a:stretch/>
        </p:blipFill>
        <p:spPr>
          <a:xfrm>
            <a:off x="11496960" y="54000"/>
            <a:ext cx="625680" cy="597960"/>
          </a:xfrm>
          <a:prstGeom prst="rect">
            <a:avLst/>
          </a:prstGeom>
          <a:ln w="0">
            <a:noFill/>
          </a:ln>
        </p:spPr>
      </p:pic>
      <p:sp>
        <p:nvSpPr>
          <p:cNvPr id="184" name="Google Shape;236;p3_1"/>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708F07B1-7550-4C8F-A26C-998185137B51}"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185" name="Google Shape;237;p3_1" descr=""/>
          <p:cNvPicPr/>
          <p:nvPr/>
        </p:nvPicPr>
        <p:blipFill>
          <a:blip r:embed="rId2"/>
          <a:stretch/>
        </p:blipFill>
        <p:spPr>
          <a:xfrm>
            <a:off x="11446200" y="-54000"/>
            <a:ext cx="800280" cy="800280"/>
          </a:xfrm>
          <a:prstGeom prst="rect">
            <a:avLst/>
          </a:prstGeom>
          <a:ln w="0">
            <a:noFill/>
          </a:ln>
        </p:spPr>
      </p:pic>
      <p:pic>
        <p:nvPicPr>
          <p:cNvPr id="186" name="Google Shape;238;p3_1" descr=""/>
          <p:cNvPicPr/>
          <p:nvPr/>
        </p:nvPicPr>
        <p:blipFill>
          <a:blip r:embed="rId3"/>
          <a:stretch/>
        </p:blipFill>
        <p:spPr>
          <a:xfrm>
            <a:off x="2261160" y="1192320"/>
            <a:ext cx="7638480" cy="3847320"/>
          </a:xfrm>
          <a:prstGeom prst="rect">
            <a:avLst/>
          </a:prstGeom>
          <a:ln w="0">
            <a:noFill/>
          </a:ln>
        </p:spPr>
      </p:pic>
      <p:sp>
        <p:nvSpPr>
          <p:cNvPr id="187" name="Google Shape;239;p3_1"/>
          <p:cNvSpPr/>
          <p:nvPr/>
        </p:nvSpPr>
        <p:spPr>
          <a:xfrm>
            <a:off x="5063040" y="4765680"/>
            <a:ext cx="299916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10: Pointnet Autoencoder</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Google Shape;232;p3_0"/>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89" name="Google Shape;233;p3_0"/>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Implementation:I</a:t>
            </a:r>
            <a:endParaRPr b="0" lang="en-IN" sz="3200" spc="-1" strike="noStrike">
              <a:latin typeface="Arial"/>
            </a:endParaRPr>
          </a:p>
        </p:txBody>
      </p:sp>
      <p:sp>
        <p:nvSpPr>
          <p:cNvPr id="190" name="Google Shape;234;p3_0"/>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91" name="Google Shape;235;p3_0" descr=""/>
          <p:cNvPicPr/>
          <p:nvPr/>
        </p:nvPicPr>
        <p:blipFill>
          <a:blip r:embed="rId1"/>
          <a:stretch/>
        </p:blipFill>
        <p:spPr>
          <a:xfrm>
            <a:off x="11496960" y="54000"/>
            <a:ext cx="625680" cy="597960"/>
          </a:xfrm>
          <a:prstGeom prst="rect">
            <a:avLst/>
          </a:prstGeom>
          <a:ln w="0">
            <a:noFill/>
          </a:ln>
        </p:spPr>
      </p:pic>
      <p:sp>
        <p:nvSpPr>
          <p:cNvPr id="192" name="Google Shape;236;p3_0"/>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C13ACF20-F5D6-42CB-9B28-77C6BB48BB34}"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193" name="Google Shape;237;p3_0" descr=""/>
          <p:cNvPicPr/>
          <p:nvPr/>
        </p:nvPicPr>
        <p:blipFill>
          <a:blip r:embed="rId2"/>
          <a:stretch/>
        </p:blipFill>
        <p:spPr>
          <a:xfrm>
            <a:off x="11446200" y="-54000"/>
            <a:ext cx="800280" cy="800280"/>
          </a:xfrm>
          <a:prstGeom prst="rect">
            <a:avLst/>
          </a:prstGeom>
          <a:ln w="0">
            <a:noFill/>
          </a:ln>
        </p:spPr>
      </p:pic>
      <p:sp>
        <p:nvSpPr>
          <p:cNvPr id="194" name="Google Shape;239;p3_0"/>
          <p:cNvSpPr/>
          <p:nvPr/>
        </p:nvSpPr>
        <p:spPr>
          <a:xfrm>
            <a:off x="3780000" y="4765680"/>
            <a:ext cx="428220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11: Pointnet Autoencoder</a:t>
            </a:r>
            <a:endParaRPr b="0" lang="en-IN" sz="1200" spc="-1" strike="noStrike">
              <a:latin typeface="Arial"/>
            </a:endParaRPr>
          </a:p>
        </p:txBody>
      </p:sp>
      <p:pic>
        <p:nvPicPr>
          <p:cNvPr id="195" name="" descr=""/>
          <p:cNvPicPr/>
          <p:nvPr/>
        </p:nvPicPr>
        <p:blipFill>
          <a:blip r:embed="rId3"/>
          <a:stretch/>
        </p:blipFill>
        <p:spPr>
          <a:xfrm rot="1200">
            <a:off x="1439280" y="1261440"/>
            <a:ext cx="8922240" cy="3416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Google Shape;261;gc66ab70bb9_6_38"/>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97" name="Google Shape;262;gc66ab70bb9_6_1"/>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Result:</a:t>
            </a:r>
            <a:endParaRPr b="0" lang="en-IN" sz="3200" spc="-1" strike="noStrike">
              <a:latin typeface="Arial"/>
            </a:endParaRPr>
          </a:p>
        </p:txBody>
      </p:sp>
      <p:sp>
        <p:nvSpPr>
          <p:cNvPr id="198" name="Google Shape;263;gc66ab70bb9_6_1"/>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99" name="Google Shape;264;gc66ab70bb9_6_1" descr=""/>
          <p:cNvPicPr/>
          <p:nvPr/>
        </p:nvPicPr>
        <p:blipFill>
          <a:blip r:embed="rId1"/>
          <a:stretch/>
        </p:blipFill>
        <p:spPr>
          <a:xfrm>
            <a:off x="11496960" y="54000"/>
            <a:ext cx="625680" cy="597960"/>
          </a:xfrm>
          <a:prstGeom prst="rect">
            <a:avLst/>
          </a:prstGeom>
          <a:ln w="0">
            <a:noFill/>
          </a:ln>
        </p:spPr>
      </p:pic>
      <p:sp>
        <p:nvSpPr>
          <p:cNvPr id="200" name="Google Shape;265;gc66ab70bb9_6_1"/>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38DC2610-2C34-4625-AFB5-11927911C477}"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201" name="Google Shape;266;gc66ab70bb9_6_1" descr=""/>
          <p:cNvPicPr/>
          <p:nvPr/>
        </p:nvPicPr>
        <p:blipFill>
          <a:blip r:embed="rId2"/>
          <a:stretch/>
        </p:blipFill>
        <p:spPr>
          <a:xfrm>
            <a:off x="11446200" y="-54000"/>
            <a:ext cx="800280" cy="800280"/>
          </a:xfrm>
          <a:prstGeom prst="rect">
            <a:avLst/>
          </a:prstGeom>
          <a:ln w="0">
            <a:noFill/>
          </a:ln>
        </p:spPr>
      </p:pic>
      <p:sp>
        <p:nvSpPr>
          <p:cNvPr id="202" name="Google Shape;267;gc66ab70bb9_6_1"/>
          <p:cNvSpPr/>
          <p:nvPr/>
        </p:nvSpPr>
        <p:spPr>
          <a:xfrm>
            <a:off x="4596120" y="4293000"/>
            <a:ext cx="299916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12:PointNet Autoencoder result</a:t>
            </a:r>
            <a:endParaRPr b="0" lang="en-IN" sz="1200" spc="-1" strike="noStrike">
              <a:latin typeface="Arial"/>
            </a:endParaRPr>
          </a:p>
        </p:txBody>
      </p:sp>
      <p:pic>
        <p:nvPicPr>
          <p:cNvPr id="203" name="Google Shape;268;gc66ab70bb9_6_1" descr=""/>
          <p:cNvPicPr/>
          <p:nvPr/>
        </p:nvPicPr>
        <p:blipFill>
          <a:blip r:embed="rId3"/>
          <a:stretch/>
        </p:blipFill>
        <p:spPr>
          <a:xfrm>
            <a:off x="2709720" y="1111680"/>
            <a:ext cx="6771600" cy="3180600"/>
          </a:xfrm>
          <a:prstGeom prst="rect">
            <a:avLst/>
          </a:prstGeom>
          <a:ln w="0">
            <a:noFill/>
          </a:ln>
        </p:spPr>
      </p:pic>
      <p:sp>
        <p:nvSpPr>
          <p:cNvPr id="204" name="Google Shape;269;gc66ab70bb9_6_1"/>
          <p:cNvSpPr/>
          <p:nvPr/>
        </p:nvSpPr>
        <p:spPr>
          <a:xfrm>
            <a:off x="984960" y="5155200"/>
            <a:ext cx="10631520" cy="6091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US" sz="1400" spc="-1" strike="noStrike">
                <a:solidFill>
                  <a:srgbClr val="000000"/>
                </a:solidFill>
                <a:latin typeface="Arial"/>
                <a:ea typeface="Arial"/>
              </a:rPr>
              <a:t>Number of training epochs: 100</a:t>
            </a:r>
            <a:endParaRPr b="0" lang="en-IN" sz="1400" spc="-1" strike="noStrike">
              <a:latin typeface="Arial"/>
            </a:endParaRPr>
          </a:p>
          <a:p>
            <a:pPr>
              <a:lnSpc>
                <a:spcPct val="100000"/>
              </a:lnSpc>
              <a:tabLst>
                <a:tab algn="l" pos="0"/>
              </a:tabLst>
            </a:pPr>
            <a:r>
              <a:rPr b="0" lang="en-US" sz="1400" spc="-1" strike="noStrike">
                <a:solidFill>
                  <a:srgbClr val="000000"/>
                </a:solidFill>
                <a:latin typeface="Arial"/>
                <a:ea typeface="Arial"/>
              </a:rPr>
              <a:t>Autoencoder failed to capture the geometry of the point cloud due to this reason the points are overlaped at the corners.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Google Shape;218;gc66ab70663_1_157"/>
          <p:cNvSpPr/>
          <p:nvPr/>
        </p:nvSpPr>
        <p:spPr>
          <a:xfrm>
            <a:off x="617400" y="4166640"/>
            <a:ext cx="10514880" cy="2262600"/>
          </a:xfrm>
          <a:prstGeom prst="rect">
            <a:avLst/>
          </a:prstGeom>
          <a:noFill/>
          <a:ln w="0">
            <a:noFill/>
          </a:ln>
        </p:spPr>
        <p:style>
          <a:lnRef idx="0"/>
          <a:fillRef idx="0"/>
          <a:effectRef idx="0"/>
          <a:fontRef idx="minor"/>
        </p:style>
        <p:txBody>
          <a:bodyPr lIns="90000" rIns="90000" tIns="45000" bIns="45000">
            <a:normAutofit/>
          </a:bodyPr>
          <a:p>
            <a:pPr marL="457200" indent="-348480">
              <a:lnSpc>
                <a:spcPct val="115000"/>
              </a:lnSpc>
              <a:spcBef>
                <a:spcPts val="1049"/>
              </a:spcBef>
              <a:buClr>
                <a:srgbClr val="000000"/>
              </a:buClr>
              <a:buFont typeface="Arial"/>
              <a:buAutoNum type="arabicPeriod"/>
            </a:pPr>
            <a:r>
              <a:rPr b="1" lang="en-US" sz="1900" spc="-1" strike="noStrike">
                <a:solidFill>
                  <a:srgbClr val="000000"/>
                </a:solidFill>
                <a:latin typeface="Arial"/>
                <a:ea typeface="Arial"/>
              </a:rPr>
              <a:t>Patch Extraction:</a:t>
            </a:r>
            <a:r>
              <a:rPr b="0" lang="en-US" sz="1900" spc="-1" strike="noStrike">
                <a:solidFill>
                  <a:srgbClr val="000000"/>
                </a:solidFill>
                <a:latin typeface="Arial"/>
                <a:ea typeface="Arial"/>
              </a:rPr>
              <a:t>Extracting Patches of Point Clouds of varying sizes.</a:t>
            </a:r>
            <a:endParaRPr b="0" lang="en-IN" sz="1900" spc="-1" strike="noStrike">
              <a:latin typeface="Arial"/>
            </a:endParaRPr>
          </a:p>
          <a:p>
            <a:pPr marL="457200" indent="-348480">
              <a:lnSpc>
                <a:spcPct val="115000"/>
              </a:lnSpc>
              <a:buClr>
                <a:srgbClr val="000000"/>
              </a:buClr>
              <a:buFont typeface="Arial"/>
              <a:buAutoNum type="arabicPeriod"/>
            </a:pPr>
            <a:r>
              <a:rPr b="1" lang="en-US" sz="1900" spc="-1" strike="noStrike">
                <a:solidFill>
                  <a:srgbClr val="000000"/>
                </a:solidFill>
                <a:latin typeface="Arial"/>
                <a:ea typeface="Arial"/>
              </a:rPr>
              <a:t>Point Feature Embedding:</a:t>
            </a:r>
            <a:r>
              <a:rPr b="0" lang="en-US" sz="1900" spc="-1" strike="noStrike">
                <a:solidFill>
                  <a:srgbClr val="000000"/>
                </a:solidFill>
                <a:latin typeface="Arial"/>
                <a:ea typeface="Arial"/>
              </a:rPr>
              <a:t>Progressively capture both the local and global geometry context from the patches.</a:t>
            </a:r>
            <a:endParaRPr b="0" lang="en-IN" sz="1900" spc="-1" strike="noStrike">
              <a:latin typeface="Arial"/>
            </a:endParaRPr>
          </a:p>
          <a:p>
            <a:pPr marL="457200" indent="-348480">
              <a:lnSpc>
                <a:spcPct val="115000"/>
              </a:lnSpc>
              <a:buClr>
                <a:srgbClr val="000000"/>
              </a:buClr>
              <a:buFont typeface="Arial"/>
              <a:buAutoNum type="arabicPeriod"/>
            </a:pPr>
            <a:r>
              <a:rPr b="1" lang="en-US" sz="1900" spc="-1" strike="noStrike">
                <a:solidFill>
                  <a:srgbClr val="000000"/>
                </a:solidFill>
                <a:latin typeface="Arial"/>
                <a:ea typeface="Arial"/>
              </a:rPr>
              <a:t>Feature Expansion</a:t>
            </a:r>
            <a:r>
              <a:rPr b="0" lang="en-US" sz="1900" spc="-1" strike="noStrike">
                <a:solidFill>
                  <a:srgbClr val="000000"/>
                </a:solidFill>
                <a:latin typeface="Arial"/>
                <a:ea typeface="Arial"/>
              </a:rPr>
              <a:t>:Expanding the features in a feature space.</a:t>
            </a:r>
            <a:endParaRPr b="0" lang="en-IN" sz="1900" spc="-1" strike="noStrike">
              <a:latin typeface="Arial"/>
            </a:endParaRPr>
          </a:p>
          <a:p>
            <a:pPr marL="457200" indent="-348480">
              <a:lnSpc>
                <a:spcPct val="115000"/>
              </a:lnSpc>
              <a:buClr>
                <a:srgbClr val="000000"/>
              </a:buClr>
              <a:buFont typeface="Arial"/>
              <a:buAutoNum type="arabicPeriod"/>
            </a:pPr>
            <a:r>
              <a:rPr b="1" lang="en-US" sz="1900" spc="-1" strike="noStrike">
                <a:solidFill>
                  <a:srgbClr val="000000"/>
                </a:solidFill>
                <a:latin typeface="Arial"/>
                <a:ea typeface="Arial"/>
              </a:rPr>
              <a:t>Co-ordinate Reconstruction:</a:t>
            </a:r>
            <a:r>
              <a:rPr b="0" lang="en-US" sz="1900" spc="-1" strike="noStrike">
                <a:solidFill>
                  <a:srgbClr val="000000"/>
                </a:solidFill>
                <a:latin typeface="Arial"/>
                <a:ea typeface="Arial"/>
              </a:rPr>
              <a:t> Reconstruction of the original Point Cloud from the feature vector.</a:t>
            </a:r>
            <a:endParaRPr b="0" lang="en-IN" sz="1900" spc="-1" strike="noStrike">
              <a:latin typeface="Arial"/>
            </a:endParaRPr>
          </a:p>
        </p:txBody>
      </p:sp>
      <p:sp>
        <p:nvSpPr>
          <p:cNvPr id="206" name="Google Shape;219;gc66ab70663_1_157"/>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376C70B6-FCFD-46B1-A346-2DEE7B7CC9E8}" type="slidenum">
              <a:rPr b="0" lang="en-US" sz="1200" spc="-1" strike="noStrike">
                <a:solidFill>
                  <a:srgbClr val="888888"/>
                </a:solidFill>
                <a:latin typeface="Calibri"/>
                <a:ea typeface="Calibri"/>
              </a:rPr>
              <a:t>16</a:t>
            </a:fld>
            <a:endParaRPr b="0" lang="en-IN" sz="1200" spc="-1" strike="noStrike">
              <a:latin typeface="Arial"/>
            </a:endParaRPr>
          </a:p>
        </p:txBody>
      </p:sp>
      <p:sp>
        <p:nvSpPr>
          <p:cNvPr id="207" name="Google Shape;220;gc66ab70663_1_157"/>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208" name="Google Shape;221;gc66ab70663_1_157"/>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Implementation:II</a:t>
            </a:r>
            <a:endParaRPr b="0" lang="en-IN" sz="3200" spc="-1" strike="noStrike">
              <a:latin typeface="Arial"/>
            </a:endParaRPr>
          </a:p>
        </p:txBody>
      </p:sp>
      <p:sp>
        <p:nvSpPr>
          <p:cNvPr id="209" name="Google Shape;222;gc66ab70663_1_157"/>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210" name="Google Shape;223;gc66ab70663_1_157" descr=""/>
          <p:cNvPicPr/>
          <p:nvPr/>
        </p:nvPicPr>
        <p:blipFill>
          <a:blip r:embed="rId1"/>
          <a:stretch/>
        </p:blipFill>
        <p:spPr>
          <a:xfrm>
            <a:off x="11446200" y="-54000"/>
            <a:ext cx="800280" cy="800280"/>
          </a:xfrm>
          <a:prstGeom prst="rect">
            <a:avLst/>
          </a:prstGeom>
          <a:ln w="0">
            <a:noFill/>
          </a:ln>
        </p:spPr>
      </p:pic>
      <p:sp>
        <p:nvSpPr>
          <p:cNvPr id="211" name="Google Shape;224;gc66ab70663_1_157"/>
          <p:cNvSpPr/>
          <p:nvPr/>
        </p:nvSpPr>
        <p:spPr>
          <a:xfrm>
            <a:off x="4375080" y="3461400"/>
            <a:ext cx="299916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13: PU-Net modules</a:t>
            </a:r>
            <a:endParaRPr b="0" lang="en-IN" sz="1200" spc="-1" strike="noStrike">
              <a:latin typeface="Arial"/>
            </a:endParaRPr>
          </a:p>
        </p:txBody>
      </p:sp>
      <p:sp>
        <p:nvSpPr>
          <p:cNvPr id="212" name="Google Shape;225;gc66ab70663_1_157"/>
          <p:cNvSpPr/>
          <p:nvPr/>
        </p:nvSpPr>
        <p:spPr>
          <a:xfrm>
            <a:off x="7765200" y="5630400"/>
            <a:ext cx="2999160" cy="399600"/>
          </a:xfrm>
          <a:prstGeom prst="rect">
            <a:avLst/>
          </a:prstGeom>
          <a:noFill/>
          <a:ln w="0">
            <a:noFill/>
          </a:ln>
        </p:spPr>
        <p:style>
          <a:lnRef idx="0"/>
          <a:fillRef idx="0"/>
          <a:effectRef idx="0"/>
          <a:fontRef idx="minor"/>
        </p:style>
      </p:sp>
      <p:pic>
        <p:nvPicPr>
          <p:cNvPr id="213" name="Google Shape;226;gc66ab70663_1_157" descr=""/>
          <p:cNvPicPr/>
          <p:nvPr/>
        </p:nvPicPr>
        <p:blipFill>
          <a:blip r:embed="rId2"/>
          <a:stretch/>
        </p:blipFill>
        <p:spPr>
          <a:xfrm>
            <a:off x="2805480" y="803880"/>
            <a:ext cx="6285960" cy="2656800"/>
          </a:xfrm>
          <a:prstGeom prst="rect">
            <a:avLst/>
          </a:prstGeom>
          <a:ln w="0">
            <a:noFill/>
          </a:ln>
        </p:spPr>
      </p:pic>
      <p:sp>
        <p:nvSpPr>
          <p:cNvPr id="214" name="Google Shape;227;gc66ab70663_1_157"/>
          <p:cNvSpPr/>
          <p:nvPr/>
        </p:nvSpPr>
        <p:spPr>
          <a:xfrm>
            <a:off x="1021680" y="3755880"/>
            <a:ext cx="2116440" cy="4572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US" sz="1800" spc="-1" strike="noStrike">
                <a:solidFill>
                  <a:srgbClr val="000000"/>
                </a:solidFill>
                <a:latin typeface="Arial"/>
                <a:ea typeface="Arial"/>
              </a:rPr>
              <a:t>Modules: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Google Shape;244;gc66ab70bb9_6_7"/>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216" name="Google Shape;245;gc66ab70bb9_6_7"/>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Results:</a:t>
            </a:r>
            <a:endParaRPr b="0" lang="en-IN" sz="3200" spc="-1" strike="noStrike">
              <a:latin typeface="Arial"/>
            </a:endParaRPr>
          </a:p>
        </p:txBody>
      </p:sp>
      <p:sp>
        <p:nvSpPr>
          <p:cNvPr id="217" name="Google Shape;246;gc66ab70bb9_6_7"/>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218" name="Google Shape;247;gc66ab70bb9_6_7" descr=""/>
          <p:cNvPicPr/>
          <p:nvPr/>
        </p:nvPicPr>
        <p:blipFill>
          <a:blip r:embed="rId1"/>
          <a:stretch/>
        </p:blipFill>
        <p:spPr>
          <a:xfrm>
            <a:off x="11496960" y="54000"/>
            <a:ext cx="625680" cy="597960"/>
          </a:xfrm>
          <a:prstGeom prst="rect">
            <a:avLst/>
          </a:prstGeom>
          <a:ln w="0">
            <a:noFill/>
          </a:ln>
        </p:spPr>
      </p:pic>
      <p:sp>
        <p:nvSpPr>
          <p:cNvPr id="219" name="Google Shape;248;gc66ab70bb9_6_7"/>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97803ED8-E4DC-44CF-8579-0F1AFB9C39FC}"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220" name="Google Shape;249;gc66ab70bb9_6_7" descr=""/>
          <p:cNvPicPr/>
          <p:nvPr/>
        </p:nvPicPr>
        <p:blipFill>
          <a:blip r:embed="rId2"/>
          <a:stretch/>
        </p:blipFill>
        <p:spPr>
          <a:xfrm>
            <a:off x="11446200" y="-54000"/>
            <a:ext cx="800280" cy="800280"/>
          </a:xfrm>
          <a:prstGeom prst="rect">
            <a:avLst/>
          </a:prstGeom>
          <a:ln w="0">
            <a:noFill/>
          </a:ln>
        </p:spPr>
      </p:pic>
      <p:sp>
        <p:nvSpPr>
          <p:cNvPr id="221" name="Google Shape;250;gc66ab70bb9_6_7"/>
          <p:cNvSpPr/>
          <p:nvPr/>
        </p:nvSpPr>
        <p:spPr>
          <a:xfrm>
            <a:off x="5063040" y="4765680"/>
            <a:ext cx="2999160" cy="368640"/>
          </a:xfrm>
          <a:prstGeom prst="rect">
            <a:avLst/>
          </a:prstGeom>
          <a:noFill/>
          <a:ln w="0">
            <a:noFill/>
          </a:ln>
        </p:spPr>
        <p:style>
          <a:lnRef idx="0"/>
          <a:fillRef idx="0"/>
          <a:effectRef idx="0"/>
          <a:fontRef idx="minor"/>
        </p:style>
      </p:sp>
      <p:pic>
        <p:nvPicPr>
          <p:cNvPr id="222" name="Google Shape;251;gc66ab70bb9_6_7" descr=""/>
          <p:cNvPicPr/>
          <p:nvPr/>
        </p:nvPicPr>
        <p:blipFill>
          <a:blip r:embed="rId3"/>
          <a:stretch/>
        </p:blipFill>
        <p:spPr>
          <a:xfrm>
            <a:off x="2452680" y="587520"/>
            <a:ext cx="7286040" cy="1685160"/>
          </a:xfrm>
          <a:prstGeom prst="rect">
            <a:avLst/>
          </a:prstGeom>
          <a:ln w="0">
            <a:noFill/>
          </a:ln>
        </p:spPr>
      </p:pic>
      <p:sp>
        <p:nvSpPr>
          <p:cNvPr id="223" name="Google Shape;252;gc66ab70bb9_6_7"/>
          <p:cNvSpPr/>
          <p:nvPr/>
        </p:nvSpPr>
        <p:spPr>
          <a:xfrm>
            <a:off x="4549680" y="2273400"/>
            <a:ext cx="299916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Table 1:Loss Values</a:t>
            </a:r>
            <a:endParaRPr b="0" lang="en-IN" sz="1200" spc="-1" strike="noStrike">
              <a:latin typeface="Arial"/>
            </a:endParaRPr>
          </a:p>
        </p:txBody>
      </p:sp>
      <p:pic>
        <p:nvPicPr>
          <p:cNvPr id="224" name="Google Shape;253;gc66ab70bb9_6_7" descr=""/>
          <p:cNvPicPr/>
          <p:nvPr/>
        </p:nvPicPr>
        <p:blipFill>
          <a:blip r:embed="rId4"/>
          <a:stretch/>
        </p:blipFill>
        <p:spPr>
          <a:xfrm>
            <a:off x="237960" y="2840040"/>
            <a:ext cx="4757400" cy="2830680"/>
          </a:xfrm>
          <a:prstGeom prst="rect">
            <a:avLst/>
          </a:prstGeom>
          <a:ln w="0">
            <a:noFill/>
          </a:ln>
        </p:spPr>
      </p:pic>
      <p:pic>
        <p:nvPicPr>
          <p:cNvPr id="225" name="Google Shape;254;gc66ab70bb9_6_7" descr=""/>
          <p:cNvPicPr/>
          <p:nvPr/>
        </p:nvPicPr>
        <p:blipFill>
          <a:blip r:embed="rId5"/>
          <a:stretch/>
        </p:blipFill>
        <p:spPr>
          <a:xfrm>
            <a:off x="6742080" y="2840040"/>
            <a:ext cx="5128560" cy="2830680"/>
          </a:xfrm>
          <a:prstGeom prst="rect">
            <a:avLst/>
          </a:prstGeom>
          <a:ln w="0">
            <a:noFill/>
          </a:ln>
        </p:spPr>
      </p:pic>
      <p:sp>
        <p:nvSpPr>
          <p:cNvPr id="226" name="Google Shape;255;gc66ab70bb9_6_7"/>
          <p:cNvSpPr/>
          <p:nvPr/>
        </p:nvSpPr>
        <p:spPr>
          <a:xfrm>
            <a:off x="962640" y="5887440"/>
            <a:ext cx="299916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14:Upsampling of a scult object</a:t>
            </a:r>
            <a:endParaRPr b="0" lang="en-IN" sz="1200" spc="-1" strike="noStrike">
              <a:latin typeface="Arial"/>
            </a:endParaRPr>
          </a:p>
        </p:txBody>
      </p:sp>
      <p:sp>
        <p:nvSpPr>
          <p:cNvPr id="227" name="Google Shape;256;gc66ab70bb9_6_7"/>
          <p:cNvSpPr/>
          <p:nvPr/>
        </p:nvSpPr>
        <p:spPr>
          <a:xfrm>
            <a:off x="7806960" y="5933520"/>
            <a:ext cx="299916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14:Upsampling of a chair object</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Google Shape;274;p6"/>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229" name="Google Shape;275;p6"/>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Conclusion </a:t>
            </a:r>
            <a:endParaRPr b="0" lang="en-IN" sz="3200" spc="-1" strike="noStrike">
              <a:latin typeface="Arial"/>
            </a:endParaRPr>
          </a:p>
        </p:txBody>
      </p:sp>
      <p:sp>
        <p:nvSpPr>
          <p:cNvPr id="230" name="Google Shape;276;p6"/>
          <p:cNvSpPr/>
          <p:nvPr/>
        </p:nvSpPr>
        <p:spPr>
          <a:xfrm>
            <a:off x="237960" y="105120"/>
            <a:ext cx="74520" cy="481680"/>
          </a:xfrm>
          <a:prstGeom prst="rect">
            <a:avLst/>
          </a:prstGeom>
          <a:solidFill>
            <a:srgbClr val="bfbfbf"/>
          </a:solidFill>
          <a:ln w="0">
            <a:noFill/>
          </a:ln>
        </p:spPr>
        <p:style>
          <a:lnRef idx="0"/>
          <a:fillRef idx="0"/>
          <a:effectRef idx="0"/>
          <a:fontRef idx="minor"/>
        </p:style>
      </p:sp>
      <p:sp>
        <p:nvSpPr>
          <p:cNvPr id="231" name="Google Shape;277;p6"/>
          <p:cNvSpPr/>
          <p:nvPr/>
        </p:nvSpPr>
        <p:spPr>
          <a:xfrm>
            <a:off x="2520" y="3616200"/>
            <a:ext cx="12191400" cy="333720"/>
          </a:xfrm>
          <a:prstGeom prst="rect">
            <a:avLst/>
          </a:prstGeom>
          <a:solidFill>
            <a:srgbClr val="f2f2f2"/>
          </a:solidFill>
          <a:ln w="0">
            <a:noFill/>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spAutoFit/>
          </a:bodyPr>
          <a:p>
            <a:pPr marL="285840" indent="-285120" algn="just">
              <a:lnSpc>
                <a:spcPct val="100000"/>
              </a:lnSpc>
              <a:buClr>
                <a:srgbClr val="0e4094"/>
              </a:buClr>
              <a:buFont typeface="Arial"/>
              <a:buChar char="•"/>
            </a:pPr>
            <a:r>
              <a:rPr b="1" lang="en-US" sz="1600" spc="-1" strike="noStrike" u="sng">
                <a:solidFill>
                  <a:srgbClr val="0e4094"/>
                </a:solidFill>
                <a:uFillTx/>
                <a:latin typeface="Calibri"/>
                <a:ea typeface="Calibri"/>
              </a:rPr>
              <a:t>Plan of Action </a:t>
            </a:r>
            <a:r>
              <a:rPr b="0" lang="en-US" sz="1600" spc="-1" strike="noStrike">
                <a:solidFill>
                  <a:srgbClr val="0e4094"/>
                </a:solidFill>
                <a:latin typeface="Calibri"/>
                <a:ea typeface="Calibri"/>
              </a:rPr>
              <a:t>:</a:t>
            </a:r>
            <a:endParaRPr b="0" lang="en-IN" sz="1600" spc="-1" strike="noStrike">
              <a:latin typeface="Arial"/>
            </a:endParaRPr>
          </a:p>
        </p:txBody>
      </p:sp>
      <p:sp>
        <p:nvSpPr>
          <p:cNvPr id="232" name="Google Shape;278;p6"/>
          <p:cNvSpPr/>
          <p:nvPr/>
        </p:nvSpPr>
        <p:spPr>
          <a:xfrm>
            <a:off x="0" y="727920"/>
            <a:ext cx="12191400" cy="333720"/>
          </a:xfrm>
          <a:prstGeom prst="rect">
            <a:avLst/>
          </a:prstGeom>
          <a:solidFill>
            <a:srgbClr val="f2f2f2"/>
          </a:solidFill>
          <a:ln w="0">
            <a:noFill/>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spAutoFit/>
          </a:bodyPr>
          <a:p>
            <a:pPr marL="285840" indent="-285120" algn="just">
              <a:lnSpc>
                <a:spcPct val="100000"/>
              </a:lnSpc>
              <a:buClr>
                <a:srgbClr val="0e4094"/>
              </a:buClr>
              <a:buFont typeface="Arial"/>
              <a:buChar char="•"/>
            </a:pPr>
            <a:r>
              <a:rPr b="1" lang="en-US" sz="1600" spc="-1" strike="noStrike" u="sng">
                <a:solidFill>
                  <a:srgbClr val="0e4094"/>
                </a:solidFill>
                <a:uFillTx/>
                <a:latin typeface="Calibri"/>
                <a:ea typeface="Calibri"/>
              </a:rPr>
              <a:t>Conclusions &amp; Challenges</a:t>
            </a:r>
            <a:r>
              <a:rPr b="0" lang="en-US" sz="1600" spc="-1" strike="noStrike">
                <a:solidFill>
                  <a:srgbClr val="0e4094"/>
                </a:solidFill>
                <a:latin typeface="Calibri"/>
                <a:ea typeface="Calibri"/>
              </a:rPr>
              <a:t>: </a:t>
            </a:r>
            <a:endParaRPr b="0" lang="en-IN" sz="1600" spc="-1" strike="noStrike">
              <a:latin typeface="Arial"/>
            </a:endParaRPr>
          </a:p>
        </p:txBody>
      </p:sp>
      <p:pic>
        <p:nvPicPr>
          <p:cNvPr id="233" name="Google Shape;279;p6" descr=""/>
          <p:cNvPicPr/>
          <p:nvPr/>
        </p:nvPicPr>
        <p:blipFill>
          <a:blip r:embed="rId1"/>
          <a:stretch/>
        </p:blipFill>
        <p:spPr>
          <a:xfrm>
            <a:off x="11496960" y="54000"/>
            <a:ext cx="625680" cy="597960"/>
          </a:xfrm>
          <a:prstGeom prst="rect">
            <a:avLst/>
          </a:prstGeom>
          <a:ln w="0">
            <a:noFill/>
          </a:ln>
        </p:spPr>
      </p:pic>
      <p:sp>
        <p:nvSpPr>
          <p:cNvPr id="234" name="Google Shape;280;p6"/>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AB234570-582E-448C-8D6B-F94EA3139588}"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235" name="Google Shape;281;p6"/>
          <p:cNvSpPr/>
          <p:nvPr/>
        </p:nvSpPr>
        <p:spPr>
          <a:xfrm>
            <a:off x="73800" y="1215000"/>
            <a:ext cx="12048840" cy="2377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US" sz="1800" spc="-1" strike="noStrike">
                <a:solidFill>
                  <a:srgbClr val="000000"/>
                </a:solidFill>
                <a:latin typeface="Arial"/>
                <a:ea typeface="Arial"/>
              </a:rPr>
              <a:t>Though point clouds are simplest representation of 3D data, they come with drawbacks the most important of it being the unorderedness of the Point Cloud data.Upsampling of the point cloud is challenging due to the irregularity and sparseness of the data. The model to which we input the point cloud must be invariant to certain geometric transformations and also it should be invariant to permutations of the input set. PointNet architecture helps us to achieve these constraints. The fully connected layer at the output helps us to obtain upsampled output, and chamfer distance helps us to propagate back if the geometry is not captured properly. The pointnet++ paper provides us with a mechanism to extract both the global and local features. This in turn is used by PU-Net paper to upsample the points. Using hierarchical feature learning has been fruitful in achieving upsampling.</a:t>
            </a:r>
            <a:endParaRPr b="0" lang="en-IN" sz="1800" spc="-1" strike="noStrike">
              <a:latin typeface="Arial"/>
            </a:endParaRPr>
          </a:p>
        </p:txBody>
      </p:sp>
      <p:sp>
        <p:nvSpPr>
          <p:cNvPr id="236" name="Google Shape;282;p6"/>
          <p:cNvSpPr/>
          <p:nvPr/>
        </p:nvSpPr>
        <p:spPr>
          <a:xfrm>
            <a:off x="110520" y="4124160"/>
            <a:ext cx="11782080" cy="1005840"/>
          </a:xfrm>
          <a:prstGeom prst="rect">
            <a:avLst/>
          </a:prstGeom>
          <a:noFill/>
          <a:ln w="0">
            <a:noFill/>
          </a:ln>
        </p:spPr>
        <p:style>
          <a:lnRef idx="0"/>
          <a:fillRef idx="0"/>
          <a:effectRef idx="0"/>
          <a:fontRef idx="minor"/>
        </p:style>
        <p:txBody>
          <a:bodyPr lIns="90000" rIns="90000" tIns="91440" bIns="91440">
            <a:spAutoFit/>
          </a:bodyPr>
          <a:p>
            <a:pPr marL="457200" indent="-342360">
              <a:lnSpc>
                <a:spcPct val="100000"/>
              </a:lnSpc>
              <a:buClr>
                <a:srgbClr val="000000"/>
              </a:buClr>
              <a:buFont typeface="Arial"/>
              <a:buAutoNum type="arabicPeriod"/>
            </a:pPr>
            <a:r>
              <a:rPr b="0" lang="en-US" sz="1800" spc="-1" strike="noStrike">
                <a:solidFill>
                  <a:srgbClr val="000000"/>
                </a:solidFill>
                <a:latin typeface="Arial"/>
                <a:ea typeface="Arial"/>
              </a:rPr>
              <a:t>we are looking to work and implement more robust models such as PU-GAN,PCN.</a:t>
            </a:r>
            <a:endParaRPr b="0" lang="en-IN" sz="1800" spc="-1" strike="noStrike">
              <a:latin typeface="Arial"/>
            </a:endParaRPr>
          </a:p>
          <a:p>
            <a:pPr marL="457200" indent="-342360">
              <a:lnSpc>
                <a:spcPct val="100000"/>
              </a:lnSpc>
              <a:buClr>
                <a:srgbClr val="000000"/>
              </a:buClr>
              <a:buFont typeface="Arial"/>
              <a:buAutoNum type="arabicPeriod"/>
            </a:pPr>
            <a:r>
              <a:rPr b="0" lang="en-US" sz="1800" spc="-1" strike="noStrike">
                <a:solidFill>
                  <a:srgbClr val="000000"/>
                </a:solidFill>
                <a:latin typeface="Arial"/>
                <a:ea typeface="Arial"/>
              </a:rPr>
              <a:t>we are looking for various other kinds of Loss Functions to be used for upsampling.</a:t>
            </a:r>
            <a:endParaRPr b="0" lang="en-IN" sz="1800" spc="-1" strike="noStrike">
              <a:latin typeface="Arial"/>
            </a:endParaRPr>
          </a:p>
          <a:p>
            <a:pPr marL="457200" indent="-342360">
              <a:lnSpc>
                <a:spcPct val="100000"/>
              </a:lnSpc>
              <a:buClr>
                <a:srgbClr val="000000"/>
              </a:buClr>
              <a:buFont typeface="Arial"/>
              <a:buAutoNum type="arabicPeriod"/>
            </a:pPr>
            <a:r>
              <a:rPr b="0" lang="en-US" sz="1800" spc="-1" strike="noStrike">
                <a:solidFill>
                  <a:srgbClr val="000000"/>
                </a:solidFill>
                <a:latin typeface="Arial"/>
                <a:ea typeface="Arial"/>
              </a:rPr>
              <a:t>we would like to work on the PointNet Autoencoder model and try to decrease the error of the model.</a:t>
            </a:r>
            <a:endParaRPr b="0" lang="en-IN" sz="1800" spc="-1" strike="noStrike">
              <a:latin typeface="Arial"/>
            </a:endParaRPr>
          </a:p>
        </p:txBody>
      </p:sp>
      <p:sp>
        <p:nvSpPr>
          <p:cNvPr id="237" name="Google Shape;283;p6"/>
          <p:cNvSpPr/>
          <p:nvPr/>
        </p:nvSpPr>
        <p:spPr>
          <a:xfrm>
            <a:off x="0" y="5139720"/>
            <a:ext cx="12191400" cy="333720"/>
          </a:xfrm>
          <a:prstGeom prst="rect">
            <a:avLst/>
          </a:prstGeom>
          <a:solidFill>
            <a:srgbClr val="f2f2f2"/>
          </a:solidFill>
          <a:ln w="0">
            <a:noFill/>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spAutoFit/>
          </a:bodyPr>
          <a:p>
            <a:pPr marL="285840" indent="-285120" algn="just">
              <a:lnSpc>
                <a:spcPct val="100000"/>
              </a:lnSpc>
              <a:buClr>
                <a:srgbClr val="0e4094"/>
              </a:buClr>
              <a:buFont typeface="Arial"/>
              <a:buChar char="•"/>
            </a:pPr>
            <a:r>
              <a:rPr b="1" lang="en-US" sz="1600" spc="-1" strike="noStrike" u="sng">
                <a:solidFill>
                  <a:srgbClr val="0e4094"/>
                </a:solidFill>
                <a:uFillTx/>
                <a:latin typeface="Calibri"/>
                <a:ea typeface="Calibri"/>
              </a:rPr>
              <a:t>Contributions</a:t>
            </a:r>
            <a:r>
              <a:rPr b="0" lang="en-US" sz="1600" spc="-1" strike="noStrike">
                <a:solidFill>
                  <a:srgbClr val="0e4094"/>
                </a:solidFill>
                <a:latin typeface="Calibri"/>
                <a:ea typeface="Calibri"/>
              </a:rPr>
              <a:t>:</a:t>
            </a:r>
            <a:endParaRPr b="0" lang="en-IN" sz="1600" spc="-1" strike="noStrike">
              <a:latin typeface="Arial"/>
            </a:endParaRPr>
          </a:p>
        </p:txBody>
      </p:sp>
      <p:sp>
        <p:nvSpPr>
          <p:cNvPr id="238" name="Google Shape;284;p6"/>
          <p:cNvSpPr/>
          <p:nvPr/>
        </p:nvSpPr>
        <p:spPr>
          <a:xfrm>
            <a:off x="101160" y="5624640"/>
            <a:ext cx="11727000" cy="7315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US" sz="1800" spc="-1" strike="noStrike">
                <a:solidFill>
                  <a:srgbClr val="000000"/>
                </a:solidFill>
                <a:latin typeface="Arial"/>
                <a:ea typeface="Arial"/>
              </a:rPr>
              <a:t>We were able to implement a deep learning model which takes in sparse and non-uniform Point Cloud and outputs an upsampled and uniform Point Cloud.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289;p7"/>
          <p:cNvSpPr/>
          <p:nvPr/>
        </p:nvSpPr>
        <p:spPr>
          <a:xfrm>
            <a:off x="764640" y="-24480"/>
            <a:ext cx="983880" cy="6881760"/>
          </a:xfrm>
          <a:prstGeom prst="rect">
            <a:avLst/>
          </a:prstGeom>
          <a:solidFill>
            <a:srgbClr val="bfbfbf"/>
          </a:solidFill>
          <a:ln w="0">
            <a:noFill/>
          </a:ln>
        </p:spPr>
        <p:style>
          <a:lnRef idx="0"/>
          <a:fillRef idx="0"/>
          <a:effectRef idx="0"/>
          <a:fontRef idx="minor"/>
        </p:style>
      </p:sp>
      <p:sp>
        <p:nvSpPr>
          <p:cNvPr id="240" name="Google Shape;290;p7"/>
          <p:cNvSpPr/>
          <p:nvPr/>
        </p:nvSpPr>
        <p:spPr>
          <a:xfrm>
            <a:off x="0" y="0"/>
            <a:ext cx="615600" cy="6857280"/>
          </a:xfrm>
          <a:prstGeom prst="rect">
            <a:avLst/>
          </a:prstGeom>
          <a:solidFill>
            <a:srgbClr val="0e4094"/>
          </a:solidFill>
          <a:ln w="0">
            <a:noFill/>
          </a:ln>
        </p:spPr>
        <p:style>
          <a:lnRef idx="0"/>
          <a:fillRef idx="0"/>
          <a:effectRef idx="0"/>
          <a:fontRef idx="minor"/>
        </p:style>
      </p:sp>
      <p:pic>
        <p:nvPicPr>
          <p:cNvPr id="241" name="Google Shape;291;p7" descr=""/>
          <p:cNvPicPr/>
          <p:nvPr/>
        </p:nvPicPr>
        <p:blipFill>
          <a:blip r:embed="rId1"/>
          <a:stretch/>
        </p:blipFill>
        <p:spPr>
          <a:xfrm>
            <a:off x="11496960" y="54000"/>
            <a:ext cx="625680" cy="597960"/>
          </a:xfrm>
          <a:prstGeom prst="rect">
            <a:avLst/>
          </a:prstGeom>
          <a:ln w="0">
            <a:noFill/>
          </a:ln>
        </p:spPr>
      </p:pic>
      <p:sp>
        <p:nvSpPr>
          <p:cNvPr id="242" name="Google Shape;292;p7"/>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6057EC37-1ED1-4BFB-B16D-ACF47C4075DA}"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243" name="Google Shape;293;p7"/>
          <p:cNvSpPr/>
          <p:nvPr/>
        </p:nvSpPr>
        <p:spPr>
          <a:xfrm>
            <a:off x="1749240" y="4903200"/>
            <a:ext cx="10514880" cy="132516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tabLst>
                <a:tab algn="l" pos="0"/>
              </a:tabLst>
            </a:pPr>
            <a:r>
              <a:rPr b="0" lang="en-US" sz="4400" spc="-1" strike="noStrike">
                <a:solidFill>
                  <a:srgbClr val="000000"/>
                </a:solidFill>
                <a:latin typeface="Calibri"/>
                <a:ea typeface="Calibri"/>
              </a:rPr>
              <a:t>Thank You</a:t>
            </a:r>
            <a:endParaRPr b="0" lang="en-IN" sz="4400" spc="-1" strike="noStrike">
              <a:latin typeface="Arial"/>
            </a:endParaRPr>
          </a:p>
        </p:txBody>
      </p:sp>
      <p:sp>
        <p:nvSpPr>
          <p:cNvPr id="244" name="Google Shape;294;p7"/>
          <p:cNvSpPr/>
          <p:nvPr/>
        </p:nvSpPr>
        <p:spPr>
          <a:xfrm flipH="1" rot="10800000">
            <a:off x="1785960" y="4787280"/>
            <a:ext cx="10391760" cy="3636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pic>
        <p:nvPicPr>
          <p:cNvPr id="245" name="Google Shape;295;p7" descr=""/>
          <p:cNvPicPr/>
          <p:nvPr/>
        </p:nvPicPr>
        <p:blipFill>
          <a:blip r:embed="rId2"/>
          <a:stretch/>
        </p:blipFill>
        <p:spPr>
          <a:xfrm>
            <a:off x="4766040" y="294120"/>
            <a:ext cx="4481280" cy="4481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117;gc66ab70663_1_19"/>
          <p:cNvSpPr/>
          <p:nvPr/>
        </p:nvSpPr>
        <p:spPr>
          <a:xfrm>
            <a:off x="580320" y="812880"/>
            <a:ext cx="10514880" cy="2684160"/>
          </a:xfrm>
          <a:prstGeom prst="rect">
            <a:avLst/>
          </a:prstGeom>
          <a:noFill/>
          <a:ln w="0">
            <a:noFill/>
          </a:ln>
        </p:spPr>
        <p:style>
          <a:lnRef idx="0"/>
          <a:fillRef idx="0"/>
          <a:effectRef idx="0"/>
          <a:fontRef idx="minor"/>
        </p:style>
        <p:txBody>
          <a:bodyPr lIns="90000" rIns="90000" tIns="45000" bIns="45000">
            <a:noAutofit/>
          </a:bodyPr>
          <a:p>
            <a:pPr marL="68760" indent="-113760">
              <a:lnSpc>
                <a:spcPct val="90000"/>
              </a:lnSpc>
              <a:buClr>
                <a:srgbClr val="e48312"/>
              </a:buClr>
              <a:buFont typeface="Arial"/>
              <a:buChar char="•"/>
            </a:pPr>
            <a:r>
              <a:rPr b="0" lang="en-US" sz="1800" spc="-1" strike="noStrike">
                <a:solidFill>
                  <a:srgbClr val="3f3f3f"/>
                </a:solidFill>
                <a:latin typeface="Arial"/>
                <a:ea typeface="Arial"/>
              </a:rPr>
              <a:t>Point clouds are the simplest representation of 3D models, They are the collection of individual points plotted in 3D</a:t>
            </a:r>
            <a:endParaRPr b="0" lang="en-IN" sz="1800" spc="-1" strike="noStrike">
              <a:latin typeface="Arial"/>
            </a:endParaRPr>
          </a:p>
          <a:p>
            <a:pPr marL="68760" indent="-113760">
              <a:lnSpc>
                <a:spcPct val="90000"/>
              </a:lnSpc>
              <a:spcBef>
                <a:spcPts val="1049"/>
              </a:spcBef>
              <a:buClr>
                <a:srgbClr val="e48312"/>
              </a:buClr>
              <a:buFont typeface="Arial"/>
              <a:buChar char="•"/>
            </a:pPr>
            <a:r>
              <a:rPr b="0" lang="en-US" sz="1800" spc="-1" strike="noStrike">
                <a:solidFill>
                  <a:srgbClr val="3f3f3f"/>
                </a:solidFill>
                <a:latin typeface="Arial"/>
                <a:ea typeface="Arial"/>
              </a:rPr>
              <a:t>Each point contains several measurements, including its coordinates along the X, Y, and Z-axes, and sometimes additional data like color value(RGB format) and the luminance value</a:t>
            </a:r>
            <a:endParaRPr b="0" lang="en-IN" sz="1800" spc="-1" strike="noStrike">
              <a:latin typeface="Arial"/>
            </a:endParaRPr>
          </a:p>
          <a:p>
            <a:pPr marL="68760" indent="-113760">
              <a:lnSpc>
                <a:spcPct val="90000"/>
              </a:lnSpc>
              <a:spcBef>
                <a:spcPts val="1049"/>
              </a:spcBef>
              <a:buClr>
                <a:srgbClr val="e48312"/>
              </a:buClr>
              <a:buFont typeface="Arial"/>
              <a:buChar char="•"/>
            </a:pPr>
            <a:r>
              <a:rPr b="0" lang="en-US" sz="1800" spc="-1" strike="noStrike">
                <a:solidFill>
                  <a:srgbClr val="3f3f3f"/>
                </a:solidFill>
                <a:latin typeface="Arial"/>
                <a:ea typeface="Arial"/>
              </a:rPr>
              <a:t>Point clouds are created in 2 ways</a:t>
            </a:r>
            <a:endParaRPr b="0" lang="en-IN" sz="1800" spc="-1" strike="noStrike">
              <a:latin typeface="Arial"/>
            </a:endParaRPr>
          </a:p>
          <a:p>
            <a:pPr lvl="1" marL="288000" indent="-158760">
              <a:lnSpc>
                <a:spcPct val="90000"/>
              </a:lnSpc>
              <a:spcBef>
                <a:spcPts val="300"/>
              </a:spcBef>
              <a:buClr>
                <a:srgbClr val="e48312"/>
              </a:buClr>
              <a:buFont typeface="Calibri"/>
              <a:buChar char="◦"/>
            </a:pPr>
            <a:r>
              <a:rPr b="1" lang="en-US" sz="1600" spc="-1" strike="noStrike">
                <a:solidFill>
                  <a:srgbClr val="3f3f3f"/>
                </a:solidFill>
                <a:latin typeface="Arial"/>
                <a:ea typeface="Arial"/>
              </a:rPr>
              <a:t>Laser scanners </a:t>
            </a:r>
            <a:r>
              <a:rPr b="0" lang="en-US" sz="1600" spc="-1" strike="noStrike">
                <a:solidFill>
                  <a:srgbClr val="3f3f3f"/>
                </a:solidFill>
                <a:latin typeface="Arial"/>
                <a:ea typeface="Arial"/>
              </a:rPr>
              <a:t>: they work by sending out pulses of light to the surface of an object and measuring how long it takes each pulse to reflect back and hit the scanner. </a:t>
            </a:r>
            <a:endParaRPr b="0" lang="en-IN" sz="1600" spc="-1" strike="noStrike">
              <a:latin typeface="Arial"/>
            </a:endParaRPr>
          </a:p>
          <a:p>
            <a:pPr lvl="1" marL="288000" indent="-158760">
              <a:lnSpc>
                <a:spcPct val="90000"/>
              </a:lnSpc>
              <a:spcBef>
                <a:spcPts val="451"/>
              </a:spcBef>
              <a:buClr>
                <a:srgbClr val="e48312"/>
              </a:buClr>
              <a:buFont typeface="Calibri"/>
              <a:buChar char="◦"/>
            </a:pPr>
            <a:r>
              <a:rPr b="1" lang="en-US" sz="1600" spc="-1" strike="noStrike">
                <a:solidFill>
                  <a:srgbClr val="3f3f3f"/>
                </a:solidFill>
                <a:latin typeface="Arial"/>
                <a:ea typeface="Arial"/>
              </a:rPr>
              <a:t>Photogrammetry</a:t>
            </a:r>
            <a:r>
              <a:rPr b="0" lang="en-US" sz="1600" spc="-1" strike="noStrike">
                <a:solidFill>
                  <a:srgbClr val="3f3f3f"/>
                </a:solidFill>
                <a:latin typeface="Arial"/>
                <a:ea typeface="Arial"/>
              </a:rPr>
              <a:t>: It uses photos of an object taken at different locations to triangulate points on the object and plot these points in 3D space. </a:t>
            </a:r>
            <a:endParaRPr b="0" lang="en-IN" sz="1600" spc="-1" strike="noStrike">
              <a:latin typeface="Arial"/>
            </a:endParaRPr>
          </a:p>
        </p:txBody>
      </p:sp>
      <p:sp>
        <p:nvSpPr>
          <p:cNvPr id="91" name="Google Shape;118;gc66ab70663_1_19"/>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336C6454-E99F-49B9-8062-3211C14BC1DB}"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92" name="Google Shape;119;gc66ab70663_1_19"/>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93" name="Google Shape;120;gc66ab70663_1_19"/>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About Point Clouds:description and creation</a:t>
            </a:r>
            <a:endParaRPr b="0" lang="en-IN" sz="3200" spc="-1" strike="noStrike">
              <a:latin typeface="Arial"/>
            </a:endParaRPr>
          </a:p>
        </p:txBody>
      </p:sp>
      <p:sp>
        <p:nvSpPr>
          <p:cNvPr id="94" name="Google Shape;121;gc66ab70663_1_19"/>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95" name="Google Shape;122;gc66ab70663_1_19" descr=""/>
          <p:cNvPicPr/>
          <p:nvPr/>
        </p:nvPicPr>
        <p:blipFill>
          <a:blip r:embed="rId1"/>
          <a:stretch/>
        </p:blipFill>
        <p:spPr>
          <a:xfrm>
            <a:off x="11446200" y="-54000"/>
            <a:ext cx="800280" cy="800280"/>
          </a:xfrm>
          <a:prstGeom prst="rect">
            <a:avLst/>
          </a:prstGeom>
          <a:ln w="0">
            <a:noFill/>
          </a:ln>
        </p:spPr>
      </p:pic>
      <p:pic>
        <p:nvPicPr>
          <p:cNvPr id="96" name="Google Shape;123;gc66ab70663_1_19" descr=""/>
          <p:cNvPicPr/>
          <p:nvPr/>
        </p:nvPicPr>
        <p:blipFill>
          <a:blip r:embed="rId2"/>
          <a:stretch/>
        </p:blipFill>
        <p:spPr>
          <a:xfrm>
            <a:off x="3568680" y="3434760"/>
            <a:ext cx="5054040" cy="2842560"/>
          </a:xfrm>
          <a:prstGeom prst="rect">
            <a:avLst/>
          </a:prstGeom>
          <a:ln w="0">
            <a:noFill/>
          </a:ln>
        </p:spPr>
      </p:pic>
      <p:sp>
        <p:nvSpPr>
          <p:cNvPr id="97" name="Google Shape;124;gc66ab70663_1_19"/>
          <p:cNvSpPr/>
          <p:nvPr/>
        </p:nvSpPr>
        <p:spPr>
          <a:xfrm>
            <a:off x="3568680" y="6354360"/>
            <a:ext cx="505440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1:Properties of Point Clouds in 3D space</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30;gc66ab70663_1_31"/>
          <p:cNvSpPr/>
          <p:nvPr/>
        </p:nvSpPr>
        <p:spPr>
          <a:xfrm>
            <a:off x="580320" y="812880"/>
            <a:ext cx="10514880" cy="2684160"/>
          </a:xfrm>
          <a:prstGeom prst="rect">
            <a:avLst/>
          </a:prstGeom>
          <a:noFill/>
          <a:ln w="0">
            <a:noFill/>
          </a:ln>
        </p:spPr>
        <p:style>
          <a:lnRef idx="0"/>
          <a:fillRef idx="0"/>
          <a:effectRef idx="0"/>
          <a:fontRef idx="minor"/>
        </p:style>
        <p:txBody>
          <a:bodyPr lIns="90000" rIns="90000" tIns="45000" bIns="45000">
            <a:noAutofit/>
          </a:bodyPr>
          <a:p>
            <a:pPr marL="68760" indent="-113760">
              <a:lnSpc>
                <a:spcPct val="90000"/>
              </a:lnSpc>
              <a:buClr>
                <a:srgbClr val="e48312"/>
              </a:buClr>
              <a:buFont typeface="Arial"/>
              <a:buChar char="•"/>
            </a:pPr>
            <a:r>
              <a:rPr b="0" lang="en-US" sz="1800" spc="-1" strike="noStrike">
                <a:solidFill>
                  <a:srgbClr val="3f3f3f"/>
                </a:solidFill>
                <a:latin typeface="Arial"/>
                <a:ea typeface="Arial"/>
              </a:rPr>
              <a:t>There are many other representations present for 3D data, ex meshes, voxels, grids, etc but these representations lead to unnecessarily voluminous data while rendering.</a:t>
            </a:r>
            <a:endParaRPr b="0" lang="en-IN" sz="1800" spc="-1" strike="noStrike">
              <a:latin typeface="Arial"/>
            </a:endParaRPr>
          </a:p>
          <a:p>
            <a:pPr>
              <a:lnSpc>
                <a:spcPct val="90000"/>
              </a:lnSpc>
              <a:spcBef>
                <a:spcPts val="1049"/>
              </a:spcBef>
              <a:tabLst>
                <a:tab algn="l" pos="0"/>
              </a:tabLst>
            </a:pPr>
            <a:r>
              <a:rPr b="0" lang="en-US" sz="1800" spc="-1" strike="noStrike">
                <a:solidFill>
                  <a:srgbClr val="3f3f3f"/>
                </a:solidFill>
                <a:latin typeface="Arial"/>
                <a:ea typeface="Arial"/>
              </a:rPr>
              <a:t> </a:t>
            </a:r>
            <a:r>
              <a:rPr b="0" lang="en-US" sz="1800" spc="-1" strike="noStrike">
                <a:solidFill>
                  <a:srgbClr val="3f3f3f"/>
                </a:solidFill>
                <a:latin typeface="Arial"/>
                <a:ea typeface="Arial"/>
              </a:rPr>
              <a:t>Ex :cubic voxel grid of size </a:t>
            </a:r>
            <a:r>
              <a:rPr b="1" lang="en-US" sz="1800" spc="-1" strike="noStrike">
                <a:solidFill>
                  <a:srgbClr val="3f3f3f"/>
                </a:solidFill>
                <a:latin typeface="Arial"/>
                <a:ea typeface="Arial"/>
              </a:rPr>
              <a:t>100</a:t>
            </a:r>
            <a:r>
              <a:rPr b="0" lang="en-US" sz="1800" spc="-1" strike="noStrike">
                <a:solidFill>
                  <a:srgbClr val="3f3f3f"/>
                </a:solidFill>
                <a:latin typeface="Arial"/>
                <a:ea typeface="Arial"/>
              </a:rPr>
              <a:t> will have </a:t>
            </a:r>
            <a:r>
              <a:rPr b="1" lang="en-US" sz="1800" spc="-1" strike="noStrike">
                <a:solidFill>
                  <a:srgbClr val="3f3f3f"/>
                </a:solidFill>
                <a:latin typeface="Arial"/>
                <a:ea typeface="Arial"/>
              </a:rPr>
              <a:t>1,000,000</a:t>
            </a:r>
            <a:r>
              <a:rPr b="0" lang="en-US" sz="1800" spc="-1" strike="noStrike">
                <a:solidFill>
                  <a:srgbClr val="3f3f3f"/>
                </a:solidFill>
                <a:latin typeface="Arial"/>
                <a:ea typeface="Arial"/>
              </a:rPr>
              <a:t> voxels.</a:t>
            </a:r>
            <a:endParaRPr b="0" lang="en-IN" sz="1800" spc="-1" strike="noStrike">
              <a:latin typeface="Arial"/>
            </a:endParaRPr>
          </a:p>
          <a:p>
            <a:pPr marL="68760" indent="-113760">
              <a:lnSpc>
                <a:spcPct val="90000"/>
              </a:lnSpc>
              <a:spcBef>
                <a:spcPts val="1049"/>
              </a:spcBef>
              <a:buClr>
                <a:srgbClr val="e48312"/>
              </a:buClr>
              <a:buFont typeface="Arial"/>
              <a:buChar char="•"/>
              <a:tabLst>
                <a:tab algn="l" pos="0"/>
              </a:tabLst>
            </a:pPr>
            <a:r>
              <a:rPr b="0" lang="en-US" sz="1800" spc="-1" strike="noStrike">
                <a:solidFill>
                  <a:srgbClr val="3f3f3f"/>
                </a:solidFill>
                <a:latin typeface="Arial"/>
                <a:ea typeface="Arial"/>
              </a:rPr>
              <a:t>The point clouds are generally created using lidar sensors, but the resultant point cloud is often sparse and noisy.</a:t>
            </a:r>
            <a:endParaRPr b="0" lang="en-IN" sz="1800" spc="-1" strike="noStrike">
              <a:latin typeface="Arial"/>
            </a:endParaRPr>
          </a:p>
          <a:p>
            <a:pPr marL="68760" indent="-113760">
              <a:lnSpc>
                <a:spcPct val="90000"/>
              </a:lnSpc>
              <a:spcBef>
                <a:spcPts val="1049"/>
              </a:spcBef>
              <a:buClr>
                <a:srgbClr val="e48312"/>
              </a:buClr>
              <a:buFont typeface="Arial"/>
              <a:buChar char="•"/>
              <a:tabLst>
                <a:tab algn="l" pos="0"/>
              </a:tabLst>
            </a:pPr>
            <a:r>
              <a:rPr b="0" lang="en-US" sz="1800" spc="-1" strike="noStrike">
                <a:solidFill>
                  <a:srgbClr val="3f3f3f"/>
                </a:solidFill>
                <a:latin typeface="Arial"/>
                <a:ea typeface="Arial"/>
              </a:rPr>
              <a:t>Thus up-sampling and refinement process are important for better representation and post processing of point clouds  </a:t>
            </a:r>
            <a:endParaRPr b="0" lang="en-IN" sz="1800" spc="-1" strike="noStrike">
              <a:latin typeface="Arial"/>
            </a:endParaRPr>
          </a:p>
        </p:txBody>
      </p:sp>
      <p:sp>
        <p:nvSpPr>
          <p:cNvPr id="99" name="Google Shape;131;gc66ab70663_1_31"/>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B8BA417D-AC11-4D38-8592-BA7084C73D5F}"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00" name="Google Shape;132;gc66ab70663_1_31"/>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01" name="Google Shape;133;gc66ab70663_1_31"/>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Motivation:why Point Clouds?</a:t>
            </a:r>
            <a:endParaRPr b="0" lang="en-IN" sz="3200" spc="-1" strike="noStrike">
              <a:latin typeface="Arial"/>
            </a:endParaRPr>
          </a:p>
        </p:txBody>
      </p:sp>
      <p:sp>
        <p:nvSpPr>
          <p:cNvPr id="102" name="Google Shape;134;gc66ab70663_1_31"/>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03" name="Google Shape;135;gc66ab70663_1_31" descr=""/>
          <p:cNvPicPr/>
          <p:nvPr/>
        </p:nvPicPr>
        <p:blipFill>
          <a:blip r:embed="rId1"/>
          <a:stretch/>
        </p:blipFill>
        <p:spPr>
          <a:xfrm>
            <a:off x="11446200" y="-54000"/>
            <a:ext cx="800280" cy="800280"/>
          </a:xfrm>
          <a:prstGeom prst="rect">
            <a:avLst/>
          </a:prstGeom>
          <a:ln w="0">
            <a:noFill/>
          </a:ln>
        </p:spPr>
      </p:pic>
      <p:sp>
        <p:nvSpPr>
          <p:cNvPr id="104" name="Google Shape;136;gc66ab70663_1_31"/>
          <p:cNvSpPr/>
          <p:nvPr/>
        </p:nvSpPr>
        <p:spPr>
          <a:xfrm>
            <a:off x="3568680" y="6354360"/>
            <a:ext cx="5054400" cy="36540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2:Types of 3D data Representation</a:t>
            </a:r>
            <a:endParaRPr b="0" lang="en-IN" sz="1200" spc="-1" strike="noStrike">
              <a:latin typeface="Arial"/>
            </a:endParaRPr>
          </a:p>
        </p:txBody>
      </p:sp>
      <p:pic>
        <p:nvPicPr>
          <p:cNvPr id="105" name="Google Shape;137;gc66ab70663_1_31" descr=""/>
          <p:cNvPicPr/>
          <p:nvPr/>
        </p:nvPicPr>
        <p:blipFill>
          <a:blip r:embed="rId2"/>
          <a:stretch/>
        </p:blipFill>
        <p:spPr>
          <a:xfrm>
            <a:off x="4102920" y="2961360"/>
            <a:ext cx="3906360" cy="3337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143;gc66ab70663_1_44"/>
          <p:cNvSpPr/>
          <p:nvPr/>
        </p:nvSpPr>
        <p:spPr>
          <a:xfrm>
            <a:off x="580320" y="812880"/>
            <a:ext cx="10514880" cy="2684160"/>
          </a:xfrm>
          <a:prstGeom prst="rect">
            <a:avLst/>
          </a:prstGeom>
          <a:noFill/>
          <a:ln w="0">
            <a:noFill/>
          </a:ln>
        </p:spPr>
        <p:style>
          <a:lnRef idx="0"/>
          <a:fillRef idx="0"/>
          <a:effectRef idx="0"/>
          <a:fontRef idx="minor"/>
        </p:style>
        <p:txBody>
          <a:bodyPr lIns="90000" rIns="90000" tIns="45000" bIns="45000">
            <a:noAutofit/>
          </a:bodyPr>
          <a:p>
            <a:pPr marL="68760" indent="-113760">
              <a:lnSpc>
                <a:spcPct val="90000"/>
              </a:lnSpc>
              <a:buClr>
                <a:srgbClr val="e48312"/>
              </a:buClr>
              <a:buFont typeface="Calibri"/>
              <a:buChar char="•"/>
            </a:pPr>
            <a:r>
              <a:rPr b="0" lang="en-US" sz="1800" spc="-1" strike="noStrike">
                <a:solidFill>
                  <a:srgbClr val="3f3f3f"/>
                </a:solidFill>
                <a:latin typeface="Arial"/>
                <a:ea typeface="Arial"/>
              </a:rPr>
              <a:t>There are three main </a:t>
            </a:r>
            <a:r>
              <a:rPr b="1" lang="en-US" sz="1800" spc="-1" strike="noStrike">
                <a:solidFill>
                  <a:srgbClr val="3f3f3f"/>
                </a:solidFill>
                <a:latin typeface="Arial"/>
                <a:ea typeface="Arial"/>
              </a:rPr>
              <a:t>constraints</a:t>
            </a:r>
            <a:r>
              <a:rPr b="0" lang="en-US" sz="1800" spc="-1" strike="noStrike">
                <a:solidFill>
                  <a:srgbClr val="3f3f3f"/>
                </a:solidFill>
                <a:latin typeface="Arial"/>
                <a:ea typeface="Arial"/>
              </a:rPr>
              <a:t>:</a:t>
            </a:r>
            <a:endParaRPr b="0" lang="en-IN" sz="1800" spc="-1" strike="noStrike">
              <a:latin typeface="Arial"/>
            </a:endParaRPr>
          </a:p>
          <a:p>
            <a:pPr marL="68760" indent="-113760">
              <a:lnSpc>
                <a:spcPct val="90000"/>
              </a:lnSpc>
              <a:spcBef>
                <a:spcPts val="1049"/>
              </a:spcBef>
              <a:buClr>
                <a:srgbClr val="e48312"/>
              </a:buClr>
              <a:buFont typeface="Arial"/>
              <a:buChar char="•"/>
            </a:pPr>
            <a:r>
              <a:rPr b="1" lang="en-US" sz="1800" spc="-1" strike="noStrike">
                <a:solidFill>
                  <a:srgbClr val="3f3f3f"/>
                </a:solidFill>
                <a:latin typeface="Arial"/>
                <a:ea typeface="Arial"/>
              </a:rPr>
              <a:t>Unordered: </a:t>
            </a:r>
            <a:r>
              <a:rPr b="0" lang="en-US" sz="1800" spc="-1" strike="noStrike">
                <a:solidFill>
                  <a:srgbClr val="3f3f3f"/>
                </a:solidFill>
                <a:latin typeface="Arial"/>
                <a:ea typeface="Arial"/>
              </a:rPr>
              <a:t>a network that consumes N 3D point sets needs to be invariant to N! permutations of the input set in data feeding order. </a:t>
            </a:r>
            <a:endParaRPr b="0" lang="en-IN" sz="1800" spc="-1" strike="noStrike">
              <a:latin typeface="Arial"/>
            </a:endParaRPr>
          </a:p>
          <a:p>
            <a:pPr marL="68760" indent="-113760">
              <a:lnSpc>
                <a:spcPct val="90000"/>
              </a:lnSpc>
              <a:spcBef>
                <a:spcPts val="1049"/>
              </a:spcBef>
              <a:buClr>
                <a:srgbClr val="e48312"/>
              </a:buClr>
              <a:buFont typeface="Arial"/>
              <a:buChar char="•"/>
            </a:pPr>
            <a:r>
              <a:rPr b="1" lang="en-US" sz="1800" spc="-1" strike="noStrike">
                <a:solidFill>
                  <a:srgbClr val="3f3f3f"/>
                </a:solidFill>
                <a:latin typeface="Arial"/>
                <a:ea typeface="Arial"/>
              </a:rPr>
              <a:t>Interaction among points: </a:t>
            </a:r>
            <a:r>
              <a:rPr b="0" lang="en-US" sz="1800" spc="-1" strike="noStrike">
                <a:solidFill>
                  <a:srgbClr val="3f3f3f"/>
                </a:solidFill>
                <a:latin typeface="Arial"/>
                <a:ea typeface="Arial"/>
              </a:rPr>
              <a:t>the model needs to be able to capture local structures from nearby points, and the combinatorial interactions among local structures. </a:t>
            </a:r>
            <a:endParaRPr b="0" lang="en-IN" sz="1800" spc="-1" strike="noStrike">
              <a:latin typeface="Arial"/>
            </a:endParaRPr>
          </a:p>
          <a:p>
            <a:pPr marL="68760" indent="-113760">
              <a:lnSpc>
                <a:spcPct val="90000"/>
              </a:lnSpc>
              <a:spcBef>
                <a:spcPts val="1049"/>
              </a:spcBef>
              <a:buClr>
                <a:srgbClr val="e48312"/>
              </a:buClr>
              <a:buFont typeface="Arial"/>
              <a:buChar char="•"/>
            </a:pPr>
            <a:r>
              <a:rPr b="1" lang="en-US" sz="1800" spc="-1" strike="noStrike">
                <a:solidFill>
                  <a:srgbClr val="3f3f3f"/>
                </a:solidFill>
                <a:latin typeface="Arial"/>
                <a:ea typeface="Arial"/>
              </a:rPr>
              <a:t>Invariance under transformations: </a:t>
            </a:r>
            <a:r>
              <a:rPr b="0" lang="en-US" sz="1800" spc="-1" strike="noStrike">
                <a:solidFill>
                  <a:srgbClr val="3f3f3f"/>
                </a:solidFill>
                <a:latin typeface="Arial"/>
                <a:ea typeface="Arial"/>
              </a:rPr>
              <a:t>rotating and translating points all together should not modify the global point cloud category nor the segmentation of the points.  </a:t>
            </a:r>
            <a:endParaRPr b="0" lang="en-IN" sz="1800" spc="-1" strike="noStrike">
              <a:latin typeface="Arial"/>
            </a:endParaRPr>
          </a:p>
        </p:txBody>
      </p:sp>
      <p:sp>
        <p:nvSpPr>
          <p:cNvPr id="107" name="Google Shape;144;gc66ab70663_1_44"/>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2291B19E-6693-475C-9628-1F5F96970C1E}"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08" name="Google Shape;145;gc66ab70663_1_44"/>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09" name="Google Shape;146;gc66ab70663_1_44"/>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Constraints:Point Clouds boon or bane?</a:t>
            </a:r>
            <a:endParaRPr b="0" lang="en-IN" sz="3200" spc="-1" strike="noStrike">
              <a:latin typeface="Arial"/>
            </a:endParaRPr>
          </a:p>
        </p:txBody>
      </p:sp>
      <p:sp>
        <p:nvSpPr>
          <p:cNvPr id="110" name="Google Shape;147;gc66ab70663_1_44"/>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11" name="Google Shape;148;gc66ab70663_1_44" descr=""/>
          <p:cNvPicPr/>
          <p:nvPr/>
        </p:nvPicPr>
        <p:blipFill>
          <a:blip r:embed="rId1"/>
          <a:stretch/>
        </p:blipFill>
        <p:spPr>
          <a:xfrm>
            <a:off x="11446200" y="-54000"/>
            <a:ext cx="800280" cy="800280"/>
          </a:xfrm>
          <a:prstGeom prst="rect">
            <a:avLst/>
          </a:prstGeom>
          <a:ln w="0">
            <a:noFill/>
          </a:ln>
        </p:spPr>
      </p:pic>
      <p:sp>
        <p:nvSpPr>
          <p:cNvPr id="112" name="Google Shape;149;gc66ab70663_1_44"/>
          <p:cNvSpPr/>
          <p:nvPr/>
        </p:nvSpPr>
        <p:spPr>
          <a:xfrm>
            <a:off x="3568680" y="6004440"/>
            <a:ext cx="5054400" cy="54792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US" sz="1200" spc="-1" strike="noStrike">
                <a:solidFill>
                  <a:srgbClr val="000000"/>
                </a:solidFill>
                <a:latin typeface="Arial"/>
                <a:ea typeface="Arial"/>
              </a:rPr>
              <a:t>Figure 3:Point Clouds do not a have definite structure as arrays or voxels they are highly unordered.</a:t>
            </a:r>
            <a:endParaRPr b="0" lang="en-IN" sz="1200" spc="-1" strike="noStrike">
              <a:latin typeface="Arial"/>
            </a:endParaRPr>
          </a:p>
        </p:txBody>
      </p:sp>
      <p:pic>
        <p:nvPicPr>
          <p:cNvPr id="113" name="Google Shape;150;gc66ab70663_1_44" descr=""/>
          <p:cNvPicPr/>
          <p:nvPr/>
        </p:nvPicPr>
        <p:blipFill>
          <a:blip r:embed="rId2"/>
          <a:stretch/>
        </p:blipFill>
        <p:spPr>
          <a:xfrm>
            <a:off x="5068080" y="3760920"/>
            <a:ext cx="2142360" cy="2142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Google Shape;156;gc66ab70663_1_60"/>
          <p:cNvSpPr/>
          <p:nvPr/>
        </p:nvSpPr>
        <p:spPr>
          <a:xfrm>
            <a:off x="580320" y="812880"/>
            <a:ext cx="10514880" cy="4350600"/>
          </a:xfrm>
          <a:prstGeom prst="rect">
            <a:avLst/>
          </a:prstGeom>
          <a:noFill/>
          <a:ln w="0">
            <a:noFill/>
          </a:ln>
        </p:spPr>
        <p:style>
          <a:lnRef idx="0"/>
          <a:fillRef idx="0"/>
          <a:effectRef idx="0"/>
          <a:fontRef idx="minor"/>
        </p:style>
        <p:txBody>
          <a:bodyPr lIns="90000" rIns="90000" tIns="45000" bIns="45000">
            <a:normAutofit/>
          </a:bodyPr>
          <a:p>
            <a:pPr marL="68760" indent="-113760">
              <a:lnSpc>
                <a:spcPct val="90000"/>
              </a:lnSpc>
              <a:buClr>
                <a:srgbClr val="e48312"/>
              </a:buClr>
              <a:buFont typeface="Arial"/>
              <a:buChar char="•"/>
            </a:pPr>
            <a:r>
              <a:rPr b="1" lang="en-US" sz="1800" spc="-1" strike="noStrike">
                <a:solidFill>
                  <a:srgbClr val="3f3f3f"/>
                </a:solidFill>
                <a:latin typeface="Arial"/>
                <a:ea typeface="Arial"/>
              </a:rPr>
              <a:t>Base paper: </a:t>
            </a:r>
            <a:r>
              <a:rPr b="0" lang="en-US" sz="1800" spc="-1" strike="noStrike">
                <a:solidFill>
                  <a:srgbClr val="3f3f3f"/>
                </a:solidFill>
                <a:latin typeface="Arial"/>
                <a:ea typeface="Arial"/>
              </a:rPr>
              <a:t>R. Q. Charles, H. Su, M. Kaichun and L. J. Guibas, "PointNet: Deep Learning on Point Sets for 3D Classification and Segmentation," </a:t>
            </a:r>
            <a:r>
              <a:rPr b="0" i="1" lang="en-US" sz="1800" spc="-1" strike="noStrike">
                <a:solidFill>
                  <a:srgbClr val="3f3f3f"/>
                </a:solidFill>
                <a:latin typeface="Arial"/>
                <a:ea typeface="Arial"/>
              </a:rPr>
              <a:t>2017 IEEE Conference on Computer Vision and Pattern Recognition (CVPR)</a:t>
            </a:r>
            <a:r>
              <a:rPr b="0" lang="en-US" sz="1800" spc="-1" strike="noStrike">
                <a:solidFill>
                  <a:srgbClr val="3f3f3f"/>
                </a:solidFill>
                <a:latin typeface="Arial"/>
                <a:ea typeface="Arial"/>
              </a:rPr>
              <a:t>, Honolulu, HI, USA, 2017, pp. 77-85, doi: 10.1109/CVPR.2017.16.</a:t>
            </a:r>
            <a:endParaRPr b="0" lang="en-IN" sz="1800" spc="-1" strike="noStrike">
              <a:latin typeface="Arial"/>
            </a:endParaRPr>
          </a:p>
          <a:p>
            <a:pPr marL="68760" indent="-113760">
              <a:lnSpc>
                <a:spcPct val="90000"/>
              </a:lnSpc>
              <a:spcBef>
                <a:spcPts val="1049"/>
              </a:spcBef>
              <a:buClr>
                <a:srgbClr val="e48312"/>
              </a:buClr>
              <a:buFont typeface="Arial"/>
              <a:buChar char="•"/>
            </a:pPr>
            <a:r>
              <a:rPr b="1" lang="en-US" sz="1800" spc="-1" strike="noStrike">
                <a:solidFill>
                  <a:srgbClr val="3f3f3f"/>
                </a:solidFill>
                <a:latin typeface="Arial"/>
                <a:ea typeface="Arial"/>
              </a:rPr>
              <a:t>Paper 2: </a:t>
            </a:r>
            <a:r>
              <a:rPr b="0" lang="en-US" sz="1800" spc="-1" strike="noStrike">
                <a:solidFill>
                  <a:srgbClr val="3f3f3f"/>
                </a:solidFill>
                <a:latin typeface="Arial"/>
                <a:ea typeface="Arial"/>
              </a:rPr>
              <a:t>Y. Lian, T. Feng and J. Zhou, "A Dense Pointnet++ Architecture for 3D Point Cloud Semantic Segmentation," </a:t>
            </a:r>
            <a:r>
              <a:rPr b="0" i="1" lang="en-US" sz="1800" spc="-1" strike="noStrike">
                <a:solidFill>
                  <a:srgbClr val="3f3f3f"/>
                </a:solidFill>
                <a:latin typeface="Arial"/>
                <a:ea typeface="Arial"/>
              </a:rPr>
              <a:t>IGARSS 2019 - 2019 IEEE International Geoscience and Remote Sensing Symposium</a:t>
            </a:r>
            <a:r>
              <a:rPr b="0" lang="en-US" sz="1800" spc="-1" strike="noStrike">
                <a:solidFill>
                  <a:srgbClr val="3f3f3f"/>
                </a:solidFill>
                <a:latin typeface="Arial"/>
                <a:ea typeface="Arial"/>
              </a:rPr>
              <a:t>, Yokohama, Japan, 2019, pp. 5061-5064, doi: 10.1109/IGARSS.2019.8898177.</a:t>
            </a:r>
            <a:endParaRPr b="0" lang="en-IN" sz="1800" spc="-1" strike="noStrike">
              <a:latin typeface="Arial"/>
            </a:endParaRPr>
          </a:p>
          <a:p>
            <a:pPr marL="68760" indent="-113760">
              <a:lnSpc>
                <a:spcPct val="90000"/>
              </a:lnSpc>
              <a:spcBef>
                <a:spcPts val="1049"/>
              </a:spcBef>
              <a:buClr>
                <a:srgbClr val="e48312"/>
              </a:buClr>
              <a:buFont typeface="Arial"/>
              <a:buChar char="•"/>
            </a:pPr>
            <a:r>
              <a:rPr b="1" lang="en-US" sz="1800" spc="-1" strike="noStrike">
                <a:solidFill>
                  <a:srgbClr val="3f3f3f"/>
                </a:solidFill>
                <a:latin typeface="Arial"/>
                <a:ea typeface="Arial"/>
              </a:rPr>
              <a:t>Paper 3: </a:t>
            </a:r>
            <a:r>
              <a:rPr b="0" lang="en-US" sz="1800" spc="-1" strike="noStrike">
                <a:solidFill>
                  <a:srgbClr val="3f3f3f"/>
                </a:solidFill>
                <a:latin typeface="Arial"/>
                <a:ea typeface="Arial"/>
              </a:rPr>
              <a:t>L. Yu, X. Li, C. Fu, D. Cohen-Or and P. Heng, "PU-Net: Point Cloud Upsampling Network," </a:t>
            </a:r>
            <a:r>
              <a:rPr b="0" i="1" lang="en-US" sz="1800" spc="-1" strike="noStrike">
                <a:solidFill>
                  <a:srgbClr val="3f3f3f"/>
                </a:solidFill>
                <a:latin typeface="Arial"/>
                <a:ea typeface="Arial"/>
              </a:rPr>
              <a:t>2018 IEEE/CVF Conference on Computer Vision and Pattern Recognition</a:t>
            </a:r>
            <a:r>
              <a:rPr b="0" lang="en-US" sz="1800" spc="-1" strike="noStrike">
                <a:solidFill>
                  <a:srgbClr val="3f3f3f"/>
                </a:solidFill>
                <a:latin typeface="Arial"/>
                <a:ea typeface="Arial"/>
              </a:rPr>
              <a:t>, Salt Lake City, UT, USA, 2018, pp. 2790-2799, doi: 10.1109/CVPR.2018.00295.</a:t>
            </a:r>
            <a:endParaRPr b="0" lang="en-IN" sz="1800" spc="-1" strike="noStrike">
              <a:latin typeface="Arial"/>
            </a:endParaRPr>
          </a:p>
        </p:txBody>
      </p:sp>
      <p:sp>
        <p:nvSpPr>
          <p:cNvPr id="115" name="Google Shape;157;gc66ab70663_1_60"/>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4BFFBF27-E017-4AC1-8947-AAE6F47FBE51}" type="slidenum">
              <a:rPr b="0" lang="en-US" sz="1200" spc="-1" strike="noStrike">
                <a:solidFill>
                  <a:srgbClr val="888888"/>
                </a:solidFill>
                <a:latin typeface="Calibri"/>
                <a:ea typeface="Calibri"/>
              </a:rPr>
              <a:t>5</a:t>
            </a:fld>
            <a:endParaRPr b="0" lang="en-IN" sz="1200" spc="-1" strike="noStrike">
              <a:latin typeface="Arial"/>
            </a:endParaRPr>
          </a:p>
        </p:txBody>
      </p:sp>
      <p:sp>
        <p:nvSpPr>
          <p:cNvPr id="116" name="Google Shape;158;gc66ab70663_1_60"/>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17" name="Google Shape;159;gc66ab70663_1_60"/>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Literature survey</a:t>
            </a:r>
            <a:endParaRPr b="0" lang="en-IN" sz="3200" spc="-1" strike="noStrike">
              <a:latin typeface="Arial"/>
            </a:endParaRPr>
          </a:p>
        </p:txBody>
      </p:sp>
      <p:sp>
        <p:nvSpPr>
          <p:cNvPr id="118" name="Google Shape;160;gc66ab70663_1_60"/>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19" name="Google Shape;161;gc66ab70663_1_60" descr=""/>
          <p:cNvPicPr/>
          <p:nvPr/>
        </p:nvPicPr>
        <p:blipFill>
          <a:blip r:embed="rId1"/>
          <a:stretch/>
        </p:blipFill>
        <p:spPr>
          <a:xfrm>
            <a:off x="11446200" y="-54000"/>
            <a:ext cx="800280" cy="800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167;gc66ab70663_1_80"/>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8AF0BACC-7758-4C0F-8560-C3D695D2D747}"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21" name="Google Shape;168;gc66ab70663_1_80"/>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22" name="Google Shape;169;gc66ab70663_1_80"/>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Literature survey:base paper</a:t>
            </a:r>
            <a:endParaRPr b="0" lang="en-IN" sz="3200" spc="-1" strike="noStrike">
              <a:latin typeface="Arial"/>
            </a:endParaRPr>
          </a:p>
        </p:txBody>
      </p:sp>
      <p:sp>
        <p:nvSpPr>
          <p:cNvPr id="123" name="Google Shape;170;gc66ab70663_1_80"/>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24" name="Google Shape;171;gc66ab70663_1_80" descr=""/>
          <p:cNvPicPr/>
          <p:nvPr/>
        </p:nvPicPr>
        <p:blipFill>
          <a:blip r:embed="rId1"/>
          <a:stretch/>
        </p:blipFill>
        <p:spPr>
          <a:xfrm>
            <a:off x="11446200" y="-54000"/>
            <a:ext cx="800280" cy="800280"/>
          </a:xfrm>
          <a:prstGeom prst="rect">
            <a:avLst/>
          </a:prstGeom>
          <a:ln w="0">
            <a:noFill/>
          </a:ln>
        </p:spPr>
      </p:pic>
      <p:graphicFrame>
        <p:nvGraphicFramePr>
          <p:cNvPr id="125" name="Google Shape;172;gc66ab70663_1_80"/>
          <p:cNvGraphicFramePr/>
          <p:nvPr/>
        </p:nvGraphicFramePr>
        <p:xfrm>
          <a:off x="575640" y="941040"/>
          <a:ext cx="10820520" cy="5463000"/>
        </p:xfrm>
        <a:graphic>
          <a:graphicData uri="http://schemas.openxmlformats.org/drawingml/2006/table">
            <a:tbl>
              <a:tblPr/>
              <a:tblGrid>
                <a:gridCol w="467280"/>
                <a:gridCol w="1831320"/>
                <a:gridCol w="8522280"/>
              </a:tblGrid>
              <a:tr h="651960">
                <a:tc>
                  <a:txBody>
                    <a:bodyPr>
                      <a:noAutofit/>
                    </a:bodyPr>
                    <a:p>
                      <a:pPr marL="66600">
                        <a:lnSpc>
                          <a:spcPct val="100000"/>
                        </a:lnSpc>
                        <a:tabLst>
                          <a:tab algn="l" pos="0"/>
                        </a:tabLst>
                      </a:pPr>
                      <a:r>
                        <a:rPr b="1" lang="en-US" sz="1800" spc="-1" strike="noStrike">
                          <a:solidFill>
                            <a:srgbClr val="1d4d79"/>
                          </a:solidFill>
                          <a:latin typeface="Arial"/>
                          <a:ea typeface="Arial"/>
                        </a:rPr>
                        <a: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c>
                  <a:txBody>
                    <a:bodyPr>
                      <a:noAutofit/>
                    </a:bodyPr>
                    <a:p>
                      <a:pPr marL="66600">
                        <a:lnSpc>
                          <a:spcPct val="100000"/>
                        </a:lnSpc>
                        <a:tabLst>
                          <a:tab algn="l" pos="0"/>
                        </a:tabLst>
                      </a:pPr>
                      <a:r>
                        <a:rPr b="1" lang="en-US" sz="1800" spc="-1" strike="noStrike">
                          <a:solidFill>
                            <a:srgbClr val="1d4d79"/>
                          </a:solidFill>
                          <a:latin typeface="Arial"/>
                          <a:ea typeface="Arial"/>
                        </a:rPr>
                        <a:t>Title</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c>
                  <a:txBody>
                    <a:bodyPr>
                      <a:noAutofit/>
                    </a:bodyPr>
                    <a:p>
                      <a:pPr marL="66600">
                        <a:lnSpc>
                          <a:spcPct val="100000"/>
                        </a:lnSpc>
                        <a:tabLst>
                          <a:tab algn="l" pos="0"/>
                        </a:tabLst>
                      </a:pPr>
                      <a:r>
                        <a:rPr b="1" lang="en-US" sz="1800" spc="-1" strike="noStrike">
                          <a:solidFill>
                            <a:srgbClr val="1d4d79"/>
                          </a:solidFill>
                          <a:latin typeface="Arial"/>
                          <a:ea typeface="Arial"/>
                        </a:rPr>
                        <a:t>Descriptions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r>
              <a:tr h="4811400">
                <a:tc>
                  <a:txBody>
                    <a:bodyPr>
                      <a:noAutofit/>
                    </a:bodyPr>
                    <a:p>
                      <a:pPr marL="66600">
                        <a:lnSpc>
                          <a:spcPct val="100000"/>
                        </a:lnSpc>
                        <a:tabLst>
                          <a:tab algn="l" pos="0"/>
                        </a:tabLst>
                      </a:pPr>
                      <a:r>
                        <a:rPr b="0" lang="en-US" sz="1800" spc="-1" strike="noStrike">
                          <a:solidFill>
                            <a:srgbClr val="000000"/>
                          </a:solidFill>
                          <a:latin typeface="Arial"/>
                          <a:ea typeface="Arial"/>
                        </a:rPr>
                        <a:t>1</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66600">
                        <a:lnSpc>
                          <a:spcPct val="117000"/>
                        </a:lnSpc>
                        <a:tabLst>
                          <a:tab algn="l" pos="0"/>
                        </a:tabLst>
                      </a:pPr>
                      <a:r>
                        <a:rPr b="0" lang="en-US" sz="1800" spc="-1" strike="noStrike">
                          <a:solidFill>
                            <a:srgbClr val="000000"/>
                          </a:solidFill>
                          <a:latin typeface="Arial"/>
                          <a:ea typeface="Arial"/>
                        </a:rPr>
                        <a:t>PointNet: Deep Learning on Point Sets for 3D Classification and Segmentation</a:t>
                      </a:r>
                      <a:endParaRPr b="0" lang="en-IN" sz="1800" spc="-1" strike="noStrike">
                        <a:latin typeface="Arial"/>
                      </a:endParaRPr>
                    </a:p>
                    <a:p>
                      <a:pPr marL="66600">
                        <a:lnSpc>
                          <a:spcPct val="117000"/>
                        </a:lnSpc>
                        <a:spcBef>
                          <a:spcPts val="244"/>
                        </a:spcBef>
                        <a:tabLst>
                          <a:tab algn="l" pos="0"/>
                        </a:tabLst>
                      </a:pP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66600">
                        <a:lnSpc>
                          <a:spcPct val="117000"/>
                        </a:lnSpc>
                        <a:tabLst>
                          <a:tab algn="l" pos="0"/>
                        </a:tabLst>
                      </a:pPr>
                      <a:r>
                        <a:rPr b="1" lang="en-US" sz="1800" spc="-1" strike="noStrike">
                          <a:solidFill>
                            <a:srgbClr val="000000"/>
                          </a:solidFill>
                          <a:latin typeface="Arial"/>
                          <a:ea typeface="Arial"/>
                        </a:rPr>
                        <a:t>Advantages: </a:t>
                      </a:r>
                      <a:endParaRPr b="0" lang="en-IN" sz="1800" spc="-1" strike="noStrike">
                        <a:latin typeface="Arial"/>
                      </a:endParaRPr>
                    </a:p>
                    <a:p>
                      <a:pPr marL="352440" indent="-310320">
                        <a:lnSpc>
                          <a:spcPct val="117000"/>
                        </a:lnSpc>
                        <a:buClr>
                          <a:srgbClr val="000000"/>
                        </a:buClr>
                        <a:buFont typeface="Arial"/>
                        <a:buChar char="•"/>
                        <a:tabLst>
                          <a:tab algn="l" pos="0"/>
                        </a:tabLst>
                      </a:pPr>
                      <a:r>
                        <a:rPr b="0" lang="en-US" sz="1800" spc="-1" strike="noStrike">
                          <a:solidFill>
                            <a:srgbClr val="000000"/>
                          </a:solidFill>
                          <a:latin typeface="Arial"/>
                          <a:ea typeface="Arial"/>
                        </a:rPr>
                        <a:t>Application of object classification</a:t>
                      </a:r>
                      <a:endParaRPr b="0" lang="en-IN" sz="1800" spc="-1" strike="noStrike">
                        <a:latin typeface="Arial"/>
                      </a:endParaRPr>
                    </a:p>
                    <a:p>
                      <a:pPr marL="352440" indent="-310320">
                        <a:lnSpc>
                          <a:spcPct val="117000"/>
                        </a:lnSpc>
                        <a:buClr>
                          <a:srgbClr val="000000"/>
                        </a:buClr>
                        <a:buFont typeface="Arial"/>
                        <a:buChar char="•"/>
                        <a:tabLst>
                          <a:tab algn="l" pos="0"/>
                        </a:tabLst>
                      </a:pPr>
                      <a:r>
                        <a:rPr b="0" lang="en-US" sz="1800" spc="-1" strike="noStrike">
                          <a:solidFill>
                            <a:srgbClr val="000000"/>
                          </a:solidFill>
                          <a:latin typeface="Arial"/>
                          <a:ea typeface="Arial"/>
                        </a:rPr>
                        <a:t>Part Segmentation</a:t>
                      </a:r>
                      <a:endParaRPr b="0" lang="en-IN" sz="1800" spc="-1" strike="noStrike">
                        <a:latin typeface="Arial"/>
                      </a:endParaRPr>
                    </a:p>
                    <a:p>
                      <a:pPr marL="352440" indent="-310320">
                        <a:lnSpc>
                          <a:spcPct val="117000"/>
                        </a:lnSpc>
                        <a:buClr>
                          <a:srgbClr val="000000"/>
                        </a:buClr>
                        <a:buFont typeface="Arial"/>
                        <a:buChar char="•"/>
                        <a:tabLst>
                          <a:tab algn="l" pos="0"/>
                        </a:tabLst>
                      </a:pPr>
                      <a:r>
                        <a:rPr b="0" lang="en-US" sz="1800" spc="-1" strike="noStrike">
                          <a:solidFill>
                            <a:srgbClr val="000000"/>
                          </a:solidFill>
                          <a:latin typeface="Arial"/>
                          <a:ea typeface="Arial"/>
                        </a:rPr>
                        <a:t>Scene Semantic parsing.</a:t>
                      </a:r>
                      <a:endParaRPr b="0" lang="en-IN" sz="1800" spc="-1" strike="noStrike">
                        <a:latin typeface="Arial"/>
                      </a:endParaRPr>
                    </a:p>
                    <a:p>
                      <a:pPr marL="66600">
                        <a:lnSpc>
                          <a:spcPct val="117000"/>
                        </a:lnSpc>
                        <a:tabLst>
                          <a:tab algn="l" pos="0"/>
                        </a:tabLst>
                      </a:pPr>
                      <a:r>
                        <a:rPr b="1" lang="en-US" sz="1800" spc="-1" strike="noStrike">
                          <a:solidFill>
                            <a:srgbClr val="000000"/>
                          </a:solidFill>
                          <a:latin typeface="Arial"/>
                          <a:ea typeface="Arial"/>
                        </a:rPr>
                        <a:t>Limitation</a:t>
                      </a:r>
                      <a:r>
                        <a:rPr b="0" lang="en-US" sz="1800" spc="-1" strike="noStrike">
                          <a:solidFill>
                            <a:srgbClr val="000000"/>
                          </a:solidFill>
                          <a:latin typeface="Arial"/>
                          <a:ea typeface="Arial"/>
                        </a:rPr>
                        <a:t>: </a:t>
                      </a:r>
                      <a:endParaRPr b="0" lang="en-IN" sz="1800" spc="-1" strike="noStrike">
                        <a:latin typeface="Arial"/>
                      </a:endParaRPr>
                    </a:p>
                    <a:p>
                      <a:pPr marL="352440" indent="-310320">
                        <a:lnSpc>
                          <a:spcPct val="117000"/>
                        </a:lnSpc>
                        <a:spcBef>
                          <a:spcPts val="244"/>
                        </a:spcBef>
                        <a:buClr>
                          <a:srgbClr val="000000"/>
                        </a:buClr>
                        <a:buFont typeface="Arial"/>
                        <a:buChar char="•"/>
                        <a:tabLst>
                          <a:tab algn="l" pos="0"/>
                        </a:tabLst>
                      </a:pPr>
                      <a:r>
                        <a:rPr b="0" lang="en-US" sz="1800" spc="-1" strike="noStrike">
                          <a:solidFill>
                            <a:srgbClr val="000000"/>
                          </a:solidFill>
                          <a:latin typeface="Arial"/>
                          <a:ea typeface="Arial"/>
                        </a:rPr>
                        <a:t>Does not capture local structures induced by metric space.</a:t>
                      </a:r>
                      <a:endParaRPr b="0" lang="en-IN" sz="1800" spc="-1" strike="noStrike">
                        <a:latin typeface="Arial"/>
                      </a:endParaRPr>
                    </a:p>
                    <a:p>
                      <a:pPr marL="66600">
                        <a:lnSpc>
                          <a:spcPct val="117000"/>
                        </a:lnSpc>
                        <a:spcBef>
                          <a:spcPts val="244"/>
                        </a:spcBef>
                        <a:tabLst>
                          <a:tab algn="l" pos="0"/>
                        </a:tabLst>
                      </a:pP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26" name="Google Shape;173;gc66ab70663_1_80" descr=""/>
          <p:cNvPicPr/>
          <p:nvPr/>
        </p:nvPicPr>
        <p:blipFill>
          <a:blip r:embed="rId2"/>
          <a:stretch/>
        </p:blipFill>
        <p:spPr>
          <a:xfrm>
            <a:off x="4140000" y="3687120"/>
            <a:ext cx="5310000" cy="2252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Google Shape;106;gc66ab70663_1_6"/>
          <p:cNvSpPr/>
          <p:nvPr/>
        </p:nvSpPr>
        <p:spPr>
          <a:xfrm>
            <a:off x="540000" y="4916160"/>
            <a:ext cx="10514880" cy="1203480"/>
          </a:xfrm>
          <a:prstGeom prst="rect">
            <a:avLst/>
          </a:prstGeom>
          <a:noFill/>
          <a:ln w="0">
            <a:noFill/>
          </a:ln>
        </p:spPr>
        <p:style>
          <a:lnRef idx="0"/>
          <a:fillRef idx="0"/>
          <a:effectRef idx="0"/>
          <a:fontRef idx="minor"/>
        </p:style>
        <p:txBody>
          <a:bodyPr lIns="90000" rIns="90000" tIns="45000" bIns="45000">
            <a:normAutofit/>
          </a:bodyPr>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p:txBody>
      </p:sp>
      <p:sp>
        <p:nvSpPr>
          <p:cNvPr id="128" name="Google Shape;107;gc66ab70663_1_1"/>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BD7CF9B0-D6A5-4429-A613-04AA7BB52E9A}" type="slidenum">
              <a:rPr b="0" lang="en-US" sz="1200" spc="-1" strike="noStrike">
                <a:solidFill>
                  <a:srgbClr val="888888"/>
                </a:solidFill>
                <a:latin typeface="Calibri"/>
                <a:ea typeface="Calibri"/>
              </a:rPr>
              <a:t>7</a:t>
            </a:fld>
            <a:endParaRPr b="0" lang="en-IN" sz="1200" spc="-1" strike="noStrike">
              <a:latin typeface="Arial"/>
            </a:endParaRPr>
          </a:p>
        </p:txBody>
      </p:sp>
      <p:sp>
        <p:nvSpPr>
          <p:cNvPr id="129" name="Google Shape;108;gc66ab70663_1_1"/>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30" name="Google Shape;109;gc66ab70663_1_1"/>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PointNet Architecture</a:t>
            </a:r>
            <a:endParaRPr b="0" lang="en-IN" sz="3200" spc="-1" strike="noStrike">
              <a:latin typeface="Arial"/>
            </a:endParaRPr>
          </a:p>
        </p:txBody>
      </p:sp>
      <p:sp>
        <p:nvSpPr>
          <p:cNvPr id="131" name="Google Shape;110;gc66ab70663_1_1"/>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32" name="Google Shape;111;gc66ab70663_1_1" descr=""/>
          <p:cNvPicPr/>
          <p:nvPr/>
        </p:nvPicPr>
        <p:blipFill>
          <a:blip r:embed="rId1"/>
          <a:stretch/>
        </p:blipFill>
        <p:spPr>
          <a:xfrm>
            <a:off x="11446200" y="-54000"/>
            <a:ext cx="800280" cy="800280"/>
          </a:xfrm>
          <a:prstGeom prst="rect">
            <a:avLst/>
          </a:prstGeom>
          <a:ln w="0">
            <a:noFill/>
          </a:ln>
        </p:spPr>
      </p:pic>
      <p:pic>
        <p:nvPicPr>
          <p:cNvPr id="133" name="" descr=""/>
          <p:cNvPicPr/>
          <p:nvPr/>
        </p:nvPicPr>
        <p:blipFill>
          <a:blip r:embed="rId2"/>
          <a:stretch/>
        </p:blipFill>
        <p:spPr>
          <a:xfrm>
            <a:off x="900000" y="900000"/>
            <a:ext cx="9539640" cy="3683520"/>
          </a:xfrm>
          <a:prstGeom prst="rect">
            <a:avLst/>
          </a:prstGeom>
          <a:ln w="0">
            <a:noFill/>
          </a:ln>
        </p:spPr>
      </p:pic>
      <p:sp>
        <p:nvSpPr>
          <p:cNvPr id="134" name=""/>
          <p:cNvSpPr/>
          <p:nvPr/>
        </p:nvSpPr>
        <p:spPr>
          <a:xfrm>
            <a:off x="360000" y="4860000"/>
            <a:ext cx="11339640" cy="1597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Figure 4. PointNet Architecture. The classification network takes n points as input, applies input and feature transformations, and then aggregates point features by max pooling. The output is classification scores for k classes. The segmentation network is an extension to the classification net. It concatenates global and local features and outputs per point scores.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Google Shape;178;p2"/>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36" name="Google Shape;179;p2"/>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Literature Survey:paper II</a:t>
            </a:r>
            <a:endParaRPr b="0" lang="en-IN" sz="3200" spc="-1" strike="noStrike">
              <a:latin typeface="Arial"/>
            </a:endParaRPr>
          </a:p>
        </p:txBody>
      </p:sp>
      <p:sp>
        <p:nvSpPr>
          <p:cNvPr id="137" name="Google Shape;180;p2"/>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38" name="Google Shape;181;p2" descr=""/>
          <p:cNvPicPr/>
          <p:nvPr/>
        </p:nvPicPr>
        <p:blipFill>
          <a:blip r:embed="rId1"/>
          <a:stretch/>
        </p:blipFill>
        <p:spPr>
          <a:xfrm>
            <a:off x="11496960" y="54000"/>
            <a:ext cx="625680" cy="597960"/>
          </a:xfrm>
          <a:prstGeom prst="rect">
            <a:avLst/>
          </a:prstGeom>
          <a:ln w="0">
            <a:noFill/>
          </a:ln>
        </p:spPr>
      </p:pic>
      <p:sp>
        <p:nvSpPr>
          <p:cNvPr id="139" name="Google Shape;182;p2"/>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BCFBED21-DB18-47C5-AF92-7EF4BB9E9F05}"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40" name="Google Shape;183;p2"/>
          <p:cNvSpPr/>
          <p:nvPr/>
        </p:nvSpPr>
        <p:spPr>
          <a:xfrm>
            <a:off x="802800" y="1336680"/>
            <a:ext cx="7488000" cy="2905560"/>
          </a:xfrm>
          <a:prstGeom prst="rect">
            <a:avLst/>
          </a:prstGeom>
          <a:noFill/>
          <a:ln w="0">
            <a:noFill/>
          </a:ln>
        </p:spPr>
        <p:style>
          <a:lnRef idx="0"/>
          <a:fillRef idx="0"/>
          <a:effectRef idx="0"/>
          <a:fontRef idx="minor"/>
        </p:style>
      </p:sp>
      <p:graphicFrame>
        <p:nvGraphicFramePr>
          <p:cNvPr id="141" name="Google Shape;184;p2"/>
          <p:cNvGraphicFramePr/>
          <p:nvPr/>
        </p:nvGraphicFramePr>
        <p:xfrm>
          <a:off x="802800" y="941040"/>
          <a:ext cx="10401480" cy="4427280"/>
        </p:xfrm>
        <a:graphic>
          <a:graphicData uri="http://schemas.openxmlformats.org/drawingml/2006/table">
            <a:tbl>
              <a:tblPr/>
              <a:tblGrid>
                <a:gridCol w="432720"/>
                <a:gridCol w="1763280"/>
                <a:gridCol w="8205840"/>
              </a:tblGrid>
              <a:tr h="844200">
                <a:tc>
                  <a:txBody>
                    <a:bodyPr>
                      <a:noAutofit/>
                    </a:bodyPr>
                    <a:p>
                      <a:pPr marL="66600">
                        <a:lnSpc>
                          <a:spcPct val="100000"/>
                        </a:lnSpc>
                        <a:tabLst>
                          <a:tab algn="l" pos="0"/>
                        </a:tabLst>
                      </a:pPr>
                      <a:r>
                        <a:rPr b="1" lang="en-US" sz="1400" spc="-1" strike="noStrike">
                          <a:solidFill>
                            <a:srgbClr val="1d4d79"/>
                          </a:solidFill>
                          <a:latin typeface="Arial"/>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c>
                  <a:txBody>
                    <a:bodyPr>
                      <a:noAutofit/>
                    </a:bodyPr>
                    <a:p>
                      <a:pPr marL="66600">
                        <a:lnSpc>
                          <a:spcPct val="100000"/>
                        </a:lnSpc>
                        <a:tabLst>
                          <a:tab algn="l" pos="0"/>
                        </a:tabLst>
                      </a:pPr>
                      <a:r>
                        <a:rPr b="1" lang="en-US" sz="1400" spc="-1" strike="noStrike">
                          <a:solidFill>
                            <a:srgbClr val="1d4d79"/>
                          </a:solidFill>
                          <a:latin typeface="Arial"/>
                          <a:ea typeface="Arial"/>
                        </a:rPr>
                        <a:t>Title</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c>
                  <a:txBody>
                    <a:bodyPr>
                      <a:noAutofit/>
                    </a:bodyPr>
                    <a:p>
                      <a:pPr marL="66600">
                        <a:lnSpc>
                          <a:spcPct val="100000"/>
                        </a:lnSpc>
                        <a:tabLst>
                          <a:tab algn="l" pos="0"/>
                        </a:tabLst>
                      </a:pPr>
                      <a:r>
                        <a:rPr b="1" lang="en-US" sz="1400" spc="-1" strike="noStrike">
                          <a:solidFill>
                            <a:srgbClr val="1d4d79"/>
                          </a:solidFill>
                          <a:latin typeface="Arial"/>
                          <a:ea typeface="Arial"/>
                        </a:rPr>
                        <a:t>Descriptions</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8d8d8"/>
                    </a:solidFill>
                  </a:tcPr>
                </a:tc>
              </a:tr>
              <a:tr h="3583440">
                <a:tc>
                  <a:txBody>
                    <a:bodyPr>
                      <a:noAutofit/>
                    </a:bodyPr>
                    <a:p>
                      <a:pPr marL="66600">
                        <a:lnSpc>
                          <a:spcPct val="100000"/>
                        </a:lnSpc>
                        <a:tabLst>
                          <a:tab algn="l" pos="0"/>
                        </a:tabLst>
                      </a:pPr>
                      <a:r>
                        <a:rPr b="0" lang="en-US" sz="1400" spc="-1" strike="noStrike">
                          <a:solidFill>
                            <a:srgbClr val="000000"/>
                          </a:solidFill>
                          <a:latin typeface="Arial"/>
                          <a:ea typeface="Arial"/>
                        </a:rPr>
                        <a:t>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66600">
                        <a:lnSpc>
                          <a:spcPct val="117000"/>
                        </a:lnSpc>
                        <a:tabLst>
                          <a:tab algn="l" pos="0"/>
                        </a:tabLst>
                      </a:pPr>
                      <a:r>
                        <a:rPr b="0" lang="en-US" sz="1800" spc="-1" strike="noStrike">
                          <a:solidFill>
                            <a:srgbClr val="000000"/>
                          </a:solidFill>
                          <a:latin typeface="Arial"/>
                          <a:ea typeface="Arial"/>
                        </a:rPr>
                        <a:t>Point-Net++: Deep Hierarchical Feature Learning on Point Sets in a Metric Space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marL="66600">
                        <a:lnSpc>
                          <a:spcPct val="117000"/>
                        </a:lnSpc>
                        <a:tabLst>
                          <a:tab algn="l" pos="0"/>
                        </a:tabLst>
                      </a:pPr>
                      <a:r>
                        <a:rPr b="1" lang="en-US" sz="1800" spc="-1" strike="noStrike">
                          <a:solidFill>
                            <a:srgbClr val="000000"/>
                          </a:solidFill>
                          <a:latin typeface="Arial"/>
                          <a:ea typeface="Arial"/>
                        </a:rPr>
                        <a:t>Advantages:</a:t>
                      </a:r>
                      <a:endParaRPr b="0" lang="en-IN" sz="1800" spc="-1" strike="noStrike">
                        <a:latin typeface="Arial"/>
                      </a:endParaRPr>
                    </a:p>
                    <a:p>
                      <a:pPr marL="66600">
                        <a:lnSpc>
                          <a:spcPct val="117000"/>
                        </a:lnSpc>
                        <a:tabLst>
                          <a:tab algn="l" pos="0"/>
                        </a:tabLst>
                      </a:pPr>
                      <a:r>
                        <a:rPr b="0" lang="en-US" sz="1800" spc="-1" strike="noStrike">
                          <a:solidFill>
                            <a:srgbClr val="000000"/>
                          </a:solidFill>
                          <a:latin typeface="Arial"/>
                          <a:ea typeface="Arial"/>
                        </a:rPr>
                        <a:t>Local features can be learnt efficiently and effectively.</a:t>
                      </a:r>
                      <a:endParaRPr b="0" lang="en-IN" sz="1800" spc="-1" strike="noStrike">
                        <a:latin typeface="Arial"/>
                      </a:endParaRPr>
                    </a:p>
                    <a:p>
                      <a:pPr marL="66600">
                        <a:lnSpc>
                          <a:spcPct val="117000"/>
                        </a:lnSpc>
                        <a:tabLst>
                          <a:tab algn="l" pos="0"/>
                        </a:tabLst>
                      </a:pPr>
                      <a:r>
                        <a:rPr b="0" lang="en-US" sz="1800" spc="-1" strike="noStrike">
                          <a:solidFill>
                            <a:srgbClr val="000000"/>
                          </a:solidFill>
                          <a:latin typeface="Arial"/>
                          <a:ea typeface="Arial"/>
                        </a:rPr>
                        <a:t>MSG and MRG helps us to achieve robust feature learning under non uniform sampling density.</a:t>
                      </a:r>
                      <a:endParaRPr b="0" lang="en-IN" sz="1800" spc="-1" strike="noStrike">
                        <a:latin typeface="Arial"/>
                      </a:endParaRPr>
                    </a:p>
                    <a:p>
                      <a:pPr marL="66600">
                        <a:lnSpc>
                          <a:spcPct val="117000"/>
                        </a:lnSpc>
                        <a:tabLst>
                          <a:tab algn="l" pos="0"/>
                        </a:tabLst>
                      </a:pPr>
                      <a:r>
                        <a:rPr b="1" lang="en-US" sz="1800" spc="-1" strike="noStrike">
                          <a:solidFill>
                            <a:srgbClr val="000000"/>
                          </a:solidFill>
                          <a:latin typeface="Arial"/>
                          <a:ea typeface="Arial"/>
                        </a:rPr>
                        <a:t>Inference: </a:t>
                      </a:r>
                      <a:endParaRPr b="0" lang="en-IN" sz="1800" spc="-1" strike="noStrike">
                        <a:latin typeface="Arial"/>
                      </a:endParaRPr>
                    </a:p>
                    <a:p>
                      <a:pPr marL="352440" indent="-310320">
                        <a:lnSpc>
                          <a:spcPct val="117000"/>
                        </a:lnSpc>
                        <a:buClr>
                          <a:srgbClr val="000000"/>
                        </a:buClr>
                        <a:buFont typeface="Arial"/>
                        <a:buChar char="•"/>
                        <a:tabLst>
                          <a:tab algn="l" pos="0"/>
                        </a:tabLst>
                      </a:pPr>
                      <a:r>
                        <a:rPr b="0" lang="en-US" sz="1800" spc="-1" strike="noStrike">
                          <a:solidFill>
                            <a:srgbClr val="000000"/>
                          </a:solidFill>
                          <a:latin typeface="Arial"/>
                          <a:ea typeface="Arial"/>
                        </a:rPr>
                        <a:t>PointNet++ recursively functions on a nested partitioning of the input point set, and is effective in learning hierarchical features with respect to the distance metric. </a:t>
                      </a:r>
                      <a:endParaRPr b="0" lang="en-IN" sz="1800" spc="-1" strike="noStrike">
                        <a:latin typeface="Arial"/>
                      </a:endParaRPr>
                    </a:p>
                    <a:p>
                      <a:pPr marL="352440" indent="-310320">
                        <a:lnSpc>
                          <a:spcPct val="117000"/>
                        </a:lnSpc>
                        <a:buClr>
                          <a:srgbClr val="000000"/>
                        </a:buClr>
                        <a:buFont typeface="Arial"/>
                        <a:buChar char="•"/>
                        <a:tabLst>
                          <a:tab algn="l" pos="0"/>
                        </a:tabLst>
                      </a:pPr>
                      <a:r>
                        <a:rPr b="0" lang="en-US" sz="1800" spc="-1" strike="noStrike">
                          <a:solidFill>
                            <a:srgbClr val="000000"/>
                          </a:solidFill>
                          <a:latin typeface="Arial"/>
                          <a:ea typeface="Arial"/>
                        </a:rPr>
                        <a:t>To handle the non uniform point sampling issue, we propose two novel set abstraction layers that intelligently aggregate multi-scale information according to local point densities.</a:t>
                      </a:r>
                      <a:endParaRPr b="0" lang="en-IN" sz="1800" spc="-1" strike="noStrike">
                        <a:latin typeface="Arial"/>
                      </a:endParaRPr>
                    </a:p>
                    <a:p>
                      <a:pPr marL="66600">
                        <a:lnSpc>
                          <a:spcPct val="117000"/>
                        </a:lnSpc>
                        <a:tabLst>
                          <a:tab algn="l" pos="0"/>
                        </a:tabLst>
                      </a:pP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42" name="Google Shape;185;p2" descr=""/>
          <p:cNvPicPr/>
          <p:nvPr/>
        </p:nvPicPr>
        <p:blipFill>
          <a:blip r:embed="rId2"/>
          <a:stretch/>
        </p:blipFill>
        <p:spPr>
          <a:xfrm>
            <a:off x="11446200" y="-54000"/>
            <a:ext cx="800280" cy="800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Google Shape;106;gc66ab70663_1_0"/>
          <p:cNvSpPr/>
          <p:nvPr/>
        </p:nvSpPr>
        <p:spPr>
          <a:xfrm>
            <a:off x="540000" y="4916160"/>
            <a:ext cx="10514880" cy="1203480"/>
          </a:xfrm>
          <a:prstGeom prst="rect">
            <a:avLst/>
          </a:prstGeom>
          <a:noFill/>
          <a:ln w="0">
            <a:noFill/>
          </a:ln>
        </p:spPr>
        <p:style>
          <a:lnRef idx="0"/>
          <a:fillRef idx="0"/>
          <a:effectRef idx="0"/>
          <a:fontRef idx="minor"/>
        </p:style>
        <p:txBody>
          <a:bodyPr lIns="90000" rIns="90000" tIns="45000" bIns="45000">
            <a:normAutofit/>
          </a:bodyPr>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a:p>
            <a:pPr marL="219600">
              <a:lnSpc>
                <a:spcPct val="100000"/>
              </a:lnSpc>
              <a:tabLst>
                <a:tab algn="l" pos="0"/>
              </a:tabLst>
            </a:pPr>
            <a:endParaRPr b="0" lang="en-IN" sz="1800" spc="-1" strike="noStrike">
              <a:latin typeface="Arial"/>
            </a:endParaRPr>
          </a:p>
        </p:txBody>
      </p:sp>
      <p:sp>
        <p:nvSpPr>
          <p:cNvPr id="144" name="Google Shape;107;gc66ab70663_1_0"/>
          <p:cNvSpPr/>
          <p:nvPr/>
        </p:nvSpPr>
        <p:spPr>
          <a:xfrm>
            <a:off x="8610480" y="635652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E15507A6-76A5-4DE5-9C19-C9D512AFF379}" type="slidenum">
              <a:rPr b="0" lang="en-US" sz="1200" spc="-1" strike="noStrike">
                <a:solidFill>
                  <a:srgbClr val="888888"/>
                </a:solidFill>
                <a:latin typeface="Calibri"/>
                <a:ea typeface="Calibri"/>
              </a:rPr>
              <a:t>9</a:t>
            </a:fld>
            <a:endParaRPr b="0" lang="en-IN" sz="1200" spc="-1" strike="noStrike">
              <a:latin typeface="Arial"/>
            </a:endParaRPr>
          </a:p>
        </p:txBody>
      </p:sp>
      <p:sp>
        <p:nvSpPr>
          <p:cNvPr id="145" name="Google Shape;108;gc66ab70663_1_0"/>
          <p:cNvSpPr/>
          <p:nvPr/>
        </p:nvSpPr>
        <p:spPr>
          <a:xfrm>
            <a:off x="0" y="105120"/>
            <a:ext cx="168480" cy="481680"/>
          </a:xfrm>
          <a:prstGeom prst="rect">
            <a:avLst/>
          </a:prstGeom>
          <a:solidFill>
            <a:srgbClr val="0e4094"/>
          </a:solidFill>
          <a:ln w="0">
            <a:noFill/>
          </a:ln>
        </p:spPr>
        <p:style>
          <a:lnRef idx="0"/>
          <a:fillRef idx="0"/>
          <a:effectRef idx="0"/>
          <a:fontRef idx="minor"/>
        </p:style>
      </p:sp>
      <p:sp>
        <p:nvSpPr>
          <p:cNvPr id="146" name="Google Shape;109;gc66ab70663_1_0"/>
          <p:cNvSpPr/>
          <p:nvPr/>
        </p:nvSpPr>
        <p:spPr>
          <a:xfrm>
            <a:off x="381960" y="56880"/>
            <a:ext cx="9401760" cy="578160"/>
          </a:xfrm>
          <a:prstGeom prst="rect">
            <a:avLst/>
          </a:prstGeom>
          <a:noFill/>
          <a:ln w="0">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000000"/>
                </a:solidFill>
                <a:latin typeface="Arial"/>
                <a:ea typeface="Arial"/>
              </a:rPr>
              <a:t>PointNet++ Architecture</a:t>
            </a:r>
            <a:endParaRPr b="0" lang="en-IN" sz="3200" spc="-1" strike="noStrike">
              <a:latin typeface="Arial"/>
            </a:endParaRPr>
          </a:p>
        </p:txBody>
      </p:sp>
      <p:sp>
        <p:nvSpPr>
          <p:cNvPr id="147" name="Google Shape;110;gc66ab70663_1_0"/>
          <p:cNvSpPr/>
          <p:nvPr/>
        </p:nvSpPr>
        <p:spPr>
          <a:xfrm>
            <a:off x="237960" y="105120"/>
            <a:ext cx="74520" cy="481680"/>
          </a:xfrm>
          <a:prstGeom prst="rect">
            <a:avLst/>
          </a:prstGeom>
          <a:solidFill>
            <a:srgbClr val="bfbfbf"/>
          </a:solidFill>
          <a:ln w="0">
            <a:noFill/>
          </a:ln>
        </p:spPr>
        <p:style>
          <a:lnRef idx="0"/>
          <a:fillRef idx="0"/>
          <a:effectRef idx="0"/>
          <a:fontRef idx="minor"/>
        </p:style>
      </p:sp>
      <p:pic>
        <p:nvPicPr>
          <p:cNvPr id="148" name="Google Shape;111;gc66ab70663_1_0" descr=""/>
          <p:cNvPicPr/>
          <p:nvPr/>
        </p:nvPicPr>
        <p:blipFill>
          <a:blip r:embed="rId1"/>
          <a:stretch/>
        </p:blipFill>
        <p:spPr>
          <a:xfrm>
            <a:off x="11446200" y="-54000"/>
            <a:ext cx="800280" cy="800280"/>
          </a:xfrm>
          <a:prstGeom prst="rect">
            <a:avLst/>
          </a:prstGeom>
          <a:ln w="0">
            <a:noFill/>
          </a:ln>
        </p:spPr>
      </p:pic>
      <p:sp>
        <p:nvSpPr>
          <p:cNvPr id="149" name=""/>
          <p:cNvSpPr/>
          <p:nvPr/>
        </p:nvSpPr>
        <p:spPr>
          <a:xfrm>
            <a:off x="360000" y="5040000"/>
            <a:ext cx="11339640" cy="1417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Figure 5. PointNet++ Architecture:Set abstraction level consist of 3 layers sampling, grouping and pointnet layer. PointNet is used as local feature learner. Heirarchical feature learning is applied to obtain both local and global features. This architecture can be applied for both classification and segmentation task..</a:t>
            </a:r>
            <a:endParaRPr b="0" lang="en-IN" sz="1800" spc="-1" strike="noStrike">
              <a:latin typeface="Arial"/>
            </a:endParaRPr>
          </a:p>
        </p:txBody>
      </p:sp>
      <p:pic>
        <p:nvPicPr>
          <p:cNvPr id="150" name="Google Shape;90;p12" descr="Picture 3"/>
          <p:cNvPicPr/>
          <p:nvPr/>
        </p:nvPicPr>
        <p:blipFill>
          <a:blip r:embed="rId2"/>
          <a:stretch/>
        </p:blipFill>
        <p:spPr>
          <a:xfrm>
            <a:off x="900000" y="900000"/>
            <a:ext cx="10079640" cy="3878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LibreOffice/7.1.0.3$Linux_X86_64 LibreOffice_project/f6099ecf3d29644b5008cc8f48f42f4a40986e4c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2019-07-24T12:22:39Z</dcterms:created>
  <dc:creator>Saad Hashmi/Tech Mgmt /SRI-Bangalore/Professional/삼성전자</dc:creator>
  <dc:description/>
  <dc:language>en-IN</dc:language>
  <cp:lastModifiedBy/>
  <dcterms:modified xsi:type="dcterms:W3CDTF">2021-03-17T06:52:20Z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C:\Users\saad.hashmi\Documents\Student Connect\Evaluation\Mid Review Templates for PRISM.pptx</vt:lpwstr>
  </property>
</Properties>
</file>