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7" r:id="rId2"/>
    <p:sldId id="258" r:id="rId3"/>
    <p:sldId id="259" r:id="rId4"/>
    <p:sldId id="261" r:id="rId5"/>
    <p:sldId id="262" r:id="rId6"/>
    <p:sldId id="263" r:id="rId7"/>
    <p:sldId id="264" r:id="rId8"/>
    <p:sldId id="265" r:id="rId9"/>
    <p:sldId id="269" r:id="rId10"/>
    <p:sldId id="270" r:id="rId11"/>
    <p:sldId id="271"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55" d="100"/>
          <a:sy n="55" d="100"/>
        </p:scale>
        <p:origin x="1603"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3/30/2024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3/30/2024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3/30/2024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3/30/2024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3/30/2024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0985" y="144335"/>
            <a:ext cx="10993549" cy="1475013"/>
          </a:xfrm>
        </p:spPr>
        <p:txBody>
          <a:bodyPr>
            <a:normAutofit/>
          </a:bodyPr>
          <a:lstStyle/>
          <a:p>
            <a:r>
              <a:rPr lang="en-GB" sz="3600"/>
              <a:t>Student </a:t>
            </a:r>
            <a:r>
              <a:rPr lang="en-GB"/>
              <a:t>Details</a:t>
            </a:r>
            <a:endParaRPr lang="en-US"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2" name="Text 2"/>
          <p:cNvSpPr/>
          <p:nvPr/>
        </p:nvSpPr>
        <p:spPr>
          <a:xfrm>
            <a:off x="580985" y="2618621"/>
            <a:ext cx="9578102" cy="355402"/>
          </a:xfrm>
          <a:prstGeom prst="rect">
            <a:avLst/>
          </a:prstGeom>
          <a:noFill/>
        </p:spPr>
        <p:txBody>
          <a:bodyPr wrap="none" rtlCol="0" anchor="t"/>
          <a:lstStyle/>
          <a:p>
            <a:pPr marL="342900" indent="-342900" algn="l">
              <a:lnSpc>
                <a:spcPts val="2800"/>
              </a:lnSpc>
              <a:buSzPct val="100000"/>
              <a:buChar char="•"/>
            </a:pPr>
            <a:r>
              <a:rPr lang="en-US" sz="1750" b="1" kern="0" spc="-35" dirty="0">
                <a:solidFill>
                  <a:srgbClr val="272525"/>
                </a:solidFill>
                <a:latin typeface="Source Sans Pro" pitchFamily="34" charset="0"/>
                <a:ea typeface="Source Sans Pro" pitchFamily="34" charset="-122"/>
                <a:cs typeface="Source Sans Pro" pitchFamily="34" charset="-120"/>
              </a:rPr>
              <a:t>Name: </a:t>
            </a:r>
            <a:r>
              <a:rPr lang="en-US" sz="1750" kern="0" spc="-35" dirty="0">
                <a:solidFill>
                  <a:srgbClr val="272525"/>
                </a:solidFill>
                <a:latin typeface="Source Sans Pro" pitchFamily="34" charset="0"/>
                <a:ea typeface="Source Sans Pro" pitchFamily="34" charset="-122"/>
                <a:cs typeface="Source Sans Pro" pitchFamily="34" charset="-120"/>
              </a:rPr>
              <a:t>Meghraj Dilip Patil</a:t>
            </a:r>
            <a:endParaRPr lang="en-US" sz="1750" dirty="0"/>
          </a:p>
        </p:txBody>
      </p:sp>
      <p:sp>
        <p:nvSpPr>
          <p:cNvPr id="33" name="Text 3"/>
          <p:cNvSpPr/>
          <p:nvPr/>
        </p:nvSpPr>
        <p:spPr>
          <a:xfrm>
            <a:off x="580985" y="3062843"/>
            <a:ext cx="9578102" cy="355402"/>
          </a:xfrm>
          <a:prstGeom prst="rect">
            <a:avLst/>
          </a:prstGeom>
          <a:noFill/>
        </p:spPr>
        <p:txBody>
          <a:bodyPr wrap="none" rtlCol="0" anchor="t"/>
          <a:lstStyle/>
          <a:p>
            <a:pPr marL="342900" indent="-342900" algn="l">
              <a:lnSpc>
                <a:spcPts val="2800"/>
              </a:lnSpc>
              <a:buSzPct val="100000"/>
              <a:buChar char="•"/>
            </a:pPr>
            <a:r>
              <a:rPr lang="en-US" sz="1750" b="1" kern="0" spc="-35" dirty="0" smtClean="0">
                <a:solidFill>
                  <a:srgbClr val="272525"/>
                </a:solidFill>
                <a:latin typeface="Source Sans Pro" pitchFamily="34" charset="0"/>
                <a:ea typeface="Source Sans Pro" pitchFamily="34" charset="-122"/>
                <a:cs typeface="Source Sans Pro" pitchFamily="34" charset="-120"/>
              </a:rPr>
              <a:t>Email </a:t>
            </a:r>
            <a:r>
              <a:rPr lang="en-US" sz="1750" b="1" kern="0" spc="-35" dirty="0">
                <a:solidFill>
                  <a:srgbClr val="272525"/>
                </a:solidFill>
                <a:latin typeface="Source Sans Pro" pitchFamily="34" charset="0"/>
                <a:ea typeface="Source Sans Pro" pitchFamily="34" charset="-122"/>
                <a:cs typeface="Source Sans Pro" pitchFamily="34" charset="-120"/>
              </a:rPr>
              <a:t>ID: </a:t>
            </a:r>
            <a:r>
              <a:rPr lang="en-US" sz="1750" kern="0" spc="-35" dirty="0">
                <a:solidFill>
                  <a:srgbClr val="272525"/>
                </a:solidFill>
                <a:latin typeface="Source Sans Pro" pitchFamily="34" charset="0"/>
                <a:ea typeface="Source Sans Pro" pitchFamily="34" charset="-122"/>
                <a:cs typeface="Source Sans Pro" pitchFamily="34" charset="-120"/>
              </a:rPr>
              <a:t>meghraj312002@gmail.com</a:t>
            </a:r>
            <a:endParaRPr lang="en-US" sz="1750" dirty="0"/>
          </a:p>
        </p:txBody>
      </p:sp>
      <p:sp>
        <p:nvSpPr>
          <p:cNvPr id="34" name="Text 4"/>
          <p:cNvSpPr/>
          <p:nvPr/>
        </p:nvSpPr>
        <p:spPr>
          <a:xfrm>
            <a:off x="580985" y="3507065"/>
            <a:ext cx="9578102" cy="355402"/>
          </a:xfrm>
          <a:prstGeom prst="rect">
            <a:avLst/>
          </a:prstGeom>
          <a:noFill/>
        </p:spPr>
        <p:txBody>
          <a:bodyPr wrap="none" rtlCol="0" anchor="t"/>
          <a:lstStyle/>
          <a:p>
            <a:pPr marL="342900" indent="-342900" algn="l">
              <a:lnSpc>
                <a:spcPts val="2800"/>
              </a:lnSpc>
              <a:buSzPct val="100000"/>
              <a:buChar char="•"/>
            </a:pPr>
            <a:r>
              <a:rPr lang="en-US" sz="1750" b="1" kern="0" spc="-35" dirty="0">
                <a:solidFill>
                  <a:srgbClr val="272525"/>
                </a:solidFill>
                <a:latin typeface="Source Sans Pro" pitchFamily="34" charset="0"/>
                <a:ea typeface="Source Sans Pro" pitchFamily="34" charset="-122"/>
                <a:cs typeface="Source Sans Pro" pitchFamily="34" charset="-120"/>
              </a:rPr>
              <a:t>College Name:</a:t>
            </a:r>
            <a:r>
              <a:rPr lang="en-US" sz="1750" kern="0" spc="-35" dirty="0">
                <a:solidFill>
                  <a:srgbClr val="272525"/>
                </a:solidFill>
                <a:latin typeface="Source Sans Pro" pitchFamily="34" charset="0"/>
                <a:ea typeface="Source Sans Pro" pitchFamily="34" charset="-122"/>
                <a:cs typeface="Source Sans Pro" pitchFamily="34" charset="-120"/>
              </a:rPr>
              <a:t> Dr Babasaheb Ambedkar Technological University Lonere</a:t>
            </a:r>
            <a:endParaRPr lang="en-US" sz="1750" dirty="0"/>
          </a:p>
        </p:txBody>
      </p:sp>
      <p:sp>
        <p:nvSpPr>
          <p:cNvPr id="35" name="Text 5"/>
          <p:cNvSpPr/>
          <p:nvPr/>
        </p:nvSpPr>
        <p:spPr>
          <a:xfrm>
            <a:off x="580985" y="3951288"/>
            <a:ext cx="9578102" cy="355402"/>
          </a:xfrm>
          <a:prstGeom prst="rect">
            <a:avLst/>
          </a:prstGeom>
          <a:noFill/>
        </p:spPr>
        <p:txBody>
          <a:bodyPr wrap="none" rtlCol="0" anchor="t"/>
          <a:lstStyle/>
          <a:p>
            <a:pPr marL="342900" indent="-342900" algn="l">
              <a:lnSpc>
                <a:spcPts val="2800"/>
              </a:lnSpc>
              <a:buSzPct val="100000"/>
              <a:buChar char="•"/>
            </a:pPr>
            <a:r>
              <a:rPr lang="en-US" sz="1750" b="1" kern="0" spc="-35" dirty="0" smtClean="0">
                <a:solidFill>
                  <a:srgbClr val="272525"/>
                </a:solidFill>
                <a:latin typeface="Source Sans Pro" pitchFamily="34" charset="0"/>
                <a:ea typeface="Source Sans Pro" pitchFamily="34" charset="-122"/>
                <a:cs typeface="Source Sans Pro" pitchFamily="34" charset="-120"/>
              </a:rPr>
              <a:t>BATCH: </a:t>
            </a:r>
            <a:r>
              <a:rPr lang="en-US" sz="1750" kern="0" spc="-35" dirty="0" smtClean="0">
                <a:solidFill>
                  <a:srgbClr val="272525"/>
                </a:solidFill>
                <a:latin typeface="Source Sans Pro" pitchFamily="34" charset="0"/>
                <a:ea typeface="Source Sans Pro" pitchFamily="34" charset="-122"/>
                <a:cs typeface="Source Sans Pro" pitchFamily="34" charset="-120"/>
              </a:rPr>
              <a:t>G6 -CS</a:t>
            </a:r>
            <a:endParaRPr lang="en-US" sz="1750" dirty="0"/>
          </a:p>
        </p:txBody>
      </p:sp>
      <p:sp>
        <p:nvSpPr>
          <p:cNvPr id="36" name="Text 6"/>
          <p:cNvSpPr/>
          <p:nvPr/>
        </p:nvSpPr>
        <p:spPr>
          <a:xfrm>
            <a:off x="581025" y="4395470"/>
            <a:ext cx="10137140" cy="710565"/>
          </a:xfrm>
          <a:prstGeom prst="rect">
            <a:avLst/>
          </a:prstGeom>
          <a:noFill/>
        </p:spPr>
        <p:txBody>
          <a:bodyPr wrap="square" rtlCol="0" anchor="t"/>
          <a:lstStyle/>
          <a:p>
            <a:pPr marL="342900" indent="-342900" algn="l">
              <a:lnSpc>
                <a:spcPts val="2800"/>
              </a:lnSpc>
              <a:buSzPct val="100000"/>
              <a:buChar char="•"/>
            </a:pPr>
            <a:r>
              <a:rPr lang="en-US" sz="1750" b="1" kern="0" spc="-35" dirty="0">
                <a:solidFill>
                  <a:srgbClr val="272525"/>
                </a:solidFill>
                <a:latin typeface="Source Sans Pro" pitchFamily="34" charset="0"/>
                <a:ea typeface="Source Sans Pro" pitchFamily="34" charset="-122"/>
                <a:cs typeface="Source Sans Pro" pitchFamily="34" charset="-120"/>
              </a:rPr>
              <a:t>Internship Domain </a:t>
            </a:r>
            <a:r>
              <a:rPr lang="en-US" sz="1750" b="1" kern="0" spc="-35" dirty="0" smtClean="0">
                <a:solidFill>
                  <a:srgbClr val="272525"/>
                </a:solidFill>
                <a:latin typeface="Source Sans Pro" pitchFamily="34" charset="0"/>
                <a:ea typeface="Source Sans Pro" pitchFamily="34" charset="-122"/>
                <a:cs typeface="Source Sans Pro" pitchFamily="34" charset="-120"/>
              </a:rPr>
              <a:t>: </a:t>
            </a:r>
            <a:r>
              <a:rPr lang="en-US" sz="1750" kern="0" spc="-35" dirty="0" smtClean="0">
                <a:solidFill>
                  <a:srgbClr val="272525"/>
                </a:solidFill>
                <a:latin typeface="Source Sans Pro" pitchFamily="34" charset="0"/>
                <a:ea typeface="Source Sans Pro" pitchFamily="34" charset="-122"/>
                <a:cs typeface="Source Sans Pro" pitchFamily="34" charset="-120"/>
              </a:rPr>
              <a:t>Cyber Security.</a:t>
            </a:r>
            <a:endParaRPr lang="en-US" sz="1750" kern="0" spc="-35" dirty="0">
              <a:solidFill>
                <a:srgbClr val="272525"/>
              </a:solidFill>
              <a:latin typeface="Source Sans Pro" pitchFamily="34" charset="0"/>
              <a:ea typeface="Source Sans Pro" pitchFamily="34" charset="-122"/>
              <a:cs typeface="Source Sans Pro" pitchFamily="34" charset="-12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8759" y="1085200"/>
            <a:ext cx="2783973" cy="26658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55" y="564515"/>
            <a:ext cx="4061460" cy="537845"/>
          </a:xfrm>
        </p:spPr>
        <p:txBody>
          <a:bodyPr/>
          <a:lstStyle/>
          <a:p>
            <a:r>
              <a:rPr lang="en-US"/>
              <a:t>DEcoding Algorithm</a:t>
            </a:r>
          </a:p>
        </p:txBody>
      </p:sp>
      <p:sp>
        <p:nvSpPr>
          <p:cNvPr id="5" name="Shape 2"/>
          <p:cNvSpPr/>
          <p:nvPr/>
        </p:nvSpPr>
        <p:spPr>
          <a:xfrm>
            <a:off x="5752465" y="1165860"/>
            <a:ext cx="76200" cy="4754880"/>
          </a:xfrm>
          <a:prstGeom prst="rect">
            <a:avLst/>
          </a:prstGeom>
          <a:solidFill>
            <a:srgbClr val="FFE0E0"/>
          </a:solidFill>
        </p:spPr>
      </p:sp>
      <p:sp>
        <p:nvSpPr>
          <p:cNvPr id="6" name="Shape 3"/>
          <p:cNvSpPr/>
          <p:nvPr/>
        </p:nvSpPr>
        <p:spPr>
          <a:xfrm>
            <a:off x="5876290" y="1353185"/>
            <a:ext cx="965200" cy="76200"/>
          </a:xfrm>
          <a:prstGeom prst="rect">
            <a:avLst/>
          </a:prstGeom>
          <a:solidFill>
            <a:srgbClr val="FFE0E0"/>
          </a:solidFill>
        </p:spPr>
      </p:sp>
      <p:sp>
        <p:nvSpPr>
          <p:cNvPr id="7" name="Shape 4"/>
          <p:cNvSpPr/>
          <p:nvPr/>
        </p:nvSpPr>
        <p:spPr>
          <a:xfrm>
            <a:off x="5499735" y="1165860"/>
            <a:ext cx="621030" cy="485140"/>
          </a:xfrm>
          <a:prstGeom prst="roundRect">
            <a:avLst>
              <a:gd name="adj" fmla="val 26673"/>
            </a:avLst>
          </a:prstGeom>
          <a:solidFill>
            <a:srgbClr val="FFE0E0"/>
          </a:solidFill>
        </p:spPr>
      </p:sp>
      <p:sp>
        <p:nvSpPr>
          <p:cNvPr id="8" name="Text 5"/>
          <p:cNvSpPr/>
          <p:nvPr/>
        </p:nvSpPr>
        <p:spPr>
          <a:xfrm>
            <a:off x="5744210" y="1206500"/>
            <a:ext cx="132080" cy="403860"/>
          </a:xfrm>
          <a:prstGeom prst="rect">
            <a:avLst/>
          </a:prstGeom>
          <a:noFill/>
        </p:spPr>
        <p:txBody>
          <a:bodyPr wrap="none" rtlCol="0" anchor="t"/>
          <a:lstStyle/>
          <a:p>
            <a:pPr marL="0" indent="0" algn="ctr">
              <a:lnSpc>
                <a:spcPts val="2815"/>
              </a:lnSpc>
              <a:buNone/>
            </a:pPr>
            <a:r>
              <a:rPr lang="en-US" sz="2255" dirty="0">
                <a:solidFill>
                  <a:srgbClr val="1F1E1E"/>
                </a:solidFill>
                <a:latin typeface="Red Hat Text" pitchFamily="34" charset="0"/>
                <a:ea typeface="Red Hat Text" pitchFamily="34" charset="-122"/>
                <a:cs typeface="Red Hat Text" pitchFamily="34" charset="-120"/>
              </a:rPr>
              <a:t>1</a:t>
            </a:r>
            <a:endParaRPr lang="en-US" sz="2255" dirty="0"/>
          </a:p>
        </p:txBody>
      </p:sp>
      <p:sp>
        <p:nvSpPr>
          <p:cNvPr id="9" name="Text 6"/>
          <p:cNvSpPr/>
          <p:nvPr/>
        </p:nvSpPr>
        <p:spPr>
          <a:xfrm>
            <a:off x="6841490" y="1165860"/>
            <a:ext cx="2762250" cy="335280"/>
          </a:xfrm>
          <a:prstGeom prst="rect">
            <a:avLst/>
          </a:prstGeom>
          <a:noFill/>
        </p:spPr>
        <p:txBody>
          <a:bodyPr wrap="none" rtlCol="0" anchor="t"/>
          <a:lstStyle/>
          <a:p>
            <a:pPr marL="0" indent="0" algn="l">
              <a:lnSpc>
                <a:spcPts val="2345"/>
              </a:lnSpc>
              <a:buNone/>
            </a:pPr>
            <a:r>
              <a:rPr lang="en-US" sz="1700" b="1">
                <a:solidFill>
                  <a:schemeClr val="tx1">
                    <a:lumMod val="75000"/>
                    <a:lumOff val="25000"/>
                  </a:schemeClr>
                </a:solidFill>
              </a:rPr>
              <a:t>User Input</a:t>
            </a:r>
            <a:endParaRPr lang="en-US" sz="1880" b="1" dirty="0"/>
          </a:p>
        </p:txBody>
      </p:sp>
      <p:sp>
        <p:nvSpPr>
          <p:cNvPr id="10" name="Text 7"/>
          <p:cNvSpPr/>
          <p:nvPr/>
        </p:nvSpPr>
        <p:spPr>
          <a:xfrm>
            <a:off x="6841490" y="1617345"/>
            <a:ext cx="4655820" cy="689610"/>
          </a:xfrm>
          <a:prstGeom prst="rect">
            <a:avLst/>
          </a:prstGeom>
          <a:noFill/>
        </p:spPr>
        <p:txBody>
          <a:bodyPr wrap="square" rtlCol="0" anchor="t"/>
          <a:lstStyle/>
          <a:p>
            <a:pPr marL="0" indent="0" algn="l">
              <a:lnSpc>
                <a:spcPts val="2405"/>
              </a:lnSpc>
              <a:buNone/>
            </a:pPr>
            <a:r>
              <a:rPr lang="en-US" sz="1700">
                <a:solidFill>
                  <a:schemeClr val="tx1">
                    <a:lumMod val="75000"/>
                    <a:lumOff val="25000"/>
                  </a:schemeClr>
                </a:solidFill>
              </a:rPr>
              <a:t>Get the encoded image name and password from the user.</a:t>
            </a:r>
          </a:p>
        </p:txBody>
      </p:sp>
      <p:sp>
        <p:nvSpPr>
          <p:cNvPr id="11" name="Shape 8"/>
          <p:cNvSpPr/>
          <p:nvPr/>
        </p:nvSpPr>
        <p:spPr>
          <a:xfrm>
            <a:off x="4779645" y="2306955"/>
            <a:ext cx="965200" cy="76200"/>
          </a:xfrm>
          <a:prstGeom prst="rect">
            <a:avLst/>
          </a:prstGeom>
          <a:solidFill>
            <a:srgbClr val="FFE0E0"/>
          </a:solidFill>
        </p:spPr>
      </p:sp>
      <p:sp>
        <p:nvSpPr>
          <p:cNvPr id="12" name="Shape 9"/>
          <p:cNvSpPr/>
          <p:nvPr/>
        </p:nvSpPr>
        <p:spPr>
          <a:xfrm>
            <a:off x="5499735" y="2119630"/>
            <a:ext cx="621030" cy="485140"/>
          </a:xfrm>
          <a:prstGeom prst="roundRect">
            <a:avLst>
              <a:gd name="adj" fmla="val 26673"/>
            </a:avLst>
          </a:prstGeom>
          <a:solidFill>
            <a:srgbClr val="FFE0E0"/>
          </a:solidFill>
        </p:spPr>
      </p:sp>
      <p:sp>
        <p:nvSpPr>
          <p:cNvPr id="13" name="Text 10"/>
          <p:cNvSpPr/>
          <p:nvPr/>
        </p:nvSpPr>
        <p:spPr>
          <a:xfrm>
            <a:off x="5694680" y="2160270"/>
            <a:ext cx="231140" cy="403860"/>
          </a:xfrm>
          <a:prstGeom prst="rect">
            <a:avLst/>
          </a:prstGeom>
          <a:noFill/>
        </p:spPr>
        <p:txBody>
          <a:bodyPr wrap="none" rtlCol="0" anchor="t"/>
          <a:lstStyle/>
          <a:p>
            <a:pPr marL="0" indent="0" algn="ctr">
              <a:lnSpc>
                <a:spcPts val="2815"/>
              </a:lnSpc>
              <a:buNone/>
            </a:pPr>
            <a:r>
              <a:rPr lang="en-US" sz="2255" dirty="0">
                <a:solidFill>
                  <a:srgbClr val="1F1E1E"/>
                </a:solidFill>
                <a:latin typeface="Red Hat Text" pitchFamily="34" charset="0"/>
                <a:ea typeface="Red Hat Text" pitchFamily="34" charset="-122"/>
                <a:cs typeface="Red Hat Text" pitchFamily="34" charset="-120"/>
              </a:rPr>
              <a:t>2</a:t>
            </a:r>
            <a:endParaRPr lang="en-US" sz="2255" dirty="0"/>
          </a:p>
        </p:txBody>
      </p:sp>
      <p:sp>
        <p:nvSpPr>
          <p:cNvPr id="14" name="Text 11"/>
          <p:cNvSpPr/>
          <p:nvPr/>
        </p:nvSpPr>
        <p:spPr>
          <a:xfrm>
            <a:off x="871855" y="2160270"/>
            <a:ext cx="3223260" cy="335280"/>
          </a:xfrm>
          <a:prstGeom prst="rect">
            <a:avLst/>
          </a:prstGeom>
          <a:noFill/>
        </p:spPr>
        <p:txBody>
          <a:bodyPr wrap="none" rtlCol="0" anchor="t"/>
          <a:lstStyle/>
          <a:p>
            <a:pPr marL="0" algn="l">
              <a:lnSpc>
                <a:spcPts val="2345"/>
              </a:lnSpc>
              <a:buClrTx/>
              <a:buSzTx/>
              <a:buFontTx/>
              <a:buNone/>
            </a:pPr>
            <a:r>
              <a:rPr lang="en-US" sz="1700" b="1">
                <a:solidFill>
                  <a:schemeClr val="tx1">
                    <a:lumMod val="75000"/>
                    <a:lumOff val="25000"/>
                  </a:schemeClr>
                </a:solidFill>
              </a:rPr>
              <a:t>Read Encoded Image</a:t>
            </a:r>
          </a:p>
        </p:txBody>
      </p:sp>
      <p:sp>
        <p:nvSpPr>
          <p:cNvPr id="15" name="Text 12"/>
          <p:cNvSpPr/>
          <p:nvPr/>
        </p:nvSpPr>
        <p:spPr>
          <a:xfrm>
            <a:off x="871855" y="2491105"/>
            <a:ext cx="4655820" cy="689610"/>
          </a:xfrm>
          <a:prstGeom prst="rect">
            <a:avLst/>
          </a:prstGeom>
          <a:noFill/>
        </p:spPr>
        <p:txBody>
          <a:bodyPr wrap="square" rtlCol="0" anchor="t"/>
          <a:lstStyle/>
          <a:p>
            <a:pPr marL="0" algn="l">
              <a:lnSpc>
                <a:spcPts val="2345"/>
              </a:lnSpc>
              <a:buClrTx/>
              <a:buSzTx/>
              <a:buFontTx/>
              <a:buNone/>
            </a:pPr>
            <a:r>
              <a:rPr lang="en-US" sz="1700">
                <a:solidFill>
                  <a:schemeClr val="tx1">
                    <a:lumMod val="75000"/>
                    <a:lumOff val="25000"/>
                  </a:schemeClr>
                </a:solidFill>
              </a:rPr>
              <a:t>Read the encoded image using OpenCV.</a:t>
            </a:r>
          </a:p>
        </p:txBody>
      </p:sp>
      <p:sp>
        <p:nvSpPr>
          <p:cNvPr id="16" name="Shape 13"/>
          <p:cNvSpPr/>
          <p:nvPr/>
        </p:nvSpPr>
        <p:spPr>
          <a:xfrm>
            <a:off x="5876290" y="3164840"/>
            <a:ext cx="965200" cy="76200"/>
          </a:xfrm>
          <a:prstGeom prst="rect">
            <a:avLst/>
          </a:prstGeom>
          <a:solidFill>
            <a:srgbClr val="FFE0E0"/>
          </a:solidFill>
        </p:spPr>
      </p:sp>
      <p:sp>
        <p:nvSpPr>
          <p:cNvPr id="17" name="Shape 14"/>
          <p:cNvSpPr/>
          <p:nvPr/>
        </p:nvSpPr>
        <p:spPr>
          <a:xfrm>
            <a:off x="5499735" y="2978150"/>
            <a:ext cx="621030" cy="485140"/>
          </a:xfrm>
          <a:prstGeom prst="roundRect">
            <a:avLst>
              <a:gd name="adj" fmla="val 26673"/>
            </a:avLst>
          </a:prstGeom>
          <a:solidFill>
            <a:srgbClr val="FFE0E0"/>
          </a:solidFill>
        </p:spPr>
      </p:sp>
      <p:sp>
        <p:nvSpPr>
          <p:cNvPr id="18" name="Text 15"/>
          <p:cNvSpPr/>
          <p:nvPr/>
        </p:nvSpPr>
        <p:spPr>
          <a:xfrm>
            <a:off x="5688965" y="3018790"/>
            <a:ext cx="242570" cy="403860"/>
          </a:xfrm>
          <a:prstGeom prst="rect">
            <a:avLst/>
          </a:prstGeom>
          <a:noFill/>
        </p:spPr>
        <p:txBody>
          <a:bodyPr wrap="none" rtlCol="0" anchor="t"/>
          <a:lstStyle/>
          <a:p>
            <a:pPr marL="0" indent="0" algn="ctr">
              <a:lnSpc>
                <a:spcPts val="2815"/>
              </a:lnSpc>
              <a:buNone/>
            </a:pPr>
            <a:r>
              <a:rPr lang="en-US" sz="2255" dirty="0">
                <a:solidFill>
                  <a:srgbClr val="1F1E1E"/>
                </a:solidFill>
                <a:latin typeface="Red Hat Text" pitchFamily="34" charset="0"/>
                <a:ea typeface="Red Hat Text" pitchFamily="34" charset="-122"/>
                <a:cs typeface="Red Hat Text" pitchFamily="34" charset="-120"/>
              </a:rPr>
              <a:t>3</a:t>
            </a:r>
            <a:endParaRPr lang="en-US" sz="2255" dirty="0"/>
          </a:p>
        </p:txBody>
      </p:sp>
      <p:sp>
        <p:nvSpPr>
          <p:cNvPr id="19" name="Text 16"/>
          <p:cNvSpPr/>
          <p:nvPr/>
        </p:nvSpPr>
        <p:spPr>
          <a:xfrm>
            <a:off x="6889115" y="2978150"/>
            <a:ext cx="2762250" cy="335280"/>
          </a:xfrm>
          <a:prstGeom prst="rect">
            <a:avLst/>
          </a:prstGeom>
          <a:noFill/>
        </p:spPr>
        <p:txBody>
          <a:bodyPr wrap="none" rtlCol="0" anchor="t"/>
          <a:lstStyle/>
          <a:p>
            <a:pPr marL="0" algn="l">
              <a:lnSpc>
                <a:spcPts val="2405"/>
              </a:lnSpc>
              <a:buClrTx/>
              <a:buSzTx/>
              <a:buFontTx/>
              <a:buNone/>
            </a:pPr>
            <a:r>
              <a:rPr lang="en-US" sz="1700" b="1">
                <a:solidFill>
                  <a:schemeClr val="tx1">
                    <a:lumMod val="75000"/>
                    <a:lumOff val="25000"/>
                  </a:schemeClr>
                </a:solidFill>
              </a:rPr>
              <a:t>Extract Data</a:t>
            </a:r>
          </a:p>
        </p:txBody>
      </p:sp>
      <p:sp>
        <p:nvSpPr>
          <p:cNvPr id="20" name="Text 17"/>
          <p:cNvSpPr/>
          <p:nvPr/>
        </p:nvSpPr>
        <p:spPr>
          <a:xfrm>
            <a:off x="6841490" y="3313430"/>
            <a:ext cx="4655820" cy="1725930"/>
          </a:xfrm>
          <a:prstGeom prst="rect">
            <a:avLst/>
          </a:prstGeom>
          <a:noFill/>
        </p:spPr>
        <p:txBody>
          <a:bodyPr wrap="square" rtlCol="0" anchor="t"/>
          <a:lstStyle/>
          <a:p>
            <a:pPr marL="0" algn="l">
              <a:lnSpc>
                <a:spcPts val="2405"/>
              </a:lnSpc>
              <a:buClrTx/>
              <a:buSzTx/>
              <a:buFontTx/>
              <a:buNone/>
            </a:pPr>
            <a:r>
              <a:rPr lang="en-US" sz="1700">
                <a:solidFill>
                  <a:schemeClr val="tx1">
                    <a:lumMod val="75000"/>
                    <a:lumOff val="25000"/>
                  </a:schemeClr>
                </a:solidFill>
              </a:rPr>
              <a:t>Iterate through the image pixels, extracting the least significant bits. Convert the extracted bits to characters until the '$' delimiter is found.</a:t>
            </a:r>
          </a:p>
        </p:txBody>
      </p:sp>
      <p:sp>
        <p:nvSpPr>
          <p:cNvPr id="21" name="Shape 18"/>
          <p:cNvSpPr/>
          <p:nvPr/>
        </p:nvSpPr>
        <p:spPr>
          <a:xfrm>
            <a:off x="4779645" y="4458335"/>
            <a:ext cx="965200" cy="76200"/>
          </a:xfrm>
          <a:prstGeom prst="rect">
            <a:avLst/>
          </a:prstGeom>
          <a:solidFill>
            <a:srgbClr val="FFE0E0"/>
          </a:solidFill>
        </p:spPr>
      </p:sp>
      <p:sp>
        <p:nvSpPr>
          <p:cNvPr id="22" name="Shape 19"/>
          <p:cNvSpPr/>
          <p:nvPr/>
        </p:nvSpPr>
        <p:spPr>
          <a:xfrm>
            <a:off x="5499735" y="4271010"/>
            <a:ext cx="621030" cy="485140"/>
          </a:xfrm>
          <a:prstGeom prst="roundRect">
            <a:avLst>
              <a:gd name="adj" fmla="val 26673"/>
            </a:avLst>
          </a:prstGeom>
          <a:solidFill>
            <a:srgbClr val="FFE0E0"/>
          </a:solidFill>
        </p:spPr>
      </p:sp>
      <p:sp>
        <p:nvSpPr>
          <p:cNvPr id="23" name="Text 20"/>
          <p:cNvSpPr/>
          <p:nvPr/>
        </p:nvSpPr>
        <p:spPr>
          <a:xfrm>
            <a:off x="5683885" y="4312285"/>
            <a:ext cx="252730" cy="403860"/>
          </a:xfrm>
          <a:prstGeom prst="rect">
            <a:avLst/>
          </a:prstGeom>
          <a:noFill/>
        </p:spPr>
        <p:txBody>
          <a:bodyPr wrap="none" rtlCol="0" anchor="t"/>
          <a:lstStyle/>
          <a:p>
            <a:pPr marL="0" indent="0" algn="ctr">
              <a:lnSpc>
                <a:spcPts val="2815"/>
              </a:lnSpc>
              <a:buNone/>
            </a:pPr>
            <a:r>
              <a:rPr lang="en-US" sz="2255" dirty="0">
                <a:solidFill>
                  <a:srgbClr val="1F1E1E"/>
                </a:solidFill>
                <a:latin typeface="Red Hat Text" pitchFamily="34" charset="0"/>
                <a:ea typeface="Red Hat Text" pitchFamily="34" charset="-122"/>
                <a:cs typeface="Red Hat Text" pitchFamily="34" charset="-120"/>
              </a:rPr>
              <a:t>4</a:t>
            </a:r>
            <a:endParaRPr lang="en-US" sz="2255" dirty="0"/>
          </a:p>
        </p:txBody>
      </p:sp>
      <p:sp>
        <p:nvSpPr>
          <p:cNvPr id="24" name="Text 21"/>
          <p:cNvSpPr/>
          <p:nvPr/>
        </p:nvSpPr>
        <p:spPr>
          <a:xfrm>
            <a:off x="826135" y="4302760"/>
            <a:ext cx="4655820" cy="673100"/>
          </a:xfrm>
          <a:prstGeom prst="rect">
            <a:avLst/>
          </a:prstGeom>
          <a:noFill/>
        </p:spPr>
        <p:txBody>
          <a:bodyPr wrap="square" rtlCol="0" anchor="t"/>
          <a:lstStyle/>
          <a:p>
            <a:pPr marL="0" algn="l">
              <a:lnSpc>
                <a:spcPts val="2345"/>
              </a:lnSpc>
              <a:buClrTx/>
              <a:buSzTx/>
              <a:buFontTx/>
              <a:buNone/>
            </a:pPr>
            <a:r>
              <a:rPr lang="en-US" sz="1700" b="1">
                <a:solidFill>
                  <a:schemeClr val="tx1">
                    <a:lumMod val="75000"/>
                    <a:lumOff val="25000"/>
                  </a:schemeClr>
                </a:solidFill>
              </a:rPr>
              <a:t>Remove Password and Display Message</a:t>
            </a:r>
          </a:p>
        </p:txBody>
      </p:sp>
      <p:sp>
        <p:nvSpPr>
          <p:cNvPr id="25" name="Text 22"/>
          <p:cNvSpPr/>
          <p:nvPr/>
        </p:nvSpPr>
        <p:spPr>
          <a:xfrm>
            <a:off x="826135" y="4569460"/>
            <a:ext cx="4655820" cy="1036320"/>
          </a:xfrm>
          <a:prstGeom prst="rect">
            <a:avLst/>
          </a:prstGeom>
          <a:noFill/>
        </p:spPr>
        <p:txBody>
          <a:bodyPr wrap="square" rtlCol="0" anchor="t"/>
          <a:lstStyle/>
          <a:p>
            <a:pPr marL="0" indent="0" algn="l">
              <a:lnSpc>
                <a:spcPts val="2405"/>
              </a:lnSpc>
              <a:buNone/>
            </a:pPr>
            <a:r>
              <a:rPr lang="en-US" sz="1700">
                <a:solidFill>
                  <a:schemeClr val="tx1">
                    <a:lumMod val="75000"/>
                    <a:lumOff val="25000"/>
                  </a:schemeClr>
                </a:solidFill>
              </a:rPr>
              <a:t>Remove the password from the extracted message and display the decoded message.</a:t>
            </a:r>
            <a:endParaRPr lang="en-US" sz="1500" dirty="0"/>
          </a:p>
        </p:txBody>
      </p:sp>
      <p:sp>
        <p:nvSpPr>
          <p:cNvPr id="26" name="Shape 23"/>
          <p:cNvSpPr/>
          <p:nvPr/>
        </p:nvSpPr>
        <p:spPr>
          <a:xfrm>
            <a:off x="5876290" y="5751830"/>
            <a:ext cx="965200" cy="76200"/>
          </a:xfrm>
          <a:prstGeom prst="rect">
            <a:avLst/>
          </a:prstGeom>
          <a:solidFill>
            <a:srgbClr val="FFE0E0"/>
          </a:solidFill>
        </p:spPr>
      </p:sp>
      <p:sp>
        <p:nvSpPr>
          <p:cNvPr id="27" name="Shape 24"/>
          <p:cNvSpPr/>
          <p:nvPr/>
        </p:nvSpPr>
        <p:spPr>
          <a:xfrm>
            <a:off x="5499735" y="5564505"/>
            <a:ext cx="621030" cy="485140"/>
          </a:xfrm>
          <a:prstGeom prst="roundRect">
            <a:avLst>
              <a:gd name="adj" fmla="val 26673"/>
            </a:avLst>
          </a:prstGeom>
          <a:solidFill>
            <a:srgbClr val="FFE0E0"/>
          </a:solidFill>
        </p:spPr>
      </p:sp>
      <p:sp>
        <p:nvSpPr>
          <p:cNvPr id="28" name="Text 25"/>
          <p:cNvSpPr/>
          <p:nvPr/>
        </p:nvSpPr>
        <p:spPr>
          <a:xfrm>
            <a:off x="5688965" y="5605780"/>
            <a:ext cx="242570" cy="403860"/>
          </a:xfrm>
          <a:prstGeom prst="rect">
            <a:avLst/>
          </a:prstGeom>
          <a:noFill/>
        </p:spPr>
        <p:txBody>
          <a:bodyPr wrap="none" rtlCol="0" anchor="t"/>
          <a:lstStyle/>
          <a:p>
            <a:pPr marL="0" indent="0" algn="ctr">
              <a:lnSpc>
                <a:spcPts val="2815"/>
              </a:lnSpc>
              <a:buNone/>
            </a:pPr>
            <a:r>
              <a:rPr lang="en-US" sz="2255" dirty="0">
                <a:solidFill>
                  <a:srgbClr val="1F1E1E"/>
                </a:solidFill>
                <a:latin typeface="Red Hat Text" pitchFamily="34" charset="0"/>
                <a:ea typeface="Red Hat Text" pitchFamily="34" charset="-122"/>
                <a:cs typeface="Red Hat Text" pitchFamily="34" charset="-120"/>
              </a:rPr>
              <a:t>5</a:t>
            </a:r>
            <a:endParaRPr lang="en-US" sz="2255" dirty="0"/>
          </a:p>
        </p:txBody>
      </p:sp>
      <p:sp>
        <p:nvSpPr>
          <p:cNvPr id="29" name="Text 26"/>
          <p:cNvSpPr/>
          <p:nvPr/>
        </p:nvSpPr>
        <p:spPr>
          <a:xfrm>
            <a:off x="6889115" y="5564505"/>
            <a:ext cx="2762250" cy="335280"/>
          </a:xfrm>
          <a:prstGeom prst="rect">
            <a:avLst/>
          </a:prstGeom>
          <a:noFill/>
        </p:spPr>
        <p:txBody>
          <a:bodyPr wrap="none" rtlCol="0" anchor="t"/>
          <a:lstStyle/>
          <a:p>
            <a:pPr marL="0" algn="l">
              <a:lnSpc>
                <a:spcPts val="2405"/>
              </a:lnSpc>
              <a:buClrTx/>
              <a:buSzTx/>
              <a:buFontTx/>
              <a:buNone/>
            </a:pPr>
            <a:r>
              <a:rPr lang="en-US" sz="1700" b="1">
                <a:solidFill>
                  <a:schemeClr val="tx1">
                    <a:lumMod val="75000"/>
                    <a:lumOff val="25000"/>
                  </a:schemeClr>
                </a:solidFill>
              </a:rPr>
              <a:t>User Output</a:t>
            </a:r>
          </a:p>
        </p:txBody>
      </p:sp>
      <p:sp>
        <p:nvSpPr>
          <p:cNvPr id="30" name="Text 27"/>
          <p:cNvSpPr/>
          <p:nvPr/>
        </p:nvSpPr>
        <p:spPr>
          <a:xfrm>
            <a:off x="6889115" y="5920740"/>
            <a:ext cx="4655820" cy="689610"/>
          </a:xfrm>
          <a:prstGeom prst="rect">
            <a:avLst/>
          </a:prstGeom>
          <a:noFill/>
        </p:spPr>
        <p:txBody>
          <a:bodyPr wrap="square" rtlCol="0" anchor="t"/>
          <a:lstStyle/>
          <a:p>
            <a:pPr marL="0" algn="l">
              <a:lnSpc>
                <a:spcPts val="2405"/>
              </a:lnSpc>
              <a:buClrTx/>
              <a:buSzTx/>
              <a:buFontTx/>
              <a:buNone/>
            </a:pPr>
            <a:r>
              <a:rPr lang="en-US" sz="1700">
                <a:solidFill>
                  <a:schemeClr val="tx1">
                    <a:lumMod val="75000"/>
                    <a:lumOff val="25000"/>
                  </a:schemeClr>
                </a:solidFill>
              </a:rPr>
              <a:t>Display the decoded message to the user.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763270"/>
            <a:ext cx="4171950" cy="599440"/>
          </a:xfrm>
        </p:spPr>
        <p:txBody>
          <a:bodyPr/>
          <a:lstStyle/>
          <a:p>
            <a:r>
              <a:rPr lang="en-US"/>
              <a:t>Python code Output</a:t>
            </a:r>
          </a:p>
        </p:txBody>
      </p:sp>
      <p:pic>
        <p:nvPicPr>
          <p:cNvPr id="4" name="Picture 3" descr="284892506-5b92af09-2949-4790-8837-ad9f81e28062"/>
          <p:cNvPicPr>
            <a:picLocks noChangeAspect="1"/>
          </p:cNvPicPr>
          <p:nvPr/>
        </p:nvPicPr>
        <p:blipFill>
          <a:blip r:embed="rId2"/>
          <a:stretch>
            <a:fillRect/>
          </a:stretch>
        </p:blipFill>
        <p:spPr>
          <a:xfrm>
            <a:off x="6361430" y="1654810"/>
            <a:ext cx="5067300" cy="4229100"/>
          </a:xfrm>
          <a:prstGeom prst="rect">
            <a:avLst/>
          </a:prstGeom>
        </p:spPr>
      </p:pic>
      <p:pic>
        <p:nvPicPr>
          <p:cNvPr id="5" name="Picture 4" descr="284892328-8180bb13-a3b0-42dd-ae89-cb7d73ea5153"/>
          <p:cNvPicPr>
            <a:picLocks noChangeAspect="1"/>
          </p:cNvPicPr>
          <p:nvPr/>
        </p:nvPicPr>
        <p:blipFill>
          <a:blip r:embed="rId3"/>
          <a:srcRect r="15348" b="10627"/>
          <a:stretch>
            <a:fillRect/>
          </a:stretch>
        </p:blipFill>
        <p:spPr>
          <a:xfrm>
            <a:off x="428625" y="1655445"/>
            <a:ext cx="5435600" cy="422846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02372"/>
            <a:ext cx="11029616" cy="1188720"/>
          </a:xfrm>
        </p:spPr>
        <p:txBody>
          <a:bodyPr anchor="ctr"/>
          <a:lstStyle/>
          <a:p>
            <a:r>
              <a:rPr lang="en-GB"/>
              <a:t>Results</a:t>
            </a:r>
            <a:r>
              <a:rPr lang="en-US" altLang="en-GB"/>
              <a:t> </a:t>
            </a:r>
          </a:p>
        </p:txBody>
      </p:sp>
      <p:sp>
        <p:nvSpPr>
          <p:cNvPr id="3" name="Content Placeholder 2"/>
          <p:cNvSpPr>
            <a:spLocks noGrp="1"/>
          </p:cNvSpPr>
          <p:nvPr>
            <p:ph idx="1"/>
          </p:nvPr>
        </p:nvSpPr>
        <p:spPr>
          <a:xfrm>
            <a:off x="581025" y="1332230"/>
            <a:ext cx="11170920" cy="1421130"/>
          </a:xfrm>
        </p:spPr>
        <p:txBody>
          <a:bodyPr/>
          <a:lstStyle/>
          <a:p>
            <a:pPr marL="0" indent="0">
              <a:buNone/>
            </a:pPr>
            <a:r>
              <a:rPr lang="en-US" sz="1750" kern="0" spc="-35" dirty="0">
                <a:solidFill>
                  <a:srgbClr val="272525"/>
                </a:solidFill>
                <a:latin typeface="Source Sans Pro" pitchFamily="34" charset="0"/>
                <a:ea typeface="Source Sans Pro" pitchFamily="34" charset="-122"/>
                <a:cs typeface="Source Sans Pro" pitchFamily="34" charset="-120"/>
                <a:sym typeface="+mn-ea"/>
              </a:rPr>
              <a:t>The results of my project were promising, indicating that the Least Significant Bit Steganography technique can be an effective method of hiding secret messages in digital images. The tool successfully encoded and decoded messages without noticeably affecting the visual appearance of the image. Furthermore, the tool was able to withstand various attack methods, demonstrating its effectiveness in maintaining the secrecy of the messages.</a:t>
            </a:r>
            <a:endParaRPr lang="en-US" sz="1750" kern="0" spc="-35" dirty="0">
              <a:solidFill>
                <a:srgbClr val="272525"/>
              </a:solidFill>
              <a:latin typeface="Source Sans Pro" pitchFamily="34" charset="0"/>
              <a:ea typeface="Source Sans Pro" pitchFamily="34" charset="-122"/>
              <a:cs typeface="Source Sans Pro" pitchFamily="34" charset="-120"/>
            </a:endParaRPr>
          </a:p>
          <a:p>
            <a:pPr marL="0" indent="0">
              <a:buNone/>
            </a:pPr>
            <a:endParaRPr lang="en-US"/>
          </a:p>
        </p:txBody>
      </p:sp>
      <p:sp>
        <p:nvSpPr>
          <p:cNvPr id="31" name="Text Box 30"/>
          <p:cNvSpPr txBox="1"/>
          <p:nvPr/>
        </p:nvSpPr>
        <p:spPr>
          <a:xfrm>
            <a:off x="1586865" y="2814320"/>
            <a:ext cx="3280410" cy="521970"/>
          </a:xfrm>
          <a:prstGeom prst="rect">
            <a:avLst/>
          </a:prstGeom>
          <a:noFill/>
        </p:spPr>
        <p:txBody>
          <a:bodyPr wrap="square" rtlCol="0" anchor="t">
            <a:spAutoFit/>
          </a:bodyPr>
          <a:lstStyle/>
          <a:p>
            <a:r>
              <a:rPr lang="en-GB" sz="2800" cap="all">
                <a:solidFill>
                  <a:schemeClr val="tx1">
                    <a:lumMod val="75000"/>
                    <a:lumOff val="25000"/>
                  </a:schemeClr>
                </a:solidFill>
                <a:latin typeface="+mj-lt"/>
                <a:ea typeface="+mj-ea"/>
                <a:cs typeface="+mj-cs"/>
              </a:rPr>
              <a:t>Orignal Image </a:t>
            </a:r>
            <a:endParaRPr lang="en-US"/>
          </a:p>
        </p:txBody>
      </p:sp>
      <p:sp>
        <p:nvSpPr>
          <p:cNvPr id="32" name="Text Box 31"/>
          <p:cNvSpPr txBox="1"/>
          <p:nvPr/>
        </p:nvSpPr>
        <p:spPr>
          <a:xfrm>
            <a:off x="7710170" y="2814320"/>
            <a:ext cx="2923540" cy="521970"/>
          </a:xfrm>
          <a:prstGeom prst="rect">
            <a:avLst/>
          </a:prstGeom>
          <a:noFill/>
        </p:spPr>
        <p:txBody>
          <a:bodyPr wrap="none" rtlCol="0" anchor="t">
            <a:spAutoFit/>
          </a:bodyPr>
          <a:lstStyle/>
          <a:p>
            <a:r>
              <a:rPr lang="en-GB" sz="2800" cap="all">
                <a:solidFill>
                  <a:schemeClr val="tx1">
                    <a:lumMod val="75000"/>
                    <a:lumOff val="25000"/>
                  </a:schemeClr>
                </a:solidFill>
                <a:latin typeface="+mj-lt"/>
                <a:ea typeface="+mj-ea"/>
                <a:cs typeface="+mj-cs"/>
              </a:rPr>
              <a:t>Encoded Image</a:t>
            </a:r>
            <a:r>
              <a:rPr lang="en-US"/>
              <a:t> </a:t>
            </a:r>
          </a:p>
        </p:txBody>
      </p:sp>
      <p:pic>
        <p:nvPicPr>
          <p:cNvPr id="33" name="Picture 32" descr="apple"/>
          <p:cNvPicPr>
            <a:picLocks noChangeAspect="1"/>
          </p:cNvPicPr>
          <p:nvPr/>
        </p:nvPicPr>
        <p:blipFill>
          <a:blip r:embed="rId2"/>
          <a:stretch>
            <a:fillRect/>
          </a:stretch>
        </p:blipFill>
        <p:spPr>
          <a:xfrm>
            <a:off x="1196340" y="3279775"/>
            <a:ext cx="3456305" cy="3427095"/>
          </a:xfrm>
          <a:prstGeom prst="rect">
            <a:avLst/>
          </a:prstGeom>
        </p:spPr>
      </p:pic>
      <p:pic>
        <p:nvPicPr>
          <p:cNvPr id="34" name="Picture 33" descr="encode"/>
          <p:cNvPicPr>
            <a:picLocks noChangeAspect="1"/>
          </p:cNvPicPr>
          <p:nvPr/>
        </p:nvPicPr>
        <p:blipFill>
          <a:blip r:embed="rId3"/>
          <a:stretch>
            <a:fillRect/>
          </a:stretch>
        </p:blipFill>
        <p:spPr>
          <a:xfrm>
            <a:off x="7562215" y="3397250"/>
            <a:ext cx="3219450" cy="319214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mn-ea"/>
              </a:rPr>
              <a:t>Image steganography Using lsb method</a:t>
            </a:r>
            <a:r>
              <a:rPr lang="en-GB"/>
              <a:t/>
            </a:r>
            <a:br>
              <a:rPr lang="en-GB"/>
            </a:br>
            <a:endParaRPr lang="en-US"/>
          </a:p>
        </p:txBody>
      </p:sp>
      <p:sp>
        <p:nvSpPr>
          <p:cNvPr id="3" name="Content Placeholder 2"/>
          <p:cNvSpPr>
            <a:spLocks noGrp="1"/>
          </p:cNvSpPr>
          <p:nvPr>
            <p:ph idx="1"/>
          </p:nvPr>
        </p:nvSpPr>
        <p:spPr>
          <a:xfrm>
            <a:off x="581025" y="1671320"/>
            <a:ext cx="10460990" cy="2063115"/>
          </a:xfrm>
        </p:spPr>
        <p:txBody>
          <a:bodyPr/>
          <a:lstStyle/>
          <a:p>
            <a:r>
              <a:rPr lang="en-US" dirty="0">
                <a:solidFill>
                  <a:srgbClr val="272525"/>
                </a:solidFill>
                <a:latin typeface="+mj-ea"/>
                <a:ea typeface="Montserrat" pitchFamily="34" charset="-122"/>
                <a:cs typeface="+mj-ea"/>
                <a:sym typeface="+mn-ea"/>
              </a:rPr>
              <a:t>Welcome to my presentation on Least Significant Bit Steganography. </a:t>
            </a:r>
            <a:br>
              <a:rPr lang="en-US" dirty="0">
                <a:solidFill>
                  <a:srgbClr val="272525"/>
                </a:solidFill>
                <a:latin typeface="+mj-ea"/>
                <a:ea typeface="Montserrat" pitchFamily="34" charset="-122"/>
                <a:cs typeface="+mj-ea"/>
                <a:sym typeface="+mn-ea"/>
              </a:rPr>
            </a:br>
            <a:r>
              <a:rPr lang="en-US" dirty="0">
                <a:solidFill>
                  <a:srgbClr val="272525"/>
                </a:solidFill>
                <a:latin typeface="+mj-ea"/>
                <a:ea typeface="Montserrat" pitchFamily="34" charset="-122"/>
                <a:cs typeface="+mj-ea"/>
                <a:sym typeface="+mn-ea"/>
              </a:rPr>
              <a:t>My name is </a:t>
            </a:r>
            <a:r>
              <a:rPr lang="en-US" b="1" dirty="0">
                <a:solidFill>
                  <a:srgbClr val="272525"/>
                </a:solidFill>
                <a:latin typeface="+mj-ea"/>
                <a:ea typeface="Montserrat" pitchFamily="34" charset="-122"/>
                <a:cs typeface="+mj-ea"/>
                <a:sym typeface="+mn-ea"/>
              </a:rPr>
              <a:t>MEGHRAJ DILIP Patil </a:t>
            </a:r>
            <a:r>
              <a:rPr lang="en-US" dirty="0">
                <a:solidFill>
                  <a:srgbClr val="272525"/>
                </a:solidFill>
                <a:latin typeface="+mj-ea"/>
                <a:ea typeface="Montserrat" pitchFamily="34" charset="-122"/>
                <a:cs typeface="+mj-ea"/>
                <a:sym typeface="+mn-ea"/>
              </a:rPr>
              <a:t>and I will be discussing my project as part of my </a:t>
            </a:r>
            <a:r>
              <a:rPr lang="en-US" b="1" dirty="0">
                <a:solidFill>
                  <a:srgbClr val="272525"/>
                </a:solidFill>
                <a:latin typeface="+mj-ea"/>
                <a:ea typeface="Montserrat" pitchFamily="34" charset="-122"/>
                <a:cs typeface="+mj-ea"/>
                <a:sym typeface="+mn-ea"/>
              </a:rPr>
              <a:t>CYBERSECURITY</a:t>
            </a:r>
            <a:r>
              <a:rPr lang="en-US" dirty="0">
                <a:solidFill>
                  <a:srgbClr val="272525"/>
                </a:solidFill>
                <a:latin typeface="+mj-ea"/>
                <a:ea typeface="Montserrat" pitchFamily="34" charset="-122"/>
                <a:cs typeface="+mj-ea"/>
                <a:sym typeface="+mn-ea"/>
              </a:rPr>
              <a:t> internship AT </a:t>
            </a:r>
            <a:r>
              <a:rPr lang="en-US" b="1" dirty="0" smtClean="0">
                <a:solidFill>
                  <a:srgbClr val="272525"/>
                </a:solidFill>
                <a:latin typeface="+mj-ea"/>
                <a:ea typeface="Montserrat" pitchFamily="34" charset="-122"/>
                <a:cs typeface="+mj-ea"/>
                <a:sym typeface="+mn-ea"/>
              </a:rPr>
              <a:t>SURE TRUST </a:t>
            </a:r>
            <a:r>
              <a:rPr lang="en-US" dirty="0" smtClean="0">
                <a:solidFill>
                  <a:srgbClr val="272525"/>
                </a:solidFill>
                <a:latin typeface="+mj-ea"/>
                <a:ea typeface="Montserrat" pitchFamily="34" charset="-122"/>
                <a:cs typeface="+mj-ea"/>
                <a:sym typeface="+mn-ea"/>
              </a:rPr>
              <a:t>.</a:t>
            </a:r>
            <a:endParaRPr lang="en-US" dirty="0">
              <a:solidFill>
                <a:srgbClr val="272525"/>
              </a:solidFill>
              <a:latin typeface="+mj-ea"/>
              <a:ea typeface="Montserrat" pitchFamily="34" charset="-122"/>
              <a:cs typeface="+mj-ea"/>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AGENDA</a:t>
            </a:r>
          </a:p>
        </p:txBody>
      </p:sp>
      <p:sp>
        <p:nvSpPr>
          <p:cNvPr id="11" name="Text 2"/>
          <p:cNvSpPr/>
          <p:nvPr/>
        </p:nvSpPr>
        <p:spPr>
          <a:xfrm>
            <a:off x="580985" y="1732836"/>
            <a:ext cx="9578102" cy="355402"/>
          </a:xfrm>
          <a:prstGeom prst="rect">
            <a:avLst/>
          </a:prstGeom>
          <a:noFill/>
        </p:spPr>
        <p:txBody>
          <a:bodyPr wrap="none" rtlCol="0" anchor="t"/>
          <a:lstStyle/>
          <a:p>
            <a:pPr marL="342900" indent="-342900" algn="l">
              <a:lnSpc>
                <a:spcPts val="2800"/>
              </a:lnSpc>
              <a:buSzPct val="100000"/>
              <a:buChar char="•"/>
            </a:pPr>
            <a:r>
              <a:rPr lang="en-US" sz="1750" kern="0" spc="-35" dirty="0">
                <a:solidFill>
                  <a:srgbClr val="272525"/>
                </a:solidFill>
                <a:latin typeface="Source Sans Pro" pitchFamily="34" charset="0"/>
                <a:ea typeface="Source Sans Pro" pitchFamily="34" charset="-122"/>
                <a:cs typeface="Source Sans Pro" pitchFamily="34" charset="-120"/>
              </a:rPr>
              <a:t>Introduction to LSB steganographyand Project overview</a:t>
            </a:r>
            <a:endParaRPr lang="en-US" sz="1750" dirty="0"/>
          </a:p>
        </p:txBody>
      </p:sp>
      <p:sp>
        <p:nvSpPr>
          <p:cNvPr id="12" name="Text 3"/>
          <p:cNvSpPr/>
          <p:nvPr/>
        </p:nvSpPr>
        <p:spPr>
          <a:xfrm>
            <a:off x="580985" y="2177058"/>
            <a:ext cx="9578102" cy="355402"/>
          </a:xfrm>
          <a:prstGeom prst="rect">
            <a:avLst/>
          </a:prstGeom>
          <a:noFill/>
        </p:spPr>
        <p:txBody>
          <a:bodyPr wrap="none" rtlCol="0" anchor="t"/>
          <a:lstStyle/>
          <a:p>
            <a:pPr marL="342900" indent="-342900" algn="l">
              <a:lnSpc>
                <a:spcPts val="2800"/>
              </a:lnSpc>
              <a:buSzPct val="100000"/>
              <a:buChar char="•"/>
            </a:pPr>
            <a:r>
              <a:rPr lang="en-US" sz="1750" dirty="0"/>
              <a:t>End users of my Projects </a:t>
            </a:r>
          </a:p>
        </p:txBody>
      </p:sp>
      <p:sp>
        <p:nvSpPr>
          <p:cNvPr id="13" name="Text 4"/>
          <p:cNvSpPr/>
          <p:nvPr/>
        </p:nvSpPr>
        <p:spPr>
          <a:xfrm>
            <a:off x="580985" y="2621280"/>
            <a:ext cx="9578102" cy="355402"/>
          </a:xfrm>
          <a:prstGeom prst="rect">
            <a:avLst/>
          </a:prstGeom>
          <a:noFill/>
        </p:spPr>
        <p:txBody>
          <a:bodyPr wrap="none" rtlCol="0" anchor="t"/>
          <a:lstStyle/>
          <a:p>
            <a:pPr marL="342900" indent="-342900" algn="l">
              <a:lnSpc>
                <a:spcPts val="2800"/>
              </a:lnSpc>
              <a:buSzPct val="100000"/>
              <a:buChar char="•"/>
            </a:pPr>
            <a:r>
              <a:rPr lang="en-US" sz="1750" kern="0" spc="-35" dirty="0">
                <a:solidFill>
                  <a:srgbClr val="272525"/>
                </a:solidFill>
                <a:latin typeface="Source Sans Pro" pitchFamily="34" charset="0"/>
                <a:ea typeface="Source Sans Pro" pitchFamily="34" charset="-122"/>
                <a:cs typeface="Source Sans Pro" pitchFamily="34" charset="-120"/>
              </a:rPr>
              <a:t>Solution of my project and its value proposition</a:t>
            </a:r>
            <a:endParaRPr lang="en-US" sz="1750" dirty="0"/>
          </a:p>
        </p:txBody>
      </p:sp>
      <p:sp>
        <p:nvSpPr>
          <p:cNvPr id="14" name="Text 5"/>
          <p:cNvSpPr/>
          <p:nvPr/>
        </p:nvSpPr>
        <p:spPr>
          <a:xfrm>
            <a:off x="580985" y="3065502"/>
            <a:ext cx="9578102" cy="355402"/>
          </a:xfrm>
          <a:prstGeom prst="rect">
            <a:avLst/>
          </a:prstGeom>
          <a:noFill/>
        </p:spPr>
        <p:txBody>
          <a:bodyPr wrap="none" rtlCol="0" anchor="t"/>
          <a:lstStyle/>
          <a:p>
            <a:pPr marL="342900" indent="-342900" algn="l">
              <a:lnSpc>
                <a:spcPts val="2800"/>
              </a:lnSpc>
              <a:buSzPct val="100000"/>
              <a:buChar char="•"/>
            </a:pPr>
            <a:r>
              <a:rPr lang="en-US" sz="1750" dirty="0"/>
              <a:t>Customization in my project the differentiating factor </a:t>
            </a:r>
          </a:p>
        </p:txBody>
      </p:sp>
      <p:sp>
        <p:nvSpPr>
          <p:cNvPr id="15" name="Text 6"/>
          <p:cNvSpPr/>
          <p:nvPr/>
        </p:nvSpPr>
        <p:spPr>
          <a:xfrm>
            <a:off x="580985" y="3509724"/>
            <a:ext cx="9578102" cy="355402"/>
          </a:xfrm>
          <a:prstGeom prst="rect">
            <a:avLst/>
          </a:prstGeom>
          <a:noFill/>
        </p:spPr>
        <p:txBody>
          <a:bodyPr wrap="none" rtlCol="0" anchor="t"/>
          <a:lstStyle/>
          <a:p>
            <a:pPr marL="342900" indent="-342900" algn="l">
              <a:lnSpc>
                <a:spcPts val="2800"/>
              </a:lnSpc>
              <a:buSzPct val="100000"/>
              <a:buChar char="•"/>
            </a:pPr>
            <a:r>
              <a:rPr lang="en-US" sz="1750" dirty="0"/>
              <a:t>Modelling of my project </a:t>
            </a:r>
          </a:p>
        </p:txBody>
      </p:sp>
      <p:sp>
        <p:nvSpPr>
          <p:cNvPr id="16" name="Text 7"/>
          <p:cNvSpPr/>
          <p:nvPr/>
        </p:nvSpPr>
        <p:spPr>
          <a:xfrm>
            <a:off x="580985" y="3953947"/>
            <a:ext cx="9578102" cy="355402"/>
          </a:xfrm>
          <a:prstGeom prst="rect">
            <a:avLst/>
          </a:prstGeom>
          <a:noFill/>
        </p:spPr>
        <p:txBody>
          <a:bodyPr wrap="none" rtlCol="0" anchor="t"/>
          <a:lstStyle/>
          <a:p>
            <a:pPr marL="342900" indent="-342900" algn="l">
              <a:lnSpc>
                <a:spcPts val="2800"/>
              </a:lnSpc>
              <a:buSzPct val="100000"/>
              <a:buChar char="•"/>
            </a:pPr>
            <a:r>
              <a:rPr lang="en-US" sz="1750" dirty="0"/>
              <a:t>Results of my projects </a:t>
            </a:r>
          </a:p>
          <a:p>
            <a:pPr marL="342900" indent="-342900" algn="l">
              <a:lnSpc>
                <a:spcPts val="2800"/>
              </a:lnSpc>
              <a:buSzPct val="100000"/>
              <a:buChar char="•"/>
            </a:pPr>
            <a:r>
              <a:rPr lang="en-US" sz="1750" dirty="0"/>
              <a:t>External links for reference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510" y="556895"/>
            <a:ext cx="10694670" cy="1036320"/>
          </a:xfrm>
        </p:spPr>
        <p:txBody>
          <a:bodyPr anchor="ctr"/>
          <a:lstStyle/>
          <a:p>
            <a:r>
              <a:rPr lang="en-US"/>
              <a:t>PROJECT  OVERVIEW</a:t>
            </a:r>
          </a:p>
        </p:txBody>
      </p:sp>
      <p:sp>
        <p:nvSpPr>
          <p:cNvPr id="8" name="Text 4"/>
          <p:cNvSpPr/>
          <p:nvPr/>
        </p:nvSpPr>
        <p:spPr>
          <a:xfrm>
            <a:off x="581025" y="5065316"/>
            <a:ext cx="3481149" cy="1421606"/>
          </a:xfrm>
          <a:prstGeom prst="rect">
            <a:avLst/>
          </a:prstGeom>
          <a:noFill/>
        </p:spPr>
        <p:txBody>
          <a:bodyPr wrap="square" rtlCol="0" anchor="t"/>
          <a:lstStyle/>
          <a:p>
            <a:pPr marL="0" algn="l">
              <a:lnSpc>
                <a:spcPts val="2735"/>
              </a:lnSpc>
              <a:buClrTx/>
              <a:buSzTx/>
              <a:buFontTx/>
              <a:buNone/>
            </a:pPr>
            <a:r>
              <a:rPr lang="en-US" sz="1750" kern="0" spc="-35" dirty="0">
                <a:solidFill>
                  <a:srgbClr val="272525"/>
                </a:solidFill>
                <a:latin typeface="Source Sans Pro" pitchFamily="34" charset="0"/>
                <a:ea typeface="Source Sans Pro" pitchFamily="34" charset="-122"/>
                <a:cs typeface="Source Sans Pro" pitchFamily="34" charset="-120"/>
              </a:rPr>
              <a:t>I explored various encryption techniques to ensure that the messages are secure and</a:t>
            </a:r>
          </a:p>
          <a:p>
            <a:pPr marL="0" algn="l">
              <a:lnSpc>
                <a:spcPts val="2735"/>
              </a:lnSpc>
              <a:buClrTx/>
              <a:buSzTx/>
              <a:buFontTx/>
              <a:buNone/>
            </a:pPr>
            <a:r>
              <a:rPr lang="en-US" sz="1750" kern="0" spc="-35" dirty="0">
                <a:solidFill>
                  <a:srgbClr val="272525"/>
                </a:solidFill>
                <a:latin typeface="Source Sans Pro" pitchFamily="34" charset="0"/>
                <a:ea typeface="Source Sans Pro" pitchFamily="34" charset="-122"/>
                <a:cs typeface="Source Sans Pro" pitchFamily="34" charset="-120"/>
              </a:rPr>
              <a:t> cannot be easily decoded.</a:t>
            </a:r>
          </a:p>
        </p:txBody>
      </p:sp>
      <p:sp>
        <p:nvSpPr>
          <p:cNvPr id="11" name="Text 6"/>
          <p:cNvSpPr/>
          <p:nvPr/>
        </p:nvSpPr>
        <p:spPr>
          <a:xfrm>
            <a:off x="4395430" y="5065316"/>
            <a:ext cx="3481149" cy="1421606"/>
          </a:xfrm>
          <a:prstGeom prst="rect">
            <a:avLst/>
          </a:prstGeom>
          <a:noFill/>
        </p:spPr>
        <p:txBody>
          <a:bodyPr wrap="square" rtlCol="0" anchor="t">
            <a:noAutofit/>
          </a:bodyPr>
          <a:lstStyle/>
          <a:p>
            <a:pPr lvl="0" algn="l">
              <a:lnSpc>
                <a:spcPts val="2800"/>
              </a:lnSpc>
              <a:buClrTx/>
              <a:buSzTx/>
              <a:buFontTx/>
            </a:pPr>
            <a:r>
              <a:rPr lang="en-US" sz="1750" kern="0" spc="-35" dirty="0">
                <a:solidFill>
                  <a:srgbClr val="272525"/>
                </a:solidFill>
                <a:latin typeface="Source Sans Pro" pitchFamily="34" charset="0"/>
                <a:ea typeface="Source Sans Pro" pitchFamily="34" charset="-122"/>
                <a:cs typeface="Source Sans Pro" pitchFamily="34" charset="-120"/>
                <a:sym typeface="+mn-ea"/>
              </a:rPr>
              <a:t>I used</a:t>
            </a:r>
            <a:r>
              <a:rPr lang="en-US" sz="1750" dirty="0">
                <a:solidFill>
                  <a:srgbClr val="272525"/>
                </a:solidFill>
                <a:latin typeface="Montserrat" pitchFamily="34" charset="0"/>
                <a:ea typeface="Montserrat" pitchFamily="34" charset="-122"/>
                <a:cs typeface="Montserrat" pitchFamily="34" charset="-120"/>
                <a:sym typeface="+mn-ea"/>
              </a:rPr>
              <a:t> </a:t>
            </a:r>
            <a:r>
              <a:rPr lang="en-US" sz="1750" kern="0" spc="-35" dirty="0">
                <a:solidFill>
                  <a:srgbClr val="272525"/>
                </a:solidFill>
                <a:latin typeface="Source Sans Pro" pitchFamily="34" charset="0"/>
                <a:ea typeface="Source Sans Pro" pitchFamily="34" charset="-122"/>
                <a:cs typeface="Source Sans Pro" pitchFamily="34" charset="-120"/>
                <a:sym typeface="+mn-ea"/>
              </a:rPr>
              <a:t>pixel manipulation algorithms to embed the messages into the least </a:t>
            </a:r>
          </a:p>
          <a:p>
            <a:pPr lvl="0" algn="l">
              <a:lnSpc>
                <a:spcPts val="2800"/>
              </a:lnSpc>
              <a:buClrTx/>
              <a:buSzTx/>
              <a:buFontTx/>
            </a:pPr>
            <a:r>
              <a:rPr lang="en-US" sz="1750" kern="0" spc="-35" dirty="0">
                <a:solidFill>
                  <a:srgbClr val="272525"/>
                </a:solidFill>
                <a:latin typeface="Source Sans Pro" pitchFamily="34" charset="0"/>
                <a:ea typeface="Source Sans Pro" pitchFamily="34" charset="-122"/>
                <a:cs typeface="Source Sans Pro" pitchFamily="34" charset="-120"/>
                <a:sym typeface="+mn-ea"/>
              </a:rPr>
              <a:t>significant bits of the image.</a:t>
            </a:r>
            <a:endParaRPr lang="en-US" sz="1750" dirty="0">
              <a:solidFill>
                <a:srgbClr val="272525"/>
              </a:solidFill>
              <a:latin typeface="Montserrat" pitchFamily="34" charset="0"/>
              <a:ea typeface="Montserrat" pitchFamily="34" charset="-122"/>
              <a:cs typeface="Montserrat" pitchFamily="34" charset="-120"/>
              <a:sym typeface="+mn-ea"/>
            </a:endParaRPr>
          </a:p>
        </p:txBody>
      </p:sp>
      <p:sp>
        <p:nvSpPr>
          <p:cNvPr id="13" name="Text 7"/>
          <p:cNvSpPr/>
          <p:nvPr/>
        </p:nvSpPr>
        <p:spPr>
          <a:xfrm>
            <a:off x="8209836" y="4495959"/>
            <a:ext cx="2221944" cy="347186"/>
          </a:xfrm>
          <a:prstGeom prst="rect">
            <a:avLst/>
          </a:prstGeom>
          <a:noFill/>
        </p:spPr>
        <p:txBody>
          <a:bodyPr wrap="none" rtlCol="0" anchor="t"/>
          <a:lstStyle/>
          <a:p>
            <a:pPr marL="0" algn="l">
              <a:lnSpc>
                <a:spcPts val="2735"/>
              </a:lnSpc>
              <a:buClrTx/>
              <a:buSzTx/>
              <a:buFontTx/>
              <a:buNone/>
            </a:pPr>
            <a:r>
              <a:rPr lang="en-US" sz="1750" b="1" kern="0" spc="-35" dirty="0">
                <a:solidFill>
                  <a:srgbClr val="272525"/>
                </a:solidFill>
                <a:latin typeface="Source Sans Pro" pitchFamily="34" charset="0"/>
                <a:ea typeface="Source Sans Pro" pitchFamily="34" charset="-122"/>
                <a:cs typeface="Source Sans Pro" pitchFamily="34" charset="-120"/>
              </a:rPr>
              <a:t>Decryption</a:t>
            </a:r>
          </a:p>
        </p:txBody>
      </p:sp>
      <p:sp>
        <p:nvSpPr>
          <p:cNvPr id="14" name="Text 8"/>
          <p:cNvSpPr/>
          <p:nvPr/>
        </p:nvSpPr>
        <p:spPr>
          <a:xfrm>
            <a:off x="8210550" y="5065395"/>
            <a:ext cx="3480435" cy="1776730"/>
          </a:xfrm>
          <a:prstGeom prst="rect">
            <a:avLst/>
          </a:prstGeom>
          <a:noFill/>
        </p:spPr>
        <p:txBody>
          <a:bodyPr wrap="square" rtlCol="0" anchor="t"/>
          <a:lstStyle/>
          <a:p>
            <a:pPr marL="0" algn="l">
              <a:lnSpc>
                <a:spcPts val="2800"/>
              </a:lnSpc>
              <a:buClrTx/>
              <a:buSzTx/>
              <a:buFontTx/>
              <a:buNone/>
            </a:pPr>
            <a:r>
              <a:rPr lang="en-US" sz="1750" kern="0" spc="-35" dirty="0">
                <a:solidFill>
                  <a:srgbClr val="272525"/>
                </a:solidFill>
                <a:latin typeface="Source Sans Pro" pitchFamily="34" charset="0"/>
                <a:ea typeface="Source Sans Pro" pitchFamily="34" charset="-122"/>
                <a:cs typeface="Source Sans Pro" pitchFamily="34" charset="-120"/>
              </a:rPr>
              <a:t>I also created a tool that can be used to extract the messages from the images using the same key used for encryption.</a:t>
            </a:r>
          </a:p>
        </p:txBody>
      </p:sp>
      <p:sp>
        <p:nvSpPr>
          <p:cNvPr id="15" name="Text 2"/>
          <p:cNvSpPr/>
          <p:nvPr/>
        </p:nvSpPr>
        <p:spPr>
          <a:xfrm>
            <a:off x="651510" y="1521420"/>
            <a:ext cx="11109960"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Source Sans Pro" pitchFamily="34" charset="0"/>
                <a:ea typeface="Source Sans Pro" pitchFamily="34" charset="-122"/>
                <a:cs typeface="Source Sans Pro" pitchFamily="34" charset="-120"/>
              </a:rPr>
              <a:t>The purpose of my project was to develop a tool that can be used to encode secret messages into digital images using the Least Significant Bit Steganography technique.</a:t>
            </a:r>
          </a:p>
        </p:txBody>
      </p:sp>
      <p:pic>
        <p:nvPicPr>
          <p:cNvPr id="16" name="Image 1" descr="preencoded.png"/>
          <p:cNvPicPr>
            <a:picLocks noChangeAspect="1"/>
          </p:cNvPicPr>
          <p:nvPr/>
        </p:nvPicPr>
        <p:blipFill>
          <a:blip r:embed="rId2"/>
          <a:stretch>
            <a:fillRect/>
          </a:stretch>
        </p:blipFill>
        <p:spPr>
          <a:xfrm>
            <a:off x="651510" y="2597785"/>
            <a:ext cx="2710815" cy="1675765"/>
          </a:xfrm>
          <a:prstGeom prst="rect">
            <a:avLst/>
          </a:prstGeom>
        </p:spPr>
      </p:pic>
      <p:sp>
        <p:nvSpPr>
          <p:cNvPr id="17" name="Text 3"/>
          <p:cNvSpPr/>
          <p:nvPr/>
        </p:nvSpPr>
        <p:spPr>
          <a:xfrm>
            <a:off x="581025" y="4495959"/>
            <a:ext cx="2221944" cy="347186"/>
          </a:xfrm>
          <a:prstGeom prst="rect">
            <a:avLst/>
          </a:prstGeom>
          <a:noFill/>
        </p:spPr>
        <p:txBody>
          <a:bodyPr wrap="none" rtlCol="0" anchor="t"/>
          <a:lstStyle/>
          <a:p>
            <a:pPr marL="0" algn="l">
              <a:lnSpc>
                <a:spcPts val="2800"/>
              </a:lnSpc>
              <a:buClrTx/>
              <a:buSzTx/>
              <a:buFontTx/>
              <a:buNone/>
            </a:pPr>
            <a:r>
              <a:rPr lang="en-US" sz="1750" b="1" kern="0" spc="-35" dirty="0">
                <a:solidFill>
                  <a:srgbClr val="272525"/>
                </a:solidFill>
                <a:latin typeface="Source Sans Pro" pitchFamily="34" charset="0"/>
                <a:ea typeface="Source Sans Pro" pitchFamily="34" charset="-122"/>
                <a:cs typeface="Source Sans Pro" pitchFamily="34" charset="-120"/>
              </a:rPr>
              <a:t>Encryption</a:t>
            </a:r>
          </a:p>
        </p:txBody>
      </p:sp>
      <p:pic>
        <p:nvPicPr>
          <p:cNvPr id="18" name="Image 2" descr="preencoded.png"/>
          <p:cNvPicPr>
            <a:picLocks noChangeAspect="1"/>
          </p:cNvPicPr>
          <p:nvPr/>
        </p:nvPicPr>
        <p:blipFill>
          <a:blip r:embed="rId3"/>
          <a:stretch>
            <a:fillRect/>
          </a:stretch>
        </p:blipFill>
        <p:spPr>
          <a:xfrm>
            <a:off x="4395470" y="2603500"/>
            <a:ext cx="2701925" cy="1670050"/>
          </a:xfrm>
          <a:prstGeom prst="rect">
            <a:avLst/>
          </a:prstGeom>
        </p:spPr>
      </p:pic>
      <p:sp>
        <p:nvSpPr>
          <p:cNvPr id="19" name="Text 5"/>
          <p:cNvSpPr/>
          <p:nvPr/>
        </p:nvSpPr>
        <p:spPr>
          <a:xfrm>
            <a:off x="4395430" y="4495959"/>
            <a:ext cx="2225040" cy="347186"/>
          </a:xfrm>
          <a:prstGeom prst="rect">
            <a:avLst/>
          </a:prstGeom>
          <a:noFill/>
        </p:spPr>
        <p:txBody>
          <a:bodyPr wrap="none" rtlCol="0" anchor="t"/>
          <a:lstStyle/>
          <a:p>
            <a:pPr marL="0" algn="l">
              <a:lnSpc>
                <a:spcPts val="2735"/>
              </a:lnSpc>
              <a:buClrTx/>
              <a:buSzTx/>
              <a:buFontTx/>
              <a:buNone/>
            </a:pPr>
            <a:r>
              <a:rPr lang="en-US" sz="1750" b="1" kern="0" spc="-35" dirty="0">
                <a:solidFill>
                  <a:srgbClr val="272525"/>
                </a:solidFill>
                <a:latin typeface="Source Sans Pro" pitchFamily="34" charset="0"/>
                <a:ea typeface="Source Sans Pro" pitchFamily="34" charset="-122"/>
                <a:cs typeface="Source Sans Pro" pitchFamily="34" charset="-120"/>
              </a:rPr>
              <a:t>Pixel Manipulation</a:t>
            </a:r>
            <a:endParaRPr lang="en-US" sz="2185" b="1" dirty="0">
              <a:solidFill>
                <a:srgbClr val="396AF1"/>
              </a:solidFill>
              <a:latin typeface="Barlow" pitchFamily="34" charset="0"/>
              <a:ea typeface="Barlow" pitchFamily="34" charset="-122"/>
              <a:cs typeface="Barlow" pitchFamily="34" charset="-120"/>
            </a:endParaRPr>
          </a:p>
        </p:txBody>
      </p:sp>
      <p:pic>
        <p:nvPicPr>
          <p:cNvPr id="20" name="Image 3" descr="preencoded.png"/>
          <p:cNvPicPr>
            <a:picLocks noChangeAspect="1"/>
          </p:cNvPicPr>
          <p:nvPr/>
        </p:nvPicPr>
        <p:blipFill>
          <a:blip r:embed="rId4"/>
          <a:stretch>
            <a:fillRect/>
          </a:stretch>
        </p:blipFill>
        <p:spPr>
          <a:xfrm>
            <a:off x="8209915" y="2603500"/>
            <a:ext cx="2771140" cy="171259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a:t>WHO ARE THE END USERS of this project?</a:t>
            </a:r>
            <a:endParaRPr lang="en-US"/>
          </a:p>
        </p:txBody>
      </p:sp>
      <p:sp>
        <p:nvSpPr>
          <p:cNvPr id="3" name="Content Placeholder 2"/>
          <p:cNvSpPr>
            <a:spLocks noGrp="1"/>
          </p:cNvSpPr>
          <p:nvPr>
            <p:ph idx="1"/>
          </p:nvPr>
        </p:nvSpPr>
        <p:spPr>
          <a:xfrm>
            <a:off x="581025" y="1732915"/>
            <a:ext cx="10076180" cy="2104390"/>
          </a:xfrm>
        </p:spPr>
        <p:txBody>
          <a:bodyPr/>
          <a:lstStyle/>
          <a:p>
            <a:r>
              <a:rPr lang="en-US" sz="1750" kern="0" spc="-35" dirty="0">
                <a:solidFill>
                  <a:srgbClr val="272525"/>
                </a:solidFill>
                <a:latin typeface="Source Sans Pro" pitchFamily="34" charset="0"/>
                <a:ea typeface="Source Sans Pro" pitchFamily="34" charset="-122"/>
                <a:cs typeface="Source Sans Pro" pitchFamily="34" charset="-120"/>
                <a:sym typeface="+mn-ea"/>
              </a:rPr>
              <a:t>The main target audience for my project is anyone who needs to securely transmit digital images with hidden information. This could include individuals or organizations in fields such as journalism, law enforcement, or intelligence agencies who need to share sensitive information while maintaining plausible deniability.</a:t>
            </a:r>
            <a:endParaRPr lang="en-US" sz="1750" kern="0" spc="-35" dirty="0">
              <a:solidFill>
                <a:srgbClr val="272525"/>
              </a:solidFill>
              <a:latin typeface="Source Sans Pro" pitchFamily="34" charset="0"/>
              <a:ea typeface="Source Sans Pro" pitchFamily="34" charset="-122"/>
              <a:cs typeface="Source Sans Pro" pitchFamily="34" charset="-120"/>
            </a:endParaRPr>
          </a:p>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sz="2800"/>
              <a:t/>
            </a:r>
            <a:br>
              <a:rPr lang="en-US" sz="2800"/>
            </a:br>
            <a:r>
              <a:rPr lang="en-US" sz="2800"/>
              <a:t>YOUR SOLUTION AND ITS VALUE PROPOSITION</a:t>
            </a:r>
            <a:endParaRPr lang="en-US"/>
          </a:p>
        </p:txBody>
      </p:sp>
      <p:sp>
        <p:nvSpPr>
          <p:cNvPr id="3" name="Content Placeholder 2"/>
          <p:cNvSpPr>
            <a:spLocks noGrp="1"/>
          </p:cNvSpPr>
          <p:nvPr>
            <p:ph idx="1"/>
          </p:nvPr>
        </p:nvSpPr>
        <p:spPr>
          <a:xfrm>
            <a:off x="581025" y="1682750"/>
            <a:ext cx="11029315" cy="1831340"/>
          </a:xfrm>
        </p:spPr>
        <p:txBody>
          <a:bodyPr/>
          <a:lstStyle/>
          <a:p>
            <a:r>
              <a:rPr lang="en-US" sz="1750" kern="0" spc="-35" dirty="0">
                <a:solidFill>
                  <a:srgbClr val="272525"/>
                </a:solidFill>
                <a:latin typeface="Source Sans Pro" pitchFamily="34" charset="0"/>
                <a:ea typeface="Source Sans Pro" pitchFamily="34" charset="-122"/>
                <a:cs typeface="Source Sans Pro" pitchFamily="34" charset="-120"/>
                <a:sym typeface="+mn-ea"/>
              </a:rPr>
              <a:t>My solution offers a simple and effective way to securely encode and decode messages in digital images while maintaining their visual appearance. By using the Least Significant Bit Steganography technique, my tool ensures that the hidden messages are virtually undetectable, making it an ideal choice for anyone who needs to communicate secretly while appearing normal.</a:t>
            </a:r>
            <a:endParaRPr lang="en-US" sz="1750" kern="0" spc="-35" dirty="0">
              <a:solidFill>
                <a:srgbClr val="272525"/>
              </a:solidFill>
              <a:latin typeface="Source Sans Pro" pitchFamily="34" charset="0"/>
              <a:ea typeface="Source Sans Pro" pitchFamily="34" charset="-122"/>
              <a:cs typeface="Source Sans Pro" pitchFamily="34" charset="-120"/>
            </a:endParaRPr>
          </a:p>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p:cNvSpPr>
            <a:spLocks noGrp="1"/>
          </p:cNvSpPr>
          <p:nvPr>
            <p:ph idx="1"/>
          </p:nvPr>
        </p:nvSpPr>
        <p:spPr>
          <a:xfrm>
            <a:off x="581025" y="1414780"/>
            <a:ext cx="10887710" cy="2214880"/>
          </a:xfrm>
        </p:spPr>
        <p:txBody>
          <a:bodyPr/>
          <a:lstStyle/>
          <a:p>
            <a:r>
              <a:rPr lang="en-US"/>
              <a:t>My code allows users to hide messages in images using steganography and retrieve them later with the correct password. The encoding process embeds the message in the image, and the decoding process extracts the hidden message using the provided password.</a:t>
            </a:r>
            <a:r>
              <a:rPr lang="en-US">
                <a:sym typeface="+mn-ea"/>
              </a:rPr>
              <a:t>I also created a user-friendly interface that allows anyone to easily encode and decode messages in just a few clicks. In addition, I extensively tested my tool to ensure that it can withstand various attack methods.</a:t>
            </a:r>
          </a:p>
          <a:p>
            <a:endParaRPr lang="en-US"/>
          </a:p>
          <a:p>
            <a:pPr marL="0" indent="0">
              <a:buNone/>
            </a:pPr>
            <a:endParaRPr lang="en-US"/>
          </a:p>
        </p:txBody>
      </p:sp>
      <p:sp>
        <p:nvSpPr>
          <p:cNvPr id="14" name="Content Placeholder 2"/>
          <p:cNvSpPr>
            <a:spLocks noGrp="1"/>
          </p:cNvSpPr>
          <p:nvPr/>
        </p:nvSpPr>
        <p:spPr>
          <a:xfrm>
            <a:off x="581025" y="1424305"/>
            <a:ext cx="10887710" cy="5337810"/>
          </a:xfrm>
          <a:prstGeom prst="rect">
            <a:avLst/>
          </a:prstGeom>
        </p:spPr>
        <p:txBody>
          <a:bodyPr vert="horz" lIns="91440" tIns="45720" rIns="91440" bIns="45720" rtlCol="0" anchor="ctr">
            <a:normAutofit/>
          </a:bodyPr>
          <a:lst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Adding passoword to encrypt and decrypt Image :- </a:t>
            </a:r>
            <a:r>
              <a:rPr lang="en-US"/>
              <a:t>I added password and added encyrption to encode and decode the image </a:t>
            </a:r>
          </a:p>
          <a:p>
            <a:r>
              <a:rPr lang="en-US" b="1"/>
              <a:t>User-Friendly internface :- </a:t>
            </a:r>
            <a:r>
              <a:rPr lang="en-US"/>
              <a:t> I created a simple intuitie interface that anyone can use just type few things and your encoded image is produced </a:t>
            </a:r>
          </a:p>
          <a:p>
            <a:r>
              <a:rPr lang="en-US" b="1"/>
              <a:t>Through tesing :-</a:t>
            </a:r>
            <a:r>
              <a:rPr lang="en-US"/>
              <a:t> I tested my code against various attack methods to ensure its effectiveness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p:cNvSpPr>
            <a:spLocks noGrp="1"/>
          </p:cNvSpPr>
          <p:nvPr>
            <p:ph idx="1"/>
          </p:nvPr>
        </p:nvSpPr>
        <p:spPr>
          <a:xfrm>
            <a:off x="581025" y="1366520"/>
            <a:ext cx="11029315" cy="5069205"/>
          </a:xfrm>
        </p:spPr>
        <p:txBody>
          <a:bodyPr/>
          <a:lstStyle/>
          <a:p>
            <a:r>
              <a:rPr lang="en-US" b="1"/>
              <a:t>Image Processing with OpenCV:</a:t>
            </a:r>
            <a:r>
              <a:rPr lang="en-US"/>
              <a:t>The project uses the OpenCV library for image processing.</a:t>
            </a:r>
          </a:p>
          <a:p>
            <a:r>
              <a:rPr lang="en-US" b="1"/>
              <a:t>Binary Data Representation: </a:t>
            </a:r>
            <a:r>
              <a:rPr lang="en-US"/>
              <a:t>The data2binary function converts data (either a string, bytes, or numpy array) into its binary representation.</a:t>
            </a:r>
          </a:p>
          <a:p>
            <a:r>
              <a:rPr lang="en-US" b="1"/>
              <a:t>LSB Steganography:</a:t>
            </a:r>
            <a:r>
              <a:rPr lang="en-US"/>
              <a:t>The hide_data function manipulates the least significant bits of each color channel in the image to hide the data.</a:t>
            </a:r>
          </a:p>
          <a:p>
            <a:r>
              <a:rPr lang="en-US" b="1"/>
              <a:t>User Interaction with Input/Output:</a:t>
            </a:r>
            <a:r>
              <a:rPr lang="en-US"/>
              <a:t>The code uses user input for image file names, messages, passwords, and menu choices.</a:t>
            </a:r>
          </a:p>
          <a:p>
            <a:r>
              <a:rPr lang="en-US" b="1"/>
              <a:t>Error Handling:</a:t>
            </a:r>
            <a:r>
              <a:rPr lang="en-US"/>
              <a:t>The code includes error handling, such as checking for empty data.</a:t>
            </a:r>
          </a:p>
          <a:p>
            <a:r>
              <a:rPr lang="en-US" b="1"/>
              <a:t>Dynamic Image Resizing and Quality Optimization:</a:t>
            </a:r>
            <a:r>
              <a:rPr lang="en-US"/>
              <a:t>The code dynamically resizes the image during encoding and optimizes the image quality during saving.</a:t>
            </a:r>
          </a:p>
          <a:p>
            <a:r>
              <a:rPr lang="en-US" b="1"/>
              <a:t>Control Flow and Looping</a:t>
            </a:r>
            <a:r>
              <a:rPr lang="en-US"/>
              <a:t>:The main steganography function utilizes a loop for repeated user interaction.</a:t>
            </a:r>
          </a:p>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40" y="438150"/>
            <a:ext cx="3845560" cy="629920"/>
          </a:xfrm>
        </p:spPr>
        <p:txBody>
          <a:bodyPr>
            <a:normAutofit/>
          </a:bodyPr>
          <a:lstStyle/>
          <a:p>
            <a:r>
              <a:rPr lang="en-US"/>
              <a:t>encoding Algorithm </a:t>
            </a:r>
          </a:p>
        </p:txBody>
      </p:sp>
      <p:sp>
        <p:nvSpPr>
          <p:cNvPr id="5" name="Shape 2"/>
          <p:cNvSpPr/>
          <p:nvPr/>
        </p:nvSpPr>
        <p:spPr>
          <a:xfrm flipH="1">
            <a:off x="3874770" y="1513840"/>
            <a:ext cx="76200" cy="4319905"/>
          </a:xfrm>
          <a:prstGeom prst="rect">
            <a:avLst/>
          </a:prstGeom>
          <a:solidFill>
            <a:srgbClr val="FFE0E0"/>
          </a:solidFill>
        </p:spPr>
      </p:sp>
      <p:sp>
        <p:nvSpPr>
          <p:cNvPr id="6" name="Shape 3"/>
          <p:cNvSpPr/>
          <p:nvPr/>
        </p:nvSpPr>
        <p:spPr>
          <a:xfrm>
            <a:off x="4053622" y="1361976"/>
            <a:ext cx="544354" cy="31075"/>
          </a:xfrm>
          <a:prstGeom prst="rect">
            <a:avLst/>
          </a:prstGeom>
          <a:solidFill>
            <a:srgbClr val="FFE0E0"/>
          </a:solidFill>
        </p:spPr>
      </p:sp>
      <p:sp>
        <p:nvSpPr>
          <p:cNvPr id="7" name="Shape 4"/>
          <p:cNvSpPr/>
          <p:nvPr/>
        </p:nvSpPr>
        <p:spPr>
          <a:xfrm>
            <a:off x="3703062" y="1285161"/>
            <a:ext cx="349925" cy="349925"/>
          </a:xfrm>
          <a:prstGeom prst="roundRect">
            <a:avLst>
              <a:gd name="adj" fmla="val 26670"/>
            </a:avLst>
          </a:prstGeom>
          <a:solidFill>
            <a:srgbClr val="FFE0E0"/>
          </a:solidFill>
        </p:spPr>
      </p:sp>
      <p:sp>
        <p:nvSpPr>
          <p:cNvPr id="8" name="Text 5"/>
          <p:cNvSpPr/>
          <p:nvPr/>
        </p:nvSpPr>
        <p:spPr>
          <a:xfrm>
            <a:off x="3841770" y="1242457"/>
            <a:ext cx="76200" cy="291703"/>
          </a:xfrm>
          <a:prstGeom prst="rect">
            <a:avLst/>
          </a:prstGeom>
          <a:noFill/>
        </p:spPr>
        <p:txBody>
          <a:bodyPr wrap="none" rtlCol="0" anchor="t"/>
          <a:lstStyle/>
          <a:p>
            <a:pPr marL="0" indent="0" algn="ctr">
              <a:lnSpc>
                <a:spcPts val="2295"/>
              </a:lnSpc>
              <a:buNone/>
            </a:pPr>
            <a:r>
              <a:rPr lang="en-US" sz="1835" dirty="0">
                <a:solidFill>
                  <a:srgbClr val="1F1E1E"/>
                </a:solidFill>
                <a:latin typeface="Red Hat Text" pitchFamily="34" charset="0"/>
                <a:ea typeface="Red Hat Text" pitchFamily="34" charset="-122"/>
                <a:cs typeface="Red Hat Text" pitchFamily="34" charset="-120"/>
              </a:rPr>
              <a:t>1</a:t>
            </a:r>
            <a:endParaRPr lang="en-US" sz="1835" dirty="0"/>
          </a:p>
        </p:txBody>
      </p:sp>
      <p:sp>
        <p:nvSpPr>
          <p:cNvPr id="9" name="Text 6"/>
          <p:cNvSpPr/>
          <p:nvPr/>
        </p:nvSpPr>
        <p:spPr>
          <a:xfrm>
            <a:off x="4734123" y="1236028"/>
            <a:ext cx="1555313" cy="243007"/>
          </a:xfrm>
          <a:prstGeom prst="rect">
            <a:avLst/>
          </a:prstGeom>
          <a:noFill/>
        </p:spPr>
        <p:txBody>
          <a:bodyPr wrap="none" rtlCol="0" anchor="t"/>
          <a:lstStyle/>
          <a:p>
            <a:pPr marL="0" indent="0" algn="l">
              <a:lnSpc>
                <a:spcPts val="1915"/>
              </a:lnSpc>
              <a:buNone/>
            </a:pPr>
            <a:r>
              <a:rPr lang="en-US" sz="1700" b="1">
                <a:solidFill>
                  <a:schemeClr val="tx1">
                    <a:lumMod val="75000"/>
                    <a:lumOff val="25000"/>
                  </a:schemeClr>
                </a:solidFill>
              </a:rPr>
              <a:t>User Input</a:t>
            </a:r>
            <a:endParaRPr lang="en-US" sz="1530" b="1" dirty="0"/>
          </a:p>
        </p:txBody>
      </p:sp>
      <p:sp>
        <p:nvSpPr>
          <p:cNvPr id="10" name="Text 7"/>
          <p:cNvSpPr/>
          <p:nvPr/>
        </p:nvSpPr>
        <p:spPr>
          <a:xfrm>
            <a:off x="4734123" y="1574205"/>
            <a:ext cx="5864781" cy="248722"/>
          </a:xfrm>
          <a:prstGeom prst="rect">
            <a:avLst/>
          </a:prstGeom>
          <a:noFill/>
        </p:spPr>
        <p:txBody>
          <a:bodyPr wrap="none" rtlCol="0" anchor="t"/>
          <a:lstStyle/>
          <a:p>
            <a:pPr marL="0" indent="0" algn="l">
              <a:lnSpc>
                <a:spcPts val="1960"/>
              </a:lnSpc>
              <a:buNone/>
            </a:pPr>
            <a:r>
              <a:rPr lang="en-US" sz="1700">
                <a:solidFill>
                  <a:schemeClr val="tx1">
                    <a:lumMod val="75000"/>
                    <a:lumOff val="25000"/>
                  </a:schemeClr>
                </a:solidFill>
              </a:rPr>
              <a:t>Obtain the image name, message, and password from the user.</a:t>
            </a:r>
            <a:endParaRPr lang="en-US" sz="1225" dirty="0"/>
          </a:p>
        </p:txBody>
      </p:sp>
      <p:sp>
        <p:nvSpPr>
          <p:cNvPr id="11" name="Shape 8"/>
          <p:cNvSpPr/>
          <p:nvPr/>
        </p:nvSpPr>
        <p:spPr>
          <a:xfrm>
            <a:off x="4053622" y="2233355"/>
            <a:ext cx="544354" cy="31075"/>
          </a:xfrm>
          <a:prstGeom prst="rect">
            <a:avLst/>
          </a:prstGeom>
          <a:solidFill>
            <a:srgbClr val="FFE0E0"/>
          </a:solidFill>
        </p:spPr>
      </p:sp>
      <p:sp>
        <p:nvSpPr>
          <p:cNvPr id="12" name="Shape 9"/>
          <p:cNvSpPr/>
          <p:nvPr/>
        </p:nvSpPr>
        <p:spPr>
          <a:xfrm>
            <a:off x="3677027" y="2103199"/>
            <a:ext cx="349925" cy="349925"/>
          </a:xfrm>
          <a:prstGeom prst="roundRect">
            <a:avLst>
              <a:gd name="adj" fmla="val 26670"/>
            </a:avLst>
          </a:prstGeom>
          <a:solidFill>
            <a:srgbClr val="FFE0E0"/>
          </a:solidFill>
        </p:spPr>
      </p:sp>
      <p:sp>
        <p:nvSpPr>
          <p:cNvPr id="13" name="Text 10"/>
          <p:cNvSpPr/>
          <p:nvPr/>
        </p:nvSpPr>
        <p:spPr>
          <a:xfrm>
            <a:off x="3787160" y="2103041"/>
            <a:ext cx="129540" cy="291703"/>
          </a:xfrm>
          <a:prstGeom prst="rect">
            <a:avLst/>
          </a:prstGeom>
          <a:noFill/>
        </p:spPr>
        <p:txBody>
          <a:bodyPr wrap="none" rtlCol="0" anchor="t"/>
          <a:lstStyle/>
          <a:p>
            <a:pPr marL="0" indent="0" algn="ctr">
              <a:lnSpc>
                <a:spcPts val="2295"/>
              </a:lnSpc>
              <a:buNone/>
            </a:pPr>
            <a:r>
              <a:rPr lang="en-US" sz="1835" dirty="0">
                <a:solidFill>
                  <a:srgbClr val="1F1E1E"/>
                </a:solidFill>
                <a:latin typeface="Red Hat Text" pitchFamily="34" charset="0"/>
                <a:ea typeface="Red Hat Text" pitchFamily="34" charset="-122"/>
                <a:cs typeface="Red Hat Text" pitchFamily="34" charset="-120"/>
              </a:rPr>
              <a:t>2</a:t>
            </a:r>
            <a:endParaRPr lang="en-US" sz="1835" dirty="0"/>
          </a:p>
        </p:txBody>
      </p:sp>
      <p:sp>
        <p:nvSpPr>
          <p:cNvPr id="14" name="Text 11"/>
          <p:cNvSpPr/>
          <p:nvPr/>
        </p:nvSpPr>
        <p:spPr>
          <a:xfrm>
            <a:off x="4598035" y="2140585"/>
            <a:ext cx="1555115" cy="275590"/>
          </a:xfrm>
          <a:prstGeom prst="rect">
            <a:avLst/>
          </a:prstGeom>
          <a:noFill/>
        </p:spPr>
        <p:txBody>
          <a:bodyPr wrap="none" rtlCol="0" anchor="t"/>
          <a:lstStyle/>
          <a:p>
            <a:pPr marL="0" indent="0" algn="l">
              <a:lnSpc>
                <a:spcPts val="1915"/>
              </a:lnSpc>
              <a:buNone/>
            </a:pPr>
            <a:r>
              <a:rPr lang="en-US" sz="1700" b="1">
                <a:solidFill>
                  <a:schemeClr val="tx1">
                    <a:lumMod val="75000"/>
                    <a:lumOff val="25000"/>
                  </a:schemeClr>
                </a:solidFill>
              </a:rPr>
              <a:t>Read Image</a:t>
            </a:r>
          </a:p>
        </p:txBody>
      </p:sp>
      <p:sp>
        <p:nvSpPr>
          <p:cNvPr id="15" name="Text 12"/>
          <p:cNvSpPr/>
          <p:nvPr/>
        </p:nvSpPr>
        <p:spPr>
          <a:xfrm>
            <a:off x="4647763" y="2462728"/>
            <a:ext cx="5864781" cy="248722"/>
          </a:xfrm>
          <a:prstGeom prst="rect">
            <a:avLst/>
          </a:prstGeom>
          <a:noFill/>
        </p:spPr>
        <p:txBody>
          <a:bodyPr wrap="none" rtlCol="0" anchor="t"/>
          <a:lstStyle/>
          <a:p>
            <a:pPr marL="0" algn="l">
              <a:lnSpc>
                <a:spcPts val="1915"/>
              </a:lnSpc>
              <a:buClrTx/>
              <a:buSzTx/>
              <a:buFontTx/>
              <a:buNone/>
            </a:pPr>
            <a:r>
              <a:rPr lang="en-US" sz="1700">
                <a:solidFill>
                  <a:schemeClr val="tx1">
                    <a:lumMod val="75000"/>
                    <a:lumOff val="25000"/>
                  </a:schemeClr>
                </a:solidFill>
              </a:rPr>
              <a:t>Read the original image using OpenCV.</a:t>
            </a:r>
          </a:p>
        </p:txBody>
      </p:sp>
      <p:sp>
        <p:nvSpPr>
          <p:cNvPr id="16" name="Shape 13"/>
          <p:cNvSpPr/>
          <p:nvPr/>
        </p:nvSpPr>
        <p:spPr>
          <a:xfrm>
            <a:off x="4080292" y="3382228"/>
            <a:ext cx="544354" cy="31075"/>
          </a:xfrm>
          <a:prstGeom prst="rect">
            <a:avLst/>
          </a:prstGeom>
          <a:solidFill>
            <a:srgbClr val="FFE0E0"/>
          </a:solidFill>
        </p:spPr>
      </p:sp>
      <p:sp>
        <p:nvSpPr>
          <p:cNvPr id="17" name="Shape 14"/>
          <p:cNvSpPr/>
          <p:nvPr/>
        </p:nvSpPr>
        <p:spPr>
          <a:xfrm>
            <a:off x="3737352" y="3281918"/>
            <a:ext cx="349925" cy="349925"/>
          </a:xfrm>
          <a:prstGeom prst="roundRect">
            <a:avLst>
              <a:gd name="adj" fmla="val 26670"/>
            </a:avLst>
          </a:prstGeom>
          <a:solidFill>
            <a:srgbClr val="FFE0E0"/>
          </a:solidFill>
        </p:spPr>
      </p:sp>
      <p:sp>
        <p:nvSpPr>
          <p:cNvPr id="18" name="Text 15"/>
          <p:cNvSpPr/>
          <p:nvPr/>
        </p:nvSpPr>
        <p:spPr>
          <a:xfrm>
            <a:off x="3813830" y="3246199"/>
            <a:ext cx="137160" cy="291703"/>
          </a:xfrm>
          <a:prstGeom prst="rect">
            <a:avLst/>
          </a:prstGeom>
          <a:noFill/>
        </p:spPr>
        <p:txBody>
          <a:bodyPr wrap="none" rtlCol="0" anchor="t"/>
          <a:lstStyle/>
          <a:p>
            <a:pPr marL="0" indent="0" algn="ctr">
              <a:lnSpc>
                <a:spcPts val="2295"/>
              </a:lnSpc>
              <a:buNone/>
            </a:pPr>
            <a:endParaRPr lang="en-US" sz="1835" dirty="0"/>
          </a:p>
        </p:txBody>
      </p:sp>
      <p:sp>
        <p:nvSpPr>
          <p:cNvPr id="19" name="Text 16"/>
          <p:cNvSpPr/>
          <p:nvPr/>
        </p:nvSpPr>
        <p:spPr>
          <a:xfrm>
            <a:off x="4631888" y="3289300"/>
            <a:ext cx="1555313" cy="243007"/>
          </a:xfrm>
          <a:prstGeom prst="rect">
            <a:avLst/>
          </a:prstGeom>
          <a:noFill/>
        </p:spPr>
        <p:txBody>
          <a:bodyPr wrap="none" rtlCol="0" anchor="t"/>
          <a:lstStyle/>
          <a:p>
            <a:pPr marL="0" algn="l">
              <a:lnSpc>
                <a:spcPts val="1915"/>
              </a:lnSpc>
              <a:buClrTx/>
              <a:buSzTx/>
              <a:buFontTx/>
              <a:buNone/>
            </a:pPr>
            <a:r>
              <a:rPr lang="en-US" sz="1700" b="1">
                <a:solidFill>
                  <a:schemeClr val="tx1">
                    <a:lumMod val="75000"/>
                    <a:lumOff val="25000"/>
                  </a:schemeClr>
                </a:solidFill>
              </a:rPr>
              <a:t>Hide Data</a:t>
            </a:r>
          </a:p>
        </p:txBody>
      </p:sp>
      <p:sp>
        <p:nvSpPr>
          <p:cNvPr id="20" name="Text 17"/>
          <p:cNvSpPr/>
          <p:nvPr/>
        </p:nvSpPr>
        <p:spPr>
          <a:xfrm>
            <a:off x="4647763" y="3598902"/>
            <a:ext cx="5864781" cy="497443"/>
          </a:xfrm>
          <a:prstGeom prst="rect">
            <a:avLst/>
          </a:prstGeom>
          <a:noFill/>
        </p:spPr>
        <p:txBody>
          <a:bodyPr wrap="square" rtlCol="0" anchor="t"/>
          <a:lstStyle/>
          <a:p>
            <a:pPr marL="0" algn="l">
              <a:lnSpc>
                <a:spcPts val="1915"/>
              </a:lnSpc>
              <a:buClrTx/>
              <a:buSzTx/>
              <a:buFontTx/>
              <a:buNone/>
            </a:pPr>
            <a:r>
              <a:rPr lang="en-US" sz="1700">
                <a:solidFill>
                  <a:schemeClr val="tx1">
                    <a:lumMod val="75000"/>
                    <a:lumOff val="25000"/>
                  </a:schemeClr>
                </a:solidFill>
              </a:rPr>
              <a:t>Concatenate the password with the message and convert it to binary. Then, update the least significant bits of the image pixels with the binary data.</a:t>
            </a:r>
          </a:p>
        </p:txBody>
      </p:sp>
      <p:sp>
        <p:nvSpPr>
          <p:cNvPr id="21" name="Shape 18"/>
          <p:cNvSpPr/>
          <p:nvPr/>
        </p:nvSpPr>
        <p:spPr>
          <a:xfrm>
            <a:off x="4026952" y="4807962"/>
            <a:ext cx="544354" cy="31075"/>
          </a:xfrm>
          <a:prstGeom prst="rect">
            <a:avLst/>
          </a:prstGeom>
          <a:solidFill>
            <a:srgbClr val="FFE0E0"/>
          </a:solidFill>
        </p:spPr>
      </p:sp>
      <p:sp>
        <p:nvSpPr>
          <p:cNvPr id="22" name="Shape 19"/>
          <p:cNvSpPr/>
          <p:nvPr/>
        </p:nvSpPr>
        <p:spPr>
          <a:xfrm>
            <a:off x="3703062" y="4648597"/>
            <a:ext cx="349925" cy="349925"/>
          </a:xfrm>
          <a:prstGeom prst="roundRect">
            <a:avLst>
              <a:gd name="adj" fmla="val 26670"/>
            </a:avLst>
          </a:prstGeom>
          <a:solidFill>
            <a:srgbClr val="FFE0E0"/>
          </a:solidFill>
        </p:spPr>
      </p:sp>
      <p:sp>
        <p:nvSpPr>
          <p:cNvPr id="23" name="Text 20"/>
          <p:cNvSpPr/>
          <p:nvPr/>
        </p:nvSpPr>
        <p:spPr>
          <a:xfrm>
            <a:off x="3771920" y="4649073"/>
            <a:ext cx="144780" cy="291703"/>
          </a:xfrm>
          <a:prstGeom prst="rect">
            <a:avLst/>
          </a:prstGeom>
          <a:noFill/>
        </p:spPr>
        <p:txBody>
          <a:bodyPr wrap="none" rtlCol="0" anchor="t"/>
          <a:lstStyle/>
          <a:p>
            <a:pPr marL="0" indent="0" algn="ctr">
              <a:lnSpc>
                <a:spcPts val="2295"/>
              </a:lnSpc>
              <a:buNone/>
            </a:pPr>
            <a:r>
              <a:rPr lang="en-US" sz="1835" dirty="0">
                <a:solidFill>
                  <a:srgbClr val="1F1E1E"/>
                </a:solidFill>
                <a:latin typeface="Red Hat Text" pitchFamily="34" charset="0"/>
                <a:ea typeface="Red Hat Text" pitchFamily="34" charset="-122"/>
                <a:cs typeface="Red Hat Text" pitchFamily="34" charset="-120"/>
              </a:rPr>
              <a:t>4</a:t>
            </a:r>
            <a:endParaRPr lang="en-US" sz="1835" dirty="0"/>
          </a:p>
        </p:txBody>
      </p:sp>
      <p:sp>
        <p:nvSpPr>
          <p:cNvPr id="24" name="Text 21"/>
          <p:cNvSpPr/>
          <p:nvPr/>
        </p:nvSpPr>
        <p:spPr>
          <a:xfrm>
            <a:off x="4647763" y="4673759"/>
            <a:ext cx="2004060" cy="243007"/>
          </a:xfrm>
          <a:prstGeom prst="rect">
            <a:avLst/>
          </a:prstGeom>
          <a:noFill/>
        </p:spPr>
        <p:txBody>
          <a:bodyPr wrap="none" rtlCol="0" anchor="t"/>
          <a:lstStyle/>
          <a:p>
            <a:pPr marL="0" indent="0" algn="l">
              <a:lnSpc>
                <a:spcPts val="1915"/>
              </a:lnSpc>
              <a:buNone/>
            </a:pPr>
            <a:r>
              <a:rPr lang="en-US" sz="1700" b="1">
                <a:solidFill>
                  <a:schemeClr val="tx1">
                    <a:lumMod val="75000"/>
                    <a:lumOff val="25000"/>
                  </a:schemeClr>
                </a:solidFill>
              </a:rPr>
              <a:t>Resize and Save Image</a:t>
            </a:r>
            <a:endParaRPr lang="en-US" sz="1530" b="1" dirty="0"/>
          </a:p>
        </p:txBody>
      </p:sp>
      <p:sp>
        <p:nvSpPr>
          <p:cNvPr id="25" name="Text 22"/>
          <p:cNvSpPr/>
          <p:nvPr/>
        </p:nvSpPr>
        <p:spPr>
          <a:xfrm>
            <a:off x="4734123" y="4998601"/>
            <a:ext cx="5864781" cy="248722"/>
          </a:xfrm>
          <a:prstGeom prst="rect">
            <a:avLst/>
          </a:prstGeom>
          <a:noFill/>
        </p:spPr>
        <p:txBody>
          <a:bodyPr wrap="none" rtlCol="0" anchor="t"/>
          <a:lstStyle/>
          <a:p>
            <a:pPr marL="0" algn="l">
              <a:lnSpc>
                <a:spcPts val="1915"/>
              </a:lnSpc>
              <a:buClrTx/>
              <a:buSzTx/>
              <a:buFontTx/>
              <a:buNone/>
            </a:pPr>
            <a:r>
              <a:rPr lang="en-US" sz="1700">
                <a:solidFill>
                  <a:schemeClr val="tx1">
                    <a:lumMod val="75000"/>
                    <a:lumOff val="25000"/>
                  </a:schemeClr>
                </a:solidFill>
              </a:rPr>
              <a:t>If needed, use PIL to resize the image and save the encoded image.</a:t>
            </a:r>
          </a:p>
        </p:txBody>
      </p:sp>
      <p:sp>
        <p:nvSpPr>
          <p:cNvPr id="26" name="Shape 23"/>
          <p:cNvSpPr/>
          <p:nvPr/>
        </p:nvSpPr>
        <p:spPr>
          <a:xfrm>
            <a:off x="4087277" y="5802531"/>
            <a:ext cx="544354" cy="31075"/>
          </a:xfrm>
          <a:prstGeom prst="rect">
            <a:avLst/>
          </a:prstGeom>
          <a:solidFill>
            <a:srgbClr val="FFE0E0"/>
          </a:solidFill>
        </p:spPr>
      </p:sp>
      <p:sp>
        <p:nvSpPr>
          <p:cNvPr id="27" name="Shape 24"/>
          <p:cNvSpPr/>
          <p:nvPr/>
        </p:nvSpPr>
        <p:spPr>
          <a:xfrm>
            <a:off x="3703697" y="5672376"/>
            <a:ext cx="349925" cy="349925"/>
          </a:xfrm>
          <a:prstGeom prst="roundRect">
            <a:avLst>
              <a:gd name="adj" fmla="val 26670"/>
            </a:avLst>
          </a:prstGeom>
          <a:solidFill>
            <a:srgbClr val="FFE0E0"/>
          </a:solidFill>
        </p:spPr>
      </p:sp>
      <p:sp>
        <p:nvSpPr>
          <p:cNvPr id="28" name="Text 25"/>
          <p:cNvSpPr/>
          <p:nvPr/>
        </p:nvSpPr>
        <p:spPr>
          <a:xfrm>
            <a:off x="3813830" y="5672217"/>
            <a:ext cx="137160" cy="291703"/>
          </a:xfrm>
          <a:prstGeom prst="rect">
            <a:avLst/>
          </a:prstGeom>
          <a:noFill/>
        </p:spPr>
        <p:txBody>
          <a:bodyPr wrap="none" rtlCol="0" anchor="t"/>
          <a:lstStyle/>
          <a:p>
            <a:pPr marL="0" indent="0" algn="ctr">
              <a:lnSpc>
                <a:spcPts val="2295"/>
              </a:lnSpc>
              <a:buNone/>
            </a:pPr>
            <a:r>
              <a:rPr lang="en-US" sz="1835" dirty="0">
                <a:solidFill>
                  <a:srgbClr val="1F1E1E"/>
                </a:solidFill>
                <a:latin typeface="Red Hat Text" pitchFamily="34" charset="0"/>
                <a:ea typeface="Red Hat Text" pitchFamily="34" charset="-122"/>
                <a:cs typeface="Red Hat Text" pitchFamily="34" charset="-120"/>
              </a:rPr>
              <a:t>5</a:t>
            </a:r>
            <a:endParaRPr lang="en-US" sz="1835" dirty="0"/>
          </a:p>
        </p:txBody>
      </p:sp>
      <p:sp>
        <p:nvSpPr>
          <p:cNvPr id="29" name="Text 26"/>
          <p:cNvSpPr/>
          <p:nvPr/>
        </p:nvSpPr>
        <p:spPr>
          <a:xfrm>
            <a:off x="4624903" y="5672138"/>
            <a:ext cx="1555313" cy="243007"/>
          </a:xfrm>
          <a:prstGeom prst="rect">
            <a:avLst/>
          </a:prstGeom>
          <a:noFill/>
        </p:spPr>
        <p:txBody>
          <a:bodyPr wrap="none" rtlCol="0" anchor="t"/>
          <a:lstStyle/>
          <a:p>
            <a:pPr marL="0" algn="l">
              <a:lnSpc>
                <a:spcPts val="1915"/>
              </a:lnSpc>
              <a:buClrTx/>
              <a:buSzTx/>
              <a:buFontTx/>
              <a:buNone/>
            </a:pPr>
            <a:r>
              <a:rPr lang="en-US" sz="1700" b="1">
                <a:solidFill>
                  <a:schemeClr val="tx1">
                    <a:lumMod val="75000"/>
                    <a:lumOff val="25000"/>
                  </a:schemeClr>
                </a:solidFill>
              </a:rPr>
              <a:t>User Output</a:t>
            </a:r>
          </a:p>
        </p:txBody>
      </p:sp>
      <p:sp>
        <p:nvSpPr>
          <p:cNvPr id="30" name="Text 27"/>
          <p:cNvSpPr/>
          <p:nvPr/>
        </p:nvSpPr>
        <p:spPr>
          <a:xfrm>
            <a:off x="4734123" y="6006505"/>
            <a:ext cx="5864781" cy="248722"/>
          </a:xfrm>
          <a:prstGeom prst="rect">
            <a:avLst/>
          </a:prstGeom>
          <a:noFill/>
        </p:spPr>
        <p:txBody>
          <a:bodyPr wrap="none" rtlCol="0" anchor="t"/>
          <a:lstStyle/>
          <a:p>
            <a:pPr marL="0" algn="l">
              <a:lnSpc>
                <a:spcPts val="1915"/>
              </a:lnSpc>
              <a:buClrTx/>
              <a:buSzTx/>
              <a:buFontTx/>
              <a:buNone/>
            </a:pPr>
            <a:r>
              <a:rPr lang="en-US" sz="1700">
                <a:solidFill>
                  <a:schemeClr val="tx1">
                    <a:lumMod val="75000"/>
                    <a:lumOff val="25000"/>
                  </a:schemeClr>
                </a:solidFill>
              </a:rPr>
              <a:t>Display a success message to the user.</a:t>
            </a:r>
          </a:p>
        </p:txBody>
      </p:sp>
      <p:sp>
        <p:nvSpPr>
          <p:cNvPr id="31" name="Text Box 30"/>
          <p:cNvSpPr txBox="1"/>
          <p:nvPr/>
        </p:nvSpPr>
        <p:spPr>
          <a:xfrm>
            <a:off x="3733800" y="3210560"/>
            <a:ext cx="353695" cy="374015"/>
          </a:xfrm>
          <a:prstGeom prst="rect">
            <a:avLst/>
          </a:prstGeom>
          <a:noFill/>
        </p:spPr>
        <p:txBody>
          <a:bodyPr wrap="none" rtlCol="0">
            <a:spAutoFit/>
          </a:bodyPr>
          <a:lstStyle/>
          <a:p>
            <a:pPr algn="l"/>
            <a:r>
              <a:rPr lang="en-US" sz="1835" dirty="0">
                <a:solidFill>
                  <a:srgbClr val="1F1E1E"/>
                </a:solidFill>
                <a:latin typeface="Red Hat Text" pitchFamily="34" charset="0"/>
                <a:ea typeface="Red Hat Text" pitchFamily="34" charset="-122"/>
                <a:cs typeface="Red Hat Text" pitchFamily="34" charset="-120"/>
                <a:sym typeface="+mn-ea"/>
              </a:rPr>
              <a:t>3</a:t>
            </a:r>
            <a:endParaRPr lang="en-US" sz="1835"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862</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Barlow</vt:lpstr>
      <vt:lpstr>Calibri</vt:lpstr>
      <vt:lpstr>Franklin Gothic Book</vt:lpstr>
      <vt:lpstr>Franklin Gothic Demi</vt:lpstr>
      <vt:lpstr>Montserrat</vt:lpstr>
      <vt:lpstr>Red Hat Text</vt:lpstr>
      <vt:lpstr>Source Sans Pro</vt:lpstr>
      <vt:lpstr>Wingdings 2</vt:lpstr>
      <vt:lpstr>DividendVTI</vt:lpstr>
      <vt:lpstr>Student Details</vt:lpstr>
      <vt:lpstr>Image steganography Using lsb method </vt:lpstr>
      <vt:lpstr>AGENDA</vt:lpstr>
      <vt:lpstr>PROJECT  OVERVIEW</vt:lpstr>
      <vt:lpstr>WHO ARE THE END USERS of this project?</vt:lpstr>
      <vt:lpstr> YOUR SOLUTION AND ITS VALUE PROPOSITION</vt:lpstr>
      <vt:lpstr>How did you customize the project and make it your own</vt:lpstr>
      <vt:lpstr>MODELLING</vt:lpstr>
      <vt:lpstr>encoding Algorithm </vt:lpstr>
      <vt:lpstr>DEcoding Algorithm</vt:lpstr>
      <vt:lpstr>Python code Output</vt:lpstr>
      <vt:lpstr>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ue</cp:lastModifiedBy>
  <cp:revision>13</cp:revision>
  <dcterms:created xsi:type="dcterms:W3CDTF">2021-05-26T16:50:00Z</dcterms:created>
  <dcterms:modified xsi:type="dcterms:W3CDTF">2024-03-30T12:49:23Z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7EF271EA0C1E48E7B3B7D3A9D60999AF</vt:lpwstr>
  </property>
  <property fmtid="{D5CDD505-2E9C-101B-9397-08002B2CF9AE}" pid="4" name="KSOProductBuildVer">
    <vt:lpwstr>1033-11.2.0.11225</vt:lpwstr>
  </property>
</Properties>
</file>