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817" r:id="rId2"/>
    <p:sldId id="828" r:id="rId3"/>
    <p:sldId id="824" r:id="rId4"/>
    <p:sldId id="825" r:id="rId5"/>
    <p:sldId id="827" r:id="rId6"/>
    <p:sldId id="826" r:id="rId7"/>
    <p:sldId id="823" r:id="rId8"/>
    <p:sldId id="829" r:id="rId9"/>
    <p:sldId id="854" r:id="rId10"/>
    <p:sldId id="853" r:id="rId11"/>
    <p:sldId id="830" r:id="rId12"/>
    <p:sldId id="846" r:id="rId13"/>
    <p:sldId id="844" r:id="rId14"/>
    <p:sldId id="841" r:id="rId15"/>
    <p:sldId id="845" r:id="rId16"/>
    <p:sldId id="843" r:id="rId17"/>
    <p:sldId id="748" r:id="rId18"/>
    <p:sldId id="848" r:id="rId19"/>
    <p:sldId id="849" r:id="rId20"/>
    <p:sldId id="850" r:id="rId21"/>
    <p:sldId id="851" r:id="rId22"/>
    <p:sldId id="831" r:id="rId23"/>
    <p:sldId id="847" r:id="rId24"/>
    <p:sldId id="835" r:id="rId25"/>
    <p:sldId id="852" r:id="rId26"/>
    <p:sldId id="750" r:id="rId27"/>
    <p:sldId id="535" r:id="rId28"/>
    <p:sldId id="774" r:id="rId29"/>
    <p:sldId id="775" r:id="rId30"/>
    <p:sldId id="855" r:id="rId31"/>
    <p:sldId id="856" r:id="rId32"/>
    <p:sldId id="857" r:id="rId33"/>
    <p:sldId id="858" r:id="rId34"/>
    <p:sldId id="859" r:id="rId35"/>
    <p:sldId id="860" r:id="rId36"/>
    <p:sldId id="861" r:id="rId37"/>
    <p:sldId id="862" r:id="rId38"/>
    <p:sldId id="863" r:id="rId39"/>
    <p:sldId id="864" r:id="rId40"/>
    <p:sldId id="865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6600FF"/>
    <a:srgbClr val="6666FF"/>
    <a:srgbClr val="3366FF"/>
    <a:srgbClr val="00CC00"/>
    <a:srgbClr val="996633"/>
    <a:srgbClr val="CCFF99"/>
    <a:srgbClr val="99FF33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709" autoAdjust="0"/>
    <p:restoredTop sz="94688" autoAdjust="0"/>
  </p:normalViewPr>
  <p:slideViewPr>
    <p:cSldViewPr>
      <p:cViewPr>
        <p:scale>
          <a:sx n="58" d="100"/>
          <a:sy n="58" d="100"/>
        </p:scale>
        <p:origin x="-1308" y="-1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5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05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5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7FB852FD-47E0-418E-A6C9-3B76FC7DB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D9F3B5-2264-465F-8252-42AB16F572B5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DEB377-0ED0-4B80-9975-26E8640EF91E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BBB90E-2613-42DC-B8E2-8D5F7E89567F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BBB90E-2613-42DC-B8E2-8D5F7E89567F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73ED1-58CC-49B1-AB66-DC0ED500F877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8844E5-B8A2-4B83-BDBB-621B6116C841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73ED1-58CC-49B1-AB66-DC0ED500F877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73ED1-58CC-49B1-AB66-DC0ED500F877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C577E5-89C6-4CAC-8D93-F9977BD0653D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DEB377-0ED0-4B80-9975-26E8640EF91E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DEB377-0ED0-4B80-9975-26E8640EF91E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D9F3B5-2264-465F-8252-42AB16F572B5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DEB377-0ED0-4B80-9975-26E8640EF91E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DEB377-0ED0-4B80-9975-26E8640EF91E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45027-2432-44B2-9431-051EC83BAD0E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45027-2432-44B2-9431-051EC83BAD0E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45027-2432-44B2-9431-051EC83BAD0E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45027-2432-44B2-9431-051EC83BAD0E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73ED1-58CC-49B1-AB66-DC0ED500F877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FA3CB-4277-4FA7-B47F-8BA38CBC4ED2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E7FDD6-E2E5-4C8E-AA61-E28C60C69A31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C29635-383C-44B4-80C6-DBF222A79B12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B7864-3A69-429B-9F79-351FAF997F85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7A3FD-922C-482B-85AC-E2CFF02177AD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B38B4-3317-441F-AF73-D43671F0B9E3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958EBA-8363-4A5B-913A-37F14301FB9D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0A7F0-A94D-4AEB-AF2B-0297C5F5E437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7D8B3-6C1A-44AF-9E44-57ECCF78C3BA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7D8B3-6C1A-44AF-9E44-57ECCF78C3BA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" y="2438404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5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5"/>
            <a:ext cx="457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76B3003D-2ED2-4AB1-ABC4-AF2F4DA30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8.</a:t>
            </a:r>
            <a:fld id="{EBB83C88-11CE-4FA0-B255-DD1550FA9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8.</a:t>
            </a:r>
            <a:fld id="{032E33D4-8C5C-4C9A-A472-C1B564177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8.</a:t>
            </a:r>
            <a:fld id="{D93A5898-C812-4214-9391-A3A8CFA62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8.</a:t>
            </a:r>
            <a:fld id="{F516F1AA-E4DF-4412-923B-10CCF218E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8.</a:t>
            </a:r>
            <a:fld id="{D052F736-856E-4A70-BA75-7E7D935A2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8.</a:t>
            </a:r>
            <a:fld id="{5F8B42AA-7A42-45FB-B4CC-1D52000EC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8.</a:t>
            </a:r>
            <a:fld id="{0280F189-205E-4858-8348-CACB6849B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8.</a:t>
            </a:r>
            <a:fld id="{996DD38C-508F-48DB-A433-F99D8633D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8.</a:t>
            </a:r>
            <a:fld id="{B6B70B04-6B97-4E8F-8194-6CB959DA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8.</a:t>
            </a:r>
            <a:fld id="{0B83C37C-30CD-490D-AE14-902E8841B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8.</a:t>
            </a:r>
            <a:fld id="{0397323C-DF50-4049-86B8-514887D0B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8.</a:t>
            </a:r>
            <a:fld id="{3D574875-ED82-4A1C-A533-56488A46E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7"/>
          <p:cNvSpPr txBox="1">
            <a:spLocks noChangeArrowheads="1"/>
          </p:cNvSpPr>
          <p:nvPr/>
        </p:nvSpPr>
        <p:spPr bwMode="auto">
          <a:xfrm>
            <a:off x="0" y="266700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 dirty="0">
                <a:solidFill>
                  <a:srgbClr val="660066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nformation </a:t>
            </a:r>
            <a:r>
              <a:rPr lang="en-IN" dirty="0">
                <a:solidFill>
                  <a:srgbClr val="660066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ommunication </a:t>
            </a:r>
            <a:r>
              <a:rPr lang="en-IN" dirty="0">
                <a:solidFill>
                  <a:srgbClr val="660066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etworks</a:t>
            </a:r>
            <a:r>
              <a:rPr lang="en-IN" dirty="0"/>
              <a:t> </a:t>
            </a:r>
            <a:endParaRPr lang="en-IN" dirty="0" smtClean="0"/>
          </a:p>
          <a:p>
            <a:pPr algn="ctr"/>
            <a:r>
              <a:rPr lang="en-IN" dirty="0" smtClean="0"/>
              <a:t>BIG PICTURE </a:t>
            </a:r>
          </a:p>
          <a:p>
            <a:pPr algn="ctr"/>
            <a:r>
              <a:rPr lang="en-IN" dirty="0" smtClean="0"/>
              <a:t>{ OVERVIEW }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8.</a:t>
            </a:r>
            <a:fld id="{725E0A3A-D5A3-481C-A10A-63A2F4F34B6C}" type="slidenum">
              <a:rPr lang="en-US" smtClean="0"/>
              <a:pPr/>
              <a:t>10</a:t>
            </a:fld>
            <a:endParaRPr lang="en-US" smtClean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81" y="1765303"/>
            <a:ext cx="83280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62985"/>
            <a:ext cx="5715000" cy="6523567"/>
            <a:chOff x="914400" y="122993"/>
            <a:chExt cx="5715000" cy="4891955"/>
          </a:xfrm>
        </p:grpSpPr>
        <p:pic>
          <p:nvPicPr>
            <p:cNvPr id="4104" name="Picture 4" descr="Image result for interne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4400" y="122993"/>
              <a:ext cx="5715000" cy="4891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Box 7"/>
            <p:cNvSpPr txBox="1">
              <a:spLocks noChangeArrowheads="1"/>
            </p:cNvSpPr>
            <p:nvPr/>
          </p:nvSpPr>
          <p:spPr bwMode="auto">
            <a:xfrm>
              <a:off x="1600200" y="1934111"/>
              <a:ext cx="4800600" cy="9924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Telecom Networks</a:t>
              </a:r>
            </a:p>
            <a:p>
              <a:pPr algn="ctr"/>
              <a:r>
                <a:rPr lang="en-US" sz="4000">
                  <a:solidFill>
                    <a:srgbClr val="FF0000"/>
                  </a:solidFill>
                </a:rPr>
                <a:t>Basics </a:t>
              </a:r>
              <a:endParaRPr lang="en-US" sz="4000"/>
            </a:p>
          </p:txBody>
        </p:sp>
      </p:grpSp>
      <p:pic>
        <p:nvPicPr>
          <p:cNvPr id="4099" name="Picture 2" descr="Image result for telephone symb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533400"/>
            <a:ext cx="914399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2" descr="Image result for telephone symb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200400"/>
            <a:ext cx="1015999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2" descr="Image result for telephone symb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762000"/>
            <a:ext cx="81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Image result for telephone symbo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1981200"/>
            <a:ext cx="6778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2" descr="Image result for telephone symb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829301"/>
            <a:ext cx="863599" cy="64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Image result for telephone symbo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4724400"/>
            <a:ext cx="6778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66800" y="2133600"/>
            <a:ext cx="5562600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0" dirty="0" smtClean="0">
                <a:latin typeface="Arial Narrow" pitchFamily="34" charset="0"/>
              </a:rPr>
              <a:t>Telephone communication is </a:t>
            </a:r>
            <a:r>
              <a:rPr lang="en-IN" sz="4000" b="0" dirty="0" smtClean="0">
                <a:solidFill>
                  <a:srgbClr val="FF0000"/>
                </a:solidFill>
                <a:latin typeface="Arial Narrow" pitchFamily="34" charset="0"/>
              </a:rPr>
              <a:t>connection oriented  </a:t>
            </a:r>
            <a:r>
              <a:rPr lang="en-IN" b="0" dirty="0" smtClean="0">
                <a:latin typeface="Arial Narrow" pitchFamily="34" charset="0"/>
              </a:rPr>
              <a:t>service</a:t>
            </a:r>
          </a:p>
          <a:p>
            <a:pPr algn="ctr"/>
            <a:r>
              <a:rPr lang="en-IN" b="0" dirty="0" smtClean="0">
                <a:latin typeface="Arial Narrow" pitchFamily="34" charset="0"/>
              </a:rPr>
              <a:t>means</a:t>
            </a:r>
          </a:p>
          <a:p>
            <a:r>
              <a:rPr lang="en-IN" b="0" dirty="0" smtClean="0">
                <a:latin typeface="Arial Narrow" pitchFamily="34" charset="0"/>
              </a:rPr>
              <a:t>a l</a:t>
            </a:r>
            <a:r>
              <a:rPr lang="en-IN" b="0" dirty="0" smtClean="0">
                <a:solidFill>
                  <a:srgbClr val="FF0000"/>
                </a:solidFill>
                <a:latin typeface="Arial Narrow" pitchFamily="34" charset="0"/>
              </a:rPr>
              <a:t>ogical connection </a:t>
            </a:r>
            <a:r>
              <a:rPr lang="en-IN" b="0" dirty="0" smtClean="0">
                <a:latin typeface="Arial Narrow" pitchFamily="34" charset="0"/>
              </a:rPr>
              <a:t>is established before sending the data/information through a </a:t>
            </a:r>
            <a:r>
              <a:rPr lang="en-IN" b="0" dirty="0" smtClean="0">
                <a:solidFill>
                  <a:srgbClr val="FF0000"/>
                </a:solidFill>
                <a:latin typeface="Arial Narrow" pitchFamily="34" charset="0"/>
              </a:rPr>
              <a:t>circuit / path / route /   </a:t>
            </a:r>
            <a:endParaRPr lang="en-US" b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2800" y="685800"/>
            <a:ext cx="228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Circuit Switched Network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6200" y="162985"/>
            <a:ext cx="9601200" cy="6523567"/>
            <a:chOff x="533400" y="162985"/>
            <a:chExt cx="9601200" cy="6523567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914400" y="162985"/>
              <a:ext cx="5715000" cy="6523567"/>
              <a:chOff x="914400" y="122993"/>
              <a:chExt cx="5715000" cy="4891955"/>
            </a:xfrm>
          </p:grpSpPr>
          <p:pic>
            <p:nvPicPr>
              <p:cNvPr id="4104" name="Picture 4" descr="Image result for internet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14400" y="122993"/>
                <a:ext cx="5715000" cy="4891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05" name="TextBox 7"/>
              <p:cNvSpPr txBox="1">
                <a:spLocks noChangeArrowheads="1"/>
              </p:cNvSpPr>
              <p:nvPr/>
            </p:nvSpPr>
            <p:spPr bwMode="auto">
              <a:xfrm>
                <a:off x="1447800" y="2172153"/>
                <a:ext cx="4800600" cy="53083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</a:rPr>
                  <a:t>Telecom </a:t>
                </a:r>
                <a:r>
                  <a:rPr lang="en-US" sz="4000" dirty="0" smtClean="0">
                    <a:solidFill>
                      <a:srgbClr val="FF0000"/>
                    </a:solidFill>
                  </a:rPr>
                  <a:t>Network</a:t>
                </a:r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099" name="Picture 2" descr="Image result for telephone symbo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4000" y="533400"/>
              <a:ext cx="914399" cy="685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2" descr="Image result for telephone symbo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400" y="3200400"/>
              <a:ext cx="1015999" cy="761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1" name="Picture 2" descr="Image result for telephone symbo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86400" y="762000"/>
              <a:ext cx="8128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2" name="Picture 2" descr="Image result for telephone symbo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48400" y="1981200"/>
              <a:ext cx="677863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3" name="Picture 2" descr="Image result for telephone symbo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38400" y="5829301"/>
              <a:ext cx="863599" cy="647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 descr="Image result for telephone symbo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48400" y="4724400"/>
              <a:ext cx="677863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Straight Connector 11"/>
            <p:cNvCxnSpPr/>
            <p:nvPr/>
          </p:nvCxnSpPr>
          <p:spPr bwMode="auto">
            <a:xfrm>
              <a:off x="2209800" y="990600"/>
              <a:ext cx="4267200" cy="41148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371600" y="1219200"/>
              <a:ext cx="4191000" cy="24384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2895600" y="2438400"/>
              <a:ext cx="3505200" cy="35814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6553200" y="2895600"/>
              <a:ext cx="35814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solidFill>
                    <a:srgbClr val="6600FF"/>
                  </a:solidFill>
                  <a:latin typeface="Arial Narrow" pitchFamily="34" charset="0"/>
                </a:rPr>
                <a:t>Circuit</a:t>
              </a:r>
              <a:r>
                <a:rPr lang="en-IN" sz="2000" b="0" dirty="0" smtClean="0">
                  <a:solidFill>
                    <a:srgbClr val="6600FF"/>
                  </a:solidFill>
                  <a:latin typeface="Arial Narrow" pitchFamily="34" charset="0"/>
                </a:rPr>
                <a:t> </a:t>
              </a:r>
            </a:p>
            <a:p>
              <a:pPr algn="ctr"/>
              <a:r>
                <a:rPr lang="en-IN" sz="2000" b="0" dirty="0" smtClean="0">
                  <a:latin typeface="Arial Narrow" pitchFamily="34" charset="0"/>
                </a:rPr>
                <a:t>or </a:t>
              </a:r>
            </a:p>
            <a:p>
              <a:pPr algn="ctr"/>
              <a:r>
                <a:rPr lang="en-IN" sz="2000" dirty="0" smtClean="0">
                  <a:solidFill>
                    <a:srgbClr val="6600FF"/>
                  </a:solidFill>
                  <a:latin typeface="Arial Narrow" pitchFamily="34" charset="0"/>
                </a:rPr>
                <a:t>Route</a:t>
              </a:r>
            </a:p>
            <a:p>
              <a:pPr algn="ctr"/>
              <a:r>
                <a:rPr lang="en-IN" sz="2000" b="0" dirty="0" smtClean="0">
                  <a:latin typeface="Arial Narrow" pitchFamily="34" charset="0"/>
                </a:rPr>
                <a:t>Or</a:t>
              </a:r>
            </a:p>
            <a:p>
              <a:pPr algn="ctr"/>
              <a:r>
                <a:rPr lang="en-IN" sz="2000" dirty="0" smtClean="0">
                  <a:solidFill>
                    <a:srgbClr val="6600FF"/>
                  </a:solidFill>
                  <a:latin typeface="Arial Narrow" pitchFamily="34" charset="0"/>
                </a:rPr>
                <a:t>Path</a:t>
              </a:r>
            </a:p>
            <a:p>
              <a:pPr algn="ctr"/>
              <a:r>
                <a:rPr lang="en-IN" sz="2000" b="0" dirty="0" smtClean="0">
                  <a:latin typeface="Arial Narrow" pitchFamily="34" charset="0"/>
                </a:rPr>
                <a:t> between two end active phones   </a:t>
              </a:r>
              <a:endParaRPr lang="en-US" sz="2000" b="0" dirty="0">
                <a:latin typeface="Arial Narrow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 bwMode="auto">
          <a:xfrm flipH="1" flipV="1">
            <a:off x="2667000" y="1752600"/>
            <a:ext cx="4648200" cy="1447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3657600" y="2819400"/>
            <a:ext cx="3810000" cy="914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2133600" y="2971800"/>
            <a:ext cx="4648200" cy="1524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486400" y="5562600"/>
            <a:ext cx="3962400" cy="1077218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In this case, </a:t>
            </a:r>
          </a:p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3 circuits </a:t>
            </a:r>
          </a:p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{ Simultaneous conversations } </a:t>
            </a:r>
          </a:p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are established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0" y="76200"/>
            <a:ext cx="8763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0" dirty="0" smtClean="0"/>
              <a:t>A </a:t>
            </a:r>
            <a:r>
              <a:rPr lang="en-IN" sz="2800" b="0" dirty="0" smtClean="0">
                <a:solidFill>
                  <a:srgbClr val="FF0000"/>
                </a:solidFill>
              </a:rPr>
              <a:t>Route/Path</a:t>
            </a:r>
            <a:r>
              <a:rPr lang="en-IN" sz="2800" b="0" dirty="0" smtClean="0"/>
              <a:t> </a:t>
            </a:r>
          </a:p>
          <a:p>
            <a:pPr algn="ctr"/>
            <a:r>
              <a:rPr lang="en-IN" sz="2800" b="0" dirty="0" smtClean="0"/>
              <a:t>between </a:t>
            </a:r>
            <a:r>
              <a:rPr lang="en-IN" sz="2800" b="0" dirty="0" smtClean="0">
                <a:solidFill>
                  <a:srgbClr val="FF0000"/>
                </a:solidFill>
              </a:rPr>
              <a:t>two end phones </a:t>
            </a:r>
          </a:p>
          <a:p>
            <a:pPr algn="ctr"/>
            <a:r>
              <a:rPr lang="en-IN" sz="2800" b="0" dirty="0" smtClean="0"/>
              <a:t>is established </a:t>
            </a:r>
          </a:p>
          <a:p>
            <a:pPr algn="ctr"/>
            <a:r>
              <a:rPr lang="en-IN" sz="2800" b="0" dirty="0" smtClean="0"/>
              <a:t>through </a:t>
            </a:r>
          </a:p>
          <a:p>
            <a:pPr algn="ctr"/>
            <a:r>
              <a:rPr lang="en-IN" sz="2800" b="0" dirty="0" smtClean="0"/>
              <a:t>the </a:t>
            </a:r>
            <a:r>
              <a:rPr lang="en-IN" sz="2800" b="0" dirty="0" smtClean="0">
                <a:solidFill>
                  <a:srgbClr val="FF0000"/>
                </a:solidFill>
              </a:rPr>
              <a:t>series of </a:t>
            </a:r>
          </a:p>
          <a:p>
            <a:pPr algn="ctr"/>
            <a:r>
              <a:rPr lang="en-IN" sz="2800" b="0" dirty="0" smtClean="0">
                <a:solidFill>
                  <a:srgbClr val="FF0000"/>
                </a:solidFill>
              </a:rPr>
              <a:t>Switches and Multiplexers</a:t>
            </a:r>
          </a:p>
          <a:p>
            <a:pPr algn="ctr"/>
            <a:r>
              <a:rPr lang="en-IN" sz="2800" b="0" dirty="0" smtClean="0"/>
              <a:t>connected using </a:t>
            </a:r>
            <a:r>
              <a:rPr lang="en-IN" sz="2800" b="0" dirty="0" smtClean="0">
                <a:solidFill>
                  <a:srgbClr val="FF0000"/>
                </a:solidFill>
              </a:rPr>
              <a:t>Transmission links</a:t>
            </a:r>
          </a:p>
          <a:p>
            <a:pPr algn="ctr"/>
            <a:endParaRPr lang="en-IN" sz="2800" b="0" dirty="0"/>
          </a:p>
          <a:p>
            <a:pPr algn="ctr"/>
            <a:r>
              <a:rPr lang="en-IN" sz="2800" b="0" dirty="0" smtClean="0"/>
              <a:t>Each </a:t>
            </a:r>
            <a:r>
              <a:rPr lang="en-IN" sz="2800" b="0" dirty="0" smtClean="0">
                <a:solidFill>
                  <a:srgbClr val="FF0000"/>
                </a:solidFill>
              </a:rPr>
              <a:t>transmission link</a:t>
            </a:r>
            <a:r>
              <a:rPr lang="en-IN" sz="2800" b="0" dirty="0" smtClean="0"/>
              <a:t> </a:t>
            </a:r>
          </a:p>
          <a:p>
            <a:pPr algn="ctr"/>
            <a:r>
              <a:rPr lang="en-IN" sz="2800" b="0" dirty="0" smtClean="0"/>
              <a:t>is divided in to </a:t>
            </a:r>
          </a:p>
          <a:p>
            <a:pPr algn="ctr"/>
            <a:r>
              <a:rPr lang="en-IN" sz="2800" b="0" dirty="0" smtClean="0">
                <a:solidFill>
                  <a:srgbClr val="FF0000"/>
                </a:solidFill>
              </a:rPr>
              <a:t>multiple channels </a:t>
            </a:r>
          </a:p>
          <a:p>
            <a:pPr algn="ctr"/>
            <a:endParaRPr lang="en-IN" sz="2800" b="0" dirty="0" smtClean="0"/>
          </a:p>
          <a:p>
            <a:pPr algn="ctr"/>
            <a:r>
              <a:rPr lang="en-IN" sz="2800" b="0" dirty="0" smtClean="0">
                <a:solidFill>
                  <a:srgbClr val="FF0000"/>
                </a:solidFill>
              </a:rPr>
              <a:t>Each channel </a:t>
            </a:r>
            <a:r>
              <a:rPr lang="en-IN" sz="2800" b="0" dirty="0" smtClean="0"/>
              <a:t>carries </a:t>
            </a:r>
          </a:p>
          <a:p>
            <a:pPr algn="ctr"/>
            <a:r>
              <a:rPr lang="en-IN" sz="2800" b="0" dirty="0" smtClean="0"/>
              <a:t>a </a:t>
            </a:r>
            <a:r>
              <a:rPr lang="en-IN" sz="2800" b="0" dirty="0" smtClean="0">
                <a:solidFill>
                  <a:srgbClr val="FF0000"/>
                </a:solidFill>
              </a:rPr>
              <a:t>conversation </a:t>
            </a:r>
          </a:p>
          <a:p>
            <a:pPr algn="ctr"/>
            <a:r>
              <a:rPr lang="en-IN" sz="2800" b="0" dirty="0" smtClean="0"/>
              <a:t>between two end phones </a:t>
            </a: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 descr="Image result for inter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67000" y="457200"/>
            <a:ext cx="11963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Box 7"/>
          <p:cNvSpPr txBox="1">
            <a:spLocks noChangeArrowheads="1"/>
          </p:cNvSpPr>
          <p:nvPr/>
        </p:nvSpPr>
        <p:spPr bwMode="auto">
          <a:xfrm>
            <a:off x="457200" y="1557338"/>
            <a:ext cx="8382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/>
              <a:t>3 Basic elements of Telecom Network</a:t>
            </a:r>
          </a:p>
          <a:p>
            <a:pPr algn="ctr"/>
            <a:endParaRPr lang="en-US" sz="3600"/>
          </a:p>
          <a:p>
            <a:r>
              <a:rPr lang="en-US" sz="3600"/>
              <a:t>1.Switch</a:t>
            </a:r>
          </a:p>
          <a:p>
            <a:r>
              <a:rPr lang="en-US" sz="3600"/>
              <a:t>2.Multiplexer</a:t>
            </a:r>
          </a:p>
          <a:p>
            <a:r>
              <a:rPr lang="en-US" sz="3600"/>
              <a:t>3.Transmission Link </a:t>
            </a:r>
          </a:p>
        </p:txBody>
      </p:sp>
      <p:sp>
        <p:nvSpPr>
          <p:cNvPr id="9220" name="AutoShape 4" descr="Image result for internet"/>
          <p:cNvSpPr>
            <a:spLocks noChangeAspect="1" noChangeArrowheads="1"/>
          </p:cNvSpPr>
          <p:nvPr/>
        </p:nvSpPr>
        <p:spPr bwMode="auto">
          <a:xfrm>
            <a:off x="204788" y="-242885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AutoShape 6" descr="Image result for internet"/>
          <p:cNvSpPr>
            <a:spLocks noChangeAspect="1" noChangeArrowheads="1"/>
          </p:cNvSpPr>
          <p:nvPr/>
        </p:nvSpPr>
        <p:spPr bwMode="auto">
          <a:xfrm>
            <a:off x="204788" y="-242885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0" y="2209800"/>
            <a:ext cx="876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0" dirty="0" smtClean="0"/>
              <a:t>Route/Path/Circuit  </a:t>
            </a:r>
          </a:p>
          <a:p>
            <a:pPr>
              <a:buFont typeface="Arial" pitchFamily="34" charset="0"/>
              <a:buChar char="•"/>
            </a:pPr>
            <a:endParaRPr lang="en-IN" sz="2800" b="0" dirty="0" smtClean="0"/>
          </a:p>
          <a:p>
            <a:pPr>
              <a:buFont typeface="Arial" pitchFamily="34" charset="0"/>
              <a:buChar char="•"/>
            </a:pPr>
            <a:r>
              <a:rPr lang="en-IN" sz="2800" b="0" dirty="0" err="1" smtClean="0"/>
              <a:t>Switche</a:t>
            </a:r>
            <a:r>
              <a:rPr lang="en-IN" sz="2800" b="0" dirty="0" smtClean="0"/>
              <a:t>( Telephone Exchange/Voice Switch ) </a:t>
            </a:r>
          </a:p>
          <a:p>
            <a:pPr>
              <a:buFont typeface="Arial" pitchFamily="34" charset="0"/>
              <a:buChar char="•"/>
            </a:pPr>
            <a:endParaRPr lang="en-IN" sz="2800" b="0" dirty="0" smtClean="0"/>
          </a:p>
          <a:p>
            <a:pPr>
              <a:buFont typeface="Arial" pitchFamily="34" charset="0"/>
              <a:buChar char="•"/>
            </a:pPr>
            <a:r>
              <a:rPr lang="en-IN" sz="2800" b="0" dirty="0" smtClean="0"/>
              <a:t>Multiplexer/</a:t>
            </a:r>
            <a:r>
              <a:rPr lang="en-IN" sz="2800" b="0" dirty="0" err="1" smtClean="0"/>
              <a:t>Demultiplexer</a:t>
            </a:r>
            <a:endParaRPr lang="en-IN" sz="2800" b="0" dirty="0" smtClean="0"/>
          </a:p>
          <a:p>
            <a:pPr>
              <a:buFont typeface="Arial" pitchFamily="34" charset="0"/>
              <a:buChar char="•"/>
            </a:pPr>
            <a:endParaRPr lang="en-IN" sz="2800" b="0" dirty="0" smtClean="0"/>
          </a:p>
          <a:p>
            <a:pPr>
              <a:buFont typeface="Arial" pitchFamily="34" charset="0"/>
              <a:buChar char="•"/>
            </a:pPr>
            <a:r>
              <a:rPr lang="en-IN" sz="2800" b="0" dirty="0" smtClean="0"/>
              <a:t>Transmission links</a:t>
            </a:r>
          </a:p>
          <a:p>
            <a:pPr>
              <a:buFont typeface="Arial" pitchFamily="34" charset="0"/>
              <a:buChar char="•"/>
            </a:pPr>
            <a:endParaRPr lang="en-IN" sz="2800" b="0" dirty="0" smtClean="0"/>
          </a:p>
          <a:p>
            <a:pPr>
              <a:buFont typeface="Arial" pitchFamily="34" charset="0"/>
              <a:buChar char="•"/>
            </a:pPr>
            <a:r>
              <a:rPr lang="en-IN" sz="2800" b="0" dirty="0" smtClean="0"/>
              <a:t>Channels </a:t>
            </a:r>
          </a:p>
          <a:p>
            <a:pPr>
              <a:buFont typeface="Arial" pitchFamily="34" charset="0"/>
              <a:buChar char="•"/>
            </a:pPr>
            <a:endParaRPr lang="en-IN" sz="2800" b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4572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Terminologies related to Telecom Network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0" y="381004"/>
            <a:ext cx="9448800" cy="6095996"/>
            <a:chOff x="0" y="381004"/>
            <a:chExt cx="9448800" cy="5562596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304800" y="381004"/>
              <a:ext cx="8839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</a:rPr>
                <a:t>Typical Telecom Network </a:t>
              </a:r>
              <a:endParaRPr lang="en-US" dirty="0">
                <a:latin typeface="Times New Roman" charset="0"/>
              </a:endParaRPr>
            </a:p>
          </p:txBody>
        </p:sp>
        <p:pic>
          <p:nvPicPr>
            <p:cNvPr id="1536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6919" y="1436688"/>
              <a:ext cx="7532687" cy="4506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81000" y="91440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>
                  <a:solidFill>
                    <a:srgbClr val="C00000"/>
                  </a:solidFill>
                </a:rPr>
                <a:t>Switch 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1219200" y="1447800"/>
              <a:ext cx="838200" cy="762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895600" y="1066800"/>
              <a:ext cx="655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>
                  <a:solidFill>
                    <a:schemeClr val="accent5">
                      <a:lumMod val="25000"/>
                    </a:schemeClr>
                  </a:solidFill>
                </a:rPr>
                <a:t>Multiplexer/</a:t>
              </a:r>
              <a:r>
                <a:rPr lang="en-IN" sz="2400" dirty="0" err="1" smtClean="0">
                  <a:solidFill>
                    <a:schemeClr val="accent5">
                      <a:lumMod val="25000"/>
                    </a:schemeClr>
                  </a:solidFill>
                </a:rPr>
                <a:t>Demultiplexer</a:t>
              </a:r>
              <a:r>
                <a:rPr lang="en-IN" sz="2400" dirty="0" smtClean="0">
                  <a:solidFill>
                    <a:schemeClr val="accent5">
                      <a:lumMod val="25000"/>
                    </a:schemeClr>
                  </a:solidFill>
                </a:rPr>
                <a:t>  </a:t>
              </a:r>
              <a:endParaRPr lang="en-US" sz="24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>
              <a:off x="3124200" y="1600200"/>
              <a:ext cx="5334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5486400" y="1524000"/>
              <a:ext cx="304800" cy="685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7239000" y="10668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>
                  <a:solidFill>
                    <a:srgbClr val="FF0000"/>
                  </a:solidFill>
                </a:rPr>
                <a:t>Switch 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6858000" y="1524000"/>
              <a:ext cx="7620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200400" y="3424535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>
                  <a:solidFill>
                    <a:srgbClr val="6600FF"/>
                  </a:solidFill>
                </a:rPr>
                <a:t>Transmission Links </a:t>
              </a:r>
              <a:endParaRPr lang="en-US" sz="2400" dirty="0">
                <a:solidFill>
                  <a:srgbClr val="6600FF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V="1">
              <a:off x="4267200" y="2667000"/>
              <a:ext cx="76200" cy="838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419600" y="3657600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152400" y="2971800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End user Phone 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0000" y="4950023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End user Phone </a:t>
              </a:r>
              <a:endParaRPr lang="en-US" sz="1400" dirty="0"/>
            </a:p>
          </p:txBody>
        </p:sp>
        <p:pic>
          <p:nvPicPr>
            <p:cNvPr id="30" name="Picture 2" descr="Image result for telephone symbo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400" y="2362200"/>
              <a:ext cx="83820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2" descr="Image result for telephone symbo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43800" y="4343400"/>
              <a:ext cx="83820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Box 41"/>
            <p:cNvSpPr txBox="1"/>
            <p:nvPr/>
          </p:nvSpPr>
          <p:spPr>
            <a:xfrm>
              <a:off x="0" y="38100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Route/Path  </a:t>
              </a:r>
              <a:endParaRPr lang="en-US" sz="2000" dirty="0"/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V="1">
              <a:off x="1447800" y="3962400"/>
              <a:ext cx="381000" cy="76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4572000" y="38100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Route/Path  </a:t>
              </a:r>
              <a:endParaRPr lang="en-US" sz="2000" dirty="0"/>
            </a:p>
          </p:txBody>
        </p:sp>
        <p:cxnSp>
          <p:nvCxnSpPr>
            <p:cNvPr id="47" name="Straight Arrow Connector 46"/>
            <p:cNvCxnSpPr>
              <a:stCxn id="46" idx="2"/>
            </p:cNvCxnSpPr>
            <p:nvPr/>
          </p:nvCxnSpPr>
          <p:spPr bwMode="auto">
            <a:xfrm flipH="1">
              <a:off x="5410200" y="4210110"/>
              <a:ext cx="38100" cy="43809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 bwMode="auto">
          <a:xfrm>
            <a:off x="1447800" y="457200"/>
            <a:ext cx="67056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Switching </a:t>
            </a:r>
          </a:p>
          <a:p>
            <a:pPr algn="ctr"/>
            <a:r>
              <a:rPr lang="en-US" dirty="0"/>
              <a:t>Important </a:t>
            </a:r>
            <a:r>
              <a:rPr lang="en-US" dirty="0" smtClean="0"/>
              <a:t>technology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to build </a:t>
            </a:r>
            <a:endParaRPr lang="en-US" dirty="0" smtClean="0"/>
          </a:p>
          <a:p>
            <a:pPr algn="ctr"/>
            <a:r>
              <a:rPr lang="en-US" dirty="0" smtClean="0"/>
              <a:t>Communication Networks</a:t>
            </a:r>
          </a:p>
          <a:p>
            <a:pPr algn="ctr"/>
            <a:r>
              <a:rPr lang="en-IN" dirty="0" smtClean="0"/>
              <a:t>be it is Telecom networks </a:t>
            </a:r>
          </a:p>
          <a:p>
            <a:pPr algn="ctr"/>
            <a:r>
              <a:rPr lang="en-IN" dirty="0" smtClean="0"/>
              <a:t>or</a:t>
            </a:r>
          </a:p>
          <a:p>
            <a:pPr algn="ctr"/>
            <a:r>
              <a:rPr lang="en-IN" dirty="0" smtClean="0"/>
              <a:t>be Internet (Computer Network )</a:t>
            </a:r>
            <a:endParaRPr lang="en-US" dirty="0" smtClean="0"/>
          </a:p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381000" y="5094982"/>
            <a:ext cx="7543800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 dirty="0"/>
              <a:t>What is the need for switching </a:t>
            </a:r>
            <a:r>
              <a:rPr lang="en-US" i="1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828800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Telecom Networks ( Voice networks ) </a:t>
            </a:r>
          </a:p>
          <a:p>
            <a:pPr algn="ctr"/>
            <a:r>
              <a:rPr lang="en-IN" dirty="0" smtClean="0"/>
              <a:t>are built </a:t>
            </a:r>
          </a:p>
          <a:p>
            <a:pPr algn="ctr"/>
            <a:r>
              <a:rPr lang="en-IN" dirty="0" smtClean="0"/>
              <a:t>using </a:t>
            </a:r>
          </a:p>
          <a:p>
            <a:pPr algn="ctr"/>
            <a:r>
              <a:rPr lang="en-IN" dirty="0" smtClean="0"/>
              <a:t>circuit switching technology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8288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>
                <a:solidFill>
                  <a:srgbClr val="FF0000"/>
                </a:solidFill>
              </a:rPr>
              <a:t>Cellphone</a:t>
            </a:r>
            <a:r>
              <a:rPr lang="en-IN" dirty="0" smtClean="0">
                <a:solidFill>
                  <a:srgbClr val="FF0000"/>
                </a:solidFill>
              </a:rPr>
              <a:t> Networks (2G ) a</a:t>
            </a:r>
            <a:r>
              <a:rPr lang="en-IN" dirty="0" smtClean="0"/>
              <a:t>re built </a:t>
            </a:r>
          </a:p>
          <a:p>
            <a:pPr algn="ctr"/>
            <a:r>
              <a:rPr lang="en-IN" dirty="0" smtClean="0"/>
              <a:t>using </a:t>
            </a:r>
          </a:p>
          <a:p>
            <a:pPr algn="ctr"/>
            <a:r>
              <a:rPr lang="en-IN" dirty="0" smtClean="0"/>
              <a:t>circuit switching technology 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But </a:t>
            </a:r>
          </a:p>
          <a:p>
            <a:pPr algn="ctr"/>
            <a:r>
              <a:rPr lang="en-IN" dirty="0" err="1" smtClean="0">
                <a:solidFill>
                  <a:srgbClr val="FF0000"/>
                </a:solidFill>
              </a:rPr>
              <a:t>Cellphone</a:t>
            </a:r>
            <a:r>
              <a:rPr lang="en-IN" dirty="0" smtClean="0">
                <a:solidFill>
                  <a:srgbClr val="FF0000"/>
                </a:solidFill>
              </a:rPr>
              <a:t> networks 3G </a:t>
            </a:r>
            <a:r>
              <a:rPr lang="en-IN" dirty="0" smtClean="0"/>
              <a:t>uses both Circuit switching/ Packet Switching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7"/>
          <p:cNvSpPr txBox="1">
            <a:spLocks noChangeArrowheads="1"/>
          </p:cNvSpPr>
          <p:nvPr/>
        </p:nvSpPr>
        <p:spPr bwMode="auto">
          <a:xfrm>
            <a:off x="76200" y="3362325"/>
            <a:ext cx="419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Telecom Networks</a:t>
            </a:r>
          </a:p>
        </p:txBody>
      </p:sp>
      <p:sp>
        <p:nvSpPr>
          <p:cNvPr id="3075" name="TextBox 7"/>
          <p:cNvSpPr txBox="1">
            <a:spLocks noChangeArrowheads="1"/>
          </p:cNvSpPr>
          <p:nvPr/>
        </p:nvSpPr>
        <p:spPr bwMode="auto">
          <a:xfrm>
            <a:off x="5257800" y="3362325"/>
            <a:ext cx="419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/>
              <a:t>Computer Networks </a:t>
            </a:r>
            <a:endParaRPr lang="en-US" sz="2800"/>
          </a:p>
        </p:txBody>
      </p:sp>
      <p:sp>
        <p:nvSpPr>
          <p:cNvPr id="3076" name="Right Brace 4"/>
          <p:cNvSpPr>
            <a:spLocks/>
          </p:cNvSpPr>
          <p:nvPr/>
        </p:nvSpPr>
        <p:spPr bwMode="auto">
          <a:xfrm rot="-5400000">
            <a:off x="3958437" y="-1756566"/>
            <a:ext cx="1109663" cy="8499475"/>
          </a:xfrm>
          <a:prstGeom prst="rightBrace">
            <a:avLst>
              <a:gd name="adj1" fmla="val 8333"/>
              <a:gd name="adj2" fmla="val 50000"/>
            </a:avLst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228600" y="4038600"/>
            <a:ext cx="3429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 b="0" dirty="0"/>
              <a:t>Meant primarily for only </a:t>
            </a:r>
            <a:r>
              <a:rPr lang="en-IN" sz="2800" b="0" dirty="0">
                <a:solidFill>
                  <a:srgbClr val="FF0000"/>
                </a:solidFill>
              </a:rPr>
              <a:t>voice ( telephone ) communications </a:t>
            </a:r>
            <a:endParaRPr lang="en-US" sz="2800" b="0" dirty="0">
              <a:solidFill>
                <a:srgbClr val="FF0000"/>
              </a:solidFill>
            </a:endParaRPr>
          </a:p>
        </p:txBody>
      </p: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4419600" y="3962400"/>
            <a:ext cx="5105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 b="0" dirty="0"/>
              <a:t>Meant primarily for  </a:t>
            </a:r>
          </a:p>
          <a:p>
            <a:r>
              <a:rPr lang="en-IN" sz="2800" b="0" dirty="0"/>
              <a:t>data communications </a:t>
            </a:r>
          </a:p>
          <a:p>
            <a:r>
              <a:rPr lang="en-IN" sz="2800" b="0" dirty="0">
                <a:solidFill>
                  <a:srgbClr val="FF0000"/>
                </a:solidFill>
              </a:rPr>
              <a:t>( Text, </a:t>
            </a:r>
            <a:r>
              <a:rPr lang="en-IN" sz="2800" b="0" dirty="0" smtClean="0">
                <a:solidFill>
                  <a:srgbClr val="FF0000"/>
                </a:solidFill>
              </a:rPr>
              <a:t>Image, Video </a:t>
            </a:r>
            <a:r>
              <a:rPr lang="en-IN" sz="2800" b="0" dirty="0">
                <a:solidFill>
                  <a:srgbClr val="FF0000"/>
                </a:solidFill>
              </a:rPr>
              <a:t>)  using computers </a:t>
            </a:r>
            <a:endParaRPr lang="en-US" sz="2800" b="0" dirty="0">
              <a:solidFill>
                <a:srgbClr val="FF0000"/>
              </a:solidFill>
            </a:endParaRPr>
          </a:p>
        </p:txBody>
      </p:sp>
      <p:sp>
        <p:nvSpPr>
          <p:cNvPr id="3079" name="TextBox 7"/>
          <p:cNvSpPr txBox="1">
            <a:spLocks noChangeArrowheads="1"/>
          </p:cNvSpPr>
          <p:nvPr/>
        </p:nvSpPr>
        <p:spPr bwMode="auto">
          <a:xfrm>
            <a:off x="0" y="30480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/>
              <a:t>Information Communication Networks </a:t>
            </a:r>
          </a:p>
          <a:p>
            <a:pPr algn="ctr"/>
            <a:r>
              <a:rPr lang="en-IN">
                <a:solidFill>
                  <a:srgbClr val="FF0000"/>
                </a:solidFill>
              </a:rPr>
              <a:t>Traditional </a:t>
            </a:r>
            <a:r>
              <a:rPr lang="en-IN"/>
              <a:t>categories </a:t>
            </a:r>
            <a:endParaRPr lang="en-US"/>
          </a:p>
        </p:txBody>
      </p:sp>
      <p:sp>
        <p:nvSpPr>
          <p:cNvPr id="3080" name="TextBox 8"/>
          <p:cNvSpPr txBox="1">
            <a:spLocks noChangeArrowheads="1"/>
          </p:cNvSpPr>
          <p:nvPr/>
        </p:nvSpPr>
        <p:spPr bwMode="auto">
          <a:xfrm>
            <a:off x="457200" y="2667003"/>
            <a:ext cx="412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8305800" y="2743203"/>
            <a:ext cx="412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082" name="TextBox 10"/>
          <p:cNvSpPr txBox="1">
            <a:spLocks noChangeArrowheads="1"/>
          </p:cNvSpPr>
          <p:nvPr/>
        </p:nvSpPr>
        <p:spPr bwMode="auto">
          <a:xfrm rot="-768254">
            <a:off x="5562213" y="5400389"/>
            <a:ext cx="34154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rgbClr val="0070C0"/>
                </a:solidFill>
              </a:rPr>
              <a:t>Today’s internet 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8288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 smtClean="0">
                <a:solidFill>
                  <a:srgbClr val="FF0000"/>
                </a:solidFill>
              </a:rPr>
              <a:t>Cellphone</a:t>
            </a:r>
            <a:r>
              <a:rPr lang="en-IN" sz="3600" dirty="0" smtClean="0">
                <a:solidFill>
                  <a:srgbClr val="FF0000"/>
                </a:solidFill>
              </a:rPr>
              <a:t> Networks (4G and above  ) </a:t>
            </a:r>
            <a:r>
              <a:rPr lang="en-IN" dirty="0" smtClean="0"/>
              <a:t>are built </a:t>
            </a:r>
          </a:p>
          <a:p>
            <a:pPr algn="ctr"/>
            <a:r>
              <a:rPr lang="en-IN" dirty="0" smtClean="0"/>
              <a:t>using </a:t>
            </a:r>
          </a:p>
          <a:p>
            <a:pPr algn="ctr"/>
            <a:r>
              <a:rPr lang="en-IN" dirty="0" smtClean="0"/>
              <a:t>PACKET SWICTHNG TECHNOLOGY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828800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Internet ( Data network )</a:t>
            </a:r>
          </a:p>
          <a:p>
            <a:pPr algn="ctr"/>
            <a:r>
              <a:rPr lang="en-IN" dirty="0" smtClean="0"/>
              <a:t>is built </a:t>
            </a:r>
          </a:p>
          <a:p>
            <a:pPr algn="ctr"/>
            <a:r>
              <a:rPr lang="en-IN" dirty="0" smtClean="0"/>
              <a:t>using </a:t>
            </a:r>
          </a:p>
          <a:p>
            <a:pPr algn="ctr"/>
            <a:r>
              <a:rPr lang="en-IN" dirty="0" smtClean="0"/>
              <a:t>Packet Switching Technology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Image result for telephone exchange 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1" y="1905001"/>
            <a:ext cx="6092825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AutoShape 6" descr="Image result for telephone exchange icon"/>
          <p:cNvSpPr>
            <a:spLocks noChangeAspect="1" noChangeArrowheads="1"/>
          </p:cNvSpPr>
          <p:nvPr/>
        </p:nvSpPr>
        <p:spPr bwMode="auto">
          <a:xfrm>
            <a:off x="204788" y="-323850"/>
            <a:ext cx="298450" cy="39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8" descr="Image result for telephone exchange icon"/>
          <p:cNvSpPr>
            <a:spLocks noChangeAspect="1" noChangeArrowheads="1"/>
          </p:cNvSpPr>
          <p:nvPr/>
        </p:nvSpPr>
        <p:spPr bwMode="auto">
          <a:xfrm>
            <a:off x="204788" y="-323850"/>
            <a:ext cx="298450" cy="39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26" name="Picture 10" descr="https://upload.wikimedia.org/wikipedia/commons/thumb/8/80/BDUK_Broadband_%2814626513882%29.jpg/1280px-BDUK_Broadband_%2814626513882%2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"/>
            <a:ext cx="3316288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419600"/>
            <a:ext cx="289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 telephone at an input interface is </a:t>
            </a:r>
            <a:r>
              <a:rPr lang="en-IN" sz="2000" dirty="0" smtClean="0">
                <a:solidFill>
                  <a:srgbClr val="FF0000"/>
                </a:solidFill>
              </a:rPr>
              <a:t>connected using a switch </a:t>
            </a:r>
            <a:r>
              <a:rPr lang="en-IN" sz="2000" dirty="0" smtClean="0"/>
              <a:t> to a telephone at output interface, </a:t>
            </a:r>
            <a:r>
              <a:rPr lang="en-IN" sz="2000" dirty="0" smtClean="0">
                <a:solidFill>
                  <a:srgbClr val="FF0000"/>
                </a:solidFill>
              </a:rPr>
              <a:t>on demand  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3048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Typical telephone exchange in a network centre 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5408682" y="1066800"/>
            <a:ext cx="3735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What is a switch ?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066800"/>
            <a:ext cx="7086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 a result</a:t>
            </a:r>
          </a:p>
          <a:p>
            <a:r>
              <a:rPr lang="en-IN" dirty="0" smtClean="0"/>
              <a:t>Multiple telephones can be connected to a central switch </a:t>
            </a:r>
          </a:p>
          <a:p>
            <a:r>
              <a:rPr lang="en-IN" dirty="0" smtClean="0"/>
              <a:t>&amp;</a:t>
            </a:r>
          </a:p>
          <a:p>
            <a:r>
              <a:rPr lang="en-IN" dirty="0" smtClean="0"/>
              <a:t>Connectivity can be established as and when required</a:t>
            </a:r>
          </a:p>
          <a:p>
            <a:endParaRPr lang="en-IN" dirty="0"/>
          </a:p>
          <a:p>
            <a:r>
              <a:rPr lang="en-IN" dirty="0" smtClean="0"/>
              <a:t>Reduces number of physical links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" y="8382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0" dirty="0" smtClean="0"/>
              <a:t>Two Switches / Exchanges </a:t>
            </a:r>
          </a:p>
          <a:p>
            <a:pPr algn="ctr"/>
            <a:r>
              <a:rPr lang="en-IN" b="0" dirty="0" smtClean="0"/>
              <a:t>are</a:t>
            </a:r>
            <a:r>
              <a:rPr lang="en-IN" dirty="0" smtClean="0">
                <a:solidFill>
                  <a:srgbClr val="FF0000"/>
                </a:solidFill>
              </a:rPr>
              <a:t> linked </a:t>
            </a:r>
          </a:p>
          <a:p>
            <a:pPr algn="ctr"/>
            <a:r>
              <a:rPr lang="en-IN" b="0" dirty="0" smtClean="0"/>
              <a:t>using a </a:t>
            </a:r>
            <a:r>
              <a:rPr lang="en-IN" dirty="0" smtClean="0">
                <a:solidFill>
                  <a:srgbClr val="FF0000"/>
                </a:solidFill>
              </a:rPr>
              <a:t>Transmission Links </a:t>
            </a:r>
          </a:p>
          <a:p>
            <a:pPr algn="ctr"/>
            <a:r>
              <a:rPr lang="en-IN" b="0" dirty="0" smtClean="0"/>
              <a:t>( </a:t>
            </a:r>
            <a:r>
              <a:rPr lang="en-IN" b="0" i="1" dirty="0" smtClean="0"/>
              <a:t>Physical media like wire / cable or wireless and associated electronic equipment like amplifiers/ regenerators/ boosters</a:t>
            </a:r>
            <a:r>
              <a:rPr lang="en-IN" b="0" dirty="0" smtClean="0"/>
              <a:t>) </a:t>
            </a:r>
            <a:endParaRPr lang="en-US" b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762000" y="4343400"/>
            <a:ext cx="14478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72200" y="4343400"/>
            <a:ext cx="14478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209800" y="4724400"/>
            <a:ext cx="4191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4495800" y="2286000"/>
            <a:ext cx="76200" cy="2362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981200" y="4876800"/>
            <a:ext cx="4191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057400" y="5105400"/>
            <a:ext cx="4191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133600" y="5334000"/>
            <a:ext cx="4191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2819400" y="5334000"/>
            <a:ext cx="4191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133600" y="5791200"/>
            <a:ext cx="4191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6" descr="Image result for telephone exchange icon"/>
          <p:cNvSpPr>
            <a:spLocks noChangeAspect="1" noChangeArrowheads="1"/>
          </p:cNvSpPr>
          <p:nvPr/>
        </p:nvSpPr>
        <p:spPr bwMode="auto">
          <a:xfrm>
            <a:off x="204788" y="-323850"/>
            <a:ext cx="298450" cy="39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8" descr="Image result for telephone exchange icon"/>
          <p:cNvSpPr>
            <a:spLocks noChangeAspect="1" noChangeArrowheads="1"/>
          </p:cNvSpPr>
          <p:nvPr/>
        </p:nvSpPr>
        <p:spPr bwMode="auto">
          <a:xfrm>
            <a:off x="204788" y="-323850"/>
            <a:ext cx="298450" cy="39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27" name="Picture 12" descr="http://starrlifesciences.com/sites/default/files/styles/superhero_portfolio/public/portfolio/multiplexer_1.jpg?itok=PloFT1j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4" descr="https://www.elprocus.com/wp-content/uploads/2014/12/Mux-and-Demu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657600"/>
            <a:ext cx="4640263" cy="29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0" y="3048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 smtClean="0">
                <a:solidFill>
                  <a:srgbClr val="FF0000"/>
                </a:solidFill>
              </a:rPr>
              <a:t>Mux</a:t>
            </a:r>
            <a:r>
              <a:rPr lang="en-IN" sz="2400" dirty="0" smtClean="0">
                <a:solidFill>
                  <a:srgbClr val="FF0000"/>
                </a:solidFill>
              </a:rPr>
              <a:t>/</a:t>
            </a:r>
            <a:r>
              <a:rPr lang="en-IN" sz="2400" dirty="0" err="1" smtClean="0">
                <a:solidFill>
                  <a:srgbClr val="FF0000"/>
                </a:solidFill>
              </a:rPr>
              <a:t>Demux</a:t>
            </a:r>
            <a:r>
              <a:rPr lang="en-IN" sz="2400" b="0" dirty="0" smtClean="0"/>
              <a:t> pair is used </a:t>
            </a:r>
          </a:p>
          <a:p>
            <a:pPr algn="ctr"/>
            <a:r>
              <a:rPr lang="en-IN" sz="2400" b="0" dirty="0" smtClean="0"/>
              <a:t>to share single transmission link</a:t>
            </a:r>
          </a:p>
          <a:p>
            <a:pPr algn="ctr"/>
            <a:r>
              <a:rPr lang="en-IN" sz="2400" b="0" dirty="0" smtClean="0"/>
              <a:t> among </a:t>
            </a:r>
          </a:p>
          <a:p>
            <a:pPr algn="ctr"/>
            <a:r>
              <a:rPr lang="en-IN" sz="2400" b="0" dirty="0" smtClean="0"/>
              <a:t>multiple users </a:t>
            </a:r>
            <a:endParaRPr lang="en-US" sz="2400" b="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343400" y="1905000"/>
            <a:ext cx="1219200" cy="2895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8.</a:t>
            </a:r>
            <a:fld id="{C4FD6E83-A29D-4E6A-8778-B89725AF9F5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536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04800" y="381004"/>
            <a:ext cx="51694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charset="0"/>
              </a:rPr>
              <a:t>Figure 8.3  </a:t>
            </a:r>
            <a:r>
              <a:rPr lang="en-US" sz="2000" i="1">
                <a:latin typeface="Times New Roman" charset="0"/>
              </a:rPr>
              <a:t>A trivial circuit-switched network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536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9" y="1436688"/>
            <a:ext cx="7532687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8.</a:t>
            </a:r>
            <a:fld id="{D040EA11-9AF3-4262-8A89-07FD72BC5FF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5" y="406403"/>
            <a:ext cx="76971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8-1   CIRCUIT-SWITCHED NETWORKS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8229605" y="64008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Times New Roman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800" y="1536733"/>
            <a:ext cx="8229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circuit-switched network consists of a set of switches connected by physical links. A connection between two stations is a dedicated path made of one or more links. However, each connection uses only one dedicated channel on each link. Each link is normally divided into n channels by using FDM or TDM.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8.</a:t>
            </a:r>
            <a:fld id="{CB7DF071-FB6B-4814-9D3F-211CCB82AB82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ltGray">
          <a:xfrm>
            <a:off x="366713" y="107954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ltGray">
          <a:xfrm>
            <a:off x="749304" y="107954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ltGray">
          <a:xfrm>
            <a:off x="490540" y="530229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ltGray">
          <a:xfrm>
            <a:off x="860425" y="530229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ltGray">
          <a:xfrm>
            <a:off x="76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gray">
          <a:xfrm>
            <a:off x="711200" y="4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gray">
          <a:xfrm>
            <a:off x="442919" y="533403"/>
            <a:ext cx="8226425" cy="31751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charset="0"/>
            </a:endParaRPr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495300" y="2759079"/>
            <a:ext cx="8077200" cy="206210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 circuit-switched network is made of a set of switches connected by physical links, in which  each link is </a:t>
            </a:r>
            <a:br>
              <a:rPr lang="en-US"/>
            </a:br>
            <a:r>
              <a:rPr lang="en-US"/>
              <a:t>divided into </a:t>
            </a:r>
            <a:r>
              <a:rPr lang="en-US" i="1"/>
              <a:t>n</a:t>
            </a:r>
            <a:r>
              <a:rPr lang="en-US"/>
              <a:t> channels.</a:t>
            </a:r>
          </a:p>
        </p:txBody>
      </p:sp>
      <p:grpSp>
        <p:nvGrpSpPr>
          <p:cNvPr id="14349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4350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8.</a:t>
            </a:r>
            <a:fld id="{1A2CBF98-CAA7-45A3-84EB-9E042ADB2B0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ltGray">
          <a:xfrm>
            <a:off x="366713" y="107954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ltGray">
          <a:xfrm>
            <a:off x="749304" y="107954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ltGray">
          <a:xfrm>
            <a:off x="490540" y="530229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ltGray">
          <a:xfrm>
            <a:off x="860425" y="530229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ltGray">
          <a:xfrm>
            <a:off x="76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charset="0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gray">
          <a:xfrm>
            <a:off x="711200" y="4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charset="0"/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gray">
          <a:xfrm>
            <a:off x="442919" y="533403"/>
            <a:ext cx="8226425" cy="31751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charset="0"/>
            </a:endParaRPr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457200" y="2209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495300" y="2301876"/>
            <a:ext cx="8077200" cy="304698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/>
            </a:r>
            <a:br>
              <a:rPr lang="en-US"/>
            </a:br>
            <a:r>
              <a:rPr lang="en-US"/>
              <a:t>In circuit switching, the resources need to be  reserved during the setup phase;</a:t>
            </a:r>
            <a:br>
              <a:rPr lang="en-US"/>
            </a:br>
            <a:r>
              <a:rPr lang="en-US"/>
              <a:t>the resources remain dedicated for the entire duration of data transfer until the teardown phase.</a:t>
            </a:r>
          </a:p>
        </p:txBody>
      </p:sp>
      <p:grpSp>
        <p:nvGrpSpPr>
          <p:cNvPr id="16397" name="Group 12"/>
          <p:cNvGrpSpPr>
            <a:grpSpLocks/>
          </p:cNvGrpSpPr>
          <p:nvPr/>
        </p:nvGrpSpPr>
        <p:grpSpPr bwMode="auto">
          <a:xfrm>
            <a:off x="457200" y="1524000"/>
            <a:ext cx="1143000" cy="566738"/>
            <a:chOff x="1200" y="1248"/>
            <a:chExt cx="720" cy="357"/>
          </a:xfrm>
        </p:grpSpPr>
        <p:pic>
          <p:nvPicPr>
            <p:cNvPr id="16398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9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7"/>
          <p:cNvSpPr txBox="1">
            <a:spLocks noChangeArrowheads="1"/>
          </p:cNvSpPr>
          <p:nvPr/>
        </p:nvSpPr>
        <p:spPr bwMode="auto">
          <a:xfrm>
            <a:off x="76200" y="3362325"/>
            <a:ext cx="419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Telecom Networks</a:t>
            </a:r>
          </a:p>
        </p:txBody>
      </p:sp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5257800" y="3362325"/>
            <a:ext cx="419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/>
              <a:t>Computer Networks </a:t>
            </a:r>
            <a:endParaRPr lang="en-US" sz="2800"/>
          </a:p>
        </p:txBody>
      </p:sp>
      <p:sp>
        <p:nvSpPr>
          <p:cNvPr id="4100" name="Right Brace 4"/>
          <p:cNvSpPr>
            <a:spLocks/>
          </p:cNvSpPr>
          <p:nvPr/>
        </p:nvSpPr>
        <p:spPr bwMode="auto">
          <a:xfrm rot="16200000">
            <a:off x="3958437" y="-1756566"/>
            <a:ext cx="1109663" cy="8499475"/>
          </a:xfrm>
          <a:prstGeom prst="rightBrace">
            <a:avLst>
              <a:gd name="adj1" fmla="val 8333"/>
              <a:gd name="adj2" fmla="val 50000"/>
            </a:avLst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Box 7"/>
          <p:cNvSpPr txBox="1">
            <a:spLocks noChangeArrowheads="1"/>
          </p:cNvSpPr>
          <p:nvPr/>
        </p:nvSpPr>
        <p:spPr bwMode="auto">
          <a:xfrm>
            <a:off x="0" y="304803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/>
              <a:t>Technology principles </a:t>
            </a:r>
            <a:endParaRPr lang="en-US"/>
          </a:p>
        </p:txBody>
      </p:sp>
      <p:sp>
        <p:nvSpPr>
          <p:cNvPr id="4102" name="TextBox 8"/>
          <p:cNvSpPr txBox="1">
            <a:spLocks noChangeArrowheads="1"/>
          </p:cNvSpPr>
          <p:nvPr/>
        </p:nvSpPr>
        <p:spPr bwMode="auto">
          <a:xfrm>
            <a:off x="457200" y="2667003"/>
            <a:ext cx="412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03" name="TextBox 9"/>
          <p:cNvSpPr txBox="1">
            <a:spLocks noChangeArrowheads="1"/>
          </p:cNvSpPr>
          <p:nvPr/>
        </p:nvSpPr>
        <p:spPr bwMode="auto">
          <a:xfrm>
            <a:off x="8305800" y="2743203"/>
            <a:ext cx="412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04" name="TextBox 11"/>
          <p:cNvSpPr txBox="1">
            <a:spLocks noChangeArrowheads="1"/>
          </p:cNvSpPr>
          <p:nvPr/>
        </p:nvSpPr>
        <p:spPr bwMode="auto">
          <a:xfrm>
            <a:off x="457200" y="4191000"/>
            <a:ext cx="7772400" cy="156966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IN" b="0" dirty="0">
                <a:solidFill>
                  <a:schemeClr val="bg1"/>
                </a:solidFill>
              </a:rPr>
              <a:t>certain core  principles </a:t>
            </a:r>
            <a:r>
              <a:rPr lang="en-IN" b="0" dirty="0" smtClean="0">
                <a:solidFill>
                  <a:schemeClr val="bg1"/>
                </a:solidFill>
              </a:rPr>
              <a:t>are common </a:t>
            </a:r>
            <a:r>
              <a:rPr lang="en-IN" b="0" dirty="0">
                <a:solidFill>
                  <a:schemeClr val="bg1"/>
                </a:solidFill>
              </a:rPr>
              <a:t>to both types of networks </a:t>
            </a:r>
          </a:p>
          <a:p>
            <a:pPr>
              <a:buFont typeface="Arial" charset="0"/>
              <a:buChar char="•"/>
            </a:pPr>
            <a:r>
              <a:rPr lang="en-IN" b="0" dirty="0">
                <a:solidFill>
                  <a:schemeClr val="bg1"/>
                </a:solidFill>
              </a:rPr>
              <a:t>  Certain principles </a:t>
            </a:r>
            <a:r>
              <a:rPr lang="en-IN" b="0" dirty="0" smtClean="0">
                <a:solidFill>
                  <a:schemeClr val="bg1"/>
                </a:solidFill>
              </a:rPr>
              <a:t>differ</a:t>
            </a:r>
            <a:endParaRPr lang="en-US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5.</a:t>
            </a:r>
            <a:fld id="{40C9E682-7CC8-4B54-B742-B7E49EE3CF28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Times New Roman" pitchFamily="1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95288" y="2255838"/>
            <a:ext cx="8229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" charset="0"/>
              </a:rPr>
              <a:t>How 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" charset="0"/>
              </a:rPr>
              <a:t>the bits generated from a Computer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" charset="0"/>
              </a:rPr>
              <a:t>transmitted on links ?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" charset="0"/>
              </a:rPr>
              <a:t>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436759">
            <a:off x="395288" y="4652963"/>
            <a:ext cx="8569325" cy="58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IN" dirty="0">
                <a:solidFill>
                  <a:srgbClr val="3366FF"/>
                </a:solidFill>
              </a:rPr>
              <a:t>One of the key functions of Physical Layer 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5.</a:t>
            </a:r>
            <a:fld id="{A5718ECF-5EDD-4EAB-8303-CE1F320BEB6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8289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" charset="0"/>
              </a:rPr>
              <a:t>5-1   DIGITAL-TO-ANALOG CONVERSION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Times New Roman" pitchFamily="1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152400" y="1600200"/>
            <a:ext cx="8229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" charset="0"/>
              </a:rPr>
              <a:t>Digital-to-analog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" charset="0"/>
              </a:rPr>
              <a:t> conversion is the process of changing one of the characteristics of an analog signal based on the information in digital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5.</a:t>
            </a:r>
            <a:fld id="{3680C880-62DD-4D04-AFC0-216E012AE62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048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smtClean="0"/>
              <a:t>Digital to Analog Conversion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Digital data </a:t>
            </a:r>
            <a:r>
              <a:rPr lang="en-US" sz="2800" smtClean="0"/>
              <a:t>needs to be carried on an </a:t>
            </a:r>
            <a:r>
              <a:rPr lang="en-US" sz="2800" smtClean="0">
                <a:solidFill>
                  <a:srgbClr val="FF0000"/>
                </a:solidFill>
              </a:rPr>
              <a:t>analog signal.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smtClean="0">
                <a:solidFill>
                  <a:schemeClr val="hlink"/>
                </a:solidFill>
              </a:rPr>
              <a:t>carrier</a:t>
            </a:r>
            <a:r>
              <a:rPr lang="en-US" sz="2800" smtClean="0"/>
              <a:t> signal (frequency </a:t>
            </a:r>
            <a:r>
              <a:rPr lang="en-US" sz="2800" smtClean="0">
                <a:solidFill>
                  <a:srgbClr val="FF0000"/>
                </a:solidFill>
              </a:rPr>
              <a:t>f</a:t>
            </a:r>
            <a:r>
              <a:rPr lang="en-US" sz="2800" baseline="-25000" smtClean="0">
                <a:solidFill>
                  <a:srgbClr val="FF0000"/>
                </a:solidFill>
              </a:rPr>
              <a:t>c</a:t>
            </a:r>
            <a:r>
              <a:rPr lang="en-US" sz="2800" smtClean="0"/>
              <a:t>) performs the function of transporting the digital data in an analog waveform.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analog carrier signal is </a:t>
            </a:r>
            <a:r>
              <a:rPr lang="en-US" sz="2800" smtClean="0">
                <a:solidFill>
                  <a:srgbClr val="FF0000"/>
                </a:solidFill>
              </a:rPr>
              <a:t>manipulated</a:t>
            </a:r>
            <a:r>
              <a:rPr lang="en-US" sz="2800" smtClean="0"/>
              <a:t> to uniquely identify the digital data being carried.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5.</a:t>
            </a:r>
            <a:fld id="{F29E4197-38C7-4CD8-80CD-F867709CA60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147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467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" charset="0"/>
              </a:rPr>
              <a:t>Figure 5.1  </a:t>
            </a:r>
            <a:r>
              <a:rPr lang="en-US" sz="2000" i="1">
                <a:latin typeface="Times New Roman" pitchFamily="1" charset="0"/>
              </a:rPr>
              <a:t>Digital-to-analog conversion</a:t>
            </a:r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5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127250"/>
            <a:ext cx="8885238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5.</a:t>
            </a:r>
            <a:fld id="{88F03362-3DCB-4AE8-9CB3-76A631889ED1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171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55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" charset="0"/>
              </a:rPr>
              <a:t>Figure 5.2  </a:t>
            </a:r>
            <a:r>
              <a:rPr lang="en-US" sz="2000" i="1">
                <a:latin typeface="Times New Roman" pitchFamily="1" charset="0"/>
              </a:rPr>
              <a:t>Types of digital-to-analog conversion</a:t>
            </a:r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17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1905000"/>
            <a:ext cx="8401050" cy="288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5.</a:t>
            </a:r>
            <a:fld id="{2B987756-5E4C-4C6F-9F13-387378084BF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1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1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1" charset="0"/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1" charset="0"/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1" charset="0"/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1" charset="0"/>
            </a:endParaRP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1" charset="0"/>
            </a:endParaRP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228600" y="1371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04800" y="1447800"/>
            <a:ext cx="8077200" cy="34163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Bit rate, </a:t>
            </a:r>
            <a:r>
              <a:rPr lang="en-US" sz="2400">
                <a:solidFill>
                  <a:srgbClr val="FF0000"/>
                </a:solidFill>
              </a:rPr>
              <a:t>N,</a:t>
            </a:r>
            <a:r>
              <a:rPr lang="en-US" sz="2400"/>
              <a:t> is the number of bits per second (bps). </a:t>
            </a:r>
          </a:p>
          <a:p>
            <a:r>
              <a:rPr lang="en-US" sz="2400"/>
              <a:t>Baud rate is the number of signal elements per second (bauds). </a:t>
            </a:r>
          </a:p>
          <a:p>
            <a:r>
              <a:rPr lang="en-US" sz="2400"/>
              <a:t>In the analog transmission of digital data, the signal or </a:t>
            </a:r>
            <a:r>
              <a:rPr lang="en-US" sz="2400">
                <a:solidFill>
                  <a:srgbClr val="FF0000"/>
                </a:solidFill>
              </a:rPr>
              <a:t>baud rate is less than or equal to the bit rate</a:t>
            </a:r>
            <a:r>
              <a:rPr lang="en-US" sz="2400"/>
              <a:t>.</a:t>
            </a:r>
          </a:p>
          <a:p>
            <a:endParaRPr lang="en-US" sz="2400"/>
          </a:p>
          <a:p>
            <a:pPr algn="ctr"/>
            <a:r>
              <a:rPr lang="en-US" sz="2400">
                <a:solidFill>
                  <a:srgbClr val="FF0000"/>
                </a:solidFill>
              </a:rPr>
              <a:t>S=Nx1/r bauds</a:t>
            </a:r>
          </a:p>
          <a:p>
            <a:endParaRPr lang="en-US" sz="2400"/>
          </a:p>
          <a:p>
            <a:r>
              <a:rPr lang="en-US" sz="2400"/>
              <a:t>Where </a:t>
            </a:r>
            <a:r>
              <a:rPr lang="en-US" sz="2400">
                <a:solidFill>
                  <a:srgbClr val="FF0000"/>
                </a:solidFill>
              </a:rPr>
              <a:t>r</a:t>
            </a:r>
            <a:r>
              <a:rPr lang="en-US" sz="2400"/>
              <a:t> is the number of data bits per signal element.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90600" y="609600"/>
            <a:ext cx="1143000" cy="566738"/>
            <a:chOff x="1200" y="1248"/>
            <a:chExt cx="720" cy="357"/>
          </a:xfrm>
        </p:grpSpPr>
        <p:pic>
          <p:nvPicPr>
            <p:cNvPr id="8205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5.</a:t>
            </a:r>
            <a:fld id="{8D1B38F0-A640-4697-9520-1723B610F84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1" charset="0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1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1" charset="0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1" charset="0"/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1" charset="0"/>
            </a:endParaRP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1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1" charset="0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28600" y="1143000"/>
            <a:ext cx="8229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>
                <a:latin typeface="Times New Roman" pitchFamily="1" charset="0"/>
              </a:rPr>
              <a:t>An analog signal carries 4 bits per signal element. If 1000 signal elements are sent per second, find the bit rate.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28600" y="3048000"/>
            <a:ext cx="8686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  <a:latin typeface="Times New Roman" pitchFamily="1" charset="0"/>
              </a:rPr>
              <a:t>Solution</a:t>
            </a:r>
          </a:p>
          <a:p>
            <a:r>
              <a:rPr lang="en-US" sz="2800" i="1">
                <a:latin typeface="Times" pitchFamily="1" charset="0"/>
              </a:rPr>
              <a:t>In this case, r = 4, S = 1000, and N is unknown. We can find the value of N from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203325" y="0"/>
            <a:ext cx="2530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Example 5.1</a:t>
            </a:r>
          </a:p>
        </p:txBody>
      </p:sp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4138" y="4843463"/>
            <a:ext cx="6434137" cy="56673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5.</a:t>
            </a:r>
            <a:fld id="{521CFE6A-8DF6-40D5-B21E-2DB8C4D5696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048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smtClean="0"/>
              <a:t>Amplitude Shift Keying (ASK)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5813" y="142875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ASK</a:t>
            </a:r>
            <a:r>
              <a:rPr lang="en-US" sz="2800" smtClean="0"/>
              <a:t> is implemented by changing the amplitude of a carrier signal to reflect amplitude levels in the digital signal.</a:t>
            </a:r>
          </a:p>
          <a:p>
            <a:pPr eaLnBrk="1" hangingPunct="1"/>
            <a:r>
              <a:rPr lang="en-US" sz="2800" smtClean="0"/>
              <a:t>For example: a digital “</a:t>
            </a:r>
            <a:r>
              <a:rPr lang="en-US" sz="2800" smtClean="0">
                <a:solidFill>
                  <a:srgbClr val="FF0000"/>
                </a:solidFill>
              </a:rPr>
              <a:t>1</a:t>
            </a:r>
            <a:r>
              <a:rPr lang="en-US" sz="2800" smtClean="0"/>
              <a:t>” could not affect the signal, whereas a digital “</a:t>
            </a:r>
            <a:r>
              <a:rPr lang="en-US" sz="2800" smtClean="0">
                <a:solidFill>
                  <a:srgbClr val="FF0000"/>
                </a:solidFill>
              </a:rPr>
              <a:t>0</a:t>
            </a:r>
            <a:r>
              <a:rPr lang="en-US" sz="2800" smtClean="0"/>
              <a:t>” would, by making it zero. </a:t>
            </a:r>
          </a:p>
          <a:p>
            <a:pPr eaLnBrk="1" hangingPunct="1"/>
            <a:r>
              <a:rPr lang="en-US" sz="2800" smtClean="0"/>
              <a:t>The line encoding will determine the values of the analog waveform to reflect the digital data being carried.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5.</a:t>
            </a:r>
            <a:fld id="{6600A360-EA43-4682-9713-EAD7F6A55E0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760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" charset="0"/>
              </a:rPr>
              <a:t>Figure 5.3  </a:t>
            </a:r>
            <a:r>
              <a:rPr lang="en-US" sz="2000" i="1">
                <a:latin typeface="Times New Roman" pitchFamily="1" charset="0"/>
              </a:rPr>
              <a:t>Binary amplitude shift keying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27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" y="2754313"/>
            <a:ext cx="8629650" cy="235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5.</a:t>
            </a:r>
            <a:fld id="{69214734-EC18-4CFB-8EBE-EB95127CF4F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2291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" charset="0"/>
              </a:rPr>
              <a:t>Figure 5.4  </a:t>
            </a:r>
            <a:r>
              <a:rPr lang="en-US" sz="2000" i="1">
                <a:latin typeface="Times New Roman" pitchFamily="1" charset="0"/>
              </a:rPr>
              <a:t>Implementation of binary ASK</a:t>
            </a:r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29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2713038"/>
            <a:ext cx="8255000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 txBox="1">
            <a:spLocks noChangeArrowheads="1"/>
          </p:cNvSpPr>
          <p:nvPr/>
        </p:nvSpPr>
        <p:spPr bwMode="auto">
          <a:xfrm>
            <a:off x="381000" y="1371600"/>
            <a:ext cx="8763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 dirty="0"/>
              <a:t>Emerging trend</a:t>
            </a:r>
          </a:p>
          <a:p>
            <a:pPr algn="ctr"/>
            <a:r>
              <a:rPr lang="en-IN" dirty="0"/>
              <a:t> is </a:t>
            </a:r>
          </a:p>
          <a:p>
            <a:pPr algn="ctr"/>
            <a:r>
              <a:rPr lang="en-IN" sz="3600" dirty="0">
                <a:solidFill>
                  <a:srgbClr val="FF0000"/>
                </a:solidFill>
              </a:rPr>
              <a:t>both technologies are converging</a:t>
            </a:r>
          </a:p>
          <a:p>
            <a:pPr algn="ctr"/>
            <a:endParaRPr lang="en-IN" dirty="0"/>
          </a:p>
          <a:p>
            <a:pPr algn="ctr"/>
            <a:endParaRPr lang="en-IN" dirty="0">
              <a:solidFill>
                <a:srgbClr val="FF0000"/>
              </a:solidFill>
            </a:endParaRPr>
          </a:p>
          <a:p>
            <a:pPr algn="ctr"/>
            <a:r>
              <a:rPr lang="en-IN" dirty="0">
                <a:solidFill>
                  <a:srgbClr val="FF0000"/>
                </a:solidFill>
              </a:rPr>
              <a:t>WHY &amp; HOW ?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mtClean="0"/>
              <a:t>Amplitude Shift keying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mtClean="0"/>
              <a:t>ASK Technique is used to transmit  </a:t>
            </a:r>
            <a:r>
              <a:rPr lang="en-IN" smtClean="0">
                <a:solidFill>
                  <a:srgbClr val="FF0000"/>
                </a:solidFill>
              </a:rPr>
              <a:t>Digital data over optical fibre .</a:t>
            </a:r>
          </a:p>
          <a:p>
            <a:r>
              <a:rPr lang="en-IN" smtClean="0"/>
              <a:t>For LED transmitters  a binary 1 is represented   by a short pulse of  light  and binary 0 is represented by  the absence of light</a:t>
            </a:r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5.</a:t>
            </a:r>
            <a:fld id="{6474939B-A742-458F-8EF6-C27CE95B9F0D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0"/>
          <p:cNvSpPr txBox="1">
            <a:spLocks noChangeArrowheads="1"/>
          </p:cNvSpPr>
          <p:nvPr/>
        </p:nvSpPr>
        <p:spPr bwMode="auto">
          <a:xfrm>
            <a:off x="381000" y="76206"/>
            <a:ext cx="8763000" cy="763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 sz="1400" dirty="0"/>
              <a:t>Emerging trend</a:t>
            </a:r>
          </a:p>
          <a:p>
            <a:pPr algn="ctr"/>
            <a:r>
              <a:rPr lang="en-IN" sz="1400" dirty="0"/>
              <a:t> is </a:t>
            </a:r>
          </a:p>
          <a:p>
            <a:pPr algn="ctr"/>
            <a:r>
              <a:rPr lang="en-IN" sz="1400" dirty="0"/>
              <a:t>both technologies are converging</a:t>
            </a:r>
          </a:p>
          <a:p>
            <a:pPr algn="ctr"/>
            <a:r>
              <a:rPr lang="en-IN" sz="1400" dirty="0"/>
              <a:t>WHY </a:t>
            </a:r>
            <a:r>
              <a:rPr lang="en-IN" dirty="0"/>
              <a:t>?</a:t>
            </a:r>
          </a:p>
          <a:p>
            <a:pPr algn="ctr"/>
            <a:endParaRPr lang="en-IN" dirty="0">
              <a:solidFill>
                <a:srgbClr val="FF0000"/>
              </a:solidFill>
            </a:endParaRPr>
          </a:p>
          <a:p>
            <a:pPr algn="ctr"/>
            <a:r>
              <a:rPr lang="en-IN" dirty="0">
                <a:solidFill>
                  <a:srgbClr val="FF0000"/>
                </a:solidFill>
              </a:rPr>
              <a:t>Once upon </a:t>
            </a:r>
            <a:r>
              <a:rPr lang="en-IN" dirty="0" smtClean="0">
                <a:solidFill>
                  <a:srgbClr val="FF0000"/>
                </a:solidFill>
              </a:rPr>
              <a:t>a time</a:t>
            </a:r>
            <a:endParaRPr lang="en-IN" dirty="0">
              <a:solidFill>
                <a:srgbClr val="FF0000"/>
              </a:solidFill>
            </a:endParaRPr>
          </a:p>
          <a:p>
            <a:pPr algn="ctr"/>
            <a:endParaRPr lang="en-IN" dirty="0"/>
          </a:p>
          <a:p>
            <a:pPr>
              <a:buFont typeface="Arial" charset="0"/>
              <a:buChar char="•"/>
            </a:pP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only telephones </a:t>
            </a:r>
            <a:r>
              <a:rPr lang="en-IN" dirty="0" smtClean="0"/>
              <a:t>were </a:t>
            </a:r>
            <a:r>
              <a:rPr lang="en-IN" dirty="0"/>
              <a:t>used for </a:t>
            </a:r>
            <a:r>
              <a:rPr lang="en-IN" dirty="0" smtClean="0">
                <a:solidFill>
                  <a:srgbClr val="FF0000"/>
                </a:solidFill>
              </a:rPr>
              <a:t>voice communication  </a:t>
            </a:r>
            <a:endParaRPr lang="en-IN" dirty="0">
              <a:solidFill>
                <a:srgbClr val="FF0000"/>
              </a:solidFill>
            </a:endParaRPr>
          </a:p>
          <a:p>
            <a:pPr algn="ctr"/>
            <a:endParaRPr lang="en-IN" dirty="0"/>
          </a:p>
          <a:p>
            <a:pPr>
              <a:buFont typeface="Arial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Only computers </a:t>
            </a:r>
            <a:r>
              <a:rPr lang="en-IN" dirty="0"/>
              <a:t>were used for </a:t>
            </a:r>
            <a:r>
              <a:rPr lang="en-IN" dirty="0" smtClean="0"/>
              <a:t>data ( Text, Image, Video)  </a:t>
            </a:r>
            <a:r>
              <a:rPr lang="en-IN" dirty="0"/>
              <a:t>communication </a:t>
            </a: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Only Radio </a:t>
            </a:r>
            <a:r>
              <a:rPr lang="en-IN" dirty="0" smtClean="0"/>
              <a:t>was used for audio broadcasting </a:t>
            </a:r>
            <a:endParaRPr lang="en-IN" dirty="0"/>
          </a:p>
          <a:p>
            <a:pPr algn="ctr">
              <a:buFont typeface="Arial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Only </a:t>
            </a:r>
            <a:r>
              <a:rPr lang="en-IN" dirty="0">
                <a:solidFill>
                  <a:srgbClr val="FF0000"/>
                </a:solidFill>
              </a:rPr>
              <a:t>TVs </a:t>
            </a:r>
            <a:r>
              <a:rPr lang="en-IN" dirty="0"/>
              <a:t>were used for Video </a:t>
            </a:r>
            <a:r>
              <a:rPr lang="en-IN" dirty="0" smtClean="0"/>
              <a:t>broadcasting   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0"/>
          <p:cNvSpPr txBox="1">
            <a:spLocks noChangeArrowheads="1"/>
          </p:cNvSpPr>
          <p:nvPr/>
        </p:nvSpPr>
        <p:spPr bwMode="auto">
          <a:xfrm>
            <a:off x="381000" y="1371600"/>
            <a:ext cx="87630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 dirty="0"/>
              <a:t>Today’s 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Computers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Smart phones </a:t>
            </a:r>
            <a:endParaRPr lang="en-IN" dirty="0" smtClean="0">
              <a:solidFill>
                <a:srgbClr val="FF0000"/>
              </a:solidFill>
            </a:endParaRPr>
          </a:p>
          <a:p>
            <a:pPr algn="ctr"/>
            <a:r>
              <a:rPr lang="en-IN" dirty="0" smtClean="0">
                <a:solidFill>
                  <a:srgbClr val="FF0000"/>
                </a:solidFill>
              </a:rPr>
              <a:t>connected to</a:t>
            </a:r>
            <a:r>
              <a:rPr lang="en-IN" sz="4400" dirty="0" smtClean="0">
                <a:solidFill>
                  <a:srgbClr val="3366FF"/>
                </a:solidFill>
              </a:rPr>
              <a:t> internet </a:t>
            </a:r>
            <a:endParaRPr lang="en-IN" sz="4400" dirty="0">
              <a:solidFill>
                <a:srgbClr val="3366FF"/>
              </a:solidFill>
            </a:endParaRPr>
          </a:p>
          <a:p>
            <a:pPr algn="ctr"/>
            <a:r>
              <a:rPr lang="en-IN" dirty="0" smtClean="0"/>
              <a:t>are used</a:t>
            </a:r>
          </a:p>
          <a:p>
            <a:pPr algn="ctr"/>
            <a:r>
              <a:rPr lang="en-IN" dirty="0" smtClean="0"/>
              <a:t>to get all these </a:t>
            </a:r>
            <a:r>
              <a:rPr lang="en-IN" dirty="0"/>
              <a:t>three services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Voice, Text &amp; Video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7"/>
          <p:cNvSpPr txBox="1">
            <a:spLocks noChangeArrowheads="1"/>
          </p:cNvSpPr>
          <p:nvPr/>
        </p:nvSpPr>
        <p:spPr bwMode="auto">
          <a:xfrm>
            <a:off x="457200" y="1524006"/>
            <a:ext cx="8382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 sz="5400" dirty="0" smtClean="0">
                <a:solidFill>
                  <a:srgbClr val="3366FF"/>
                </a:solidFill>
              </a:rPr>
              <a:t>Part#1</a:t>
            </a:r>
            <a:endParaRPr lang="en-US" sz="5400" dirty="0" smtClean="0">
              <a:solidFill>
                <a:srgbClr val="3366FF"/>
              </a:solidFill>
            </a:endParaRPr>
          </a:p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Telecom </a:t>
            </a:r>
            <a:r>
              <a:rPr lang="en-US" sz="5400" dirty="0">
                <a:solidFill>
                  <a:srgbClr val="FF0000"/>
                </a:solidFill>
              </a:rPr>
              <a:t>Networks</a:t>
            </a:r>
          </a:p>
          <a:p>
            <a:pPr algn="ctr"/>
            <a:r>
              <a:rPr lang="en-US" sz="5400" dirty="0"/>
              <a:t>Basics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/>
          <p:cNvSpPr/>
          <p:nvPr/>
        </p:nvSpPr>
        <p:spPr bwMode="auto">
          <a:xfrm rot="5400000">
            <a:off x="3581400" y="-228600"/>
            <a:ext cx="1752600" cy="4953000"/>
          </a:xfrm>
          <a:prstGeom prst="leftBrac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838200"/>
            <a:ext cx="3775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Telecom Networks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2400" y="3276600"/>
            <a:ext cx="449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rgbClr val="6666FF"/>
                </a:solidFill>
              </a:rPr>
              <a:t>Traditional </a:t>
            </a:r>
          </a:p>
          <a:p>
            <a:pPr algn="ctr"/>
            <a:r>
              <a:rPr lang="en-IN" sz="2000" dirty="0" smtClean="0"/>
              <a:t>Wired Phones </a:t>
            </a:r>
          </a:p>
          <a:p>
            <a:pPr algn="ctr"/>
            <a:r>
              <a:rPr lang="en-IN" sz="2000" dirty="0" smtClean="0"/>
              <a:t>( also called as Landline phones )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33528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rgbClr val="6666FF"/>
                </a:solidFill>
              </a:rPr>
              <a:t>Modern </a:t>
            </a:r>
          </a:p>
          <a:p>
            <a:pPr algn="ctr"/>
            <a:r>
              <a:rPr lang="en-IN" sz="2000" dirty="0" smtClean="0"/>
              <a:t>Wireless  Phones </a:t>
            </a:r>
          </a:p>
          <a:p>
            <a:pPr algn="ctr"/>
            <a:r>
              <a:rPr lang="en-IN" sz="2000" dirty="0" smtClean="0"/>
              <a:t>( popularly known as Mobile phones )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4343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smtClean="0"/>
              <a:t>2G, 3G, 4G, 5G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2590800"/>
            <a:ext cx="8101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Telecom Network is a Switched Network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</TotalTime>
  <Words>987</Words>
  <Application>Microsoft Office PowerPoint</Application>
  <PresentationFormat>On-screen Show (4:3)</PresentationFormat>
  <Paragraphs>242</Paragraphs>
  <Slides>40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Blends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Digital to Analog Conversion</vt:lpstr>
      <vt:lpstr>Slide 33</vt:lpstr>
      <vt:lpstr>Slide 34</vt:lpstr>
      <vt:lpstr>Slide 35</vt:lpstr>
      <vt:lpstr>Slide 36</vt:lpstr>
      <vt:lpstr>Amplitude Shift Keying (ASK)</vt:lpstr>
      <vt:lpstr>Slide 38</vt:lpstr>
      <vt:lpstr>Slide 39</vt:lpstr>
      <vt:lpstr>Amplitude Shift keying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Nammane</cp:lastModifiedBy>
  <cp:revision>239</cp:revision>
  <dcterms:created xsi:type="dcterms:W3CDTF">2000-01-15T04:50:39Z</dcterms:created>
  <dcterms:modified xsi:type="dcterms:W3CDTF">2019-09-14T01:27:26Z</dcterms:modified>
</cp:coreProperties>
</file>