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6"/>
  </p:notesMasterIdLst>
  <p:sldIdLst>
    <p:sldId id="256" r:id="rId2"/>
    <p:sldId id="257" r:id="rId3"/>
    <p:sldId id="260" r:id="rId4"/>
    <p:sldId id="258"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30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84e3b9206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
        <p:nvSpPr>
          <p:cNvPr id="59" name="Google Shape;59;g84e3b9206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84e3b9206b_0_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
        <p:nvSpPr>
          <p:cNvPr id="70" name="Google Shape;70;g84e3b9206b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84e3b9206b_0_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
        <p:nvSpPr>
          <p:cNvPr id="70" name="Google Shape;70;g84e3b9206b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93547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4e3b9206b_0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
        <p:nvSpPr>
          <p:cNvPr id="82" name="Google Shape;82;g84e3b9206b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600"/>
              </a:spcBef>
              <a:spcAft>
                <a:spcPts val="0"/>
              </a:spcAft>
              <a:buClr>
                <a:schemeClr val="dk1"/>
              </a:buClr>
              <a:buSzPts val="1400"/>
              <a:buChar char="○"/>
              <a:defRPr/>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53" name="Google Shape;53;p13"/>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600"/>
              </a:spcBef>
              <a:spcAft>
                <a:spcPts val="0"/>
              </a:spcAft>
              <a:buClr>
                <a:schemeClr val="dk1"/>
              </a:buClr>
              <a:buSzPts val="1400"/>
              <a:buChar char="○"/>
              <a:defRPr/>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54" name="Google Shape;54;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5" name="Google Shape;55;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6" name="Google Shape;56;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hyperlink" Target="https://github.com/prodevans/LEAP2.0" TargetMode="External"/><Relationship Id="rId5" Type="http://schemas.openxmlformats.org/officeDocument/2006/relationships/hyperlink" Target="https://github.com/megha-biswas01"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endParaRPr/>
          </a:p>
        </p:txBody>
      </p:sp>
      <p:pic>
        <p:nvPicPr>
          <p:cNvPr id="62" name="Google Shape;62;p14"/>
          <p:cNvPicPr preferRelativeResize="0"/>
          <p:nvPr/>
        </p:nvPicPr>
        <p:blipFill rotWithShape="1">
          <a:blip r:embed="rId3">
            <a:alphaModFix/>
          </a:blip>
          <a:srcRect/>
          <a:stretch/>
        </p:blipFill>
        <p:spPr>
          <a:xfrm>
            <a:off x="1429" y="0"/>
            <a:ext cx="9141767" cy="5143500"/>
          </a:xfrm>
          <a:prstGeom prst="rect">
            <a:avLst/>
          </a:prstGeom>
          <a:noFill/>
          <a:ln>
            <a:noFill/>
          </a:ln>
        </p:spPr>
      </p:pic>
      <p:pic>
        <p:nvPicPr>
          <p:cNvPr id="63" name="Google Shape;63;p14" descr="Red_Hat_logo_icon_2019"/>
          <p:cNvPicPr preferRelativeResize="0">
            <a:picLocks noGrp="1"/>
          </p:cNvPicPr>
          <p:nvPr>
            <p:ph type="body" idx="1"/>
          </p:nvPr>
        </p:nvPicPr>
        <p:blipFill rotWithShape="1">
          <a:blip r:embed="rId4">
            <a:alphaModFix/>
          </a:blip>
          <a:srcRect l="28859" t="28112" r="31801" b="28186"/>
          <a:stretch/>
        </p:blipFill>
        <p:spPr>
          <a:xfrm>
            <a:off x="537210" y="142399"/>
            <a:ext cx="728700" cy="480900"/>
          </a:xfrm>
          <a:prstGeom prst="roundRect">
            <a:avLst>
              <a:gd name="adj" fmla="val 16667"/>
            </a:avLst>
          </a:prstGeom>
          <a:noFill/>
          <a:ln>
            <a:noFill/>
          </a:ln>
        </p:spPr>
      </p:pic>
      <p:sp>
        <p:nvSpPr>
          <p:cNvPr id="64" name="Google Shape;64;p14"/>
          <p:cNvSpPr txBox="1"/>
          <p:nvPr/>
        </p:nvSpPr>
        <p:spPr>
          <a:xfrm>
            <a:off x="537196" y="623400"/>
            <a:ext cx="1034100" cy="2991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a:solidFill>
                  <a:schemeClr val="dk1"/>
                </a:solidFill>
                <a:latin typeface="Arial"/>
                <a:ea typeface="Arial"/>
                <a:cs typeface="Arial"/>
                <a:sym typeface="Arial"/>
              </a:rPr>
              <a:t>RedHat</a:t>
            </a:r>
            <a:endParaRPr sz="1500">
              <a:solidFill>
                <a:schemeClr val="dk1"/>
              </a:solidFill>
              <a:latin typeface="Arial"/>
              <a:ea typeface="Arial"/>
              <a:cs typeface="Arial"/>
              <a:sym typeface="Arial"/>
            </a:endParaRPr>
          </a:p>
        </p:txBody>
      </p:sp>
      <p:sp>
        <p:nvSpPr>
          <p:cNvPr id="65" name="Google Shape;65;p14"/>
          <p:cNvSpPr txBox="1"/>
          <p:nvPr/>
        </p:nvSpPr>
        <p:spPr>
          <a:xfrm>
            <a:off x="2716782" y="273856"/>
            <a:ext cx="4850100" cy="5301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3000">
              <a:solidFill>
                <a:srgbClr val="FF0000"/>
              </a:solidFill>
              <a:latin typeface="Georgia"/>
              <a:ea typeface="Georgia"/>
              <a:cs typeface="Georgia"/>
              <a:sym typeface="Georgia"/>
            </a:endParaRPr>
          </a:p>
        </p:txBody>
      </p:sp>
      <p:sp>
        <p:nvSpPr>
          <p:cNvPr id="66" name="Google Shape;66;p14"/>
          <p:cNvSpPr txBox="1"/>
          <p:nvPr/>
        </p:nvSpPr>
        <p:spPr>
          <a:xfrm>
            <a:off x="370213" y="1268050"/>
            <a:ext cx="8404200" cy="3353700"/>
          </a:xfrm>
          <a:prstGeom prst="rect">
            <a:avLst/>
          </a:prstGeom>
          <a:noFill/>
          <a:ln w="19050" cap="flat" cmpd="sng">
            <a:solidFill>
              <a:srgbClr val="98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2800" b="1" dirty="0">
                <a:solidFill>
                  <a:srgbClr val="CC0000"/>
                </a:solidFill>
                <a:latin typeface="Times New Roman"/>
                <a:ea typeface="Times New Roman"/>
                <a:cs typeface="Times New Roman"/>
                <a:sym typeface="Times New Roman"/>
              </a:rPr>
              <a:t>About Me :</a:t>
            </a:r>
            <a:endParaRPr sz="2800" b="1" dirty="0">
              <a:solidFill>
                <a:srgbClr val="CC0000"/>
              </a:solidFill>
              <a:latin typeface="Times New Roman"/>
              <a:ea typeface="Times New Roman"/>
              <a:cs typeface="Times New Roman"/>
              <a:sym typeface="Times New Roman"/>
            </a:endParaRPr>
          </a:p>
          <a:p>
            <a:pPr marL="0" marR="0" lvl="0" indent="0" algn="l" rtl="0">
              <a:spcBef>
                <a:spcPts val="0"/>
              </a:spcBef>
              <a:spcAft>
                <a:spcPts val="0"/>
              </a:spcAft>
              <a:buNone/>
            </a:pPr>
            <a:endParaRPr sz="2800" b="1" dirty="0">
              <a:solidFill>
                <a:srgbClr val="CC0000"/>
              </a:solidFill>
              <a:latin typeface="Times New Roman"/>
              <a:ea typeface="Times New Roman"/>
              <a:cs typeface="Times New Roman"/>
              <a:sym typeface="Times New Roman"/>
            </a:endParaRPr>
          </a:p>
          <a:p>
            <a:pPr marL="0" marR="0" lvl="0" indent="0" algn="l" rtl="0">
              <a:spcBef>
                <a:spcPts val="0"/>
              </a:spcBef>
              <a:spcAft>
                <a:spcPts val="0"/>
              </a:spcAft>
              <a:buNone/>
            </a:pPr>
            <a:r>
              <a:rPr lang="en" sz="2000" dirty="0">
                <a:latin typeface="Times New Roman"/>
                <a:ea typeface="Times New Roman"/>
                <a:cs typeface="Times New Roman"/>
                <a:sym typeface="Times New Roman"/>
              </a:rPr>
              <a:t>       </a:t>
            </a:r>
            <a:r>
              <a:rPr lang="en" sz="2000" b="1" dirty="0">
                <a:latin typeface="Times New Roman"/>
                <a:ea typeface="Times New Roman"/>
                <a:cs typeface="Times New Roman"/>
                <a:sym typeface="Times New Roman"/>
              </a:rPr>
              <a:t>Name    : Megha </a:t>
            </a:r>
            <a:r>
              <a:rPr lang="en-IN" sz="2000" b="1" dirty="0">
                <a:latin typeface="Times New Roman"/>
                <a:ea typeface="Times New Roman"/>
                <a:cs typeface="Times New Roman"/>
                <a:sym typeface="Times New Roman"/>
              </a:rPr>
              <a:t>Biswas</a:t>
            </a:r>
            <a:endParaRPr sz="2000" b="1" dirty="0">
              <a:latin typeface="Times New Roman"/>
              <a:ea typeface="Times New Roman"/>
              <a:cs typeface="Times New Roman"/>
              <a:sym typeface="Times New Roman"/>
            </a:endParaRPr>
          </a:p>
          <a:p>
            <a:pPr marL="0" marR="0" lvl="0" indent="0" algn="l" rtl="0">
              <a:spcBef>
                <a:spcPts val="0"/>
              </a:spcBef>
              <a:spcAft>
                <a:spcPts val="0"/>
              </a:spcAft>
              <a:buNone/>
            </a:pPr>
            <a:r>
              <a:rPr lang="en" sz="2000" b="1" dirty="0">
                <a:latin typeface="Times New Roman"/>
                <a:ea typeface="Times New Roman"/>
                <a:cs typeface="Times New Roman"/>
                <a:sym typeface="Times New Roman"/>
              </a:rPr>
              <a:t>       College : Christ University</a:t>
            </a:r>
            <a:endParaRPr sz="2000" b="1" dirty="0">
              <a:latin typeface="Times New Roman"/>
              <a:ea typeface="Times New Roman"/>
              <a:cs typeface="Times New Roman"/>
              <a:sym typeface="Times New Roman"/>
            </a:endParaRPr>
          </a:p>
          <a:p>
            <a:pPr lvl="0"/>
            <a:r>
              <a:rPr lang="en" sz="2000" b="1" dirty="0">
                <a:latin typeface="Times New Roman"/>
                <a:ea typeface="Times New Roman"/>
                <a:cs typeface="Times New Roman"/>
                <a:sym typeface="Times New Roman"/>
              </a:rPr>
              <a:t>       Github : </a:t>
            </a:r>
            <a:r>
              <a:rPr lang="en-IN" sz="2000" dirty="0">
                <a:hlinkClick r:id="rId5"/>
              </a:rPr>
              <a:t>https://github.com/megha-biswas01</a:t>
            </a:r>
            <a:r>
              <a:rPr lang="en-IN" sz="2000" dirty="0">
                <a:hlinkClick r:id="rId6"/>
              </a:rPr>
              <a:t> </a:t>
            </a:r>
            <a:r>
              <a:rPr lang="en" sz="2000" b="1" dirty="0">
                <a:latin typeface="Times New Roman"/>
                <a:ea typeface="Times New Roman"/>
                <a:cs typeface="Times New Roman"/>
                <a:sym typeface="Times New Roman"/>
              </a:rPr>
              <a:t>	</a:t>
            </a:r>
            <a:endParaRPr sz="2000" b="1" dirty="0">
              <a:latin typeface="Times New Roman"/>
              <a:ea typeface="Times New Roman"/>
              <a:cs typeface="Times New Roman"/>
              <a:sym typeface="Times New Roman"/>
            </a:endParaRPr>
          </a:p>
        </p:txBody>
      </p:sp>
      <p:sp>
        <p:nvSpPr>
          <p:cNvPr id="67" name="Google Shape;67;p14"/>
          <p:cNvSpPr txBox="1"/>
          <p:nvPr/>
        </p:nvSpPr>
        <p:spPr>
          <a:xfrm>
            <a:off x="6917300" y="1612285"/>
            <a:ext cx="1686951" cy="1179760"/>
          </a:xfrm>
          <a:prstGeom prst="rect">
            <a:avLst/>
          </a:prstGeom>
          <a:solidFill>
            <a:srgbClr val="6D9EEB"/>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sz="1500" dirty="0"/>
              <a:t>      </a:t>
            </a:r>
            <a:r>
              <a:rPr lang="en" sz="1500" b="1" dirty="0">
                <a:solidFill>
                  <a:srgbClr val="434343"/>
                </a:solidFill>
              </a:rPr>
              <a:t>PHOTO You Liked theost :)</a:t>
            </a:r>
            <a:endParaRPr sz="1500" b="1" dirty="0">
              <a:solidFill>
                <a:srgbClr val="434343"/>
              </a:solidFill>
            </a:endParaRPr>
          </a:p>
          <a:p>
            <a:pPr marL="0" lvl="0" indent="0" algn="l" rtl="0">
              <a:spcBef>
                <a:spcPts val="0"/>
              </a:spcBef>
              <a:spcAft>
                <a:spcPts val="0"/>
              </a:spcAft>
              <a:buNone/>
            </a:pPr>
            <a:endParaRPr dirty="0"/>
          </a:p>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5AF503F2-22DD-42C4-8C33-CF6C95163186}"/>
              </a:ext>
            </a:extLst>
          </p:cNvPr>
          <p:cNvPicPr>
            <a:picLocks noChangeAspect="1"/>
          </p:cNvPicPr>
          <p:nvPr/>
        </p:nvPicPr>
        <p:blipFill>
          <a:blip r:embed="rId7"/>
          <a:stretch>
            <a:fillRect/>
          </a:stretch>
        </p:blipFill>
        <p:spPr>
          <a:xfrm>
            <a:off x="6862250" y="1346129"/>
            <a:ext cx="1797050" cy="1828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endParaRPr/>
          </a:p>
        </p:txBody>
      </p:sp>
      <p:pic>
        <p:nvPicPr>
          <p:cNvPr id="73" name="Google Shape;73;p15"/>
          <p:cNvPicPr preferRelativeResize="0"/>
          <p:nvPr/>
        </p:nvPicPr>
        <p:blipFill rotWithShape="1">
          <a:blip r:embed="rId3">
            <a:alphaModFix/>
          </a:blip>
          <a:srcRect/>
          <a:stretch/>
        </p:blipFill>
        <p:spPr>
          <a:xfrm>
            <a:off x="1429" y="0"/>
            <a:ext cx="9141767" cy="5143500"/>
          </a:xfrm>
          <a:prstGeom prst="rect">
            <a:avLst/>
          </a:prstGeom>
          <a:noFill/>
          <a:ln>
            <a:noFill/>
          </a:ln>
        </p:spPr>
      </p:pic>
      <p:pic>
        <p:nvPicPr>
          <p:cNvPr id="74" name="Google Shape;74;p15" descr="Red_Hat_logo_icon_2019"/>
          <p:cNvPicPr preferRelativeResize="0">
            <a:picLocks noGrp="1"/>
          </p:cNvPicPr>
          <p:nvPr>
            <p:ph type="body" idx="1"/>
          </p:nvPr>
        </p:nvPicPr>
        <p:blipFill rotWithShape="1">
          <a:blip r:embed="rId4">
            <a:alphaModFix/>
          </a:blip>
          <a:srcRect l="28859" t="28112" r="31801" b="28186"/>
          <a:stretch/>
        </p:blipFill>
        <p:spPr>
          <a:xfrm>
            <a:off x="537210" y="142399"/>
            <a:ext cx="728700" cy="480900"/>
          </a:xfrm>
          <a:prstGeom prst="roundRect">
            <a:avLst>
              <a:gd name="adj" fmla="val 16667"/>
            </a:avLst>
          </a:prstGeom>
          <a:noFill/>
          <a:ln>
            <a:noFill/>
          </a:ln>
        </p:spPr>
      </p:pic>
      <p:sp>
        <p:nvSpPr>
          <p:cNvPr id="75" name="Google Shape;75;p15"/>
          <p:cNvSpPr txBox="1"/>
          <p:nvPr/>
        </p:nvSpPr>
        <p:spPr>
          <a:xfrm>
            <a:off x="537196" y="623400"/>
            <a:ext cx="1034100" cy="2991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a:solidFill>
                  <a:schemeClr val="dk1"/>
                </a:solidFill>
                <a:latin typeface="Arial"/>
                <a:ea typeface="Arial"/>
                <a:cs typeface="Arial"/>
                <a:sym typeface="Arial"/>
              </a:rPr>
              <a:t>RedHat</a:t>
            </a:r>
            <a:endParaRPr sz="1500">
              <a:solidFill>
                <a:schemeClr val="dk1"/>
              </a:solidFill>
              <a:latin typeface="Arial"/>
              <a:ea typeface="Arial"/>
              <a:cs typeface="Arial"/>
              <a:sym typeface="Arial"/>
            </a:endParaRPr>
          </a:p>
        </p:txBody>
      </p:sp>
      <p:sp>
        <p:nvSpPr>
          <p:cNvPr id="76" name="Google Shape;76;p15"/>
          <p:cNvSpPr txBox="1"/>
          <p:nvPr/>
        </p:nvSpPr>
        <p:spPr>
          <a:xfrm>
            <a:off x="3252870" y="273856"/>
            <a:ext cx="4850100" cy="5301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3000">
                <a:solidFill>
                  <a:srgbClr val="FF0000"/>
                </a:solidFill>
                <a:latin typeface="Georgia"/>
                <a:ea typeface="Georgia"/>
                <a:cs typeface="Georgia"/>
                <a:sym typeface="Georgia"/>
              </a:rPr>
              <a:t>My learning : W1</a:t>
            </a:r>
            <a:endParaRPr sz="3000">
              <a:solidFill>
                <a:srgbClr val="FF0000"/>
              </a:solidFill>
              <a:latin typeface="Georgia"/>
              <a:ea typeface="Georgia"/>
              <a:cs typeface="Georgia"/>
              <a:sym typeface="Georgia"/>
            </a:endParaRPr>
          </a:p>
        </p:txBody>
      </p:sp>
      <p:sp>
        <p:nvSpPr>
          <p:cNvPr id="77" name="Google Shape;77;p15"/>
          <p:cNvSpPr txBox="1"/>
          <p:nvPr/>
        </p:nvSpPr>
        <p:spPr>
          <a:xfrm>
            <a:off x="628650" y="922501"/>
            <a:ext cx="7691400" cy="1750850"/>
          </a:xfrm>
          <a:prstGeom prst="rect">
            <a:avLst/>
          </a:prstGeom>
          <a:solidFill>
            <a:srgbClr val="FFFFFF"/>
          </a:solidFill>
          <a:ln w="19050" cap="flat" cmpd="sng">
            <a:solidFill>
              <a:srgbClr val="98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2000" b="1" dirty="0">
                <a:latin typeface="Times New Roman"/>
                <a:ea typeface="Times New Roman"/>
                <a:cs typeface="Times New Roman"/>
                <a:sym typeface="Times New Roman"/>
              </a:rPr>
              <a:t>Achievements : </a:t>
            </a:r>
          </a:p>
          <a:p>
            <a:pPr marL="0" marR="0" lvl="0" indent="0" algn="l" rtl="0">
              <a:spcBef>
                <a:spcPts val="0"/>
              </a:spcBef>
              <a:spcAft>
                <a:spcPts val="0"/>
              </a:spcAft>
              <a:buNone/>
            </a:pPr>
            <a:r>
              <a:rPr lang="en-IN" sz="2000" b="1" dirty="0">
                <a:latin typeface="Times New Roman"/>
                <a:ea typeface="Times New Roman"/>
                <a:cs typeface="Times New Roman"/>
                <a:sym typeface="Times New Roman"/>
              </a:rPr>
              <a:t>I feel like I have a significant right step towards improving my knowledge and skills. Making an commitment to learn consistently everyday something new, brainstorming new ideas, problems existing it society that can be solved. Improving python programming skills.</a:t>
            </a:r>
            <a:endParaRPr sz="2000" b="1" dirty="0">
              <a:latin typeface="Times New Roman"/>
              <a:ea typeface="Times New Roman"/>
              <a:cs typeface="Times New Roman"/>
              <a:sym typeface="Times New Roman"/>
            </a:endParaRPr>
          </a:p>
        </p:txBody>
      </p:sp>
      <p:sp>
        <p:nvSpPr>
          <p:cNvPr id="78" name="Google Shape;78;p15"/>
          <p:cNvSpPr txBox="1"/>
          <p:nvPr/>
        </p:nvSpPr>
        <p:spPr>
          <a:xfrm>
            <a:off x="628650" y="2791896"/>
            <a:ext cx="7691400" cy="2067754"/>
          </a:xfrm>
          <a:prstGeom prst="rect">
            <a:avLst/>
          </a:prstGeom>
          <a:solidFill>
            <a:srgbClr val="FFFFFF"/>
          </a:solidFill>
          <a:ln w="19050" cap="flat" cmpd="sng">
            <a:solidFill>
              <a:srgbClr val="98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2000" b="1" dirty="0">
                <a:latin typeface="Times New Roman"/>
                <a:ea typeface="Times New Roman"/>
                <a:cs typeface="Times New Roman"/>
                <a:sym typeface="Times New Roman"/>
              </a:rPr>
              <a:t>Learning</a:t>
            </a:r>
            <a:r>
              <a:rPr lang="en-IN" sz="2000" b="1" dirty="0">
                <a:latin typeface="Times New Roman"/>
                <a:ea typeface="Times New Roman"/>
                <a:cs typeface="Times New Roman"/>
                <a:sym typeface="Times New Roman"/>
              </a:rPr>
              <a:t>s</a:t>
            </a:r>
            <a:r>
              <a:rPr lang="en" sz="2000" b="1" dirty="0">
                <a:latin typeface="Times New Roman"/>
                <a:ea typeface="Times New Roman"/>
                <a:cs typeface="Times New Roman"/>
                <a:sym typeface="Times New Roman"/>
              </a:rPr>
              <a:t> : </a:t>
            </a:r>
          </a:p>
          <a:p>
            <a:pPr marL="0" marR="0" lvl="0" indent="0" algn="l" rtl="0">
              <a:spcBef>
                <a:spcPts val="0"/>
              </a:spcBef>
              <a:spcAft>
                <a:spcPts val="0"/>
              </a:spcAft>
              <a:buNone/>
            </a:pPr>
            <a:r>
              <a:rPr lang="en-IN" sz="2000" b="1" dirty="0">
                <a:latin typeface="Times New Roman"/>
                <a:ea typeface="Times New Roman"/>
                <a:cs typeface="Times New Roman"/>
                <a:sym typeface="Times New Roman"/>
              </a:rPr>
              <a:t>I learnt a lot of important fundamental basic concepts of Python Programming and Linux OS and Commands that are used. My learning has been intensive in the past one week. I have gained an industry insight of what approach is taken to come up with a solution while addressing a problem statement. 	</a:t>
            </a:r>
            <a:endParaRPr sz="2000" b="1" dirty="0">
              <a:latin typeface="Times New Roman"/>
              <a:ea typeface="Times New Roman"/>
              <a:cs typeface="Times New Roman"/>
              <a:sym typeface="Times New Roman"/>
            </a:endParaRPr>
          </a:p>
        </p:txBody>
      </p:sp>
      <p:sp>
        <p:nvSpPr>
          <p:cNvPr id="79" name="Google Shape;79;p15"/>
          <p:cNvSpPr txBox="1"/>
          <p:nvPr/>
        </p:nvSpPr>
        <p:spPr>
          <a:xfrm>
            <a:off x="3841500" y="233300"/>
            <a:ext cx="1265700" cy="29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endParaRPr/>
          </a:p>
        </p:txBody>
      </p:sp>
      <p:pic>
        <p:nvPicPr>
          <p:cNvPr id="73" name="Google Shape;73;p15"/>
          <p:cNvPicPr preferRelativeResize="0"/>
          <p:nvPr/>
        </p:nvPicPr>
        <p:blipFill rotWithShape="1">
          <a:blip r:embed="rId3">
            <a:alphaModFix/>
          </a:blip>
          <a:srcRect/>
          <a:stretch/>
        </p:blipFill>
        <p:spPr>
          <a:xfrm>
            <a:off x="1429" y="0"/>
            <a:ext cx="9141767" cy="5143500"/>
          </a:xfrm>
          <a:prstGeom prst="rect">
            <a:avLst/>
          </a:prstGeom>
          <a:noFill/>
          <a:ln>
            <a:noFill/>
          </a:ln>
        </p:spPr>
      </p:pic>
      <p:pic>
        <p:nvPicPr>
          <p:cNvPr id="74" name="Google Shape;74;p15" descr="Red_Hat_logo_icon_2019"/>
          <p:cNvPicPr preferRelativeResize="0">
            <a:picLocks noGrp="1"/>
          </p:cNvPicPr>
          <p:nvPr>
            <p:ph type="body" idx="1"/>
          </p:nvPr>
        </p:nvPicPr>
        <p:blipFill rotWithShape="1">
          <a:blip r:embed="rId4">
            <a:alphaModFix/>
          </a:blip>
          <a:srcRect l="28859" t="28112" r="31801" b="28186"/>
          <a:stretch/>
        </p:blipFill>
        <p:spPr>
          <a:xfrm>
            <a:off x="537210" y="142399"/>
            <a:ext cx="728700" cy="480900"/>
          </a:xfrm>
          <a:prstGeom prst="roundRect">
            <a:avLst>
              <a:gd name="adj" fmla="val 16667"/>
            </a:avLst>
          </a:prstGeom>
          <a:noFill/>
          <a:ln>
            <a:noFill/>
          </a:ln>
        </p:spPr>
      </p:pic>
      <p:sp>
        <p:nvSpPr>
          <p:cNvPr id="75" name="Google Shape;75;p15"/>
          <p:cNvSpPr txBox="1"/>
          <p:nvPr/>
        </p:nvSpPr>
        <p:spPr>
          <a:xfrm>
            <a:off x="537196" y="623400"/>
            <a:ext cx="1034100" cy="2991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a:solidFill>
                  <a:schemeClr val="dk1"/>
                </a:solidFill>
                <a:latin typeface="Arial"/>
                <a:ea typeface="Arial"/>
                <a:cs typeface="Arial"/>
                <a:sym typeface="Arial"/>
              </a:rPr>
              <a:t>RedHat</a:t>
            </a:r>
            <a:endParaRPr sz="1500">
              <a:solidFill>
                <a:schemeClr val="dk1"/>
              </a:solidFill>
              <a:latin typeface="Arial"/>
              <a:ea typeface="Arial"/>
              <a:cs typeface="Arial"/>
              <a:sym typeface="Arial"/>
            </a:endParaRPr>
          </a:p>
        </p:txBody>
      </p:sp>
      <p:sp>
        <p:nvSpPr>
          <p:cNvPr id="76" name="Google Shape;76;p15"/>
          <p:cNvSpPr txBox="1"/>
          <p:nvPr/>
        </p:nvSpPr>
        <p:spPr>
          <a:xfrm>
            <a:off x="1662736" y="273856"/>
            <a:ext cx="6440234" cy="5301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IN" sz="3000" dirty="0">
                <a:solidFill>
                  <a:srgbClr val="FF0000"/>
                </a:solidFill>
                <a:latin typeface="Georgia"/>
                <a:ea typeface="Georgia"/>
                <a:cs typeface="Georgia"/>
                <a:sym typeface="Georgia"/>
              </a:rPr>
              <a:t>Few Project Ideas</a:t>
            </a:r>
            <a:endParaRPr sz="3000" dirty="0">
              <a:solidFill>
                <a:srgbClr val="FF0000"/>
              </a:solidFill>
              <a:latin typeface="Georgia"/>
              <a:ea typeface="Georgia"/>
              <a:cs typeface="Georgia"/>
              <a:sym typeface="Georgia"/>
            </a:endParaRPr>
          </a:p>
        </p:txBody>
      </p:sp>
      <p:sp>
        <p:nvSpPr>
          <p:cNvPr id="77" name="Google Shape;77;p15"/>
          <p:cNvSpPr txBox="1"/>
          <p:nvPr/>
        </p:nvSpPr>
        <p:spPr>
          <a:xfrm>
            <a:off x="726300" y="1246699"/>
            <a:ext cx="7691400" cy="3460650"/>
          </a:xfrm>
          <a:prstGeom prst="rect">
            <a:avLst/>
          </a:prstGeom>
          <a:solidFill>
            <a:srgbClr val="FFFFFF"/>
          </a:solidFill>
          <a:ln w="19050" cap="flat" cmpd="sng">
            <a:solidFill>
              <a:srgbClr val="980000"/>
            </a:solidFill>
            <a:prstDash val="solid"/>
            <a:round/>
            <a:headEnd type="none" w="sm" len="sm"/>
            <a:tailEnd type="none" w="sm" len="sm"/>
          </a:ln>
        </p:spPr>
        <p:txBody>
          <a:bodyPr spcFirstLastPara="1" wrap="square" lIns="68575" tIns="34275" rIns="68575" bIns="34275" anchor="t" anchorCtr="0">
            <a:noAutofit/>
          </a:bodyPr>
          <a:lstStyle/>
          <a:p>
            <a:pPr marR="0" lvl="0" algn="l" rtl="0">
              <a:spcBef>
                <a:spcPts val="0"/>
              </a:spcBef>
              <a:spcAft>
                <a:spcPts val="0"/>
              </a:spcAft>
            </a:pPr>
            <a:r>
              <a:rPr lang="en-IN" sz="1600" b="1" dirty="0">
                <a:latin typeface="Times New Roman"/>
                <a:ea typeface="Times New Roman"/>
                <a:cs typeface="Times New Roman"/>
                <a:sym typeface="Times New Roman"/>
              </a:rPr>
              <a:t>1) Forest Fire Tracking Tracker for our state and other fire probe regions in India: </a:t>
            </a:r>
          </a:p>
          <a:p>
            <a:pPr marR="0" lvl="0" algn="l" rtl="0">
              <a:spcBef>
                <a:spcPts val="0"/>
              </a:spcBef>
              <a:spcAft>
                <a:spcPts val="0"/>
              </a:spcAft>
            </a:pPr>
            <a:r>
              <a:rPr lang="en-IN" sz="1600" b="1" dirty="0">
                <a:latin typeface="Times New Roman"/>
                <a:ea typeface="Times New Roman"/>
                <a:cs typeface="Times New Roman"/>
                <a:sym typeface="Times New Roman"/>
              </a:rPr>
              <a:t>[ML Project/IOT  – App that predicts fire probe zones based off previous years heat map areas taken from NASA and ISRO satellite data(official authentic data collection sites)]</a:t>
            </a:r>
          </a:p>
          <a:p>
            <a:pPr marL="0" marR="0" lvl="0" indent="0" algn="l" rtl="0">
              <a:spcBef>
                <a:spcPts val="0"/>
              </a:spcBef>
              <a:spcAft>
                <a:spcPts val="0"/>
              </a:spcAft>
              <a:buNone/>
            </a:pPr>
            <a:r>
              <a:rPr lang="en-IN" sz="1600" b="1" dirty="0">
                <a:latin typeface="Times New Roman"/>
                <a:ea typeface="Times New Roman"/>
                <a:cs typeface="Times New Roman"/>
                <a:sym typeface="Times New Roman"/>
              </a:rPr>
              <a:t>2) Pothole Mapping Device :</a:t>
            </a:r>
          </a:p>
          <a:p>
            <a:pPr marL="0" marR="0" lvl="0" indent="0" algn="l" rtl="0">
              <a:spcBef>
                <a:spcPts val="0"/>
              </a:spcBef>
              <a:spcAft>
                <a:spcPts val="0"/>
              </a:spcAft>
              <a:buNone/>
            </a:pPr>
            <a:r>
              <a:rPr lang="en-IN" sz="1600" b="1" dirty="0">
                <a:latin typeface="Times New Roman"/>
                <a:ea typeface="Times New Roman"/>
                <a:cs typeface="Times New Roman"/>
                <a:sym typeface="Times New Roman"/>
              </a:rPr>
              <a:t>[Database with information which can be put in form of a visualisation to prevent pothole caused deaths so that respective authorities can be informed in the right time]</a:t>
            </a:r>
          </a:p>
          <a:p>
            <a:pPr marR="0" lvl="0" algn="l" rtl="0">
              <a:spcBef>
                <a:spcPts val="0"/>
              </a:spcBef>
              <a:spcAft>
                <a:spcPts val="0"/>
              </a:spcAft>
            </a:pPr>
            <a:r>
              <a:rPr lang="en-IN" sz="1600" b="1" dirty="0">
                <a:latin typeface="Times New Roman"/>
                <a:ea typeface="Times New Roman"/>
                <a:cs typeface="Times New Roman"/>
                <a:sym typeface="Times New Roman"/>
              </a:rPr>
              <a:t>3) Smart Car Accident Detection :</a:t>
            </a:r>
          </a:p>
          <a:p>
            <a:pPr marR="0" lvl="0" algn="l" rtl="0">
              <a:spcBef>
                <a:spcPts val="0"/>
              </a:spcBef>
              <a:spcAft>
                <a:spcPts val="0"/>
              </a:spcAft>
            </a:pPr>
            <a:r>
              <a:rPr lang="en-IN" sz="1600" b="1" dirty="0">
                <a:latin typeface="Times New Roman"/>
                <a:ea typeface="Times New Roman"/>
                <a:cs typeface="Times New Roman"/>
                <a:sym typeface="Times New Roman"/>
              </a:rPr>
              <a:t>Efficiently detecting an accident and notifying using Amazon Alexa so the help force and family members to get notified on time.</a:t>
            </a:r>
          </a:p>
          <a:p>
            <a:pPr marR="0" lvl="0" algn="l" rtl="0">
              <a:spcBef>
                <a:spcPts val="0"/>
              </a:spcBef>
              <a:spcAft>
                <a:spcPts val="0"/>
              </a:spcAft>
            </a:pPr>
            <a:r>
              <a:rPr lang="en-IN" sz="1600" b="1" dirty="0">
                <a:latin typeface="Times New Roman"/>
                <a:ea typeface="Times New Roman"/>
                <a:cs typeface="Times New Roman"/>
                <a:sym typeface="Times New Roman"/>
              </a:rPr>
              <a:t>4) </a:t>
            </a:r>
            <a:r>
              <a:rPr lang="en-IN" sz="1600" b="1" dirty="0" err="1">
                <a:latin typeface="Times New Roman"/>
                <a:ea typeface="Times New Roman"/>
                <a:cs typeface="Times New Roman"/>
                <a:sym typeface="Times New Roman"/>
              </a:rPr>
              <a:t>Attendence</a:t>
            </a:r>
            <a:r>
              <a:rPr lang="en-IN" sz="1600" b="1" dirty="0">
                <a:latin typeface="Times New Roman"/>
                <a:ea typeface="Times New Roman"/>
                <a:cs typeface="Times New Roman"/>
                <a:sym typeface="Times New Roman"/>
              </a:rPr>
              <a:t> Management by Face Detection :</a:t>
            </a:r>
          </a:p>
          <a:p>
            <a:pPr marR="0" lvl="0" algn="l" rtl="0">
              <a:spcBef>
                <a:spcPts val="0"/>
              </a:spcBef>
              <a:spcAft>
                <a:spcPts val="0"/>
              </a:spcAft>
            </a:pPr>
            <a:r>
              <a:rPr lang="en-IN" sz="1600" b="1" dirty="0">
                <a:latin typeface="Times New Roman"/>
                <a:ea typeface="Times New Roman"/>
                <a:cs typeface="Times New Roman"/>
                <a:sym typeface="Times New Roman"/>
              </a:rPr>
              <a:t>Database with all students / employees data stored in database and then  performing respective data-analysis and image processing for face detection. </a:t>
            </a:r>
          </a:p>
          <a:p>
            <a:pPr marR="0" lvl="0" algn="l" rtl="0">
              <a:spcBef>
                <a:spcPts val="0"/>
              </a:spcBef>
              <a:spcAft>
                <a:spcPts val="0"/>
              </a:spcAft>
            </a:pPr>
            <a:endParaRPr lang="en-IN" sz="1600" b="1" dirty="0">
              <a:latin typeface="Times New Roman"/>
              <a:ea typeface="Times New Roman"/>
              <a:cs typeface="Times New Roman"/>
              <a:sym typeface="Times New Roman"/>
            </a:endParaRPr>
          </a:p>
          <a:p>
            <a:pPr marR="0" lvl="0" algn="l" rtl="0">
              <a:spcBef>
                <a:spcPts val="0"/>
              </a:spcBef>
              <a:spcAft>
                <a:spcPts val="0"/>
              </a:spcAft>
            </a:pPr>
            <a:endParaRPr lang="en-IN" sz="1600" b="1" dirty="0">
              <a:latin typeface="Times New Roman"/>
              <a:ea typeface="Times New Roman"/>
              <a:cs typeface="Times New Roman"/>
              <a:sym typeface="Times New Roman"/>
            </a:endParaRPr>
          </a:p>
          <a:p>
            <a:pPr marL="0" marR="0" lvl="0" indent="0" algn="l" rtl="0">
              <a:spcBef>
                <a:spcPts val="0"/>
              </a:spcBef>
              <a:spcAft>
                <a:spcPts val="0"/>
              </a:spcAft>
              <a:buNone/>
            </a:pPr>
            <a:endParaRPr lang="en-IN" sz="2000" b="1" dirty="0">
              <a:latin typeface="Times New Roman"/>
              <a:ea typeface="Times New Roman"/>
              <a:cs typeface="Times New Roman"/>
              <a:sym typeface="Times New Roman"/>
            </a:endParaRPr>
          </a:p>
          <a:p>
            <a:pPr marL="0" marR="0" lvl="0" indent="0" algn="l" rtl="0">
              <a:spcBef>
                <a:spcPts val="0"/>
              </a:spcBef>
              <a:spcAft>
                <a:spcPts val="0"/>
              </a:spcAft>
              <a:buNone/>
            </a:pPr>
            <a:r>
              <a:rPr lang="en-IN" sz="2000" b="1" dirty="0">
                <a:latin typeface="Times New Roman"/>
                <a:ea typeface="Times New Roman"/>
                <a:cs typeface="Times New Roman"/>
                <a:sym typeface="Times New Roman"/>
              </a:rPr>
              <a:t>  </a:t>
            </a:r>
          </a:p>
        </p:txBody>
      </p:sp>
      <p:sp>
        <p:nvSpPr>
          <p:cNvPr id="79" name="Google Shape;79;p15"/>
          <p:cNvSpPr txBox="1"/>
          <p:nvPr/>
        </p:nvSpPr>
        <p:spPr>
          <a:xfrm>
            <a:off x="3841500" y="233300"/>
            <a:ext cx="1265700" cy="29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0702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endParaRPr/>
          </a:p>
        </p:txBody>
      </p:sp>
      <p:pic>
        <p:nvPicPr>
          <p:cNvPr id="85" name="Google Shape;85;p16"/>
          <p:cNvPicPr preferRelativeResize="0"/>
          <p:nvPr/>
        </p:nvPicPr>
        <p:blipFill rotWithShape="1">
          <a:blip r:embed="rId3">
            <a:alphaModFix/>
          </a:blip>
          <a:srcRect/>
          <a:stretch/>
        </p:blipFill>
        <p:spPr>
          <a:xfrm>
            <a:off x="1429" y="0"/>
            <a:ext cx="9141767" cy="5143500"/>
          </a:xfrm>
          <a:prstGeom prst="rect">
            <a:avLst/>
          </a:prstGeom>
          <a:noFill/>
          <a:ln>
            <a:noFill/>
          </a:ln>
        </p:spPr>
      </p:pic>
      <p:pic>
        <p:nvPicPr>
          <p:cNvPr id="86" name="Google Shape;86;p16" descr="Red_Hat_logo_icon_2019"/>
          <p:cNvPicPr preferRelativeResize="0">
            <a:picLocks noGrp="1"/>
          </p:cNvPicPr>
          <p:nvPr>
            <p:ph type="body" idx="1"/>
          </p:nvPr>
        </p:nvPicPr>
        <p:blipFill rotWithShape="1">
          <a:blip r:embed="rId4">
            <a:alphaModFix/>
          </a:blip>
          <a:srcRect l="28859" t="28112" r="31801" b="28186"/>
          <a:stretch/>
        </p:blipFill>
        <p:spPr>
          <a:xfrm>
            <a:off x="537210" y="142399"/>
            <a:ext cx="728700" cy="480900"/>
          </a:xfrm>
          <a:prstGeom prst="roundRect">
            <a:avLst>
              <a:gd name="adj" fmla="val 16667"/>
            </a:avLst>
          </a:prstGeom>
          <a:noFill/>
          <a:ln>
            <a:noFill/>
          </a:ln>
        </p:spPr>
      </p:pic>
      <p:sp>
        <p:nvSpPr>
          <p:cNvPr id="87" name="Google Shape;87;p16"/>
          <p:cNvSpPr txBox="1"/>
          <p:nvPr/>
        </p:nvSpPr>
        <p:spPr>
          <a:xfrm>
            <a:off x="537196" y="623400"/>
            <a:ext cx="1034100" cy="2991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a:solidFill>
                  <a:schemeClr val="dk1"/>
                </a:solidFill>
                <a:latin typeface="Arial"/>
                <a:ea typeface="Arial"/>
                <a:cs typeface="Arial"/>
                <a:sym typeface="Arial"/>
              </a:rPr>
              <a:t>RedHat</a:t>
            </a:r>
            <a:endParaRPr sz="1500">
              <a:solidFill>
                <a:schemeClr val="dk1"/>
              </a:solidFill>
              <a:latin typeface="Arial"/>
              <a:ea typeface="Arial"/>
              <a:cs typeface="Arial"/>
              <a:sym typeface="Arial"/>
            </a:endParaRPr>
          </a:p>
        </p:txBody>
      </p:sp>
      <p:sp>
        <p:nvSpPr>
          <p:cNvPr id="88" name="Google Shape;88;p16"/>
          <p:cNvSpPr txBox="1"/>
          <p:nvPr/>
        </p:nvSpPr>
        <p:spPr>
          <a:xfrm>
            <a:off x="628650" y="808550"/>
            <a:ext cx="7691400" cy="3492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2700" dirty="0">
                <a:solidFill>
                  <a:srgbClr val="FF0000"/>
                </a:solidFill>
                <a:latin typeface="Georgia"/>
                <a:ea typeface="Georgia"/>
                <a:cs typeface="Georgia"/>
                <a:sym typeface="Georgia"/>
              </a:rPr>
              <a:t>Shopping Cart </a:t>
            </a:r>
            <a:r>
              <a:rPr lang="en-IN" sz="2700" dirty="0">
                <a:solidFill>
                  <a:srgbClr val="FF0000"/>
                </a:solidFill>
                <a:latin typeface="Georgia"/>
                <a:ea typeface="Georgia"/>
                <a:cs typeface="Georgia"/>
                <a:sym typeface="Georgia"/>
              </a:rPr>
              <a:t>Post Covid-19</a:t>
            </a:r>
            <a:r>
              <a:rPr lang="en" sz="2700" dirty="0">
                <a:solidFill>
                  <a:srgbClr val="FF0000"/>
                </a:solidFill>
                <a:latin typeface="Georgia"/>
                <a:ea typeface="Georgia"/>
                <a:cs typeface="Georgia"/>
                <a:sym typeface="Georgia"/>
              </a:rPr>
              <a:t>  </a:t>
            </a:r>
            <a:endParaRPr sz="2600" dirty="0">
              <a:solidFill>
                <a:srgbClr val="FF0000"/>
              </a:solidFill>
              <a:latin typeface="Georgia"/>
              <a:ea typeface="Georgia"/>
              <a:cs typeface="Georgia"/>
              <a:sym typeface="Georgia"/>
            </a:endParaRPr>
          </a:p>
        </p:txBody>
      </p:sp>
      <p:sp>
        <p:nvSpPr>
          <p:cNvPr id="89" name="Google Shape;89;p16"/>
          <p:cNvSpPr txBox="1"/>
          <p:nvPr/>
        </p:nvSpPr>
        <p:spPr>
          <a:xfrm>
            <a:off x="628650" y="1341100"/>
            <a:ext cx="7691400" cy="1979950"/>
          </a:xfrm>
          <a:prstGeom prst="rect">
            <a:avLst/>
          </a:prstGeom>
          <a:solidFill>
            <a:srgbClr val="FFFFFF"/>
          </a:solidFill>
          <a:ln w="19050" cap="flat" cmpd="sng">
            <a:solidFill>
              <a:srgbClr val="98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b="1" dirty="0">
                <a:solidFill>
                  <a:schemeClr val="dk1"/>
                </a:solidFill>
                <a:latin typeface="Times New Roman"/>
                <a:ea typeface="Times New Roman"/>
                <a:cs typeface="Times New Roman"/>
                <a:sym typeface="Times New Roman"/>
              </a:rPr>
              <a:t>SCQ</a:t>
            </a:r>
            <a:r>
              <a:rPr lang="en" b="1" dirty="0">
                <a:latin typeface="Times New Roman"/>
                <a:ea typeface="Times New Roman"/>
                <a:cs typeface="Times New Roman"/>
                <a:sym typeface="Times New Roman"/>
              </a:rPr>
              <a:t>: </a:t>
            </a:r>
          </a:p>
          <a:p>
            <a:pPr marL="0" marR="0" lvl="0" indent="0" algn="l" rtl="0">
              <a:spcBef>
                <a:spcPts val="0"/>
              </a:spcBef>
              <a:spcAft>
                <a:spcPts val="0"/>
              </a:spcAft>
              <a:buNone/>
            </a:pPr>
            <a:r>
              <a:rPr lang="en-IN" b="1" dirty="0">
                <a:latin typeface="Times New Roman"/>
                <a:ea typeface="Times New Roman"/>
                <a:cs typeface="Times New Roman"/>
                <a:sym typeface="Times New Roman"/>
              </a:rPr>
              <a:t>Situation: Perform Billing of Items without standing in queues for long durations of time, interacting with other people, or dealing with cash .</a:t>
            </a:r>
          </a:p>
          <a:p>
            <a:pPr marL="0" marR="0" lvl="0" indent="0" algn="l" rtl="0">
              <a:spcBef>
                <a:spcPts val="0"/>
              </a:spcBef>
              <a:spcAft>
                <a:spcPts val="0"/>
              </a:spcAft>
              <a:buNone/>
            </a:pPr>
            <a:r>
              <a:rPr lang="en-IN" b="1" dirty="0">
                <a:latin typeface="Times New Roman"/>
                <a:ea typeface="Times New Roman"/>
                <a:cs typeface="Times New Roman"/>
                <a:sym typeface="Times New Roman"/>
              </a:rPr>
              <a:t>Challenge: When an item is picked , it gets automatically added to cart and when put back it gets deducted from the cart. </a:t>
            </a:r>
          </a:p>
          <a:p>
            <a:pPr marL="0" marR="0" lvl="0" indent="0" algn="l" rtl="0">
              <a:spcBef>
                <a:spcPts val="0"/>
              </a:spcBef>
              <a:spcAft>
                <a:spcPts val="0"/>
              </a:spcAft>
              <a:buNone/>
            </a:pPr>
            <a:r>
              <a:rPr lang="en-IN" b="1" dirty="0">
                <a:latin typeface="Times New Roman"/>
                <a:ea typeface="Times New Roman"/>
                <a:cs typeface="Times New Roman"/>
                <a:sym typeface="Times New Roman"/>
              </a:rPr>
              <a:t>Question: How to track each item in store?</a:t>
            </a:r>
          </a:p>
          <a:p>
            <a:pPr marL="0" marR="0" lvl="0" indent="0" algn="l" rtl="0">
              <a:spcBef>
                <a:spcPts val="0"/>
              </a:spcBef>
              <a:spcAft>
                <a:spcPts val="0"/>
              </a:spcAft>
              <a:buNone/>
            </a:pPr>
            <a:r>
              <a:rPr lang="en-IN" b="1" dirty="0">
                <a:latin typeface="Times New Roman"/>
                <a:ea typeface="Times New Roman"/>
                <a:cs typeface="Times New Roman"/>
                <a:sym typeface="Times New Roman"/>
              </a:rPr>
              <a:t>                  How will addition and deletion from cart take place ?</a:t>
            </a:r>
          </a:p>
          <a:p>
            <a:pPr marL="0" marR="0" lvl="0" indent="0" algn="l" rtl="0">
              <a:spcBef>
                <a:spcPts val="0"/>
              </a:spcBef>
              <a:spcAft>
                <a:spcPts val="0"/>
              </a:spcAft>
              <a:buNone/>
            </a:pPr>
            <a:r>
              <a:rPr lang="en-IN" b="1" dirty="0">
                <a:latin typeface="Times New Roman"/>
                <a:ea typeface="Times New Roman"/>
                <a:cs typeface="Times New Roman"/>
                <a:sym typeface="Times New Roman"/>
              </a:rPr>
              <a:t>                  How much more will it cost to adopt to this system compared to the traditional one ?</a:t>
            </a:r>
          </a:p>
          <a:p>
            <a:pPr marL="0" marR="0" lvl="0" indent="0" algn="l" rtl="0">
              <a:spcBef>
                <a:spcPts val="0"/>
              </a:spcBef>
              <a:spcAft>
                <a:spcPts val="0"/>
              </a:spcAft>
              <a:buNone/>
            </a:pPr>
            <a:r>
              <a:rPr lang="en-IN" b="1" dirty="0">
                <a:latin typeface="Times New Roman"/>
                <a:ea typeface="Times New Roman"/>
                <a:cs typeface="Times New Roman"/>
                <a:sym typeface="Times New Roman"/>
              </a:rPr>
              <a:t>                  How to make sure the users Billing Card details are kept safe ?</a:t>
            </a:r>
          </a:p>
          <a:p>
            <a:pPr marL="0" marR="0" lvl="0" indent="0" algn="l" rtl="0">
              <a:spcBef>
                <a:spcPts val="0"/>
              </a:spcBef>
              <a:spcAft>
                <a:spcPts val="0"/>
              </a:spcAft>
              <a:buNone/>
            </a:pPr>
            <a:r>
              <a:rPr lang="en-IN" b="1" dirty="0">
                <a:latin typeface="Times New Roman"/>
                <a:ea typeface="Times New Roman"/>
                <a:cs typeface="Times New Roman"/>
                <a:sym typeface="Times New Roman"/>
              </a:rPr>
              <a:t> </a:t>
            </a:r>
          </a:p>
          <a:p>
            <a:pPr marL="0" marR="0" lvl="0" indent="0" algn="l" rtl="0">
              <a:spcBef>
                <a:spcPts val="0"/>
              </a:spcBef>
              <a:spcAft>
                <a:spcPts val="0"/>
              </a:spcAft>
              <a:buNone/>
            </a:pPr>
            <a:r>
              <a:rPr lang="en-IN" b="1" dirty="0">
                <a:latin typeface="Times New Roman"/>
                <a:ea typeface="Times New Roman"/>
                <a:cs typeface="Times New Roman"/>
                <a:sym typeface="Times New Roman"/>
              </a:rPr>
              <a:t>  </a:t>
            </a:r>
          </a:p>
          <a:p>
            <a:pPr marL="0" marR="0" lvl="0" indent="0" algn="l" rtl="0">
              <a:spcBef>
                <a:spcPts val="0"/>
              </a:spcBef>
              <a:spcAft>
                <a:spcPts val="0"/>
              </a:spcAft>
              <a:buNone/>
            </a:pPr>
            <a:r>
              <a:rPr lang="en-IN" b="1" dirty="0">
                <a:latin typeface="Times New Roman"/>
                <a:ea typeface="Times New Roman"/>
                <a:cs typeface="Times New Roman"/>
                <a:sym typeface="Times New Roman"/>
              </a:rPr>
              <a:t> </a:t>
            </a:r>
          </a:p>
          <a:p>
            <a:pPr marL="0" marR="0" lvl="0" indent="0" algn="l" rtl="0">
              <a:spcBef>
                <a:spcPts val="0"/>
              </a:spcBef>
              <a:spcAft>
                <a:spcPts val="0"/>
              </a:spcAft>
              <a:buNone/>
            </a:pPr>
            <a:r>
              <a:rPr lang="en-IN" sz="2000" b="1" dirty="0">
                <a:latin typeface="Times New Roman"/>
                <a:ea typeface="Times New Roman"/>
                <a:cs typeface="Times New Roman"/>
                <a:sym typeface="Times New Roman"/>
              </a:rPr>
              <a:t>  </a:t>
            </a:r>
            <a:endParaRPr sz="2000" b="1" dirty="0">
              <a:latin typeface="Times New Roman"/>
              <a:ea typeface="Times New Roman"/>
              <a:cs typeface="Times New Roman"/>
              <a:sym typeface="Times New Roman"/>
            </a:endParaRPr>
          </a:p>
        </p:txBody>
      </p:sp>
      <p:sp>
        <p:nvSpPr>
          <p:cNvPr id="90" name="Google Shape;90;p16"/>
          <p:cNvSpPr txBox="1"/>
          <p:nvPr/>
        </p:nvSpPr>
        <p:spPr>
          <a:xfrm>
            <a:off x="628650" y="3384550"/>
            <a:ext cx="7691400" cy="1543050"/>
          </a:xfrm>
          <a:prstGeom prst="rect">
            <a:avLst/>
          </a:prstGeom>
          <a:solidFill>
            <a:srgbClr val="FFFFFF"/>
          </a:solidFill>
          <a:ln w="19050" cap="flat" cmpd="sng">
            <a:solidFill>
              <a:srgbClr val="98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b="1" dirty="0">
                <a:solidFill>
                  <a:schemeClr val="dk1"/>
                </a:solidFill>
                <a:latin typeface="Times New Roman" panose="02020603050405020304" pitchFamily="18" charset="0"/>
                <a:ea typeface="Times New Roman"/>
                <a:cs typeface="Times New Roman" panose="02020603050405020304" pitchFamily="18" charset="0"/>
                <a:sym typeface="Times New Roman"/>
              </a:rPr>
              <a:t>User Stories</a:t>
            </a:r>
            <a:r>
              <a:rPr lang="en" b="1" dirty="0">
                <a:latin typeface="Times New Roman" panose="02020603050405020304" pitchFamily="18" charset="0"/>
                <a:ea typeface="Times New Roman"/>
                <a:cs typeface="Times New Roman" panose="02020603050405020304" pitchFamily="18" charset="0"/>
                <a:sym typeface="Times New Roman"/>
              </a:rPr>
              <a:t> : </a:t>
            </a:r>
          </a:p>
          <a:p>
            <a:pPr marL="0" marR="0" lvl="0" indent="0" algn="l" rtl="0">
              <a:spcBef>
                <a:spcPts val="0"/>
              </a:spcBef>
              <a:spcAft>
                <a:spcPts val="0"/>
              </a:spcAft>
              <a:buNone/>
            </a:pPr>
            <a:r>
              <a:rPr lang="en-IN" b="1" dirty="0">
                <a:latin typeface="Times New Roman" panose="02020603050405020304" pitchFamily="18" charset="0"/>
                <a:ea typeface="Times New Roman"/>
                <a:cs typeface="Times New Roman" panose="02020603050405020304" pitchFamily="18" charset="0"/>
                <a:sym typeface="Times New Roman"/>
              </a:rPr>
              <a:t>	-As a DevOps engineer , I want to be able to make a complete production CI/CD pipeline , so that every modifications done on the application can be pushed successfully. </a:t>
            </a:r>
            <a:endParaRPr b="1" dirty="0">
              <a:latin typeface="Times New Roman" panose="02020603050405020304" pitchFamily="18" charset="0"/>
              <a:ea typeface="Times New Roman"/>
              <a:cs typeface="Times New Roman" panose="02020603050405020304" pitchFamily="18" charset="0"/>
              <a:sym typeface="Times New Roman"/>
            </a:endParaRPr>
          </a:p>
          <a:p>
            <a:r>
              <a:rPr lang="en-IN" b="1" dirty="0">
                <a:solidFill>
                  <a:srgbClr val="172B4D"/>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ea typeface="Times New Roman"/>
                <a:cs typeface="Times New Roman" panose="02020603050405020304" pitchFamily="18" charset="0"/>
                <a:sym typeface="Times New Roman"/>
              </a:rPr>
              <a:t>As a DevOps engineer , I want to be able to keep user card details in database, so that I can assure its security in infrastructure(database). </a:t>
            </a:r>
          </a:p>
          <a:p>
            <a:r>
              <a:rPr lang="en-US" b="1" dirty="0">
                <a:latin typeface="Times New Roman" panose="02020603050405020304" pitchFamily="18" charset="0"/>
                <a:ea typeface="Times New Roman"/>
                <a:cs typeface="Times New Roman" panose="02020603050405020304" pitchFamily="18" charset="0"/>
                <a:sym typeface="Times New Roman"/>
              </a:rPr>
              <a:t>                     -As a DevOps engineer, I would want to be able to find out when something stops working in the application , so that I would be able to fix it.</a:t>
            </a:r>
          </a:p>
          <a:p>
            <a:pPr marL="0" marR="0" lvl="0" indent="0" algn="l" rtl="0">
              <a:spcBef>
                <a:spcPts val="0"/>
              </a:spcBef>
              <a:spcAft>
                <a:spcPts val="0"/>
              </a:spcAft>
              <a:buNone/>
            </a:pPr>
            <a:endParaRPr sz="1200" b="1" dirty="0">
              <a:solidFill>
                <a:srgbClr val="172B4D"/>
              </a:solidFill>
              <a:latin typeface="Times New Roman" panose="02020603050405020304" pitchFamily="18" charset="0"/>
              <a:cs typeface="Times New Roman" panose="02020603050405020304" pitchFamily="18" charset="0"/>
            </a:endParaRPr>
          </a:p>
          <a:p>
            <a:pPr marL="0" lvl="0" indent="0" algn="l" rtl="0">
              <a:lnSpc>
                <a:spcPct val="171357"/>
              </a:lnSpc>
              <a:spcBef>
                <a:spcPts val="1400"/>
              </a:spcBef>
              <a:spcAft>
                <a:spcPts val="0"/>
              </a:spcAft>
              <a:buClr>
                <a:schemeClr val="dk1"/>
              </a:buClr>
              <a:buSzPts val="1100"/>
              <a:buFont typeface="Arial"/>
              <a:buNone/>
            </a:pPr>
            <a:endParaRPr sz="1200" dirty="0">
              <a:solidFill>
                <a:srgbClr val="172B4D"/>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2000" b="1" dirty="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1356</TotalTime>
  <Words>510</Words>
  <Application>Microsoft Office PowerPoint</Application>
  <PresentationFormat>On-screen Show (16:9)</PresentationFormat>
  <Paragraphs>47</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Georgia</vt:lpstr>
      <vt:lpstr>Times New Roman</vt:lpstr>
      <vt:lpstr>Simple Light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Megha</cp:lastModifiedBy>
  <cp:revision>22</cp:revision>
  <dcterms:modified xsi:type="dcterms:W3CDTF">2020-05-10T07:38:27Z</dcterms:modified>
</cp:coreProperties>
</file>