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4660"/>
  </p:normalViewPr>
  <p:slideViewPr>
    <p:cSldViewPr>
      <p:cViewPr varScale="1">
        <p:scale>
          <a:sx n="81" d="100"/>
          <a:sy n="81" d="100"/>
        </p:scale>
        <p:origin x="50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wnloads\employee%20data%20analysis%20final%20result.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 final result.xlsm]Sheet1!PivotTable1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8A-43D0-A67D-5CD8426A579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F8A-43D0-A67D-5CD8426A579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F8A-43D0-A67D-5CD8426A579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F8A-43D0-A67D-5CD8426A5793}"/>
            </c:ext>
          </c:extLst>
        </c:ser>
        <c:dLbls>
          <c:showLegendKey val="0"/>
          <c:showVal val="0"/>
          <c:showCatName val="0"/>
          <c:showSerName val="0"/>
          <c:showPercent val="0"/>
          <c:showBubbleSize val="0"/>
        </c:dLbls>
        <c:gapWidth val="219"/>
        <c:overlap val="-27"/>
        <c:axId val="311411471"/>
        <c:axId val="311398511"/>
      </c:barChart>
      <c:catAx>
        <c:axId val="311411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398511"/>
        <c:crosses val="autoZero"/>
        <c:auto val="1"/>
        <c:lblAlgn val="ctr"/>
        <c:lblOffset val="100"/>
        <c:noMultiLvlLbl val="0"/>
      </c:catAx>
      <c:valAx>
        <c:axId val="311398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411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83418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586285" y="12192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MEGHA V S</a:t>
            </a:r>
          </a:p>
          <a:p>
            <a:r>
              <a:rPr lang="en-US" sz="2400" dirty="0"/>
              <a:t>REGISTER NO: 122202125</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FB599D0-2A12-08A2-43F0-E7740166DB0E}"/>
              </a:ext>
            </a:extLst>
          </p:cNvPr>
          <p:cNvSpPr>
            <a:spLocks noGrp="1"/>
          </p:cNvSpPr>
          <p:nvPr>
            <p:ph type="body" idx="1"/>
          </p:nvPr>
        </p:nvSpPr>
        <p:spPr>
          <a:xfrm>
            <a:off x="794361" y="1143000"/>
            <a:ext cx="9166226" cy="6032421"/>
          </a:xfrm>
        </p:spPr>
        <p:txBody>
          <a:bodyPr/>
          <a:lstStyle/>
          <a:p>
            <a:r>
              <a:rPr lang="en-US" sz="2800" dirty="0">
                <a:latin typeface="Times New Roman" panose="02020603050405020304" pitchFamily="18" charset="0"/>
                <a:cs typeface="Times New Roman" panose="02020603050405020304" pitchFamily="18" charset="0"/>
              </a:rPr>
              <a:t>DATA COLLECTION :</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Login to Kaggle website.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Download the employee data excel sheet.</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Open the excel and select the employee id, first name, last name, business unit, employee status, employee type, gender code, performance score, current employee rating </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Highlight the selected data with colour</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DATA CLEANING :</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Select the exit data and click condition formatting&gt;&gt;highlight cells rules&gt;&gt;more rule&gt;&gt;click cell value and choose blank &gt;&gt;click format and select fill and choose any colour then click ok.</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0C9583-9344-D3F1-1468-7A8755D9C9D9}"/>
              </a:ext>
            </a:extLst>
          </p:cNvPr>
          <p:cNvSpPr>
            <a:spLocks noGrp="1"/>
          </p:cNvSpPr>
          <p:nvPr>
            <p:ph type="body" idx="1"/>
          </p:nvPr>
        </p:nvSpPr>
        <p:spPr>
          <a:xfrm>
            <a:off x="755332" y="990600"/>
            <a:ext cx="9226868" cy="5170646"/>
          </a:xfrm>
        </p:spPr>
        <p:txBody>
          <a:bodyPr/>
          <a:lstStyle/>
          <a:p>
            <a:pPr algn="l"/>
            <a:r>
              <a:rPr lang="en-US" sz="2800" dirty="0">
                <a:latin typeface="Times New Roman" panose="02020603050405020304" pitchFamily="18" charset="0"/>
                <a:cs typeface="Times New Roman" panose="02020603050405020304" pitchFamily="18" charset="0"/>
              </a:rPr>
              <a:t>2)  Choose the exit date column ,select sort and filter &gt;&gt;filter, now click on the small icon that show in the exit data, select filter by color&gt;&gt;no fill</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TECHNIQUES :</a:t>
            </a:r>
          </a:p>
          <a:p>
            <a:pPr marL="514350" indent="-514350" algn="l">
              <a:buFont typeface="+mj-lt"/>
              <a:buAutoNum type="arabicParenR"/>
            </a:pPr>
            <a:r>
              <a:rPr lang="en-US" sz="2800" dirty="0">
                <a:latin typeface="Times New Roman" panose="02020603050405020304" pitchFamily="18" charset="0"/>
                <a:cs typeface="Times New Roman" panose="02020603050405020304" pitchFamily="18" charset="0"/>
              </a:rPr>
              <a:t>Select z8 cell in AA column and type =IFS(Z8&gt;=5,”VERY HIGH”,Z8&gt;=4,”HIGH”,Z8&gt;=3,”MED”,TRUE,”LOW”)used to categorize the employees based on the rating</a:t>
            </a:r>
          </a:p>
          <a:p>
            <a:pPr marL="514350" indent="-514350" algn="l">
              <a:buFont typeface="+mj-lt"/>
              <a:buAutoNum type="arabicParenR"/>
            </a:pPr>
            <a:r>
              <a:rPr lang="en-IN" sz="2800" dirty="0">
                <a:latin typeface="Times New Roman" panose="02020603050405020304" pitchFamily="18" charset="0"/>
                <a:cs typeface="Times New Roman" panose="02020603050405020304" pitchFamily="18" charset="0"/>
              </a:rPr>
              <a:t>Click (high)and drag to the end and mention that column as performance level</a:t>
            </a:r>
          </a:p>
          <a:p>
            <a:pPr marL="514350" indent="-514350" algn="l">
              <a:buFont typeface="+mj-lt"/>
              <a:buAutoNum type="arabicParenR"/>
            </a:pPr>
            <a:r>
              <a:rPr lang="en-IN" sz="2800" dirty="0">
                <a:latin typeface="Times New Roman" panose="02020603050405020304" pitchFamily="18" charset="0"/>
                <a:cs typeface="Times New Roman" panose="02020603050405020304" pitchFamily="18" charset="0"/>
              </a:rPr>
              <a:t>Now highlight the performance level fully</a:t>
            </a:r>
          </a:p>
          <a:p>
            <a:pPr algn="l"/>
            <a:r>
              <a:rPr lang="en-IN" sz="2800" dirty="0">
                <a:latin typeface="Times New Roman" panose="02020603050405020304" pitchFamily="18" charset="0"/>
                <a:cs typeface="Times New Roman" panose="02020603050405020304" pitchFamily="18" charset="0"/>
              </a:rPr>
              <a:t>   </a:t>
            </a:r>
          </a:p>
        </p:txBody>
      </p:sp>
      <p:sp>
        <p:nvSpPr>
          <p:cNvPr id="15" name="Title 14">
            <a:extLst>
              <a:ext uri="{FF2B5EF4-FFF2-40B4-BE49-F238E27FC236}">
                <a16:creationId xmlns:a16="http://schemas.microsoft.com/office/drawing/2014/main" id="{F4BF1183-3F27-35B0-C95E-44BC198F78E2}"/>
              </a:ext>
            </a:extLst>
          </p:cNvPr>
          <p:cNvSpPr>
            <a:spLocks noGrp="1"/>
          </p:cNvSpPr>
          <p:nvPr>
            <p:ph type="title"/>
          </p:nvPr>
        </p:nvSpPr>
        <p:spPr>
          <a:xfrm>
            <a:off x="755332" y="228600"/>
            <a:ext cx="10681335" cy="915034"/>
          </a:xfrm>
        </p:spPr>
        <p:txBody>
          <a:bodyPr/>
          <a:lstStyle/>
          <a:p>
            <a:r>
              <a:rPr lang="en-US" dirty="0">
                <a:latin typeface="Trebuchet MS" panose="020B0603020202020204" pitchFamily="34" charset="0"/>
                <a:cs typeface="Times New Roman" panose="02020603050405020304" pitchFamily="18" charset="0"/>
              </a:rPr>
              <a:t>M</a:t>
            </a:r>
            <a:r>
              <a:rPr lang="en-IN" dirty="0">
                <a:latin typeface="Trebuchet MS" panose="020B0603020202020204" pitchFamily="34" charset="0"/>
                <a:cs typeface="Times New Roman" panose="02020603050405020304" pitchFamily="18" charset="0"/>
              </a:rPr>
              <a:t>ODELLING</a:t>
            </a:r>
            <a:endParaRPr lang="en-IN" dirty="0">
              <a:latin typeface="Trebuchet MS" panose="020B0603020202020204" pitchFamily="34" charset="0"/>
            </a:endParaRPr>
          </a:p>
        </p:txBody>
      </p:sp>
    </p:spTree>
    <p:extLst>
      <p:ext uri="{BB962C8B-B14F-4D97-AF65-F5344CB8AC3E}">
        <p14:creationId xmlns:p14="http://schemas.microsoft.com/office/powerpoint/2010/main" val="56179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95C1-825B-27CD-CD68-32D65E024E52}"/>
              </a:ext>
            </a:extLst>
          </p:cNvPr>
          <p:cNvSpPr>
            <a:spLocks noGrp="1"/>
          </p:cNvSpPr>
          <p:nvPr>
            <p:ph type="title"/>
          </p:nvPr>
        </p:nvSpPr>
        <p:spPr/>
        <p:txBody>
          <a:bodyPr/>
          <a:lstStyle/>
          <a:p>
            <a:r>
              <a:rPr lang="en-IN" dirty="0"/>
              <a:t>MODELLING</a:t>
            </a:r>
          </a:p>
        </p:txBody>
      </p:sp>
      <p:sp>
        <p:nvSpPr>
          <p:cNvPr id="3" name="Text Placeholder 2">
            <a:extLst>
              <a:ext uri="{FF2B5EF4-FFF2-40B4-BE49-F238E27FC236}">
                <a16:creationId xmlns:a16="http://schemas.microsoft.com/office/drawing/2014/main" id="{0CE064E6-EE54-134F-868A-4A68EA6B22FA}"/>
              </a:ext>
            </a:extLst>
          </p:cNvPr>
          <p:cNvSpPr>
            <a:spLocks noGrp="1"/>
          </p:cNvSpPr>
          <p:nvPr>
            <p:ph type="body" idx="1"/>
          </p:nvPr>
        </p:nvSpPr>
        <p:spPr>
          <a:xfrm>
            <a:off x="755332" y="1447800"/>
            <a:ext cx="9303068" cy="4739759"/>
          </a:xfrm>
        </p:spPr>
        <p:txBody>
          <a:bodyPr/>
          <a:lstStyle/>
          <a:p>
            <a:r>
              <a:rPr lang="en-IN" sz="2800" dirty="0">
                <a:latin typeface="Times New Roman" panose="02020603050405020304" pitchFamily="18" charset="0"/>
                <a:cs typeface="Times New Roman" panose="02020603050405020304" pitchFamily="18" charset="0"/>
              </a:rPr>
              <a:t>PIVOT TABLE &amp; RESULT :</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Select the whole excel sheet and click insert &gt;&gt;choose new worksheet fill </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Now on pivot table field click and drag (rows-business unit), (column-performance level),( filter-gender code), (values-count of first name) the result will appeared</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Click the small icon(FILTER) in row labels and remove the tick in blank and click ok. Same step is repeated in column labels.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Click the small icon(FILTER) that shown in the gender code and select all, female, male and press ok</a:t>
            </a:r>
          </a:p>
        </p:txBody>
      </p:sp>
    </p:spTree>
    <p:extLst>
      <p:ext uri="{BB962C8B-B14F-4D97-AF65-F5344CB8AC3E}">
        <p14:creationId xmlns:p14="http://schemas.microsoft.com/office/powerpoint/2010/main" val="115696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07BD-3A1A-FC3E-210C-E678A3FCA519}"/>
              </a:ext>
            </a:extLst>
          </p:cNvPr>
          <p:cNvSpPr>
            <a:spLocks noGrp="1"/>
          </p:cNvSpPr>
          <p:nvPr>
            <p:ph type="title"/>
          </p:nvPr>
        </p:nvSpPr>
        <p:spPr/>
        <p:txBody>
          <a:bodyPr/>
          <a:lstStyle/>
          <a:p>
            <a:r>
              <a:rPr lang="en-IN" dirty="0"/>
              <a:t>MODELLING</a:t>
            </a:r>
          </a:p>
        </p:txBody>
      </p:sp>
      <p:sp>
        <p:nvSpPr>
          <p:cNvPr id="3" name="Text Placeholder 2">
            <a:extLst>
              <a:ext uri="{FF2B5EF4-FFF2-40B4-BE49-F238E27FC236}">
                <a16:creationId xmlns:a16="http://schemas.microsoft.com/office/drawing/2014/main" id="{926FD620-7D83-47A4-60F9-5E787A1B1EB9}"/>
              </a:ext>
            </a:extLst>
          </p:cNvPr>
          <p:cNvSpPr>
            <a:spLocks noGrp="1"/>
          </p:cNvSpPr>
          <p:nvPr>
            <p:ph type="body" idx="1"/>
          </p:nvPr>
        </p:nvSpPr>
        <p:spPr>
          <a:xfrm>
            <a:off x="755332" y="1143634"/>
            <a:ext cx="8998268" cy="6260387"/>
          </a:xfrm>
        </p:spPr>
        <p:txBody>
          <a:bodyPr/>
          <a:lstStyle/>
          <a:p>
            <a:pPr marL="514350" indent="-514350">
              <a:buAutoNum type="arabicParenR" startAt="5"/>
            </a:pPr>
            <a:r>
              <a:rPr lang="en-IN" sz="2800" dirty="0">
                <a:latin typeface="Times New Roman" panose="02020603050405020304" pitchFamily="18" charset="0"/>
                <a:cs typeface="Times New Roman" panose="02020603050405020304" pitchFamily="18" charset="0"/>
              </a:rPr>
              <a:t>The other option in pivot to analysis click insert&gt;&gt;slicer and  select employee type you can use any option using the filter can change colour of the table.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CHART – GRAPH :</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Choose the data and click insert&gt;&gt; recommended chart and select column chart and click ok</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Select chart element that is shown as (+)&gt;&gt;choose chart title and add a title as employee performance analysis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Again click (+)&gt;&gt;click trendline &gt;&gt;medium (as the result are more in medium) &gt;&gt;repeat the process till trend line &gt;&gt;exponential both high and low trendline will be shown in the chart</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89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710942" y="385444"/>
            <a:ext cx="314325" cy="30341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000D49D-6825-2B82-2A45-8F9FCE24DBF2}"/>
              </a:ext>
            </a:extLst>
          </p:cNvPr>
          <p:cNvSpPr>
            <a:spLocks noGrp="1"/>
          </p:cNvSpPr>
          <p:nvPr>
            <p:ph type="body" idx="1"/>
          </p:nvPr>
        </p:nvSpPr>
        <p:spPr>
          <a:xfrm>
            <a:off x="1129664" y="1676400"/>
            <a:ext cx="7895603" cy="4427220"/>
          </a:xfrm>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5E7A9CDA-7E98-FCBE-EE24-FB60C9BCF71D}"/>
              </a:ext>
            </a:extLst>
          </p:cNvPr>
          <p:cNvGraphicFramePr>
            <a:graphicFrameLocks/>
          </p:cNvGraphicFramePr>
          <p:nvPr>
            <p:extLst>
              <p:ext uri="{D42A27DB-BD31-4B8C-83A1-F6EECF244321}">
                <p14:modId xmlns:p14="http://schemas.microsoft.com/office/powerpoint/2010/main" val="3536280045"/>
              </p:ext>
            </p:extLst>
          </p:nvPr>
        </p:nvGraphicFramePr>
        <p:xfrm>
          <a:off x="1905000" y="1683152"/>
          <a:ext cx="6248400" cy="43937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30FA5A1-F934-192D-353A-5EC694E87B99}"/>
              </a:ext>
            </a:extLst>
          </p:cNvPr>
          <p:cNvSpPr>
            <a:spLocks noGrp="1"/>
          </p:cNvSpPr>
          <p:nvPr>
            <p:ph type="body" idx="1"/>
          </p:nvPr>
        </p:nvSpPr>
        <p:spPr>
          <a:xfrm>
            <a:off x="228600" y="1371600"/>
            <a:ext cx="10972800" cy="4708981"/>
          </a:xfrm>
        </p:spPr>
        <p:txBody>
          <a:bodyPr/>
          <a:lstStyle/>
          <a:p>
            <a:r>
              <a:rPr lang="en-US" sz="2800" dirty="0">
                <a:latin typeface="Times New Roman" panose="02020603050405020304" pitchFamily="18" charset="0"/>
                <a:cs typeface="Times New Roman" panose="02020603050405020304" pitchFamily="18" charset="0"/>
              </a:rPr>
              <a:t>The employee data analysis has provided valuable insight into the performance, growth and development </a:t>
            </a:r>
            <a:endParaRPr lang="en-US" dirty="0"/>
          </a:p>
          <a:p>
            <a:r>
              <a:rPr lang="en-US" dirty="0"/>
              <a:t>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helps the employees to tend high performing level to have higher engagement</a:t>
            </a:r>
            <a:r>
              <a:rPr lang="en-IN" sz="2800" dirty="0">
                <a:latin typeface="Times New Roman" panose="02020603050405020304" pitchFamily="18" charset="0"/>
                <a:cs typeface="Times New Roman" panose="02020603050405020304" pitchFamily="18" charset="0"/>
              </a:rPr>
              <a:t>. Performance analysis can help employees grow in their career</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It motivates the employee to informing promotion decisions and career advancement opportunities</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Promote diversity, talent management, and growth of the employee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Support the employees growth and also drives business success </a:t>
            </a:r>
          </a:p>
          <a:p>
            <a:endParaRPr lang="en-US" dirty="0"/>
          </a:p>
          <a:p>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891605">
            <a:off x="7277247" y="3780123"/>
            <a:ext cx="2479177" cy="279128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V="1">
            <a:off x="7453313" y="365804"/>
            <a:ext cx="623888" cy="54859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5468C791-1A22-62D2-36A7-764A44FE72D9}"/>
              </a:ext>
            </a:extLst>
          </p:cNvPr>
          <p:cNvSpPr>
            <a:spLocks noGrp="1"/>
          </p:cNvSpPr>
          <p:nvPr>
            <p:ph type="body" idx="1"/>
          </p:nvPr>
        </p:nvSpPr>
        <p:spPr>
          <a:xfrm>
            <a:off x="456182" y="1352746"/>
            <a:ext cx="10972800" cy="2585323"/>
          </a:xfrm>
        </p:spPr>
        <p:txBody>
          <a:bodyPr/>
          <a:lstStyle/>
          <a:p>
            <a:r>
              <a:rPr lang="en-US" sz="2800" dirty="0">
                <a:latin typeface="Times New Roman" panose="02020603050405020304" pitchFamily="18" charset="0"/>
                <a:cs typeface="Times New Roman" panose="02020603050405020304" pitchFamily="18" charset="0"/>
              </a:rPr>
              <a:t>Employee performance analysis benefits for both employee and organization:</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Employee growth</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Performance analysis can help employees grow in their career</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motivates the employee to informing promotion decisions and career advancement opportunities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1" y="2133600"/>
            <a:ext cx="4114800" cy="43243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2019300"/>
            <a:ext cx="8382000" cy="224676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To ascertain the performance level of the employee by taking various factors like first </a:t>
            </a:r>
            <a:r>
              <a:rPr lang="en-IN" sz="2800" dirty="0" err="1">
                <a:latin typeface="Times New Roman" panose="02020603050405020304" pitchFamily="18" charset="0"/>
                <a:cs typeface="Times New Roman" panose="02020603050405020304" pitchFamily="18" charset="0"/>
              </a:rPr>
              <a:t>name,last</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name,gender</a:t>
            </a:r>
            <a:r>
              <a:rPr lang="en-IN" sz="2800" dirty="0">
                <a:latin typeface="Times New Roman" panose="02020603050405020304" pitchFamily="18" charset="0"/>
                <a:cs typeface="Times New Roman" panose="02020603050405020304" pitchFamily="18" charset="0"/>
              </a:rPr>
              <a:t>, performance level </a:t>
            </a:r>
            <a:r>
              <a:rPr lang="en-IN" sz="2800" dirty="0" err="1">
                <a:latin typeface="Times New Roman" panose="02020603050405020304" pitchFamily="18" charset="0"/>
                <a:cs typeface="Times New Roman" panose="02020603050405020304" pitchFamily="18" charset="0"/>
              </a:rPr>
              <a:t>ect</a:t>
            </a:r>
            <a:r>
              <a:rPr lang="en-IN" sz="2800" dirty="0">
                <a:latin typeface="Times New Roman" panose="02020603050405020304" pitchFamily="18" charset="0"/>
                <a:cs typeface="Times New Roman" panose="02020603050405020304" pitchFamily="18" charset="0"/>
              </a:rPr>
              <a:t>.., to get an idea about trends and patterns of different categories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5400" y="632458"/>
            <a:ext cx="304800" cy="28194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411816B9-2352-C323-6C9D-7C35C27ABE85}"/>
              </a:ext>
            </a:extLst>
          </p:cNvPr>
          <p:cNvSpPr>
            <a:spLocks noGrp="1"/>
          </p:cNvSpPr>
          <p:nvPr>
            <p:ph type="body" idx="1"/>
          </p:nvPr>
        </p:nvSpPr>
        <p:spPr>
          <a:xfrm>
            <a:off x="381000" y="1600200"/>
            <a:ext cx="9829800" cy="2432400"/>
          </a:xfrm>
        </p:spPr>
        <p:txBody>
          <a:bodyPr/>
          <a:lstStyle/>
          <a:p>
            <a:pPr marL="285750" indent="-28575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HR Professional: They can use it to identify high performance, address performance issue fairly</a:t>
            </a:r>
          </a:p>
          <a:p>
            <a:pPr marL="285750" indent="-28575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Employee: It penetrates sense of ownership and helps them take charge of their career growth</a:t>
            </a:r>
          </a:p>
          <a:p>
            <a:pPr marL="285750" indent="-28575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Managers and leaders: It helps you to make informal decisions about resource allocation, Training needs ,and goal setting </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5033" y="1627302"/>
            <a:ext cx="2590800" cy="345281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131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0069D22B-F468-296C-ACAF-1C54DB6FD09E}"/>
              </a:ext>
            </a:extLst>
          </p:cNvPr>
          <p:cNvSpPr>
            <a:spLocks noGrp="1"/>
          </p:cNvSpPr>
          <p:nvPr>
            <p:ph type="body" idx="1"/>
          </p:nvPr>
        </p:nvSpPr>
        <p:spPr>
          <a:xfrm>
            <a:off x="2895600" y="1314450"/>
            <a:ext cx="6095999" cy="5332571"/>
          </a:xfrm>
        </p:spPr>
        <p:txBody>
          <a:bodyPr/>
          <a:lstStyle/>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Conditional formatting – It is used to find the Missing column in the exit date</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Filter – filter is used to Remove the blank column that is already marked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Formula – To find the Performance level of the employee the formula as been used </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Pivot – Pivot is used to do the Summary of employee data analysis</a:t>
            </a:r>
          </a:p>
          <a:p>
            <a:pPr marL="457200" indent="-4572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Graph – It as used to visualize the Data of employee performance data</a:t>
            </a: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D42C4C09-3CCA-5BEB-F114-244E66C77EA4}"/>
              </a:ext>
            </a:extLst>
          </p:cNvPr>
          <p:cNvSpPr>
            <a:spLocks noGrp="1"/>
          </p:cNvSpPr>
          <p:nvPr>
            <p:ph type="body" idx="1"/>
          </p:nvPr>
        </p:nvSpPr>
        <p:spPr>
          <a:xfrm>
            <a:off x="609600" y="1577340"/>
            <a:ext cx="8839200" cy="3877985"/>
          </a:xfrm>
        </p:spPr>
        <p:txBody>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data – The employee data was downloaded from the Kaggle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Under 26 features we have taken 9 features they are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 The employee id is in numerical number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Name – First and last Name are in text form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type and performance level – Both employee type and performance level are in text form,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Gender – Both male and female in text form,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rating – The  is in numerical number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782470" y="1305995"/>
            <a:ext cx="5334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65461" y="4267200"/>
            <a:ext cx="2260569" cy="2533647"/>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D3816FD9-1858-E151-36DF-CCC23D74C9B3}"/>
              </a:ext>
            </a:extLst>
          </p:cNvPr>
          <p:cNvSpPr>
            <a:spLocks noGrp="1"/>
          </p:cNvSpPr>
          <p:nvPr>
            <p:ph type="body" idx="1"/>
          </p:nvPr>
        </p:nvSpPr>
        <p:spPr>
          <a:xfrm>
            <a:off x="409280" y="1509383"/>
            <a:ext cx="9172870" cy="3016210"/>
          </a:xfrm>
        </p:spPr>
        <p:txBody>
          <a:bodyPr/>
          <a:lstStyle/>
          <a:p>
            <a:pPr algn="l"/>
            <a:r>
              <a:rPr lang="en-US" sz="2800" dirty="0">
                <a:latin typeface="Times New Roman" panose="02020603050405020304" pitchFamily="18" charset="0"/>
                <a:cs typeface="Times New Roman" panose="02020603050405020304" pitchFamily="18" charset="0"/>
              </a:rPr>
              <a:t>The wow solution that is used in the employee performance data analysis to find the performance level for the following given data that is used to categorize the employees based on the rating</a:t>
            </a:r>
          </a:p>
          <a:p>
            <a:pPr algn="l"/>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TotalTime>
  <Words>916</Words>
  <Application>Microsoft Office PowerPoint</Application>
  <PresentationFormat>Widescreen</PresentationFormat>
  <Paragraphs>102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Bhoomika V S Sunilkumar V S</cp:lastModifiedBy>
  <cp:revision>15</cp:revision>
  <dcterms:created xsi:type="dcterms:W3CDTF">2024-03-29T15:07:22Z</dcterms:created>
  <dcterms:modified xsi:type="dcterms:W3CDTF">2024-08-30T16:26:33Z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