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76" r:id="rId3"/>
    <p:sldId id="257" r:id="rId4"/>
    <p:sldId id="258" r:id="rId5"/>
    <p:sldId id="259" r:id="rId6"/>
    <p:sldId id="260" r:id="rId7"/>
    <p:sldId id="261" r:id="rId8"/>
    <p:sldId id="262" r:id="rId9"/>
    <p:sldId id="267" r:id="rId10"/>
    <p:sldId id="268" r:id="rId11"/>
    <p:sldId id="263" r:id="rId12"/>
    <p:sldId id="269" r:id="rId13"/>
    <p:sldId id="264" r:id="rId14"/>
    <p:sldId id="265"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5" r:id="rId33"/>
    <p:sldId id="296" r:id="rId34"/>
    <p:sldId id="297" r:id="rId35"/>
    <p:sldId id="298" r:id="rId36"/>
    <p:sldId id="299" r:id="rId37"/>
    <p:sldId id="286" r:id="rId38"/>
    <p:sldId id="287" r:id="rId39"/>
    <p:sldId id="288" r:id="rId40"/>
    <p:sldId id="289" r:id="rId41"/>
    <p:sldId id="290" r:id="rId42"/>
    <p:sldId id="291" r:id="rId43"/>
    <p:sldId id="292" r:id="rId44"/>
    <p:sldId id="293" r:id="rId45"/>
    <p:sldId id="300" r:id="rId46"/>
    <p:sldId id="364" r:id="rId47"/>
    <p:sldId id="301" r:id="rId48"/>
    <p:sldId id="302" r:id="rId49"/>
    <p:sldId id="365" r:id="rId50"/>
    <p:sldId id="303" r:id="rId51"/>
    <p:sldId id="366" r:id="rId52"/>
    <p:sldId id="304" r:id="rId53"/>
    <p:sldId id="305" r:id="rId54"/>
    <p:sldId id="367" r:id="rId55"/>
    <p:sldId id="306" r:id="rId56"/>
    <p:sldId id="368" r:id="rId57"/>
    <p:sldId id="307" r:id="rId58"/>
    <p:sldId id="369"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71" r:id="rId72"/>
    <p:sldId id="320" r:id="rId73"/>
    <p:sldId id="372" r:id="rId74"/>
    <p:sldId id="321" r:id="rId75"/>
    <p:sldId id="373" r:id="rId76"/>
    <p:sldId id="322" r:id="rId77"/>
    <p:sldId id="370" r:id="rId78"/>
    <p:sldId id="323" r:id="rId79"/>
    <p:sldId id="374" r:id="rId80"/>
    <p:sldId id="324" r:id="rId81"/>
    <p:sldId id="375" r:id="rId82"/>
    <p:sldId id="325" r:id="rId83"/>
    <p:sldId id="326" r:id="rId84"/>
    <p:sldId id="327" r:id="rId85"/>
    <p:sldId id="294"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2" r:id="rId121"/>
    <p:sldId id="363"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3" autoAdjust="0"/>
    <p:restoredTop sz="94660"/>
  </p:normalViewPr>
  <p:slideViewPr>
    <p:cSldViewPr>
      <p:cViewPr varScale="1">
        <p:scale>
          <a:sx n="61" d="100"/>
          <a:sy n="61" d="100"/>
        </p:scale>
        <p:origin x="-102" y="-3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hyperlink" Target="http://ecomputernotes.com/fundamental/terms/microprocessor" TargetMode="External" /><Relationship Id="rId2" Type="http://schemas.openxmlformats.org/officeDocument/2006/relationships/image" Target="../media/image10.jpeg" /><Relationship Id="rId1" Type="http://schemas.openxmlformats.org/officeDocument/2006/relationships/slideLayout" Target="../slideLayouts/slideLayout7.xml" /><Relationship Id="rId4" Type="http://schemas.openxmlformats.org/officeDocument/2006/relationships/hyperlink" Target="http://ecomputernotes.com/fundamental/introduction-to-computer/what-is-cpu" TargetMode="Externa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3" Type="http://schemas.openxmlformats.org/officeDocument/2006/relationships/hyperlink" Target="https://searchstorage.techtarget.com/definition/RAM-random-access-memory" TargetMode="External" /><Relationship Id="rId2" Type="http://schemas.openxmlformats.org/officeDocument/2006/relationships/hyperlink" Target="https://whatis.techtarget.com/definition/SRAM-static-random-access-memory" TargetMode="External" /><Relationship Id="rId1" Type="http://schemas.openxmlformats.org/officeDocument/2006/relationships/slideLayout" Target="../slideLayouts/slideLayout2.xml" /><Relationship Id="rId4" Type="http://schemas.openxmlformats.org/officeDocument/2006/relationships/hyperlink" Target="https://searchstorage.techtarget.com/definition/bus" TargetMode="External" /></Relationships>
</file>

<file path=ppt/slides/_rels/slide106.xml.rels><?xml version="1.0" encoding="UTF-8" standalone="yes"?>
<Relationships xmlns="http://schemas.openxmlformats.org/package/2006/relationships"><Relationship Id="rId2" Type="http://schemas.openxmlformats.org/officeDocument/2006/relationships/hyperlink" Target="https://whatis.techtarget.com/definition/processor" TargetMode="External"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3" Type="http://schemas.openxmlformats.org/officeDocument/2006/relationships/hyperlink" Target="https://searchstorage.techtarget.com/definition/RAM-random-access-memory" TargetMode="External" /><Relationship Id="rId2" Type="http://schemas.openxmlformats.org/officeDocument/2006/relationships/hyperlink" Target="https://whatis.techtarget.com/definition/memory-management" TargetMode="External" /><Relationship Id="rId1" Type="http://schemas.openxmlformats.org/officeDocument/2006/relationships/slideLayout" Target="../slideLayouts/slideLayout2.xml" /><Relationship Id="rId4" Type="http://schemas.openxmlformats.org/officeDocument/2006/relationships/hyperlink" Target="https://whatis.techtarget.com/definition/virtual-address" TargetMode="External" /></Relationships>
</file>

<file path=ppt/slides/_rels/slide11.xml.rels><?xml version="1.0" encoding="UTF-8" standalone="yes"?>
<Relationships xmlns="http://schemas.openxmlformats.org/package/2006/relationships"><Relationship Id="rId2" Type="http://schemas.openxmlformats.org/officeDocument/2006/relationships/hyperlink" Target="http://tutorialbyte.com/" TargetMode="External"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hyperlink" Target="https://searchwindowsserver.techtarget.com/definition/swap-file-swap-space-or-pagefile" TargetMode="External" /><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3" Type="http://schemas.openxmlformats.org/officeDocument/2006/relationships/hyperlink" Target="https://www.webopedia.com/TERM/C/CPU.html" TargetMode="External" /><Relationship Id="rId2" Type="http://schemas.openxmlformats.org/officeDocument/2006/relationships/hyperlink" Target="https://www.webopedia.com/TERM/M/memory.html" TargetMode="External" /><Relationship Id="rId1" Type="http://schemas.openxmlformats.org/officeDocument/2006/relationships/slideLayout" Target="../slideLayouts/slideLayout2.xml" /><Relationship Id="rId4" Type="http://schemas.openxmlformats.org/officeDocument/2006/relationships/hyperlink" Target="https://www.webopedia.com/TERM/R/RAM.html" TargetMode="Externa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7.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7.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20.xml.rels><?xml version="1.0" encoding="UTF-8" standalone="yes"?>
<Relationships xmlns="http://schemas.openxmlformats.org/package/2006/relationships"><Relationship Id="rId2" Type="http://schemas.openxmlformats.org/officeDocument/2006/relationships/image" Target="../media/image40.jpeg"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hyperlink" Target="http://ecomputernotes.com/fundamental/introduction-to-computer/explain-about-the-evolution-of-digital-computers" TargetMode="Externa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3" Type="http://schemas.openxmlformats.org/officeDocument/2006/relationships/hyperlink" Target="https://techterms.com/definition/cpu" TargetMode="External" /><Relationship Id="rId2" Type="http://schemas.openxmlformats.org/officeDocument/2006/relationships/hyperlink" Target="https://techterms.com/definition/ram" TargetMode="External" /><Relationship Id="rId1" Type="http://schemas.openxmlformats.org/officeDocument/2006/relationships/slideLayout" Target="../slideLayouts/slideLayout2.xml" /><Relationship Id="rId4" Type="http://schemas.openxmlformats.org/officeDocument/2006/relationships/hyperlink" Target="https://techterms.com/definition/ultradma" TargetMode="External" /></Relationships>
</file>

<file path=ppt/slides/_rels/slide62.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8.gif"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hyperlink" Target="http://ecomputernotes.com/fundamental/introduction-to-computer/what-is-computer" TargetMode="External"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hyperlink" Target="http://ecomputernotes.com/fundamental/introduction-to-computer/control-unit" TargetMode="Externa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3" Type="http://schemas.openxmlformats.org/officeDocument/2006/relationships/hyperlink" Target="https://techterms.com/definition/component" TargetMode="External" /><Relationship Id="rId2" Type="http://schemas.openxmlformats.org/officeDocument/2006/relationships/hyperlink" Target="https://techterms.com/definition/bus" TargetMode="External" /><Relationship Id="rId1" Type="http://schemas.openxmlformats.org/officeDocument/2006/relationships/slideLayout" Target="../slideLayouts/slideLayout2.xml" /><Relationship Id="rId6" Type="http://schemas.openxmlformats.org/officeDocument/2006/relationships/hyperlink" Target="https://techterms.com/definition/io" TargetMode="External" /><Relationship Id="rId5" Type="http://schemas.openxmlformats.org/officeDocument/2006/relationships/hyperlink" Target="https://techterms.com/definition/motherboard" TargetMode="External" /><Relationship Id="rId4" Type="http://schemas.openxmlformats.org/officeDocument/2006/relationships/hyperlink" Target="https://techterms.com/definition/desktop_computer" TargetMode="External" /></Relationships>
</file>

<file path=ppt/slides/_rels/slide73.xml.rels><?xml version="1.0" encoding="UTF-8" standalone="yes"?>
<Relationships xmlns="http://schemas.openxmlformats.org/package/2006/relationships"><Relationship Id="rId8" Type="http://schemas.openxmlformats.org/officeDocument/2006/relationships/hyperlink" Target="https://techterms.com/definition/usb" TargetMode="External" /><Relationship Id="rId3" Type="http://schemas.openxmlformats.org/officeDocument/2006/relationships/hyperlink" Target="https://techterms.com/definition/system_unit" TargetMode="External" /><Relationship Id="rId7" Type="http://schemas.openxmlformats.org/officeDocument/2006/relationships/hyperlink" Target="https://techterms.com/definition/port" TargetMode="External" /><Relationship Id="rId12" Type="http://schemas.openxmlformats.org/officeDocument/2006/relationships/hyperlink" Target="https://techterms.com/definition/pciexpress" TargetMode="External" /><Relationship Id="rId2" Type="http://schemas.openxmlformats.org/officeDocument/2006/relationships/hyperlink" Target="https://techterms.com/definition/pc" TargetMode="External" /><Relationship Id="rId1" Type="http://schemas.openxmlformats.org/officeDocument/2006/relationships/slideLayout" Target="../slideLayouts/slideLayout7.xml" /><Relationship Id="rId6" Type="http://schemas.openxmlformats.org/officeDocument/2006/relationships/hyperlink" Target="https://techterms.com/definition/wireless" TargetMode="External" /><Relationship Id="rId11" Type="http://schemas.openxmlformats.org/officeDocument/2006/relationships/hyperlink" Target="https://techterms.com/definition/pcix" TargetMode="External" /><Relationship Id="rId5" Type="http://schemas.openxmlformats.org/officeDocument/2006/relationships/hyperlink" Target="https://techterms.com/definition/wired" TargetMode="External" /><Relationship Id="rId10" Type="http://schemas.openxmlformats.org/officeDocument/2006/relationships/hyperlink" Target="https://techterms.com/definition/megabyte" TargetMode="External" /><Relationship Id="rId4" Type="http://schemas.openxmlformats.org/officeDocument/2006/relationships/hyperlink" Target="https://techterms.com/definition/videocard" TargetMode="External" /><Relationship Id="rId9" Type="http://schemas.openxmlformats.org/officeDocument/2006/relationships/hyperlink" Target="https://techterms.com/definition/megahertz" TargetMode="Externa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7.xml" /><Relationship Id="rId5" Type="http://schemas.openxmlformats.org/officeDocument/2006/relationships/hyperlink" Target="http://ecomputernotes.com/fundamental/input-output-and-memory/what-is-magnetic-ink-character-recognitionmicr" TargetMode="External" /><Relationship Id="rId4" Type="http://schemas.openxmlformats.org/officeDocument/2006/relationships/hyperlink" Target="http://ecomputernotes.com/fundamental/information-technology/what-do-you-mean-by-data-and-information" TargetMode="Externa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ecomputernotes.com/fundamental/input-output-and-memory/what-is-a-printer-and-what-are-the-different-types-of-printers" TargetMode="External" /><Relationship Id="rId2" Type="http://schemas.openxmlformats.org/officeDocument/2006/relationships/hyperlink" Target="http://ecomputernotes.com/fundamental/input-output-and-memory/list-various-input-and-output-devices" TargetMode="External" /><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6A7F6-F6A9-D94B-8615-310D4C6DAFEA}"/>
              </a:ext>
            </a:extLst>
          </p:cNvPr>
          <p:cNvSpPr>
            <a:spLocks noGrp="1"/>
          </p:cNvSpPr>
          <p:nvPr>
            <p:ph type="title"/>
          </p:nvPr>
        </p:nvSpPr>
        <p:spPr>
          <a:xfrm>
            <a:off x="1267031" y="-223003"/>
            <a:ext cx="4614965" cy="4546363"/>
          </a:xfrm>
        </p:spPr>
        <p:txBody>
          <a:bodyPr/>
          <a:lstStyle/>
          <a:p>
            <a:pPr algn="ctr"/>
            <a:r>
              <a:rPr lang="en-US" sz="4800" i="1">
                <a:latin typeface="Calibri" panose="020F0502020204030204" pitchFamily="34" charset="0"/>
                <a:cs typeface="Arial Black" panose="020B0604020202020204" pitchFamily="34" charset="0"/>
              </a:rPr>
              <a:t>DATA COMPUTER ORGANISATION</a:t>
            </a:r>
            <a:r>
              <a:rPr lang="en-US" sz="4800"/>
              <a:t> </a:t>
            </a:r>
          </a:p>
        </p:txBody>
      </p:sp>
      <p:sp>
        <p:nvSpPr>
          <p:cNvPr id="5" name="Content Placeholder 4">
            <a:extLst>
              <a:ext uri="{FF2B5EF4-FFF2-40B4-BE49-F238E27FC236}">
                <a16:creationId xmlns:a16="http://schemas.microsoft.com/office/drawing/2014/main" id="{8E0624E7-F76E-264F-90F3-D6C5C8379676}"/>
              </a:ext>
            </a:extLst>
          </p:cNvPr>
          <p:cNvSpPr>
            <a:spLocks noGrp="1"/>
          </p:cNvSpPr>
          <p:nvPr>
            <p:ph type="body" sz="quarter" idx="16"/>
          </p:nvPr>
        </p:nvSpPr>
        <p:spPr>
          <a:xfrm>
            <a:off x="6421337" y="3912549"/>
            <a:ext cx="4880300" cy="2295525"/>
          </a:xfrm>
        </p:spPr>
        <p:txBody>
          <a:bodyPr anchor="t">
            <a:normAutofit/>
          </a:bodyPr>
          <a:lstStyle/>
          <a:p>
            <a:pPr marL="0" indent="0">
              <a:buNone/>
            </a:pPr>
            <a:r>
              <a:rPr lang="en-US" sz="2400" b="1"/>
              <a:t>SUBMITTED BY : MEGHA MULEY </a:t>
            </a:r>
          </a:p>
          <a:p>
            <a:pPr marL="0" indent="0">
              <a:buNone/>
            </a:pPr>
            <a:r>
              <a:rPr lang="en-US" sz="2400" b="1"/>
              <a:t>CLASS : MCA 3 SEM 6 YEARS </a:t>
            </a:r>
          </a:p>
          <a:p>
            <a:pPr marL="0" indent="0">
              <a:buNone/>
            </a:pPr>
            <a:r>
              <a:rPr lang="en-US" sz="2400" b="1"/>
              <a:t>SECTION : A</a:t>
            </a:r>
          </a:p>
          <a:p>
            <a:pPr marL="0" indent="0">
              <a:buNone/>
            </a:pPr>
            <a:r>
              <a:rPr lang="en-US" sz="2400" b="1"/>
              <a:t>ROLL NO. : IC2K18 – 41</a:t>
            </a:r>
          </a:p>
          <a:p>
            <a:pPr marL="0" indent="0">
              <a:buNone/>
            </a:pPr>
            <a:endParaRPr lang="en-US" sz="2400" b="1"/>
          </a:p>
        </p:txBody>
      </p:sp>
      <p:sp>
        <p:nvSpPr>
          <p:cNvPr id="8" name="Content Placeholder 7">
            <a:extLst>
              <a:ext uri="{FF2B5EF4-FFF2-40B4-BE49-F238E27FC236}">
                <a16:creationId xmlns:a16="http://schemas.microsoft.com/office/drawing/2014/main" id="{FD8CD907-A860-AD44-8E17-B88E178F0BEF}"/>
              </a:ext>
            </a:extLst>
          </p:cNvPr>
          <p:cNvSpPr>
            <a:spLocks noGrp="1"/>
          </p:cNvSpPr>
          <p:nvPr>
            <p:ph type="body" sz="quarter" idx="4294967295"/>
          </p:nvPr>
        </p:nvSpPr>
        <p:spPr>
          <a:xfrm>
            <a:off x="6421337" y="2945451"/>
            <a:ext cx="5145637" cy="907350"/>
          </a:xfrm>
        </p:spPr>
        <p:txBody>
          <a:bodyPr anchor="t">
            <a:normAutofit/>
          </a:bodyPr>
          <a:lstStyle/>
          <a:p>
            <a:pPr marL="0" indent="0">
              <a:buNone/>
            </a:pPr>
            <a:r>
              <a:rPr lang="en-US" sz="2400" b="1"/>
              <a:t>SUBMITTED TO : SHALIGRAM           PRAJAPAT SIR</a:t>
            </a:r>
          </a:p>
        </p:txBody>
      </p:sp>
      <p:sp>
        <p:nvSpPr>
          <p:cNvPr id="2" name="TextBox 1">
            <a:extLst>
              <a:ext uri="{FF2B5EF4-FFF2-40B4-BE49-F238E27FC236}">
                <a16:creationId xmlns:a16="http://schemas.microsoft.com/office/drawing/2014/main" id="{4A7EDB19-ED6C-EE47-9D89-E15B7AB6562E}"/>
              </a:ext>
            </a:extLst>
          </p:cNvPr>
          <p:cNvSpPr txBox="1"/>
          <p:nvPr/>
        </p:nvSpPr>
        <p:spPr>
          <a:xfrm>
            <a:off x="325334" y="0"/>
            <a:ext cx="11541331" cy="2123658"/>
          </a:xfrm>
          <a:prstGeom prst="rect">
            <a:avLst/>
          </a:prstGeom>
          <a:noFill/>
        </p:spPr>
        <p:txBody>
          <a:bodyPr wrap="square" rtlCol="0">
            <a:spAutoFit/>
          </a:bodyPr>
          <a:lstStyle/>
          <a:p>
            <a:pPr algn="ctr"/>
            <a:r>
              <a:rPr lang="en-US" sz="4400" b="1"/>
              <a:t>DAVV </a:t>
            </a:r>
          </a:p>
          <a:p>
            <a:pPr algn="ctr"/>
            <a:r>
              <a:rPr lang="en-US" sz="4400" b="1"/>
              <a:t>INTERNATIONAL  INSTITUTIONS OF  PROFESSIONAL STUDIES</a:t>
            </a:r>
            <a:r>
              <a:rPr lang="en-US" b="1"/>
              <a:t> </a:t>
            </a:r>
          </a:p>
        </p:txBody>
      </p:sp>
    </p:spTree>
    <p:extLst>
      <p:ext uri="{BB962C8B-B14F-4D97-AF65-F5344CB8AC3E}">
        <p14:creationId xmlns:p14="http://schemas.microsoft.com/office/powerpoint/2010/main" val="349474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0BE6976-A067-6F4D-92DD-A2A0ECC49464}"/>
              </a:ext>
            </a:extLst>
          </p:cNvPr>
          <p:cNvPicPr>
            <a:picLocks noChangeAspect="1"/>
          </p:cNvPicPr>
          <p:nvPr/>
        </p:nvPicPr>
        <p:blipFill>
          <a:blip r:embed="rId2"/>
          <a:stretch>
            <a:fillRect/>
          </a:stretch>
        </p:blipFill>
        <p:spPr>
          <a:xfrm>
            <a:off x="205345" y="454600"/>
            <a:ext cx="3735160" cy="4666633"/>
          </a:xfrm>
          <a:prstGeom prst="rect">
            <a:avLst/>
          </a:prstGeom>
        </p:spPr>
      </p:pic>
      <p:sp>
        <p:nvSpPr>
          <p:cNvPr id="5" name="TextBox 4">
            <a:extLst>
              <a:ext uri="{FF2B5EF4-FFF2-40B4-BE49-F238E27FC236}">
                <a16:creationId xmlns:a16="http://schemas.microsoft.com/office/drawing/2014/main" id="{A547D121-D31B-8D49-909E-5FD7F8D17B47}"/>
              </a:ext>
            </a:extLst>
          </p:cNvPr>
          <p:cNvSpPr txBox="1"/>
          <p:nvPr/>
        </p:nvSpPr>
        <p:spPr>
          <a:xfrm>
            <a:off x="4235842" y="454601"/>
            <a:ext cx="7750813" cy="6001643"/>
          </a:xfrm>
          <a:prstGeom prst="rect">
            <a:avLst/>
          </a:prstGeom>
          <a:noFill/>
        </p:spPr>
        <p:txBody>
          <a:bodyPr wrap="square">
            <a:spAutoFit/>
          </a:bodyPr>
          <a:lstStyle/>
          <a:p>
            <a:pPr algn="just"/>
            <a:r>
              <a:rPr lang="en-GB" sz="1800" b="1" i="0">
                <a:effectLst/>
                <a:latin typeface="arial" panose="020B0604020202020204" pitchFamily="34" charset="0"/>
              </a:rPr>
              <a:t>Central Processing Unit</a:t>
            </a:r>
            <a:endParaRPr lang="en-GB" b="1" i="0">
              <a:effectLst/>
              <a:latin typeface="Arial" panose="020B0604020202020204" pitchFamily="34" charset="0"/>
            </a:endParaRPr>
          </a:p>
          <a:p>
            <a:pPr algn="just"/>
            <a:r>
              <a:rPr lang="en-GB" sz="1800" b="0" i="0">
                <a:effectLst/>
                <a:latin typeface="arial" panose="020B0604020202020204" pitchFamily="34" charset="0"/>
              </a:rPr>
              <a:t>The main chip in a computer is the </a:t>
            </a:r>
            <a:r>
              <a:rPr lang="en-GB" sz="1800" b="0" i="0" u="none" strike="noStrike">
                <a:effectLst/>
                <a:latin typeface="arial" panose="020B0604020202020204" pitchFamily="34" charset="0"/>
                <a:hlinkClick r:id="rId3" tooltip="microprocessor">
                  <a:extLst>
                    <a:ext uri="{A12FA001-AC4F-418D-AE19-62706E023703}">
                      <ahyp:hlinkClr xmlns:ahyp="http://schemas.microsoft.com/office/drawing/2018/hyperlinkcolor" val="tx"/>
                    </a:ext>
                  </a:extLst>
                </a:hlinkClick>
              </a:rPr>
              <a:t>microprocessor</a:t>
            </a:r>
            <a:r>
              <a:rPr lang="en-GB" sz="1800" b="0" i="0">
                <a:effectLst/>
                <a:latin typeface="arial" panose="020B0604020202020204" pitchFamily="34" charset="0"/>
              </a:rPr>
              <a:t> chip, which is also known as the CPU (</a:t>
            </a:r>
            <a:r>
              <a:rPr lang="en-GB" sz="1800" b="0" i="0" u="none" strike="noStrike">
                <a:effectLst/>
                <a:latin typeface="arial" panose="020B0604020202020204" pitchFamily="34" charset="0"/>
                <a:hlinkClick r:id="rId4" tooltip="central processing unit">
                  <a:extLst>
                    <a:ext uri="{A12FA001-AC4F-418D-AE19-62706E023703}">
                      <ahyp:hlinkClr xmlns:ahyp="http://schemas.microsoft.com/office/drawing/2018/hyperlinkcolor" val="tx"/>
                    </a:ext>
                  </a:extLst>
                </a:hlinkClick>
              </a:rPr>
              <a:t>central processing unit</a:t>
            </a:r>
            <a:r>
              <a:rPr lang="en-GB" sz="1800" b="0" i="0">
                <a:effectLst/>
                <a:latin typeface="arial" panose="020B0604020202020204" pitchFamily="34" charset="0"/>
              </a:rPr>
              <a:t>). The CPU is mounted on a printed circuit board called the main board or mother board. This chip is considered to be the controlling chip of a computer system since it controls the activities of other chips as well as outside devices connected to the computer, such as monitor and printer. In addition, it can also perform logical and computational tasks. Microprocessors work on a parallel system. Figure shows a typical structure of one of the first-generation microprocessors. The recent ones possess greater complexity, although the basic design concept has not changed much.</a:t>
            </a:r>
            <a:endParaRPr lang="en-US" sz="1800" b="0" i="0">
              <a:effectLst/>
              <a:latin typeface="arial" panose="020B0604020202020204" pitchFamily="34" charset="0"/>
            </a:endParaRPr>
          </a:p>
          <a:p>
            <a:pPr algn="just"/>
            <a:endParaRPr lang="en-US">
              <a:latin typeface="arial" panose="020B0604020202020204" pitchFamily="34" charset="0"/>
            </a:endParaRPr>
          </a:p>
          <a:p>
            <a:r>
              <a:rPr lang="en-GB" sz="1800" b="1" i="0">
                <a:effectLst/>
                <a:latin typeface="arial" panose="020B0604020202020204" pitchFamily="34" charset="0"/>
              </a:rPr>
              <a:t>Arithmetic logic unit (ALU)</a:t>
            </a:r>
            <a:endParaRPr lang="en-GB" b="1" i="0">
              <a:effectLst/>
              <a:latin typeface="Arial" panose="020B0604020202020204" pitchFamily="34" charset="0"/>
            </a:endParaRPr>
          </a:p>
          <a:p>
            <a:r>
              <a:rPr lang="en-GB" sz="1800" b="0" i="0">
                <a:effectLst/>
                <a:latin typeface="arial" panose="020B0604020202020204" pitchFamily="34" charset="0"/>
              </a:rPr>
              <a:t>Arithmetic Logical Unit is used for processing data after inputting data is stored into primary unit. The major operations of Arithmetic Logical Unit are addition, subtraction, multiplication, division, logic and comparison.</a:t>
            </a:r>
            <a:endParaRPr lang="en-US" sz="1800" b="0" i="0">
              <a:effectLst/>
              <a:latin typeface="arial" panose="020B0604020202020204" pitchFamily="34" charset="0"/>
            </a:endParaRPr>
          </a:p>
          <a:p>
            <a:endParaRPr lang="en-GB" sz="2400" b="0" i="0">
              <a:effectLst/>
              <a:latin typeface="Arial" panose="020B0604020202020204" pitchFamily="34" charset="0"/>
            </a:endParaRPr>
          </a:p>
          <a:p>
            <a:r>
              <a:rPr lang="en-GB" sz="1800" b="1" i="0">
                <a:effectLst/>
                <a:latin typeface="arial" panose="020B0604020202020204" pitchFamily="34" charset="0"/>
              </a:rPr>
              <a:t>Control unit (CU)</a:t>
            </a:r>
            <a:endParaRPr lang="en-GB" b="1" i="0">
              <a:effectLst/>
              <a:latin typeface="Arial" panose="020B0604020202020204" pitchFamily="34" charset="0"/>
            </a:endParaRPr>
          </a:p>
          <a:p>
            <a:r>
              <a:rPr lang="en-GB" sz="1800" b="0" i="0">
                <a:effectLst/>
                <a:latin typeface="arial" panose="020B0604020202020204" pitchFamily="34" charset="0"/>
              </a:rPr>
              <a:t>It is like a supervisor, that checks ordaining operations or check sequence in which instructions are executed</a:t>
            </a:r>
            <a:endParaRPr lang="en-GB" b="0" i="0">
              <a:effectLst/>
              <a:latin typeface="Arial" panose="020B0604020202020204" pitchFamily="34" charset="0"/>
            </a:endParaRPr>
          </a:p>
          <a:p>
            <a:pPr algn="just"/>
            <a:endParaRPr lang="en-GB" b="0" i="0">
              <a:effectLst/>
              <a:latin typeface="Arial" panose="020B0604020202020204" pitchFamily="34" charset="0"/>
            </a:endParaRPr>
          </a:p>
        </p:txBody>
      </p:sp>
    </p:spTree>
    <p:extLst>
      <p:ext uri="{BB962C8B-B14F-4D97-AF65-F5344CB8AC3E}">
        <p14:creationId xmlns:p14="http://schemas.microsoft.com/office/powerpoint/2010/main" val="1253353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8F00B1-199C-0749-8D8C-63D9DA0A1D37}"/>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Helvetica"/>
              </a:rPr>
              <a:t>EPROM (Erasable Programmable Read Only Memory )</a:t>
            </a:r>
            <a:br>
              <a:rPr lang="en-GB" dirty="0">
                <a:solidFill>
                  <a:srgbClr val="333333"/>
                </a:solidFill>
                <a:latin typeface="Helvetica"/>
              </a:rPr>
            </a:br>
            <a:endParaRPr lang="en-US" dirty="0"/>
          </a:p>
        </p:txBody>
      </p:sp>
      <p:sp>
        <p:nvSpPr>
          <p:cNvPr id="3" name="Content Placeholder 2">
            <a:extLst>
              <a:ext uri="{FF2B5EF4-FFF2-40B4-BE49-F238E27FC236}">
                <a16:creationId xmlns:a16="http://schemas.microsoft.com/office/drawing/2014/main" id="{ACBA9E0B-EBE9-B741-ADA1-8DE41D6DE120}"/>
              </a:ext>
            </a:extLst>
          </p:cNvPr>
          <p:cNvSpPr>
            <a:spLocks noGrp="1"/>
          </p:cNvSpPr>
          <p:nvPr>
            <p:ph idx="1"/>
          </p:nvPr>
        </p:nvSpPr>
        <p:spPr/>
        <p:txBody>
          <a:bodyPr>
            <a:normAutofit lnSpcReduction="10000"/>
          </a:bodyPr>
          <a:lstStyle/>
          <a:p>
            <a:r>
              <a:rPr lang="en-GB"/>
              <a:t>A rewritable chip that holds its contents without power. Previous data can be erased and new data can be inserted
EPROM chips are written on an external programming device before being placed on the circuit board. Capable of retaining stored information for a long time.
Eraser contd., requires breakup the charges trapped in the transistors of memory cell.[this is done by break the chip to ultraviolet light].
This reason EPROM packaged with transparent window.
Disadvantages: Entire EPROM is erased as a whole and selective erasing is not possible.
Should be removed from the chip for reprogramming.
Unlike the PROM, EPROM contents can be deleted after being programmed. Elimination is done by using ultraviolet light.</a:t>
            </a:r>
            <a:endParaRPr lang="en-US"/>
          </a:p>
        </p:txBody>
      </p:sp>
    </p:spTree>
    <p:extLst>
      <p:ext uri="{BB962C8B-B14F-4D97-AF65-F5344CB8AC3E}">
        <p14:creationId xmlns:p14="http://schemas.microsoft.com/office/powerpoint/2010/main" val="30039387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C51C-5EBF-0C40-8729-918BD975377E}"/>
              </a:ext>
            </a:extLst>
          </p:cNvPr>
          <p:cNvSpPr>
            <a:spLocks noGrp="1"/>
          </p:cNvSpPr>
          <p:nvPr>
            <p:ph type="title"/>
          </p:nvPr>
        </p:nvSpPr>
        <p:spPr>
          <a:xfrm>
            <a:off x="685800" y="838200"/>
            <a:ext cx="10571998" cy="970450"/>
          </a:xfrm>
        </p:spPr>
        <p:txBody>
          <a:bodyPr>
            <a:normAutofit fontScale="90000"/>
          </a:bodyPr>
          <a:lstStyle/>
          <a:p>
            <a:r>
              <a:rPr lang="en-GB" i="0" dirty="0">
                <a:solidFill>
                  <a:schemeClr val="tx1">
                    <a:lumMod val="95000"/>
                  </a:schemeClr>
                </a:solidFill>
                <a:effectLst/>
                <a:latin typeface="Helvetica"/>
              </a:rPr>
              <a:t>EEPROM (Electrically Erasable </a:t>
            </a:r>
            <a:r>
              <a:rPr lang="en-GB" i="0" dirty="0" err="1">
                <a:solidFill>
                  <a:schemeClr val="tx1">
                    <a:lumMod val="95000"/>
                  </a:schemeClr>
                </a:solidFill>
                <a:effectLst/>
                <a:latin typeface="Helvetica"/>
              </a:rPr>
              <a:t>Programable</a:t>
            </a:r>
            <a:r>
              <a:rPr lang="en-GB" i="0" dirty="0">
                <a:solidFill>
                  <a:schemeClr val="tx1">
                    <a:lumMod val="95000"/>
                  </a:schemeClr>
                </a:solidFill>
                <a:effectLst/>
                <a:latin typeface="Helvetica"/>
              </a:rPr>
              <a:t> Read Only Memory)</a:t>
            </a:r>
            <a:br>
              <a:rPr lang="en-GB" i="0" dirty="0">
                <a:solidFill>
                  <a:srgbClr val="333333"/>
                </a:solidFill>
                <a:effectLst/>
                <a:latin typeface="Helvetica"/>
              </a:rPr>
            </a:br>
            <a:endParaRPr lang="en-US" dirty="0"/>
          </a:p>
        </p:txBody>
      </p:sp>
      <p:sp>
        <p:nvSpPr>
          <p:cNvPr id="3" name="Content Placeholder 2">
            <a:extLst>
              <a:ext uri="{FF2B5EF4-FFF2-40B4-BE49-F238E27FC236}">
                <a16:creationId xmlns:a16="http://schemas.microsoft.com/office/drawing/2014/main" id="{9CAED84F-7451-D143-B1BD-13059EE378B1}"/>
              </a:ext>
            </a:extLst>
          </p:cNvPr>
          <p:cNvSpPr>
            <a:spLocks noGrp="1"/>
          </p:cNvSpPr>
          <p:nvPr>
            <p:ph idx="1"/>
          </p:nvPr>
        </p:nvSpPr>
        <p:spPr/>
        <p:txBody>
          <a:bodyPr>
            <a:normAutofit/>
          </a:bodyPr>
          <a:lstStyle/>
          <a:p>
            <a:r>
              <a:rPr lang="en-GB" b="0" i="0" dirty="0">
                <a:effectLst/>
                <a:latin typeface="Times New Roman" panose="02020603050405020304" pitchFamily="18" charset="0"/>
              </a:rPr>
              <a:t>EEPROM can store data permanently, but its contents can still be erased electrically through the program. One type EEPROM is Flash Memory. Flash Memory commonly used in digital cameras, video game consoles, and the BIOS chip.</a:t>
            </a:r>
          </a:p>
          <a:p>
            <a:r>
              <a:rPr lang="en-GB" b="0" i="0" dirty="0">
                <a:effectLst/>
                <a:latin typeface="Times New Roman" panose="02020603050405020304" pitchFamily="18" charset="0"/>
              </a:rPr>
              <a:t>It can be both programmed and erased electrically ( flashed back to Zero).</a:t>
            </a:r>
          </a:p>
          <a:p>
            <a:r>
              <a:rPr lang="en-GB" b="0" i="0" dirty="0">
                <a:effectLst/>
                <a:latin typeface="Times New Roman" panose="02020603050405020304" pitchFamily="18" charset="0"/>
              </a:rPr>
              <a:t>They do not need to removed when the chip content erasure.</a:t>
            </a:r>
          </a:p>
          <a:p>
            <a:r>
              <a:rPr lang="en-GB" b="0" i="0" dirty="0">
                <a:effectLst/>
                <a:latin typeface="Times New Roman" panose="02020603050405020304" pitchFamily="18" charset="0"/>
              </a:rPr>
              <a:t>Also, erase selected content in the chip.</a:t>
            </a:r>
          </a:p>
          <a:p>
            <a:r>
              <a:rPr lang="en-GB" b="0" i="0" dirty="0">
                <a:effectLst/>
                <a:latin typeface="Times New Roman" panose="02020603050405020304" pitchFamily="18" charset="0"/>
              </a:rPr>
              <a:t>Erasing and programming dynamically without removing the EEPROM from the circuit.</a:t>
            </a:r>
          </a:p>
          <a:p>
            <a:endParaRPr lang="en-US" dirty="0"/>
          </a:p>
        </p:txBody>
      </p:sp>
    </p:spTree>
    <p:extLst>
      <p:ext uri="{BB962C8B-B14F-4D97-AF65-F5344CB8AC3E}">
        <p14:creationId xmlns:p14="http://schemas.microsoft.com/office/powerpoint/2010/main" val="22131786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0EA0-4BC3-824B-9A10-B5FFB29A8D27}"/>
              </a:ext>
            </a:extLst>
          </p:cNvPr>
          <p:cNvSpPr>
            <a:spLocks noGrp="1"/>
          </p:cNvSpPr>
          <p:nvPr>
            <p:ph type="title"/>
          </p:nvPr>
        </p:nvSpPr>
        <p:spPr/>
        <p:txBody>
          <a:bodyPr/>
          <a:lstStyle/>
          <a:p>
            <a:r>
              <a:rPr lang="en-GB"/>
              <a:t>Disadvantages</a:t>
            </a:r>
            <a:endParaRPr lang="en-US"/>
          </a:p>
        </p:txBody>
      </p:sp>
      <p:sp>
        <p:nvSpPr>
          <p:cNvPr id="3" name="Content Placeholder 2">
            <a:extLst>
              <a:ext uri="{FF2B5EF4-FFF2-40B4-BE49-F238E27FC236}">
                <a16:creationId xmlns:a16="http://schemas.microsoft.com/office/drawing/2014/main" id="{03AFF046-7AA1-FD4A-90B0-19D5D6DAB081}"/>
              </a:ext>
            </a:extLst>
          </p:cNvPr>
          <p:cNvSpPr>
            <a:spLocks noGrp="1"/>
          </p:cNvSpPr>
          <p:nvPr>
            <p:ph idx="1"/>
          </p:nvPr>
        </p:nvSpPr>
        <p:spPr/>
        <p:txBody>
          <a:bodyPr>
            <a:normAutofit/>
          </a:bodyPr>
          <a:lstStyle/>
          <a:p>
            <a:r>
              <a:rPr lang="en-GB" sz="2800" b="0" i="0" dirty="0">
                <a:effectLst/>
                <a:latin typeface="Times New Roman" panose="02020603050405020304" pitchFamily="18" charset="0"/>
              </a:rPr>
              <a:t>Different voltages are required for erasing, reading and writing the data</a:t>
            </a:r>
            <a:r>
              <a:rPr lang="en-GB" sz="2800" b="0" i="0" dirty="0">
                <a:solidFill>
                  <a:srgbClr val="333333"/>
                </a:solidFill>
                <a:effectLst/>
                <a:latin typeface="Times New Roman" panose="02020603050405020304" pitchFamily="18" charset="0"/>
              </a:rPr>
              <a:t>.</a:t>
            </a:r>
            <a:endParaRPr lang="en-US" sz="2800" dirty="0"/>
          </a:p>
        </p:txBody>
      </p:sp>
    </p:spTree>
    <p:extLst>
      <p:ext uri="{BB962C8B-B14F-4D97-AF65-F5344CB8AC3E}">
        <p14:creationId xmlns:p14="http://schemas.microsoft.com/office/powerpoint/2010/main" val="1870154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15FF-D6A9-614C-A578-0681A5BF1A45}"/>
              </a:ext>
            </a:extLst>
          </p:cNvPr>
          <p:cNvSpPr>
            <a:spLocks noGrp="1"/>
          </p:cNvSpPr>
          <p:nvPr>
            <p:ph type="title"/>
          </p:nvPr>
        </p:nvSpPr>
        <p:spPr>
          <a:xfrm>
            <a:off x="3753678" y="244651"/>
            <a:ext cx="10515600" cy="1325563"/>
          </a:xfrm>
        </p:spPr>
        <p:txBody>
          <a:bodyPr/>
          <a:lstStyle/>
          <a:p>
            <a:r>
              <a:rPr lang="en-GB"/>
              <a:t>External Memory</a:t>
            </a:r>
            <a:endParaRPr lang="en-US"/>
          </a:p>
        </p:txBody>
      </p:sp>
      <p:sp>
        <p:nvSpPr>
          <p:cNvPr id="3" name="Content Placeholder 2">
            <a:extLst>
              <a:ext uri="{FF2B5EF4-FFF2-40B4-BE49-F238E27FC236}">
                <a16:creationId xmlns:a16="http://schemas.microsoft.com/office/drawing/2014/main" id="{C7F105C7-EFEC-B34A-B2A8-11CA1BEE3F02}"/>
              </a:ext>
            </a:extLst>
          </p:cNvPr>
          <p:cNvSpPr>
            <a:spLocks noGrp="1"/>
          </p:cNvSpPr>
          <p:nvPr>
            <p:ph idx="1"/>
          </p:nvPr>
        </p:nvSpPr>
        <p:spPr>
          <a:xfrm>
            <a:off x="584903" y="1570213"/>
            <a:ext cx="10058400" cy="5043135"/>
          </a:xfrm>
        </p:spPr>
        <p:txBody>
          <a:bodyPr>
            <a:normAutofit/>
          </a:bodyPr>
          <a:lstStyle/>
          <a:p>
            <a:r>
              <a:rPr lang="en-GB" sz="2400" b="1" i="0" dirty="0">
                <a:solidFill>
                  <a:schemeClr val="tx1">
                    <a:lumMod val="95000"/>
                  </a:schemeClr>
                </a:solidFill>
                <a:effectLst/>
                <a:latin typeface="Times New Roman" panose="02020603050405020304" pitchFamily="18" charset="0"/>
              </a:rPr>
              <a:t>External memory</a:t>
            </a:r>
            <a:r>
              <a:rPr lang="en-GB" sz="2400" b="0" i="0" dirty="0">
                <a:solidFill>
                  <a:schemeClr val="tx1">
                    <a:lumMod val="95000"/>
                  </a:schemeClr>
                </a:solidFill>
                <a:effectLst/>
                <a:latin typeface="Times New Roman" panose="02020603050405020304" pitchFamily="18" charset="0"/>
              </a:rPr>
              <a:t> typically refers to storage in an </a:t>
            </a:r>
            <a:r>
              <a:rPr lang="en-GB" sz="2400" b="1" i="0" dirty="0">
                <a:solidFill>
                  <a:schemeClr val="tx1">
                    <a:lumMod val="95000"/>
                  </a:schemeClr>
                </a:solidFill>
                <a:effectLst/>
                <a:latin typeface="Times New Roman" panose="02020603050405020304" pitchFamily="18" charset="0"/>
              </a:rPr>
              <a:t>external</a:t>
            </a:r>
            <a:r>
              <a:rPr lang="en-GB" sz="2400" b="0" i="0" dirty="0">
                <a:solidFill>
                  <a:schemeClr val="tx1">
                    <a:lumMod val="95000"/>
                  </a:schemeClr>
                </a:solidFill>
                <a:effectLst/>
                <a:latin typeface="Times New Roman" panose="02020603050405020304" pitchFamily="18" charset="0"/>
              </a:rPr>
              <a:t> hard drive or on the Internet. The main “</a:t>
            </a:r>
            <a:r>
              <a:rPr lang="en-GB" sz="2400" b="1" i="0" dirty="0">
                <a:solidFill>
                  <a:schemeClr val="tx1">
                    <a:lumMod val="95000"/>
                  </a:schemeClr>
                </a:solidFill>
                <a:effectLst/>
                <a:latin typeface="Times New Roman" panose="02020603050405020304" pitchFamily="18" charset="0"/>
              </a:rPr>
              <a:t>memory</a:t>
            </a:r>
            <a:r>
              <a:rPr lang="en-GB" sz="2400" b="0" i="0" dirty="0">
                <a:solidFill>
                  <a:schemeClr val="tx1">
                    <a:lumMod val="95000"/>
                  </a:schemeClr>
                </a:solidFill>
                <a:effectLst/>
                <a:latin typeface="Times New Roman" panose="02020603050405020304" pitchFamily="18" charset="0"/>
              </a:rPr>
              <a:t>” in the </a:t>
            </a:r>
            <a:r>
              <a:rPr lang="en-GB" sz="2400" b="1" i="0" dirty="0">
                <a:solidFill>
                  <a:schemeClr val="tx1">
                    <a:lumMod val="95000"/>
                  </a:schemeClr>
                </a:solidFill>
                <a:effectLst/>
                <a:latin typeface="Times New Roman" panose="02020603050405020304" pitchFamily="18" charset="0"/>
              </a:rPr>
              <a:t>computer</a:t>
            </a:r>
            <a:r>
              <a:rPr lang="en-GB" sz="2400" b="0" i="0" dirty="0">
                <a:solidFill>
                  <a:schemeClr val="tx1">
                    <a:lumMod val="95000"/>
                  </a:schemeClr>
                </a:solidFill>
                <a:effectLst/>
                <a:latin typeface="Times New Roman" panose="02020603050405020304" pitchFamily="18" charset="0"/>
              </a:rPr>
              <a:t> is the </a:t>
            </a:r>
            <a:r>
              <a:rPr lang="en-GB" sz="2400" b="1" i="0" dirty="0">
                <a:solidFill>
                  <a:schemeClr val="tx1">
                    <a:lumMod val="95000"/>
                  </a:schemeClr>
                </a:solidFill>
                <a:effectLst/>
                <a:latin typeface="Times New Roman" panose="02020603050405020304" pitchFamily="18" charset="0"/>
              </a:rPr>
              <a:t>computer</a:t>
            </a:r>
            <a:r>
              <a:rPr lang="en-GB" sz="2400" b="0" i="0" dirty="0">
                <a:solidFill>
                  <a:schemeClr val="tx1">
                    <a:lumMod val="95000"/>
                  </a:schemeClr>
                </a:solidFill>
                <a:effectLst/>
                <a:latin typeface="Times New Roman" panose="02020603050405020304" pitchFamily="18" charset="0"/>
              </a:rPr>
              <a:t> work-space, not its storage facility.</a:t>
            </a:r>
          </a:p>
          <a:p>
            <a:r>
              <a:rPr lang="en-GB" sz="2400" b="0" i="0" dirty="0">
                <a:solidFill>
                  <a:schemeClr val="tx1">
                    <a:lumMod val="95000"/>
                  </a:schemeClr>
                </a:solidFill>
                <a:effectLst/>
                <a:latin typeface="Times New Roman" panose="02020603050405020304" pitchFamily="18" charset="0"/>
              </a:rPr>
              <a:t>External memory which is sometimes called </a:t>
            </a:r>
            <a:r>
              <a:rPr lang="en-GB" sz="2400" b="0" i="1" dirty="0">
                <a:solidFill>
                  <a:schemeClr val="tx1">
                    <a:lumMod val="95000"/>
                  </a:schemeClr>
                </a:solidFill>
                <a:effectLst/>
                <a:latin typeface="Times New Roman" panose="02020603050405020304" pitchFamily="18" charset="0"/>
              </a:rPr>
              <a:t>backing store</a:t>
            </a:r>
            <a:r>
              <a:rPr lang="en-GB" sz="2400" b="0" i="0" dirty="0">
                <a:solidFill>
                  <a:schemeClr val="tx1">
                    <a:lumMod val="95000"/>
                  </a:schemeClr>
                </a:solidFill>
                <a:effectLst/>
                <a:latin typeface="Times New Roman" panose="02020603050405020304" pitchFamily="18" charset="0"/>
              </a:rPr>
              <a:t> or </a:t>
            </a:r>
            <a:r>
              <a:rPr lang="en-GB" sz="2400" b="0" i="1" dirty="0">
                <a:solidFill>
                  <a:schemeClr val="tx1">
                    <a:lumMod val="95000"/>
                  </a:schemeClr>
                </a:solidFill>
                <a:effectLst/>
                <a:latin typeface="Times New Roman" panose="02020603050405020304" pitchFamily="18" charset="0"/>
              </a:rPr>
              <a:t>secondary memory</a:t>
            </a:r>
            <a:r>
              <a:rPr lang="en-GB" sz="2400" b="0" i="0" dirty="0">
                <a:solidFill>
                  <a:schemeClr val="tx1">
                    <a:lumMod val="95000"/>
                  </a:schemeClr>
                </a:solidFill>
                <a:effectLst/>
                <a:latin typeface="Times New Roman" panose="02020603050405020304" pitchFamily="18" charset="0"/>
              </a:rPr>
              <a:t>, allows the permanent storage of large quantities of data. Some method of magnetic recording on magnetic disks or tapes is most commonly used. </a:t>
            </a:r>
          </a:p>
          <a:p>
            <a:endParaRPr lang="en-GB" sz="2400" b="0" i="0" dirty="0">
              <a:solidFill>
                <a:srgbClr val="333333"/>
              </a:solidFill>
              <a:effectLst/>
              <a:latin typeface="Times New Roman" panose="02020603050405020304" pitchFamily="18" charset="0"/>
            </a:endParaRPr>
          </a:p>
          <a:p>
            <a:endParaRPr lang="en-US" sz="2400" dirty="0"/>
          </a:p>
        </p:txBody>
      </p:sp>
      <p:sp>
        <p:nvSpPr>
          <p:cNvPr id="9" name="Content Placeholder 2">
            <a:extLst>
              <a:ext uri="{FF2B5EF4-FFF2-40B4-BE49-F238E27FC236}">
                <a16:creationId xmlns:a16="http://schemas.microsoft.com/office/drawing/2014/main" id="{E4BA79E3-9082-A941-81EF-74F6ACA5B714}"/>
              </a:ext>
            </a:extLst>
          </p:cNvPr>
          <p:cNvSpPr txBox="1">
            <a:spLocks/>
          </p:cNvSpPr>
          <p:nvPr/>
        </p:nvSpPr>
        <p:spPr>
          <a:xfrm>
            <a:off x="584903" y="5065124"/>
            <a:ext cx="10515600" cy="589906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dirty="0">
                <a:solidFill>
                  <a:schemeClr val="tx1">
                    <a:lumMod val="95000"/>
                  </a:schemeClr>
                </a:solidFill>
                <a:latin typeface="Times New Roman" panose="02020603050405020304" pitchFamily="18" charset="0"/>
              </a:rPr>
              <a:t>The capacity of external memory is high, usually measured in hundreds of megabytes or even in </a:t>
            </a:r>
            <a:r>
              <a:rPr lang="en-GB" b="1" dirty="0">
                <a:solidFill>
                  <a:schemeClr val="tx1">
                    <a:lumMod val="95000"/>
                  </a:schemeClr>
                </a:solidFill>
                <a:latin typeface="Times New Roman" panose="02020603050405020304" pitchFamily="18" charset="0"/>
              </a:rPr>
              <a:t>gigabytes</a:t>
            </a:r>
            <a:endParaRPr lang="en-GB" dirty="0">
              <a:solidFill>
                <a:schemeClr val="tx1">
                  <a:lumMod val="95000"/>
                </a:schemeClr>
              </a:solidFill>
              <a:latin typeface="Times New Roman" panose="02020603050405020304" pitchFamily="18" charset="0"/>
            </a:endParaRPr>
          </a:p>
          <a:p>
            <a:r>
              <a:rPr lang="en-GB" dirty="0">
                <a:solidFill>
                  <a:schemeClr val="tx1">
                    <a:lumMod val="95000"/>
                  </a:schemeClr>
                </a:solidFill>
                <a:latin typeface="Times New Roman" panose="02020603050405020304" pitchFamily="18" charset="0"/>
              </a:rPr>
              <a:t>The most common form of external memory is a </a:t>
            </a:r>
            <a:r>
              <a:rPr lang="en-GB" b="1" dirty="0">
                <a:solidFill>
                  <a:schemeClr val="tx1">
                    <a:lumMod val="95000"/>
                  </a:schemeClr>
                </a:solidFill>
                <a:latin typeface="Times New Roman" panose="02020603050405020304" pitchFamily="18" charset="0"/>
              </a:rPr>
              <a:t>hard disc</a:t>
            </a:r>
            <a:r>
              <a:rPr lang="en-GB" dirty="0">
                <a:solidFill>
                  <a:schemeClr val="tx1">
                    <a:lumMod val="95000"/>
                  </a:schemeClr>
                </a:solidFill>
                <a:latin typeface="Times New Roman" panose="02020603050405020304" pitchFamily="18" charset="0"/>
              </a:rPr>
              <a:t> which is permanently installed in the computer and will typically have a capacity of hundreds of megabytes</a:t>
            </a:r>
          </a:p>
          <a:p>
            <a:endParaRPr lang="en-US" dirty="0"/>
          </a:p>
        </p:txBody>
      </p:sp>
    </p:spTree>
    <p:extLst>
      <p:ext uri="{BB962C8B-B14F-4D97-AF65-F5344CB8AC3E}">
        <p14:creationId xmlns:p14="http://schemas.microsoft.com/office/powerpoint/2010/main" val="4052571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CF6F-3D33-854C-9757-FB604A2456D1}"/>
              </a:ext>
            </a:extLst>
          </p:cNvPr>
          <p:cNvSpPr>
            <a:spLocks noGrp="1"/>
          </p:cNvSpPr>
          <p:nvPr>
            <p:ph type="title"/>
          </p:nvPr>
        </p:nvSpPr>
        <p:spPr>
          <a:xfrm>
            <a:off x="301186" y="584394"/>
            <a:ext cx="10515600" cy="1325563"/>
          </a:xfrm>
        </p:spPr>
        <p:txBody>
          <a:bodyPr>
            <a:normAutofit/>
          </a:bodyPr>
          <a:lstStyle/>
          <a:p>
            <a:r>
              <a:rPr lang="en-GB"/>
              <a:t>                  Types of External Memory</a:t>
            </a:r>
            <a:endParaRPr lang="en-US"/>
          </a:p>
        </p:txBody>
      </p:sp>
      <p:sp>
        <p:nvSpPr>
          <p:cNvPr id="3" name="Content Placeholder 2">
            <a:extLst>
              <a:ext uri="{FF2B5EF4-FFF2-40B4-BE49-F238E27FC236}">
                <a16:creationId xmlns:a16="http://schemas.microsoft.com/office/drawing/2014/main" id="{C1E13518-B05B-904C-8D05-3B9B6428AE52}"/>
              </a:ext>
            </a:extLst>
          </p:cNvPr>
          <p:cNvSpPr>
            <a:spLocks noGrp="1"/>
          </p:cNvSpPr>
          <p:nvPr>
            <p:ph idx="1"/>
          </p:nvPr>
        </p:nvSpPr>
        <p:spPr>
          <a:xfrm>
            <a:off x="838200" y="2132395"/>
            <a:ext cx="10515600" cy="4490323"/>
          </a:xfrm>
        </p:spPr>
        <p:txBody>
          <a:bodyPr/>
          <a:lstStyle/>
          <a:p>
            <a:r>
              <a:rPr lang="en-GB"/>
              <a:t>Magnetic Tapes
Hard disk
Magnetic Disk
Optical Drives (CD-R/W, CD-ROM) </a:t>
            </a:r>
            <a:endParaRPr lang="en-US"/>
          </a:p>
        </p:txBody>
      </p:sp>
    </p:spTree>
    <p:extLst>
      <p:ext uri="{BB962C8B-B14F-4D97-AF65-F5344CB8AC3E}">
        <p14:creationId xmlns:p14="http://schemas.microsoft.com/office/powerpoint/2010/main" val="21897908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E831-C125-CE44-9629-D8B6A19F90C3}"/>
              </a:ext>
            </a:extLst>
          </p:cNvPr>
          <p:cNvSpPr>
            <a:spLocks noGrp="1"/>
          </p:cNvSpPr>
          <p:nvPr>
            <p:ph type="title"/>
          </p:nvPr>
        </p:nvSpPr>
        <p:spPr>
          <a:xfrm>
            <a:off x="-306306" y="353077"/>
            <a:ext cx="10515600" cy="1325563"/>
          </a:xfrm>
        </p:spPr>
        <p:txBody>
          <a:bodyPr/>
          <a:lstStyle/>
          <a:p>
            <a:r>
              <a:rPr lang="en-GB" b="1"/>
              <a:t>                       Cache Memory</a:t>
            </a:r>
            <a:endParaRPr lang="en-US" b="1"/>
          </a:p>
        </p:txBody>
      </p:sp>
      <p:sp>
        <p:nvSpPr>
          <p:cNvPr id="3" name="Content Placeholder 2">
            <a:extLst>
              <a:ext uri="{FF2B5EF4-FFF2-40B4-BE49-F238E27FC236}">
                <a16:creationId xmlns:a16="http://schemas.microsoft.com/office/drawing/2014/main" id="{C2DBE308-45A5-ED4C-945E-72ABFF593A5E}"/>
              </a:ext>
            </a:extLst>
          </p:cNvPr>
          <p:cNvSpPr>
            <a:spLocks noGrp="1"/>
          </p:cNvSpPr>
          <p:nvPr>
            <p:ph idx="1"/>
          </p:nvPr>
        </p:nvSpPr>
        <p:spPr>
          <a:xfrm>
            <a:off x="1175528" y="2120347"/>
            <a:ext cx="10178272" cy="4517787"/>
          </a:xfrm>
        </p:spPr>
        <p:txBody>
          <a:bodyPr>
            <a:normAutofit/>
          </a:bodyPr>
          <a:lstStyle/>
          <a:p>
            <a:pPr marL="0" indent="0">
              <a:buNone/>
            </a:pPr>
            <a:r>
              <a:rPr lang="en-GB" b="0" i="0">
                <a:effectLst/>
                <a:latin typeface="Arial" panose="020B0604020202020204" pitchFamily="34" charset="0"/>
              </a:rPr>
              <a:t>Cache memory, also called CPU memory, is high-speed static random access memory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SRAM</a:t>
            </a:r>
            <a:r>
              <a:rPr lang="en-GB" b="0" i="0">
                <a:effectLst/>
                <a:latin typeface="Arial" panose="020B0604020202020204" pitchFamily="34" charset="0"/>
              </a:rPr>
              <a:t>) that a computer microprocessor can access more quickly than it can access regular random access memory (</a:t>
            </a:r>
            <a:r>
              <a:rPr lang="en-GB" b="0" i="0" u="sng">
                <a:effectLst/>
                <a:latin typeface="Arial" panose="020B0604020202020204" pitchFamily="34" charset="0"/>
                <a:hlinkClick r:id="rId3">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 This memory is typically integrated directly into the CPU chip or placed on a separate chip that has  separate </a:t>
            </a:r>
            <a:r>
              <a:rPr lang="en-GB" b="0" i="0" u="sng">
                <a:effectLst/>
                <a:latin typeface="Arial" panose="020B0604020202020204" pitchFamily="34" charset="0"/>
                <a:hlinkClick r:id="rId4">
                  <a:extLst>
                    <a:ext uri="{A12FA001-AC4F-418D-AE19-62706E023703}">
                      <ahyp:hlinkClr xmlns:ahyp="http://schemas.microsoft.com/office/drawing/2018/hyperlinkcolor" val="tx"/>
                    </a:ext>
                  </a:extLst>
                </a:hlinkClick>
              </a:rPr>
              <a:t>bus</a:t>
            </a:r>
            <a:r>
              <a:rPr lang="en-GB" b="0" i="0">
                <a:effectLst/>
                <a:latin typeface="Arial" panose="020B0604020202020204" pitchFamily="34" charset="0"/>
              </a:rPr>
              <a:t> interconnect with the CPU.  The purpose of cache memory is to store program instructions and data that are used repeatedly in the operation of programs or information that the CPU is likely to need next. The computer processor can access this information quickly from the cache rather than having to get it from computer’s main memory. Fast access to these instructions increases the overall speed of the program.</a:t>
            </a:r>
            <a:endParaRPr lang="en-US"/>
          </a:p>
        </p:txBody>
      </p:sp>
    </p:spTree>
    <p:extLst>
      <p:ext uri="{BB962C8B-B14F-4D97-AF65-F5344CB8AC3E}">
        <p14:creationId xmlns:p14="http://schemas.microsoft.com/office/powerpoint/2010/main" val="886724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B5ED9-41D7-4148-9FB4-3AD9E831C96E}"/>
              </a:ext>
            </a:extLst>
          </p:cNvPr>
          <p:cNvSpPr>
            <a:spLocks noGrp="1"/>
          </p:cNvSpPr>
          <p:nvPr>
            <p:ph idx="1"/>
          </p:nvPr>
        </p:nvSpPr>
        <p:spPr>
          <a:xfrm>
            <a:off x="685800" y="1752600"/>
            <a:ext cx="10515600" cy="4351338"/>
          </a:xfrm>
        </p:spPr>
        <p:txBody>
          <a:bodyPr>
            <a:normAutofit/>
          </a:bodyPr>
          <a:lstStyle/>
          <a:p>
            <a:r>
              <a:rPr lang="en-GB" b="0" i="0" dirty="0">
                <a:effectLst/>
                <a:latin typeface="Arial" panose="020B0604020202020204" pitchFamily="34" charset="0"/>
              </a:rPr>
              <a:t>As the microprocessor processes data, it looks first in the cache memory. If it finds the instructions or data it's looking for there from a previous reading of data, it does not have to perform a more time-consuming reading of data from larger main memory or other data storage devices. Cache memory is responsible for speeding up computer operations and processing.</a:t>
            </a:r>
          </a:p>
          <a:p>
            <a:r>
              <a:rPr lang="en-GB" b="0" i="0" dirty="0">
                <a:effectLst/>
                <a:latin typeface="Arial" panose="020B0604020202020204" pitchFamily="34" charset="0"/>
              </a:rPr>
              <a:t>Once they have been opened and operated for a time, most programs use few of a computer's resources. That's because frequently re-referenced instructions tend to be cached. This is why system performance measurements for computers with slower </a:t>
            </a:r>
            <a:r>
              <a:rPr lang="en-GB"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processors</a:t>
            </a:r>
            <a:r>
              <a:rPr lang="en-GB" b="0" i="0" dirty="0">
                <a:effectLst/>
                <a:latin typeface="Arial" panose="020B0604020202020204" pitchFamily="34" charset="0"/>
              </a:rPr>
              <a:t> but larger caches can be faster than those for computers with faster processors but less cache space.</a:t>
            </a:r>
            <a:endParaRPr lang="en-US" dirty="0"/>
          </a:p>
        </p:txBody>
      </p:sp>
    </p:spTree>
    <p:extLst>
      <p:ext uri="{BB962C8B-B14F-4D97-AF65-F5344CB8AC3E}">
        <p14:creationId xmlns:p14="http://schemas.microsoft.com/office/powerpoint/2010/main" val="40129117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761B-0E56-CF4F-853D-88D3F5D25350}"/>
              </a:ext>
            </a:extLst>
          </p:cNvPr>
          <p:cNvSpPr>
            <a:spLocks noGrp="1"/>
          </p:cNvSpPr>
          <p:nvPr>
            <p:ph type="title"/>
          </p:nvPr>
        </p:nvSpPr>
        <p:spPr>
          <a:xfrm>
            <a:off x="1946263" y="423467"/>
            <a:ext cx="10058400" cy="1371600"/>
          </a:xfrm>
        </p:spPr>
        <p:txBody>
          <a:bodyPr/>
          <a:lstStyle/>
          <a:p>
            <a:r>
              <a:rPr lang="en-GB"/>
              <a:t>Cache memory mapping</a:t>
            </a:r>
            <a:endParaRPr lang="en-US"/>
          </a:p>
        </p:txBody>
      </p:sp>
      <p:sp>
        <p:nvSpPr>
          <p:cNvPr id="3" name="Content Placeholder 2">
            <a:extLst>
              <a:ext uri="{FF2B5EF4-FFF2-40B4-BE49-F238E27FC236}">
                <a16:creationId xmlns:a16="http://schemas.microsoft.com/office/drawing/2014/main" id="{DC12EEB5-9D7E-2F40-82CB-B2A05E36D8ED}"/>
              </a:ext>
            </a:extLst>
          </p:cNvPr>
          <p:cNvSpPr>
            <a:spLocks noGrp="1"/>
          </p:cNvSpPr>
          <p:nvPr>
            <p:ph idx="1"/>
          </p:nvPr>
        </p:nvSpPr>
        <p:spPr>
          <a:xfrm>
            <a:off x="838200" y="1795067"/>
            <a:ext cx="10515600" cy="4867162"/>
          </a:xfrm>
        </p:spPr>
        <p:txBody>
          <a:bodyPr/>
          <a:lstStyle/>
          <a:p>
            <a:pPr marL="0" indent="0">
              <a:buNone/>
            </a:pPr>
            <a:r>
              <a:rPr lang="en-GB" b="0" i="0">
                <a:effectLst/>
                <a:latin typeface="Arial" panose="020B0604020202020204" pitchFamily="34" charset="0"/>
              </a:rPr>
              <a:t>Caching configurations continue to evolve, but cache memory traditionally works under three different configurations:</a:t>
            </a:r>
          </a:p>
          <a:p>
            <a:r>
              <a:rPr lang="en-GB" b="1">
                <a:solidFill>
                  <a:schemeClr val="bg1">
                    <a:lumMod val="10000"/>
                  </a:schemeClr>
                </a:solidFill>
              </a:rPr>
              <a:t>Direct mapped cache</a:t>
            </a:r>
            <a:r>
              <a:rPr lang="en-GB"/>
              <a:t> has each block mapped to exactly one cache memory location. Conceptually, direct mapped cache is like rows in a table with three columns: the data block or cache line that contains the actual data fetched and stored, a tag with all or part of the address of the data that was fetched, and a flag bit that shows the presence in the row entry of a valid bit of data.</a:t>
            </a:r>
            <a:endParaRPr lang="en-US"/>
          </a:p>
        </p:txBody>
      </p:sp>
    </p:spTree>
    <p:extLst>
      <p:ext uri="{BB962C8B-B14F-4D97-AF65-F5344CB8AC3E}">
        <p14:creationId xmlns:p14="http://schemas.microsoft.com/office/powerpoint/2010/main" val="10682802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06234-976C-A849-9FFC-5168F4144A6F}"/>
              </a:ext>
            </a:extLst>
          </p:cNvPr>
          <p:cNvSpPr>
            <a:spLocks noGrp="1"/>
          </p:cNvSpPr>
          <p:nvPr>
            <p:ph idx="4294967295"/>
          </p:nvPr>
        </p:nvSpPr>
        <p:spPr>
          <a:xfrm>
            <a:off x="0" y="1262063"/>
            <a:ext cx="10910888" cy="5181600"/>
          </a:xfrm>
        </p:spPr>
        <p:txBody>
          <a:bodyPr/>
          <a:lstStyle/>
          <a:p>
            <a:r>
              <a:rPr lang="en-GB" b="1" i="0">
                <a:effectLst/>
                <a:latin typeface="Arial" panose="020B0604020202020204" pitchFamily="34" charset="0"/>
              </a:rPr>
              <a:t>Fully associative cache mapping</a:t>
            </a:r>
            <a:r>
              <a:rPr lang="en-GB" b="0" i="0">
                <a:effectLst/>
                <a:latin typeface="Arial" panose="020B0604020202020204" pitchFamily="34" charset="0"/>
              </a:rPr>
              <a:t> is similar to direct mapping in structure but allows a block to be mapped to any cache location rather than to a prespecified cache memory location as is the case with direct </a:t>
            </a:r>
            <a:r>
              <a:rPr lang="en-US" b="0" i="0">
                <a:effectLst/>
                <a:latin typeface="Arial" panose="020B0604020202020204" pitchFamily="34" charset="0"/>
              </a:rPr>
              <a:t>mapping.n</a:t>
            </a:r>
            <a:endParaRPr lang="en-GB" b="0" i="0">
              <a:effectLst/>
              <a:latin typeface="Arial" panose="020B0604020202020204" pitchFamily="34" charset="0"/>
            </a:endParaRPr>
          </a:p>
          <a:p>
            <a:r>
              <a:rPr lang="en-GB" b="1" i="0">
                <a:effectLst/>
                <a:latin typeface="Arial" panose="020B0604020202020204" pitchFamily="34" charset="0"/>
              </a:rPr>
              <a:t>Set associative cache mapping</a:t>
            </a:r>
            <a:r>
              <a:rPr lang="en-GB" b="0" i="0">
                <a:effectLst/>
                <a:latin typeface="Arial" panose="020B0604020202020204" pitchFamily="34" charset="0"/>
              </a:rPr>
              <a:t> can be viewed as a compromise between direct mapping and fully associative mapping in which each block is mapped to a subset of cache locations. It is sometimes called </a:t>
            </a:r>
            <a:r>
              <a:rPr lang="en-GB" b="0" i="1">
                <a:effectLst/>
                <a:latin typeface="Arial" panose="020B0604020202020204" pitchFamily="34" charset="0"/>
              </a:rPr>
              <a:t>N-way set associative mapping</a:t>
            </a:r>
            <a:r>
              <a:rPr lang="en-GB" b="0" i="0">
                <a:effectLst/>
                <a:latin typeface="Arial" panose="020B0604020202020204" pitchFamily="34" charset="0"/>
              </a:rPr>
              <a:t>, which provides for a location in main memory to be cached to any of "N" locations in the L1 cache.</a:t>
            </a:r>
          </a:p>
          <a:p>
            <a:endParaRPr lang="en-US"/>
          </a:p>
        </p:txBody>
      </p:sp>
    </p:spTree>
    <p:extLst>
      <p:ext uri="{BB962C8B-B14F-4D97-AF65-F5344CB8AC3E}">
        <p14:creationId xmlns:p14="http://schemas.microsoft.com/office/powerpoint/2010/main" val="14308613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C436-0052-6D4B-A96A-89F556C47502}"/>
              </a:ext>
            </a:extLst>
          </p:cNvPr>
          <p:cNvSpPr>
            <a:spLocks noGrp="1"/>
          </p:cNvSpPr>
          <p:nvPr>
            <p:ph type="title"/>
          </p:nvPr>
        </p:nvSpPr>
        <p:spPr>
          <a:xfrm>
            <a:off x="4042816" y="377173"/>
            <a:ext cx="10515600" cy="1325563"/>
          </a:xfrm>
        </p:spPr>
        <p:txBody>
          <a:bodyPr/>
          <a:lstStyle/>
          <a:p>
            <a:r>
              <a:rPr lang="en-GB"/>
              <a:t>Virtual Memory</a:t>
            </a:r>
            <a:endParaRPr lang="en-US"/>
          </a:p>
        </p:txBody>
      </p:sp>
      <p:sp>
        <p:nvSpPr>
          <p:cNvPr id="3" name="Content Placeholder 2">
            <a:extLst>
              <a:ext uri="{FF2B5EF4-FFF2-40B4-BE49-F238E27FC236}">
                <a16:creationId xmlns:a16="http://schemas.microsoft.com/office/drawing/2014/main" id="{6D33CECA-D7B5-484E-8B76-CA45F0713B8E}"/>
              </a:ext>
            </a:extLst>
          </p:cNvPr>
          <p:cNvSpPr>
            <a:spLocks noGrp="1"/>
          </p:cNvSpPr>
          <p:nvPr>
            <p:ph idx="1"/>
          </p:nvPr>
        </p:nvSpPr>
        <p:spPr/>
        <p:txBody>
          <a:bodyPr/>
          <a:lstStyle/>
          <a:p>
            <a:r>
              <a:rPr lang="en-GB" b="0" i="0">
                <a:effectLst/>
                <a:latin typeface="Arial" panose="020B0604020202020204" pitchFamily="34" charset="0"/>
              </a:rPr>
              <a:t>Virtual memory is a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memory management</a:t>
            </a:r>
            <a:r>
              <a:rPr lang="en-GB" b="0" i="0">
                <a:effectLst/>
                <a:latin typeface="Arial" panose="020B0604020202020204" pitchFamily="34" charset="0"/>
              </a:rPr>
              <a:t> capability of an operating system (OS) that uses hardware and software to allow a computer to compensate for physical memory shortages by temporarily transferring data from random access memory (</a:t>
            </a:r>
            <a:r>
              <a:rPr lang="en-GB" b="0" i="0" u="sng">
                <a:effectLst/>
                <a:latin typeface="Arial" panose="020B0604020202020204" pitchFamily="34" charset="0"/>
                <a:hlinkClick r:id="rId3">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 to disk storage. </a:t>
            </a:r>
            <a:r>
              <a:rPr lang="en-GB" b="0" i="0" u="sng">
                <a:effectLst/>
                <a:latin typeface="Arial" panose="020B0604020202020204" pitchFamily="34" charset="0"/>
                <a:hlinkClick r:id="rId4">
                  <a:extLst>
                    <a:ext uri="{A12FA001-AC4F-418D-AE19-62706E023703}">
                      <ahyp:hlinkClr xmlns:ahyp="http://schemas.microsoft.com/office/drawing/2018/hyperlinkcolor" val="tx"/>
                    </a:ext>
                  </a:extLst>
                </a:hlinkClick>
              </a:rPr>
              <a:t>Virtual address</a:t>
            </a:r>
            <a:r>
              <a:rPr lang="en-GB" b="0" i="0">
                <a:effectLst/>
                <a:latin typeface="Arial" panose="020B0604020202020204" pitchFamily="34" charset="0"/>
              </a:rPr>
              <a:t> space is increased using active memory in RAM and inactive memory in hard disk drives (HDDs) to form contiguous addresses that hold both the application and its data.</a:t>
            </a:r>
            <a:endParaRPr lang="en-US"/>
          </a:p>
        </p:txBody>
      </p:sp>
    </p:spTree>
    <p:extLst>
      <p:ext uri="{BB962C8B-B14F-4D97-AF65-F5344CB8AC3E}">
        <p14:creationId xmlns:p14="http://schemas.microsoft.com/office/powerpoint/2010/main" val="36427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FE30-1CEA-E641-8CBA-B2B95A40BE44}"/>
              </a:ext>
            </a:extLst>
          </p:cNvPr>
          <p:cNvSpPr>
            <a:spLocks noGrp="1"/>
          </p:cNvSpPr>
          <p:nvPr>
            <p:ph type="title"/>
          </p:nvPr>
        </p:nvSpPr>
        <p:spPr/>
        <p:txBody>
          <a:bodyPr/>
          <a:lstStyle/>
          <a:p>
            <a:r>
              <a:rPr lang="en-US"/>
              <a:t>INTERCONNECTION STRUCTURES </a:t>
            </a:r>
          </a:p>
        </p:txBody>
      </p:sp>
      <p:sp>
        <p:nvSpPr>
          <p:cNvPr id="9" name="TextBox 8">
            <a:extLst>
              <a:ext uri="{FF2B5EF4-FFF2-40B4-BE49-F238E27FC236}">
                <a16:creationId xmlns:a16="http://schemas.microsoft.com/office/drawing/2014/main" id="{4FE5B81A-A1FB-FD45-A60D-0974FEB7DE3C}"/>
              </a:ext>
            </a:extLst>
          </p:cNvPr>
          <p:cNvSpPr txBox="1"/>
          <p:nvPr/>
        </p:nvSpPr>
        <p:spPr>
          <a:xfrm>
            <a:off x="567666" y="2110649"/>
            <a:ext cx="11056665" cy="8600326"/>
          </a:xfrm>
          <a:prstGeom prst="rect">
            <a:avLst/>
          </a:prstGeom>
          <a:noFill/>
        </p:spPr>
        <p:txBody>
          <a:bodyPr wrap="square">
            <a:spAutoFit/>
          </a:bodyPr>
          <a:lstStyle/>
          <a:p>
            <a:r>
              <a:rPr lang="en-GB" sz="2400" u="none" strike="noStrike">
                <a:effectLst/>
                <a:hlinkClick r:id="rId2">
                  <a:extLst>
                    <a:ext uri="{A12FA001-AC4F-418D-AE19-62706E023703}">
                      <ahyp:hlinkClr xmlns:ahyp="http://schemas.microsoft.com/office/drawing/2018/hyperlinkcolor" val="tx"/>
                    </a:ext>
                  </a:extLst>
                </a:hlinkClick>
              </a:rPr>
              <a:t> </a:t>
            </a:r>
            <a:endParaRPr lang="en-GB" sz="2400">
              <a:effectLst/>
            </a:endParaRPr>
          </a:p>
          <a:p>
            <a:pPr algn="l"/>
            <a:endParaRPr lang="en-GB" sz="2400" b="0" i="0" cap="all">
              <a:effectLst/>
              <a:latin typeface="Arial" panose="020B0604020202020204" pitchFamily="34" charset="0"/>
            </a:endParaRPr>
          </a:p>
          <a:p>
            <a:pPr algn="l"/>
            <a:r>
              <a:rPr lang="en-GB" sz="2400" b="0" i="0">
                <a:effectLst/>
                <a:latin typeface="Arial" panose="020B0604020202020204" pitchFamily="34" charset="0"/>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400" b="0" i="0">
                <a:effectLst/>
                <a:latin typeface="Arial" panose="020B0604020202020204" pitchFamily="34" charset="0"/>
              </a:rPr>
            </a:br>
            <a:r>
              <a:rPr lang="en-GB" sz="2400" b="0" i="0">
                <a:effectLst/>
                <a:latin typeface="Arial" panose="020B0604020202020204" pitchFamily="34" charset="0"/>
              </a:rPr>
              <a:t>Figure below suggests the types of exchanges that are needed by indicating the major forms of input and output for each module type.</a:t>
            </a:r>
          </a:p>
          <a:p>
            <a:pPr algn="l"/>
            <a:r>
              <a:rPr lang="en-GB" sz="2400" b="0" i="0">
                <a:effectLst/>
                <a:latin typeface="Arial" panose="020B0604020202020204" pitchFamily="34" charset="0"/>
              </a:rPr>
              <a:t> .</a:t>
            </a:r>
          </a:p>
        </p:txBody>
      </p:sp>
    </p:spTree>
    <p:extLst>
      <p:ext uri="{BB962C8B-B14F-4D97-AF65-F5344CB8AC3E}">
        <p14:creationId xmlns:p14="http://schemas.microsoft.com/office/powerpoint/2010/main" val="33891924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DD894-5B48-CC4A-B611-59AF340980CB}"/>
              </a:ext>
            </a:extLst>
          </p:cNvPr>
          <p:cNvSpPr>
            <a:spLocks noGrp="1"/>
          </p:cNvSpPr>
          <p:nvPr>
            <p:ph idx="4294967295"/>
          </p:nvPr>
        </p:nvSpPr>
        <p:spPr>
          <a:xfrm>
            <a:off x="0" y="849313"/>
            <a:ext cx="10515600" cy="5619750"/>
          </a:xfrm>
        </p:spPr>
        <p:txBody>
          <a:bodyPr>
            <a:normAutofit/>
          </a:bodyPr>
          <a:lstStyle/>
          <a:p>
            <a:r>
              <a:rPr lang="en-GB" b="0" i="0">
                <a:effectLst/>
                <a:latin typeface="Arial" panose="020B0604020202020204" pitchFamily="34" charset="0"/>
              </a:rPr>
              <a:t>Virtual memory was developed at a time when physical memory -- the installed RAM -- was expensive. Computers have a finite amount of RAM, so memory can run out, especially when multiple programs run at the same time. A system using virtual memory uses a section of the hard drive to emulate RAM. With virtual memory, a system can load larger programs or multiple programs running at the same time, allowing each one to operate as if it has infinite memory and without having to purchase more RAM.</a:t>
            </a:r>
          </a:p>
          <a:p>
            <a:r>
              <a:rPr lang="en-GB" b="0" i="0">
                <a:effectLst/>
                <a:latin typeface="Arial" panose="020B0604020202020204" pitchFamily="34" charset="0"/>
              </a:rPr>
              <a:t>While copying virtual memory into physical memory, the OS divides memory into pagefiles or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swap files</a:t>
            </a:r>
            <a:r>
              <a:rPr lang="en-GB" b="0" i="0">
                <a:effectLst/>
                <a:latin typeface="Arial" panose="020B0604020202020204" pitchFamily="34" charset="0"/>
              </a:rPr>
              <a:t> with a fixed number of addresses. Each page is stored on a disk and when the page is needed, the OS copies it from the disk to main memory and translates the virtual addresses into real addresses.</a:t>
            </a:r>
          </a:p>
          <a:p>
            <a:endParaRPr lang="en-US"/>
          </a:p>
        </p:txBody>
      </p:sp>
    </p:spTree>
    <p:extLst>
      <p:ext uri="{BB962C8B-B14F-4D97-AF65-F5344CB8AC3E}">
        <p14:creationId xmlns:p14="http://schemas.microsoft.com/office/powerpoint/2010/main" val="19483338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28A1B-E0B7-5342-A7E6-7067F48950CD}"/>
              </a:ext>
            </a:extLst>
          </p:cNvPr>
          <p:cNvSpPr>
            <a:spLocks noGrp="1"/>
          </p:cNvSpPr>
          <p:nvPr>
            <p:ph idx="4294967295"/>
          </p:nvPr>
        </p:nvSpPr>
        <p:spPr>
          <a:xfrm>
            <a:off x="0" y="754063"/>
            <a:ext cx="10515600" cy="4351337"/>
          </a:xfrm>
        </p:spPr>
        <p:txBody>
          <a:bodyPr/>
          <a:lstStyle/>
          <a:p>
            <a:pPr marL="0" indent="0">
              <a:buNone/>
            </a:pPr>
            <a:r>
              <a:rPr lang="en-GB" b="1" i="0">
                <a:solidFill>
                  <a:srgbClr val="323232"/>
                </a:solidFill>
                <a:effectLst/>
                <a:latin typeface="Arial" panose="020B0604020202020204" pitchFamily="34" charset="0"/>
              </a:rPr>
              <a:t>Pros of using virtual memory</a:t>
            </a:r>
          </a:p>
          <a:p>
            <a:pPr marL="0" indent="0">
              <a:buNone/>
            </a:pPr>
            <a:r>
              <a:rPr lang="en-GB" b="0" i="0">
                <a:effectLst/>
                <a:latin typeface="Arial" panose="020B0604020202020204" pitchFamily="34" charset="0"/>
              </a:rPr>
              <a:t>Among the primary benefits of virtual memory is its ability to handle twice as many addresses as main memory. It uses software to consume more memory by using the HDD as temporary storage while MMUs translate virtual memory addresses to physical addresses via the CPU. Programs use virtual addresses to store instructions and data; when a program is executed, the virtual addresses are converted into actual memory addresses.</a:t>
            </a:r>
          </a:p>
          <a:p>
            <a:endParaRPr lang="en-US"/>
          </a:p>
        </p:txBody>
      </p:sp>
    </p:spTree>
    <p:extLst>
      <p:ext uri="{BB962C8B-B14F-4D97-AF65-F5344CB8AC3E}">
        <p14:creationId xmlns:p14="http://schemas.microsoft.com/office/powerpoint/2010/main" val="10012291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3FE8-18D2-0845-8AD9-25952EC35C0C}"/>
              </a:ext>
            </a:extLst>
          </p:cNvPr>
          <p:cNvSpPr>
            <a:spLocks noGrp="1"/>
          </p:cNvSpPr>
          <p:nvPr>
            <p:ph type="title"/>
          </p:nvPr>
        </p:nvSpPr>
        <p:spPr>
          <a:xfrm>
            <a:off x="103307" y="449456"/>
            <a:ext cx="10515600" cy="1325563"/>
          </a:xfrm>
        </p:spPr>
        <p:txBody>
          <a:bodyPr/>
          <a:lstStyle/>
          <a:p>
            <a:r>
              <a:rPr lang="en-GB"/>
              <a:t>                  Secondary Storage</a:t>
            </a:r>
            <a:endParaRPr lang="en-US"/>
          </a:p>
        </p:txBody>
      </p:sp>
      <p:sp>
        <p:nvSpPr>
          <p:cNvPr id="3" name="Content Placeholder 2">
            <a:extLst>
              <a:ext uri="{FF2B5EF4-FFF2-40B4-BE49-F238E27FC236}">
                <a16:creationId xmlns:a16="http://schemas.microsoft.com/office/drawing/2014/main" id="{3E42D616-3829-8542-9C76-267BBE0A6633}"/>
              </a:ext>
            </a:extLst>
          </p:cNvPr>
          <p:cNvSpPr>
            <a:spLocks noGrp="1"/>
          </p:cNvSpPr>
          <p:nvPr>
            <p:ph idx="1"/>
          </p:nvPr>
        </p:nvSpPr>
        <p:spPr/>
        <p:txBody>
          <a:bodyPr/>
          <a:lstStyle/>
          <a:p>
            <a:pPr marL="0" indent="0" fontAlgn="base">
              <a:buNone/>
            </a:pPr>
            <a:r>
              <a:rPr lang="en-GB" b="0" i="0">
                <a:effectLst/>
                <a:latin typeface="Arial" panose="020B0604020202020204" pitchFamily="34" charset="0"/>
              </a:rPr>
              <a:t>Secondary memory (or secondary storage) is the slowest and cheapest form of </a:t>
            </a:r>
            <a:r>
              <a:rPr lang="en-GB" b="0" i="0" u="none" strike="noStrike">
                <a:effectLst/>
                <a:latin typeface="Arial" panose="020B0604020202020204" pitchFamily="34" charset="0"/>
                <a:hlinkClick r:id="rId2">
                  <a:extLst>
                    <a:ext uri="{A12FA001-AC4F-418D-AE19-62706E023703}">
                      <ahyp:hlinkClr xmlns:ahyp="http://schemas.microsoft.com/office/drawing/2018/hyperlinkcolor" val="tx"/>
                    </a:ext>
                  </a:extLst>
                </a:hlinkClick>
              </a:rPr>
              <a:t>memory</a:t>
            </a:r>
            <a:r>
              <a:rPr lang="en-GB" b="0" i="0">
                <a:effectLst/>
                <a:latin typeface="Arial" panose="020B0604020202020204" pitchFamily="34" charset="0"/>
              </a:rPr>
              <a:t>. It cannot be processed directly by the </a:t>
            </a:r>
            <a:r>
              <a:rPr lang="en-GB" b="0" i="0" u="none" strike="noStrike">
                <a:effectLst/>
                <a:latin typeface="Arial" panose="020B0604020202020204" pitchFamily="34" charset="0"/>
                <a:hlinkClick r:id="rId3">
                  <a:extLst>
                    <a:ext uri="{A12FA001-AC4F-418D-AE19-62706E023703}">
                      <ahyp:hlinkClr xmlns:ahyp="http://schemas.microsoft.com/office/drawing/2018/hyperlinkcolor" val="tx"/>
                    </a:ext>
                  </a:extLst>
                </a:hlinkClick>
              </a:rPr>
              <a:t>CPU</a:t>
            </a:r>
            <a:r>
              <a:rPr lang="en-GB" b="0" i="0">
                <a:effectLst/>
                <a:latin typeface="Arial" panose="020B0604020202020204" pitchFamily="34" charset="0"/>
              </a:rPr>
              <a:t>. It must first be copied into primary storage (also known as </a:t>
            </a:r>
            <a:r>
              <a:rPr lang="en-GB" b="0" i="0" u="none" strike="noStrike">
                <a:effectLst/>
                <a:latin typeface="Arial" panose="020B0604020202020204" pitchFamily="34" charset="0"/>
                <a:hlinkClick r:id="rId4">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a:t>
            </a:r>
          </a:p>
          <a:p>
            <a:pPr marL="0" indent="0" fontAlgn="base">
              <a:buNone/>
            </a:pPr>
            <a:endParaRPr lang="en-GB" b="0" i="0">
              <a:effectLst/>
              <a:latin typeface="Arial" panose="020B0604020202020204" pitchFamily="34" charset="0"/>
            </a:endParaRPr>
          </a:p>
          <a:p>
            <a:endParaRPr lang="en-US"/>
          </a:p>
        </p:txBody>
      </p:sp>
    </p:spTree>
    <p:extLst>
      <p:ext uri="{BB962C8B-B14F-4D97-AF65-F5344CB8AC3E}">
        <p14:creationId xmlns:p14="http://schemas.microsoft.com/office/powerpoint/2010/main" val="32929218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4B96-8E48-1D4B-987D-5EC81A7F87CD}"/>
              </a:ext>
            </a:extLst>
          </p:cNvPr>
          <p:cNvSpPr>
            <a:spLocks noGrp="1"/>
          </p:cNvSpPr>
          <p:nvPr>
            <p:ph type="title"/>
          </p:nvPr>
        </p:nvSpPr>
        <p:spPr/>
        <p:txBody>
          <a:bodyPr>
            <a:normAutofit/>
          </a:bodyPr>
          <a:lstStyle/>
          <a:p>
            <a:r>
              <a:rPr lang="en-GB"/>
              <a:t>Characteristics of Secondary Memory</a:t>
            </a:r>
            <a:endParaRPr lang="en-US"/>
          </a:p>
        </p:txBody>
      </p:sp>
      <p:sp>
        <p:nvSpPr>
          <p:cNvPr id="3" name="Content Placeholder 2">
            <a:extLst>
              <a:ext uri="{FF2B5EF4-FFF2-40B4-BE49-F238E27FC236}">
                <a16:creationId xmlns:a16="http://schemas.microsoft.com/office/drawing/2014/main" id="{B5A8D8EC-164A-9D40-9D2B-F3698AAA22E7}"/>
              </a:ext>
            </a:extLst>
          </p:cNvPr>
          <p:cNvSpPr>
            <a:spLocks noGrp="1"/>
          </p:cNvSpPr>
          <p:nvPr>
            <p:ph idx="1"/>
          </p:nvPr>
        </p:nvSpPr>
        <p:spPr/>
        <p:txBody>
          <a:bodyPr/>
          <a:lstStyle/>
          <a:p>
            <a:r>
              <a:rPr lang="en-GB"/>
              <a:t>It is non-volatile, i.e. It retains data when power is switched off
It is large capacities to the tune of terabytes
It is cheaper as compared to primary memory</a:t>
            </a:r>
            <a:endParaRPr lang="en-US"/>
          </a:p>
        </p:txBody>
      </p:sp>
    </p:spTree>
    <p:extLst>
      <p:ext uri="{BB962C8B-B14F-4D97-AF65-F5344CB8AC3E}">
        <p14:creationId xmlns:p14="http://schemas.microsoft.com/office/powerpoint/2010/main" val="21510145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20FCA-CA08-F64A-B08D-272339209168}"/>
              </a:ext>
            </a:extLst>
          </p:cNvPr>
          <p:cNvSpPr>
            <a:spLocks noGrp="1"/>
          </p:cNvSpPr>
          <p:nvPr>
            <p:ph idx="4294967295"/>
          </p:nvPr>
        </p:nvSpPr>
        <p:spPr>
          <a:xfrm>
            <a:off x="0" y="2222500"/>
            <a:ext cx="10553700" cy="3636963"/>
          </a:xfrm>
        </p:spPr>
        <p:txBody>
          <a:bodyPr/>
          <a:lstStyle/>
          <a:p>
            <a:pPr marL="0" indent="0">
              <a:buNone/>
            </a:pPr>
            <a:br>
              <a:rPr lang="en-GB"/>
            </a:br>
            <a:endParaRPr lang="en-US"/>
          </a:p>
        </p:txBody>
      </p:sp>
      <p:pic>
        <p:nvPicPr>
          <p:cNvPr id="4" name="Picture 3">
            <a:extLst>
              <a:ext uri="{FF2B5EF4-FFF2-40B4-BE49-F238E27FC236}">
                <a16:creationId xmlns:a16="http://schemas.microsoft.com/office/drawing/2014/main" id="{92639074-F5E0-004D-9742-0AD5523D8D21}"/>
              </a:ext>
            </a:extLst>
          </p:cNvPr>
          <p:cNvPicPr>
            <a:picLocks noChangeAspect="1"/>
          </p:cNvPicPr>
          <p:nvPr/>
        </p:nvPicPr>
        <p:blipFill>
          <a:blip r:embed="rId2"/>
          <a:stretch>
            <a:fillRect/>
          </a:stretch>
        </p:blipFill>
        <p:spPr>
          <a:xfrm>
            <a:off x="1144506" y="394197"/>
            <a:ext cx="9698182" cy="5782766"/>
          </a:xfrm>
          <a:prstGeom prst="rect">
            <a:avLst/>
          </a:prstGeom>
        </p:spPr>
      </p:pic>
    </p:spTree>
    <p:extLst>
      <p:ext uri="{BB962C8B-B14F-4D97-AF65-F5344CB8AC3E}">
        <p14:creationId xmlns:p14="http://schemas.microsoft.com/office/powerpoint/2010/main" val="39474602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7546-EE71-CE4D-A7AE-A6D0E82DE100}"/>
              </a:ext>
            </a:extLst>
          </p:cNvPr>
          <p:cNvSpPr>
            <a:spLocks noGrp="1"/>
          </p:cNvSpPr>
          <p:nvPr>
            <p:ph type="title"/>
          </p:nvPr>
        </p:nvSpPr>
        <p:spPr/>
        <p:txBody>
          <a:bodyPr/>
          <a:lstStyle/>
          <a:p>
            <a:r>
              <a:rPr lang="en-GB"/>
              <a:t>CD Drive</a:t>
            </a:r>
            <a:endParaRPr lang="en-US"/>
          </a:p>
        </p:txBody>
      </p:sp>
      <p:sp>
        <p:nvSpPr>
          <p:cNvPr id="3" name="Content Placeholder 2">
            <a:extLst>
              <a:ext uri="{FF2B5EF4-FFF2-40B4-BE49-F238E27FC236}">
                <a16:creationId xmlns:a16="http://schemas.microsoft.com/office/drawing/2014/main" id="{B18DCAE2-8997-8145-9356-C7D397325CF6}"/>
              </a:ext>
            </a:extLst>
          </p:cNvPr>
          <p:cNvSpPr>
            <a:spLocks noGrp="1"/>
          </p:cNvSpPr>
          <p:nvPr>
            <p:ph idx="1"/>
          </p:nvPr>
        </p:nvSpPr>
        <p:spPr/>
        <p:txBody>
          <a:bodyPr>
            <a:normAutofit/>
          </a:bodyPr>
          <a:lstStyle/>
          <a:p>
            <a:pPr marL="0" indent="0">
              <a:buNone/>
            </a:pPr>
            <a:r>
              <a:rPr lang="en-GB"/>
              <a:t>CD stands for Compact Disk. CDs are circular disks that use optical rays, usually lasers, to read and write data. They are very cheap as you can get 700 MB of storage space for less than a dollar. CDs are inserted in CD drives built into CPU cabinet. They are portable as you can eject the drive, remove the CD and carry it with you. There are three types of CDs −</a:t>
            </a:r>
          </a:p>
          <a:p>
            <a:r>
              <a:rPr lang="en-GB" b="1" i="0">
                <a:effectLst/>
                <a:latin typeface="Arial" panose="020B0604020202020204" pitchFamily="34" charset="0"/>
              </a:rPr>
              <a:t>CD-ROM (Compact Disk – Read Only Memory)</a:t>
            </a:r>
            <a:r>
              <a:rPr lang="en-GB" b="0" i="0">
                <a:effectLst/>
                <a:latin typeface="Arial" panose="020B0604020202020204" pitchFamily="34" charset="0"/>
              </a:rPr>
              <a:t> − The data on these CDs are recorded by the manufacturer. Proprietary Software, audio or video are released on CD-ROMs.</a:t>
            </a:r>
          </a:p>
          <a:p>
            <a:r>
              <a:rPr lang="en-GB" b="1" i="0">
                <a:effectLst/>
                <a:latin typeface="Arial" panose="020B0604020202020204" pitchFamily="34" charset="0"/>
              </a:rPr>
              <a:t>CD-R (Compact Disk – Recordable)</a:t>
            </a:r>
            <a:r>
              <a:rPr lang="en-GB" b="0" i="0">
                <a:effectLst/>
                <a:latin typeface="Arial" panose="020B0604020202020204" pitchFamily="34" charset="0"/>
              </a:rPr>
              <a:t> − Data can be written by the user once on the CD-R. It cannot be deleted or modified later.</a:t>
            </a:r>
          </a:p>
          <a:p>
            <a:r>
              <a:rPr lang="en-GB" b="1" i="0">
                <a:effectLst/>
                <a:latin typeface="Arial" panose="020B0604020202020204" pitchFamily="34" charset="0"/>
              </a:rPr>
              <a:t>CD-RW (Compact Disk – Rewritable)</a:t>
            </a:r>
            <a:r>
              <a:rPr lang="en-GB" b="0" i="0">
                <a:effectLst/>
                <a:latin typeface="Arial" panose="020B0604020202020204" pitchFamily="34" charset="0"/>
              </a:rPr>
              <a:t> − Data can be written and deleted on these optical disks again and again.</a:t>
            </a:r>
          </a:p>
          <a:p>
            <a:pPr marL="0" indent="0">
              <a:buNone/>
            </a:pPr>
            <a:endParaRPr lang="en-US"/>
          </a:p>
        </p:txBody>
      </p:sp>
    </p:spTree>
    <p:extLst>
      <p:ext uri="{BB962C8B-B14F-4D97-AF65-F5344CB8AC3E}">
        <p14:creationId xmlns:p14="http://schemas.microsoft.com/office/powerpoint/2010/main" val="23078737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BA2A-AC9F-4D4C-BCA1-33E25893E3E5}"/>
              </a:ext>
            </a:extLst>
          </p:cNvPr>
          <p:cNvSpPr>
            <a:spLocks noGrp="1"/>
          </p:cNvSpPr>
          <p:nvPr>
            <p:ph type="title"/>
          </p:nvPr>
        </p:nvSpPr>
        <p:spPr/>
        <p:txBody>
          <a:bodyPr/>
          <a:lstStyle/>
          <a:p>
            <a:r>
              <a:rPr lang="en-GB"/>
              <a:t>DVD Drive</a:t>
            </a:r>
            <a:endParaRPr lang="en-US"/>
          </a:p>
        </p:txBody>
      </p:sp>
      <p:sp>
        <p:nvSpPr>
          <p:cNvPr id="3" name="Content Placeholder 2">
            <a:extLst>
              <a:ext uri="{FF2B5EF4-FFF2-40B4-BE49-F238E27FC236}">
                <a16:creationId xmlns:a16="http://schemas.microsoft.com/office/drawing/2014/main" id="{2789F80C-1090-9B47-9DC3-E901E3ACE65B}"/>
              </a:ext>
            </a:extLst>
          </p:cNvPr>
          <p:cNvSpPr>
            <a:spLocks noGrp="1"/>
          </p:cNvSpPr>
          <p:nvPr>
            <p:ph idx="1"/>
          </p:nvPr>
        </p:nvSpPr>
        <p:spPr>
          <a:xfrm>
            <a:off x="633160" y="1407951"/>
            <a:ext cx="10554574" cy="3636511"/>
          </a:xfrm>
        </p:spPr>
        <p:txBody>
          <a:bodyPr/>
          <a:lstStyle/>
          <a:p>
            <a:r>
              <a:rPr lang="en-GB" b="1"/>
              <a:t>DVD stands for Digital Video Display. DVD are optical devices that can store 15 times the data held by CDs. They are usually used to store rich multimedia files that need high storage capacity. DVDs also come in three varieties – read only, recordable and rewritable. </a:t>
            </a:r>
          </a:p>
          <a:p>
            <a:pPr marL="0" indent="0">
              <a:buNone/>
            </a:pPr>
            <a:endParaRPr lang="en-GB" b="1" i="0">
              <a:effectLst/>
              <a:latin typeface="Arial" panose="020B0604020202020204" pitchFamily="34" charset="0"/>
            </a:endParaRPr>
          </a:p>
          <a:p>
            <a:endParaRPr lang="en-US" b="1"/>
          </a:p>
        </p:txBody>
      </p:sp>
      <p:pic>
        <p:nvPicPr>
          <p:cNvPr id="4" name="Picture 3">
            <a:extLst>
              <a:ext uri="{FF2B5EF4-FFF2-40B4-BE49-F238E27FC236}">
                <a16:creationId xmlns:a16="http://schemas.microsoft.com/office/drawing/2014/main" id="{1F1E819C-C604-3145-A53B-B5009C9E03C7}"/>
              </a:ext>
            </a:extLst>
          </p:cNvPr>
          <p:cNvPicPr>
            <a:picLocks noChangeAspect="1"/>
          </p:cNvPicPr>
          <p:nvPr/>
        </p:nvPicPr>
        <p:blipFill>
          <a:blip r:embed="rId2"/>
          <a:stretch>
            <a:fillRect/>
          </a:stretch>
        </p:blipFill>
        <p:spPr>
          <a:xfrm>
            <a:off x="3823177" y="3631793"/>
            <a:ext cx="4762500" cy="2552700"/>
          </a:xfrm>
          <a:prstGeom prst="rect">
            <a:avLst/>
          </a:prstGeom>
        </p:spPr>
      </p:pic>
    </p:spTree>
    <p:extLst>
      <p:ext uri="{BB962C8B-B14F-4D97-AF65-F5344CB8AC3E}">
        <p14:creationId xmlns:p14="http://schemas.microsoft.com/office/powerpoint/2010/main" val="13946051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00149ED-8B92-6841-89A0-3769C39919C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07078" y="1340655"/>
            <a:ext cx="9070975" cy="4699000"/>
          </a:xfrm>
          <a:prstGeom prst="rect">
            <a:avLst/>
          </a:prstGeom>
        </p:spPr>
      </p:pic>
    </p:spTree>
    <p:extLst>
      <p:ext uri="{BB962C8B-B14F-4D97-AF65-F5344CB8AC3E}">
        <p14:creationId xmlns:p14="http://schemas.microsoft.com/office/powerpoint/2010/main" val="10698191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E6B7-D098-AA46-B0BC-BA9BEF0B827B}"/>
              </a:ext>
            </a:extLst>
          </p:cNvPr>
          <p:cNvSpPr>
            <a:spLocks noGrp="1"/>
          </p:cNvSpPr>
          <p:nvPr>
            <p:ph type="title"/>
          </p:nvPr>
        </p:nvSpPr>
        <p:spPr>
          <a:xfrm>
            <a:off x="3843130" y="198186"/>
            <a:ext cx="7293816" cy="1534071"/>
          </a:xfrm>
        </p:spPr>
        <p:txBody>
          <a:bodyPr/>
          <a:lstStyle/>
          <a:p>
            <a:r>
              <a:rPr lang="en-GB"/>
              <a:t>Magnetic Disk</a:t>
            </a:r>
            <a:endParaRPr lang="en-US"/>
          </a:p>
        </p:txBody>
      </p:sp>
      <p:sp>
        <p:nvSpPr>
          <p:cNvPr id="3" name="Content Placeholder 2">
            <a:extLst>
              <a:ext uri="{FF2B5EF4-FFF2-40B4-BE49-F238E27FC236}">
                <a16:creationId xmlns:a16="http://schemas.microsoft.com/office/drawing/2014/main" id="{715CEB5B-EFE9-F74E-AFCD-A1B630C365C6}"/>
              </a:ext>
            </a:extLst>
          </p:cNvPr>
          <p:cNvSpPr>
            <a:spLocks noGrp="1"/>
          </p:cNvSpPr>
          <p:nvPr>
            <p:ph idx="1"/>
          </p:nvPr>
        </p:nvSpPr>
        <p:spPr>
          <a:xfrm>
            <a:off x="199686" y="1732257"/>
            <a:ext cx="11450179" cy="6005205"/>
          </a:xfrm>
        </p:spPr>
        <p:txBody>
          <a:bodyPr>
            <a:normAutofit/>
          </a:bodyPr>
          <a:lstStyle/>
          <a:p>
            <a:r>
              <a:rPr lang="en-GB"/>
              <a:t>A magnetic disk primarily consists of a rotating magnetic surface and a mechanical arm that moves over it. The mechanical arm is used to read from and write to the disk. The data on a magnetic disk is read and written using a magnetization process. Data is organized on the disk in the form of tracks and sectors, where tracks are the circular divisions of the disk. Tracks are further divided into sectors that contain blocks of data. All read and write operations on the magnetic disk are performed on the sectors.
Magnetic disks have traditionally been used as primary storage in computers. With the advent of solid-state drives (SSDs), magnetic disks are no longer considered the only option, but are still commonly used.</a:t>
            </a:r>
            <a:endParaRPr lang="en-US"/>
          </a:p>
        </p:txBody>
      </p:sp>
    </p:spTree>
    <p:extLst>
      <p:ext uri="{BB962C8B-B14F-4D97-AF65-F5344CB8AC3E}">
        <p14:creationId xmlns:p14="http://schemas.microsoft.com/office/powerpoint/2010/main" val="28164131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67A52-DAAF-1B43-B81D-27C85CAE9E7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94611" y="814387"/>
            <a:ext cx="5356225" cy="5229225"/>
          </a:xfrm>
          <a:prstGeom prst="rect">
            <a:avLst/>
          </a:prstGeom>
        </p:spPr>
      </p:pic>
    </p:spTree>
    <p:extLst>
      <p:ext uri="{BB962C8B-B14F-4D97-AF65-F5344CB8AC3E}">
        <p14:creationId xmlns:p14="http://schemas.microsoft.com/office/powerpoint/2010/main" val="71477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747F1-3601-C54B-A456-9218E0F31124}"/>
              </a:ext>
            </a:extLst>
          </p:cNvPr>
          <p:cNvPicPr>
            <a:picLocks noChangeAspect="1"/>
          </p:cNvPicPr>
          <p:nvPr/>
        </p:nvPicPr>
        <p:blipFill>
          <a:blip r:embed="rId2"/>
          <a:stretch>
            <a:fillRect/>
          </a:stretch>
        </p:blipFill>
        <p:spPr>
          <a:xfrm>
            <a:off x="7756936" y="278328"/>
            <a:ext cx="3968798" cy="2597727"/>
          </a:xfrm>
          <a:prstGeom prst="rect">
            <a:avLst/>
          </a:prstGeom>
        </p:spPr>
      </p:pic>
      <p:sp>
        <p:nvSpPr>
          <p:cNvPr id="7" name="TextBox 6">
            <a:extLst>
              <a:ext uri="{FF2B5EF4-FFF2-40B4-BE49-F238E27FC236}">
                <a16:creationId xmlns:a16="http://schemas.microsoft.com/office/drawing/2014/main" id="{2968FFB4-6C1B-4343-B9FA-DF0AFA3A694B}"/>
              </a:ext>
            </a:extLst>
          </p:cNvPr>
          <p:cNvSpPr txBox="1"/>
          <p:nvPr/>
        </p:nvSpPr>
        <p:spPr>
          <a:xfrm>
            <a:off x="278328" y="-77932"/>
            <a:ext cx="7180860" cy="6740307"/>
          </a:xfrm>
          <a:prstGeom prst="rect">
            <a:avLst/>
          </a:prstGeom>
          <a:noFill/>
        </p:spPr>
        <p:txBody>
          <a:bodyPr wrap="square">
            <a:spAutoFit/>
          </a:bodyPr>
          <a:lstStyle/>
          <a:p>
            <a:pPr algn="l"/>
            <a:br>
              <a:rPr lang="en-GB" sz="2400" b="0" i="0">
                <a:effectLst/>
                <a:latin typeface="Arial" panose="020B0604020202020204" pitchFamily="34" charset="0"/>
              </a:rPr>
            </a:br>
            <a:r>
              <a:rPr lang="en-GB" sz="2400" b="0" i="0">
                <a:effectLst/>
                <a:latin typeface="Arial" panose="020B0604020202020204" pitchFamily="34" charset="0"/>
              </a:rPr>
              <a:t>• </a:t>
            </a:r>
            <a:r>
              <a:rPr lang="en-GB" sz="2400" b="1" i="0">
                <a:effectLst/>
                <a:latin typeface="Arial" panose="020B0604020202020204" pitchFamily="34" charset="0"/>
              </a:rPr>
              <a:t>Memory</a:t>
            </a:r>
            <a:r>
              <a:rPr lang="en-GB" sz="2400" b="0" i="0">
                <a:effectLst/>
                <a:latin typeface="Arial" panose="020B0604020202020204" pitchFamily="34" charset="0"/>
              </a:rPr>
              <a:t>: Typically, a memory module will consist of N words of equal length. Each word is assigned a unique numerical address (0, 1, . . . , N – 1). A word of data can be read from or written into the memory.The nature of the operation is indicated by read and write control signals. The location for the operation is specified by an address.</a:t>
            </a:r>
          </a:p>
          <a:p>
            <a:pPr algn="l"/>
            <a:r>
              <a:rPr lang="en-GB" sz="2400" b="0" i="0">
                <a:effectLst/>
                <a:latin typeface="Arial" panose="020B0604020202020204" pitchFamily="34" charset="0"/>
              </a:rPr>
              <a:t>• </a:t>
            </a:r>
            <a:r>
              <a:rPr lang="en-GB" sz="2400" b="1" i="0">
                <a:effectLst/>
                <a:latin typeface="Arial" panose="020B0604020202020204" pitchFamily="34" charset="0"/>
              </a:rPr>
              <a:t>I/O module</a:t>
            </a:r>
            <a:r>
              <a:rPr lang="en-GB" sz="2400" b="0" i="0">
                <a:effectLst/>
                <a:latin typeface="Arial" panose="020B0604020202020204" pitchFamily="34" charset="0"/>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400"/>
          </a:p>
        </p:txBody>
      </p:sp>
    </p:spTree>
    <p:extLst>
      <p:ext uri="{BB962C8B-B14F-4D97-AF65-F5344CB8AC3E}">
        <p14:creationId xmlns:p14="http://schemas.microsoft.com/office/powerpoint/2010/main" val="34910771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44F-0F7E-E345-9DA9-CBF33BFFDF70}"/>
              </a:ext>
            </a:extLst>
          </p:cNvPr>
          <p:cNvSpPr>
            <a:spLocks noGrp="1"/>
          </p:cNvSpPr>
          <p:nvPr>
            <p:ph type="title"/>
          </p:nvPr>
        </p:nvSpPr>
        <p:spPr>
          <a:xfrm>
            <a:off x="3283829" y="455773"/>
            <a:ext cx="10515600" cy="1325563"/>
          </a:xfrm>
        </p:spPr>
        <p:txBody>
          <a:bodyPr/>
          <a:lstStyle/>
          <a:p>
            <a:r>
              <a:rPr lang="en-GB"/>
              <a:t>Magnetic Tape</a:t>
            </a:r>
            <a:endParaRPr lang="en-US"/>
          </a:p>
        </p:txBody>
      </p:sp>
      <p:sp>
        <p:nvSpPr>
          <p:cNvPr id="3" name="Content Placeholder 2">
            <a:extLst>
              <a:ext uri="{FF2B5EF4-FFF2-40B4-BE49-F238E27FC236}">
                <a16:creationId xmlns:a16="http://schemas.microsoft.com/office/drawing/2014/main" id="{F9DFAA73-0087-5E47-98D1-519762F30109}"/>
              </a:ext>
            </a:extLst>
          </p:cNvPr>
          <p:cNvSpPr>
            <a:spLocks noGrp="1"/>
          </p:cNvSpPr>
          <p:nvPr>
            <p:ph idx="1"/>
          </p:nvPr>
        </p:nvSpPr>
        <p:spPr>
          <a:xfrm>
            <a:off x="838200" y="1825625"/>
            <a:ext cx="9365974" cy="4351338"/>
          </a:xfrm>
        </p:spPr>
        <p:txBody>
          <a:bodyPr/>
          <a:lstStyle/>
          <a:p>
            <a:r>
              <a:rPr lang="en-GB"/>
              <a:t>Originally, magnetic tape was designed to record sound. In computing, it holds binary data. In recent years, magnetic tape devices have become more scarce with the emergence of digital imaging and audiovisual media storage.
Magnetic tape was used in many of the larger and less complex mainframe computers that predated today’s personal computers (PC).</a:t>
            </a:r>
            <a:endParaRPr lang="en-US"/>
          </a:p>
        </p:txBody>
      </p:sp>
      <p:pic>
        <p:nvPicPr>
          <p:cNvPr id="4" name="Picture 4">
            <a:extLst>
              <a:ext uri="{FF2B5EF4-FFF2-40B4-BE49-F238E27FC236}">
                <a16:creationId xmlns:a16="http://schemas.microsoft.com/office/drawing/2014/main" id="{37B96F05-D70E-C947-9A99-41BCB9A47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285" y="3062609"/>
            <a:ext cx="2988004" cy="3639932"/>
          </a:xfrm>
          <a:prstGeom prst="rect">
            <a:avLst/>
          </a:prstGeom>
        </p:spPr>
      </p:pic>
    </p:spTree>
    <p:extLst>
      <p:ext uri="{BB962C8B-B14F-4D97-AF65-F5344CB8AC3E}">
        <p14:creationId xmlns:p14="http://schemas.microsoft.com/office/powerpoint/2010/main" val="4566009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36203-8DD3-AF4C-B9BE-2DD6D5215432}"/>
              </a:ext>
            </a:extLst>
          </p:cNvPr>
          <p:cNvSpPr>
            <a:spLocks noGrp="1"/>
          </p:cNvSpPr>
          <p:nvPr>
            <p:ph idx="4294967295"/>
          </p:nvPr>
        </p:nvSpPr>
        <p:spPr>
          <a:xfrm>
            <a:off x="1168977" y="1007269"/>
            <a:ext cx="10607675" cy="4843462"/>
          </a:xfrm>
        </p:spPr>
        <p:txBody>
          <a:bodyPr>
            <a:normAutofit/>
          </a:bodyPr>
          <a:lstStyle/>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Uses the same reading and recording techniques as disk systems.</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Medium is flexible polyester tape coated with </a:t>
            </a:r>
            <a:r>
              <a:rPr lang="en-GB" sz="2000" b="0" i="0" dirty="0" err="1">
                <a:effectLst/>
                <a:latin typeface="times new roman" panose="02020603050405020304" pitchFamily="18" charset="0"/>
              </a:rPr>
              <a:t>magnetizable</a:t>
            </a:r>
            <a:r>
              <a:rPr lang="en-GB" sz="2000" b="0" i="0" dirty="0">
                <a:effectLst/>
                <a:latin typeface="times new roman" panose="02020603050405020304" pitchFamily="18" charset="0"/>
              </a:rPr>
              <a:t> material.</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on the tape are structured as a number of  parallel tracks running lengthwise.</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are laid out as a sequence of bits along each track.</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are read and written in contiguous blocks called physical records.</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Blocks on the tape are separated by gaps referred to as inter-record gaps </a:t>
            </a:r>
            <a:endParaRPr lang="en-GB" sz="2000" b="0" i="0" dirty="0">
              <a:effectLst/>
              <a:latin typeface="Droid Sans"/>
            </a:endParaRPr>
          </a:p>
          <a:p>
            <a:pPr marL="0" indent="0">
              <a:buNone/>
            </a:pPr>
            <a:endParaRPr lang="en-US" sz="2000" dirty="0"/>
          </a:p>
        </p:txBody>
      </p:sp>
    </p:spTree>
    <p:extLst>
      <p:ext uri="{BB962C8B-B14F-4D97-AF65-F5344CB8AC3E}">
        <p14:creationId xmlns:p14="http://schemas.microsoft.com/office/powerpoint/2010/main" val="71448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a16="http://schemas.microsoft.com/office/drawing/2014/main" id="{F0159D70-5219-1549-8CB1-1A317BBDFF28}"/>
              </a:ext>
            </a:extLst>
          </p:cNvPr>
          <p:cNvSpPr txBox="1"/>
          <p:nvPr/>
        </p:nvSpPr>
        <p:spPr>
          <a:xfrm>
            <a:off x="4842021" y="201057"/>
            <a:ext cx="6904653" cy="5909310"/>
          </a:xfrm>
          <a:prstGeom prst="rect">
            <a:avLst/>
          </a:prstGeom>
          <a:noFill/>
        </p:spPr>
        <p:txBody>
          <a:bodyPr wrap="square">
            <a:spAutoFit/>
          </a:bodyPr>
          <a:lstStyle/>
          <a:p>
            <a:pPr algn="l"/>
            <a:endParaRPr lang="en-GB" sz="1800" b="0" i="0">
              <a:effectLst/>
              <a:latin typeface="Arial" panose="020B0604020202020204" pitchFamily="34" charset="0"/>
            </a:endParaRPr>
          </a:p>
          <a:p>
            <a:pPr algn="l"/>
            <a:r>
              <a:rPr lang="en-GB" sz="1800" b="0" i="0">
                <a:effectLst/>
                <a:latin typeface="Arial" panose="020B0604020202020204" pitchFamily="34" charset="0"/>
              </a:rPr>
              <a:t>• </a:t>
            </a:r>
            <a:r>
              <a:rPr lang="en-GB" sz="1800" b="1" i="0">
                <a:effectLst/>
                <a:latin typeface="Arial" panose="020B0604020202020204" pitchFamily="34" charset="0"/>
              </a:rPr>
              <a:t>Processor</a:t>
            </a:r>
            <a:r>
              <a:rPr lang="en-GB" sz="1800" b="0" i="0">
                <a:effectLst/>
                <a:latin typeface="Arial" panose="020B0604020202020204" pitchFamily="34" charset="0"/>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1800" b="0" i="0">
                <a:effectLst/>
                <a:latin typeface="Arial" panose="020B0604020202020204" pitchFamily="34" charset="0"/>
              </a:rPr>
              <a:t>• Memory to processor: The processor reads an instruction or a unit of data</a:t>
            </a:r>
            <a:br>
              <a:rPr lang="en-GB" sz="1800" b="0" i="0">
                <a:effectLst/>
                <a:latin typeface="Arial" panose="020B0604020202020204" pitchFamily="34" charset="0"/>
              </a:rPr>
            </a:br>
            <a:r>
              <a:rPr lang="en-GB" sz="1800" b="0" i="0">
                <a:effectLst/>
                <a:latin typeface="Arial" panose="020B0604020202020204" pitchFamily="34" charset="0"/>
              </a:rPr>
              <a:t>from memory.</a:t>
            </a:r>
            <a:br>
              <a:rPr lang="en-GB" sz="1800" b="0" i="0">
                <a:effectLst/>
                <a:latin typeface="Arial" panose="020B0604020202020204" pitchFamily="34" charset="0"/>
              </a:rPr>
            </a:br>
            <a:r>
              <a:rPr lang="en-GB" sz="1800" b="0" i="0">
                <a:effectLst/>
                <a:latin typeface="Arial" panose="020B0604020202020204" pitchFamily="34" charset="0"/>
              </a:rPr>
              <a:t>• Processor to memory: The processor writes a unit of data to memory.</a:t>
            </a:r>
            <a:br>
              <a:rPr lang="en-GB" sz="1800" b="0" i="0">
                <a:effectLst/>
                <a:latin typeface="Arial" panose="020B0604020202020204" pitchFamily="34" charset="0"/>
              </a:rPr>
            </a:br>
            <a:r>
              <a:rPr lang="en-GB" sz="1800" b="0" i="0">
                <a:effectLst/>
                <a:latin typeface="Arial" panose="020B0604020202020204" pitchFamily="34" charset="0"/>
              </a:rPr>
              <a:t>• I/O to processor:The processor reads data from an I/O device via an I/O module.</a:t>
            </a:r>
            <a:br>
              <a:rPr lang="en-GB" sz="1800" b="0" i="0">
                <a:effectLst/>
                <a:latin typeface="Arial" panose="020B0604020202020204" pitchFamily="34" charset="0"/>
              </a:rPr>
            </a:br>
            <a:r>
              <a:rPr lang="en-GB" sz="1800" b="0" i="0">
                <a:effectLst/>
                <a:latin typeface="Arial" panose="020B0604020202020204" pitchFamily="34" charset="0"/>
              </a:rPr>
              <a:t>• Processor to I/O: The processor sends data to the I/O device.</a:t>
            </a:r>
            <a:br>
              <a:rPr lang="en-GB" sz="1800" b="0" i="0">
                <a:effectLst/>
                <a:latin typeface="Arial" panose="020B0604020202020204" pitchFamily="34" charset="0"/>
              </a:rPr>
            </a:br>
            <a:r>
              <a:rPr lang="en-GB" sz="1800" b="0" i="0">
                <a:effectLst/>
                <a:latin typeface="Arial" panose="020B0604020202020204" pitchFamily="34" charset="0"/>
              </a:rPr>
              <a:t>• I/O to or from memory: For these two cases, an I/O module is allowed to exchange data directly with memory, without going through the processor, using direct memory access (DMA).</a:t>
            </a:r>
          </a:p>
          <a:p>
            <a:pPr algn="l"/>
            <a:r>
              <a:rPr lang="en-GB" sz="1800" b="0" i="0">
                <a:effectLst/>
                <a:latin typeface="Arial" panose="020B0604020202020204" pitchFamily="34" charset="0"/>
              </a:rPr>
              <a:t>Though a number of interconnection structures have been tried. By far the most common is the bus and various multiple-bus structures</a:t>
            </a:r>
            <a:endParaRPr lang="en-US"/>
          </a:p>
        </p:txBody>
      </p:sp>
    </p:spTree>
    <p:extLst>
      <p:ext uri="{BB962C8B-B14F-4D97-AF65-F5344CB8AC3E}">
        <p14:creationId xmlns:p14="http://schemas.microsoft.com/office/powerpoint/2010/main" val="224129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1B0B-2785-F04F-98D5-EC810CDB3466}"/>
              </a:ext>
            </a:extLst>
          </p:cNvPr>
          <p:cNvSpPr>
            <a:spLocks noGrp="1"/>
          </p:cNvSpPr>
          <p:nvPr>
            <p:ph type="title"/>
          </p:nvPr>
        </p:nvSpPr>
        <p:spPr/>
        <p:txBody>
          <a:bodyPr/>
          <a:lstStyle/>
          <a:p>
            <a:r>
              <a:rPr lang="en-US"/>
              <a:t>BUS INTERCONNECTION </a:t>
            </a:r>
          </a:p>
        </p:txBody>
      </p:sp>
      <p:sp>
        <p:nvSpPr>
          <p:cNvPr id="3" name="Content Placeholder 2">
            <a:extLst>
              <a:ext uri="{FF2B5EF4-FFF2-40B4-BE49-F238E27FC236}">
                <a16:creationId xmlns:a16="http://schemas.microsoft.com/office/drawing/2014/main" id="{7D6A001E-4197-0F4A-AB2C-3DC9C22B8425}"/>
              </a:ext>
            </a:extLst>
          </p:cNvPr>
          <p:cNvSpPr>
            <a:spLocks noGrp="1"/>
          </p:cNvSpPr>
          <p:nvPr>
            <p:ph idx="1"/>
          </p:nvPr>
        </p:nvSpPr>
        <p:spPr>
          <a:xfrm>
            <a:off x="0" y="1767567"/>
            <a:ext cx="7663296" cy="5214009"/>
          </a:xfrm>
        </p:spPr>
        <p:txBody>
          <a:bodyPr>
            <a:noAutofit/>
          </a:bodyPr>
          <a:lstStyle/>
          <a:p>
            <a:r>
              <a:rPr lang="en-GB" sz="2400" b="0" i="0">
                <a:effectLst/>
                <a:latin typeface="Open-sans"/>
              </a:rPr>
              <a:t>The system bus is a pathway composed of cables and connectors used to carry data between a computer microprocessor and the main memory. The bus provides a communication path for the data and control signals moving between the major components of the computer system. The system bus works by combining the functions of the three main buses: namely, the data, address and control buses. Each of the three buses has its separate characteristics and responsibilities.</a:t>
            </a:r>
            <a:br>
              <a:rPr lang="en-GB" sz="2400" b="0" i="0">
                <a:effectLst/>
                <a:latin typeface="Open-sans"/>
              </a:rPr>
            </a:br>
            <a:br>
              <a:rPr lang="en-GB" sz="2400" b="0" i="0">
                <a:effectLst/>
                <a:latin typeface="Open-sans"/>
              </a:rPr>
            </a:br>
            <a:endParaRPr lang="en-US" sz="2400"/>
          </a:p>
        </p:txBody>
      </p:sp>
      <p:pic>
        <p:nvPicPr>
          <p:cNvPr id="4" name="Picture 4">
            <a:extLst>
              <a:ext uri="{FF2B5EF4-FFF2-40B4-BE49-F238E27FC236}">
                <a16:creationId xmlns:a16="http://schemas.microsoft.com/office/drawing/2014/main" id="{FF18A1F0-7651-C040-A891-FA71E088E27D}"/>
              </a:ext>
            </a:extLst>
          </p:cNvPr>
          <p:cNvPicPr>
            <a:picLocks noChangeAspect="1"/>
          </p:cNvPicPr>
          <p:nvPr/>
        </p:nvPicPr>
        <p:blipFill>
          <a:blip r:embed="rId2"/>
          <a:stretch>
            <a:fillRect/>
          </a:stretch>
        </p:blipFill>
        <p:spPr>
          <a:xfrm>
            <a:off x="7671317" y="2792927"/>
            <a:ext cx="4316575" cy="3163291"/>
          </a:xfrm>
          <a:prstGeom prst="rect">
            <a:avLst/>
          </a:prstGeom>
        </p:spPr>
      </p:pic>
    </p:spTree>
    <p:extLst>
      <p:ext uri="{BB962C8B-B14F-4D97-AF65-F5344CB8AC3E}">
        <p14:creationId xmlns:p14="http://schemas.microsoft.com/office/powerpoint/2010/main" val="88441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11EC9-0AE1-6F43-A8FC-D06A334CBDFB}"/>
              </a:ext>
            </a:extLst>
          </p:cNvPr>
          <p:cNvSpPr txBox="1"/>
          <p:nvPr/>
        </p:nvSpPr>
        <p:spPr>
          <a:xfrm>
            <a:off x="166996" y="148443"/>
            <a:ext cx="10409465" cy="7848302"/>
          </a:xfrm>
          <a:prstGeom prst="rect">
            <a:avLst/>
          </a:prstGeom>
          <a:noFill/>
        </p:spPr>
        <p:txBody>
          <a:bodyPr wrap="square">
            <a:spAutoFit/>
          </a:bodyPr>
          <a:lstStyle/>
          <a:p>
            <a:pPr algn="l">
              <a:buFont typeface="Arial" panose="020B0604020202020204" pitchFamily="34" charset="0"/>
              <a:buChar char="•"/>
            </a:pPr>
            <a:r>
              <a:rPr lang="en-GB" sz="2400" b="0" i="0">
                <a:effectLst/>
                <a:latin typeface="Open-sans"/>
              </a:rPr>
              <a:t>The system bus connects the CPU with the main memory and, in some systems, with the level 2 (L2) cache. Other buses, such as the IO buses, branch off from the system bus to provide a communication channel between the CPU and the other peripherals.</a:t>
            </a:r>
            <a:br>
              <a:rPr lang="en-GB" sz="2400"/>
            </a:br>
            <a:br>
              <a:rPr lang="en-GB" sz="2400"/>
            </a:br>
            <a:r>
              <a:rPr lang="en-GB" sz="2400" b="0" i="0">
                <a:effectLst/>
                <a:latin typeface="Open-sans"/>
              </a:rPr>
              <a:t>The system bus combines the functions of the three main buses, which are as follows:</a:t>
            </a:r>
            <a:br>
              <a:rPr lang="en-GB" sz="2400"/>
            </a:br>
            <a:br>
              <a:rPr lang="en-GB" sz="2400"/>
            </a:br>
            <a:r>
              <a:rPr lang="en-GB" sz="2400" b="0" i="0">
                <a:effectLst/>
                <a:latin typeface="Open-sans"/>
              </a:rPr>
              <a:t>The control bus carries the control, timing and coordination signals to manage the various functions across the system.</a:t>
            </a:r>
          </a:p>
          <a:p>
            <a:pPr algn="l">
              <a:buFont typeface="Arial" panose="020B0604020202020204" pitchFamily="34" charset="0"/>
              <a:buChar char="•"/>
            </a:pPr>
            <a:r>
              <a:rPr lang="en-GB" sz="2400" b="0" i="0">
                <a:effectLst/>
                <a:latin typeface="Open-sans"/>
              </a:rPr>
              <a:t>The address bus is used to specify memory locations for the data being transferred.</a:t>
            </a:r>
          </a:p>
          <a:p>
            <a:pPr algn="l">
              <a:buFont typeface="Arial" panose="020B0604020202020204" pitchFamily="34" charset="0"/>
              <a:buChar char="•"/>
            </a:pPr>
            <a:r>
              <a:rPr lang="en-GB" sz="2400" b="0" i="0">
                <a:effectLst/>
                <a:latin typeface="Open-sans"/>
              </a:rPr>
              <a:t>The data bus, which is a bidirectional path, carries the actual data between the processor, the memory and the peripherals.</a:t>
            </a:r>
            <a:br>
              <a:rPr lang="en-GB" sz="2400" b="0" i="0">
                <a:effectLst/>
                <a:latin typeface="Open-sans"/>
              </a:rPr>
            </a:br>
            <a:r>
              <a:rPr lang="en-GB" sz="2400" b="0" i="0">
                <a:effectLst/>
                <a:latin typeface="Open-sans"/>
              </a:rPr>
              <a:t>The design of the system bus varies from system to system and can be specific to a particular computer design or may be based on an industry standard. One advantage of using the industry standard is the ease of upgrading the computer using standard components such as the memory and IO devices from independent manufacturers.</a:t>
            </a:r>
            <a:br>
              <a:rPr lang="en-GB" sz="2400"/>
            </a:br>
            <a:br>
              <a:rPr lang="en-GB" sz="2400"/>
            </a:br>
            <a:endParaRPr lang="en-US" sz="2400"/>
          </a:p>
        </p:txBody>
      </p:sp>
    </p:spTree>
    <p:extLst>
      <p:ext uri="{BB962C8B-B14F-4D97-AF65-F5344CB8AC3E}">
        <p14:creationId xmlns:p14="http://schemas.microsoft.com/office/powerpoint/2010/main" val="204548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05378-9A6D-BA43-A70F-7EBE94422F39}"/>
              </a:ext>
            </a:extLst>
          </p:cNvPr>
          <p:cNvSpPr txBox="1"/>
          <p:nvPr/>
        </p:nvSpPr>
        <p:spPr>
          <a:xfrm>
            <a:off x="278329" y="333994"/>
            <a:ext cx="6104658" cy="6740307"/>
          </a:xfrm>
          <a:prstGeom prst="rect">
            <a:avLst/>
          </a:prstGeom>
          <a:noFill/>
        </p:spPr>
        <p:txBody>
          <a:bodyPr wrap="square">
            <a:spAutoFit/>
          </a:bodyPr>
          <a:lstStyle/>
          <a:p>
            <a:r>
              <a:rPr lang="en-GB" sz="2400" b="0" i="0">
                <a:effectLst/>
                <a:latin typeface="Open-sans"/>
              </a:rPr>
              <a:t>System bus characteristics are dependent on the needs of the processor, the speed, and the word length of the data and instructions. The size of a bus, also known as its width, determines how much data can be transferred at a time and indicates the number of available wires. A 32-bit bus, for example, refers to 32 parallel wires or connectors that can simultaneously transmit 32 bits.</a:t>
            </a:r>
            <a:br>
              <a:rPr lang="en-GB" sz="2400"/>
            </a:br>
            <a:br>
              <a:rPr lang="en-GB" sz="2400"/>
            </a:br>
            <a:r>
              <a:rPr lang="en-GB" sz="2400" b="0" i="0">
                <a:effectLst/>
                <a:latin typeface="Open-sans"/>
              </a:rPr>
              <a:t>The design and dimensions of the system bus are based on the specific processor technology of the motherboard. This, in effect, affects the speed of the motherboard, with faster system buses requiring that the other components on the system be equally fast for the best performance.</a:t>
            </a:r>
            <a:br>
              <a:rPr lang="en-GB" sz="2400"/>
            </a:br>
            <a:endParaRPr lang="en-US" sz="2400"/>
          </a:p>
        </p:txBody>
      </p:sp>
      <p:pic>
        <p:nvPicPr>
          <p:cNvPr id="4" name="Picture 4">
            <a:extLst>
              <a:ext uri="{FF2B5EF4-FFF2-40B4-BE49-F238E27FC236}">
                <a16:creationId xmlns:a16="http://schemas.microsoft.com/office/drawing/2014/main" id="{6756387C-9452-6E44-8965-20DFFB261F5E}"/>
              </a:ext>
            </a:extLst>
          </p:cNvPr>
          <p:cNvPicPr>
            <a:picLocks noChangeAspect="1"/>
          </p:cNvPicPr>
          <p:nvPr/>
        </p:nvPicPr>
        <p:blipFill>
          <a:blip r:embed="rId2"/>
          <a:stretch>
            <a:fillRect/>
          </a:stretch>
        </p:blipFill>
        <p:spPr>
          <a:xfrm>
            <a:off x="6382988" y="333994"/>
            <a:ext cx="5288230" cy="5679620"/>
          </a:xfrm>
          <a:prstGeom prst="rect">
            <a:avLst/>
          </a:prstGeom>
        </p:spPr>
      </p:pic>
    </p:spTree>
    <p:extLst>
      <p:ext uri="{BB962C8B-B14F-4D97-AF65-F5344CB8AC3E}">
        <p14:creationId xmlns:p14="http://schemas.microsoft.com/office/powerpoint/2010/main" val="2587098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9242FB-53D3-AF43-AAFD-5CFAF764FE11}"/>
              </a:ext>
            </a:extLst>
          </p:cNvPr>
          <p:cNvSpPr txBox="1">
            <a:spLocks noGrp="1"/>
          </p:cNvSpPr>
          <p:nvPr>
            <p:ph type="title"/>
          </p:nvPr>
        </p:nvSpPr>
        <p:spPr>
          <a:prstGeom prst="rect">
            <a:avLst/>
          </a:prstGeom>
          <a:ln>
            <a:solidFill>
              <a:schemeClr val="accent1"/>
            </a:solidFill>
          </a:ln>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Control unit</a:t>
            </a:r>
          </a:p>
        </p:txBody>
      </p:sp>
      <p:sp>
        <p:nvSpPr>
          <p:cNvPr id="2" name="Content Placeholder 2">
            <a:extLst>
              <a:ext uri="{FF2B5EF4-FFF2-40B4-BE49-F238E27FC236}">
                <a16:creationId xmlns:a16="http://schemas.microsoft.com/office/drawing/2014/main" id="{DE25097A-BA81-844D-8039-14F73299DA23}"/>
              </a:ext>
            </a:extLst>
          </p:cNvPr>
          <p:cNvSpPr txBox="1">
            <a:spLocks noGrp="1"/>
          </p:cNvSpPr>
          <p:nvPr>
            <p:ph idx="1"/>
          </p:nvPr>
        </p:nvSpPr>
        <p:spPr>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t>Instruction word format</a:t>
            </a:r>
          </a:p>
          <a:p>
            <a:r>
              <a:rPr lang="en-US"/>
              <a:t>Fetch and execution cycle </a:t>
            </a:r>
          </a:p>
          <a:p>
            <a:r>
              <a:rPr lang="en-US"/>
              <a:t>Sequence of operation of control registers</a:t>
            </a:r>
          </a:p>
          <a:p>
            <a:r>
              <a:rPr lang="en-US"/>
              <a:t>Control of arithmetic operations</a:t>
            </a:r>
          </a:p>
          <a:p>
            <a:r>
              <a:rPr lang="en-US"/>
              <a:t>Microprogramming concepts</a:t>
            </a:r>
          </a:p>
        </p:txBody>
      </p:sp>
    </p:spTree>
    <p:extLst>
      <p:ext uri="{BB962C8B-B14F-4D97-AF65-F5344CB8AC3E}">
        <p14:creationId xmlns:p14="http://schemas.microsoft.com/office/powerpoint/2010/main" val="168951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6C239-7509-B640-86C1-F21EABBBC4B0}"/>
              </a:ext>
            </a:extLst>
          </p:cNvPr>
          <p:cNvSpPr txBox="1">
            <a:spLocks/>
          </p:cNvSpPr>
          <p:nvPr/>
        </p:nvSpPr>
        <p:spPr>
          <a:xfrm>
            <a:off x="1141412" y="2249487"/>
            <a:ext cx="9905999" cy="3541714"/>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a:latin typeface="segoe ui"/>
              </a:rPr>
              <a:t>Instruction format</a:t>
            </a:r>
            <a:r>
              <a:rPr lang="en-US">
                <a:latin typeface="segoe ui"/>
              </a:rPr>
              <a:t> describes the internal structures (layout design) of the bits of an instruction, in terms of its constituent parts.</a:t>
            </a:r>
          </a:p>
          <a:p>
            <a:r>
              <a:rPr lang="en-US">
                <a:latin typeface="segoe ui"/>
              </a:rPr>
              <a:t>An </a:t>
            </a:r>
            <a:r>
              <a:rPr lang="en-US" b="1">
                <a:latin typeface="segoe ui"/>
              </a:rPr>
              <a:t>Instruction format</a:t>
            </a:r>
            <a:r>
              <a:rPr lang="en-US">
                <a:latin typeface="segoe ui"/>
              </a:rPr>
              <a:t> must include an opcode, and address is dependent on an availability of particular operands.</a:t>
            </a:r>
          </a:p>
          <a:p>
            <a:r>
              <a:rPr lang="en-US">
                <a:latin typeface="segoe ui"/>
              </a:rPr>
              <a:t>The format can be implicit or explicit which will indicate the addressing mode for each operand.</a:t>
            </a:r>
          </a:p>
          <a:p>
            <a:br>
              <a:rPr lang="en-US"/>
            </a:br>
            <a:endParaRPr lang="en-US"/>
          </a:p>
        </p:txBody>
      </p:sp>
      <p:sp>
        <p:nvSpPr>
          <p:cNvPr id="2" name="Title 1">
            <a:extLst>
              <a:ext uri="{FF2B5EF4-FFF2-40B4-BE49-F238E27FC236}">
                <a16:creationId xmlns:a16="http://schemas.microsoft.com/office/drawing/2014/main" id="{723B3523-54D5-E74C-A161-7E5EE3B4697F}"/>
              </a:ext>
            </a:extLst>
          </p:cNvPr>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Instruction word format</a:t>
            </a:r>
          </a:p>
        </p:txBody>
      </p:sp>
    </p:spTree>
    <p:extLst>
      <p:ext uri="{BB962C8B-B14F-4D97-AF65-F5344CB8AC3E}">
        <p14:creationId xmlns:p14="http://schemas.microsoft.com/office/powerpoint/2010/main" val="152290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188240E-F331-F64E-A922-FFE5D37CF2CF}"/>
              </a:ext>
            </a:extLst>
          </p:cNvPr>
          <p:cNvSpPr txBox="1">
            <a:spLocks/>
          </p:cNvSpPr>
          <p:nvPr/>
        </p:nvSpPr>
        <p:spPr>
          <a:xfrm>
            <a:off x="1224642" y="1317419"/>
            <a:ext cx="8683831" cy="5306786"/>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400">
                <a:latin typeface="segoe ui"/>
              </a:rPr>
              <a:t>Designing of an </a:t>
            </a:r>
            <a:r>
              <a:rPr lang="en-US" sz="3400" b="1">
                <a:latin typeface="segoe ui"/>
              </a:rPr>
              <a:t>Instruction format</a:t>
            </a:r>
            <a:r>
              <a:rPr lang="en-US" sz="3400">
                <a:latin typeface="segoe ui"/>
              </a:rPr>
              <a:t> is very complex. As we know a computer uses a variety of instructional. There are many designing issues which affect the instructional design, some of them are given are below:</a:t>
            </a:r>
          </a:p>
          <a:p>
            <a:pPr lvl="1"/>
            <a:r>
              <a:rPr lang="en-US" sz="3400" b="1">
                <a:latin typeface="segoe ui"/>
              </a:rPr>
              <a:t>Instruction length:</a:t>
            </a:r>
            <a:r>
              <a:rPr lang="en-US" sz="3400">
                <a:latin typeface="segoe ui"/>
              </a:rPr>
              <a:t> It is a most basic issue of the format design. A longer will be the instruction it means more time is needed to fetch the instruction.</a:t>
            </a:r>
          </a:p>
          <a:p>
            <a:pPr lvl="1"/>
            <a:r>
              <a:rPr lang="en-US" sz="3400" b="1">
                <a:latin typeface="segoe ui"/>
              </a:rPr>
              <a:t>Memory size:</a:t>
            </a:r>
            <a:r>
              <a:rPr lang="en-US" sz="3400">
                <a:latin typeface="segoe ui"/>
              </a:rPr>
              <a:t> If larger memory range is to be addressed then more bits will be required in the address field.</a:t>
            </a:r>
          </a:p>
          <a:p>
            <a:pPr lvl="1"/>
            <a:r>
              <a:rPr lang="en-US" sz="3400" b="1">
                <a:latin typeface="segoe ui"/>
              </a:rPr>
              <a:t>Memory organization:</a:t>
            </a:r>
            <a:r>
              <a:rPr lang="en-US" sz="3400">
                <a:latin typeface="segoe ui"/>
              </a:rPr>
              <a:t> If the system supports the virtual memory then memory range which needs to be addressed by the instruction, is larger than the physical memory.</a:t>
            </a:r>
          </a:p>
          <a:p>
            <a:pPr lvl="1"/>
            <a:r>
              <a:rPr lang="en-US" sz="3400" b="1">
                <a:latin typeface="segoe ui"/>
              </a:rPr>
              <a:t>Memory transfer length:</a:t>
            </a:r>
            <a:r>
              <a:rPr lang="en-US" sz="3400">
                <a:latin typeface="segoe ui"/>
              </a:rPr>
              <a:t> Instruction length should be equal to the data bus length or it should be multiple of it.</a:t>
            </a:r>
          </a:p>
          <a:p>
            <a:r>
              <a:rPr lang="en-US" sz="3400" b="1">
                <a:latin typeface="segoe ui"/>
              </a:rPr>
              <a:t>Instruction formats</a:t>
            </a:r>
            <a:r>
              <a:rPr lang="en-US" sz="3400">
                <a:latin typeface="segoe ui"/>
              </a:rPr>
              <a:t> are classified into 5 types based on the type of the CPU organization. CPU organization is divided into three types based on the availability of the ALU operands</a:t>
            </a:r>
          </a:p>
          <a:p>
            <a:endParaRPr lang="en-US"/>
          </a:p>
        </p:txBody>
      </p:sp>
    </p:spTree>
    <p:extLst>
      <p:ext uri="{BB962C8B-B14F-4D97-AF65-F5344CB8AC3E}">
        <p14:creationId xmlns:p14="http://schemas.microsoft.com/office/powerpoint/2010/main" val="417579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64C5E1D4-948E-714E-8B26-4BBE94B35B07}"/>
              </a:ext>
            </a:extLst>
          </p:cNvPr>
          <p:cNvSpPr txBox="1">
            <a:spLocks noGrp="1"/>
          </p:cNvSpPr>
          <p:nvPr>
            <p:ph idx="1"/>
          </p:nvPr>
        </p:nvSpPr>
        <p:spPr>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800" b="1">
                <a:solidFill>
                  <a:schemeClr val="accent1">
                    <a:lumMod val="20000"/>
                    <a:lumOff val="80000"/>
                  </a:schemeClr>
                </a:solidFill>
              </a:rPr>
              <a:t>  Introduction to the computer organisation </a:t>
            </a:r>
          </a:p>
          <a:p>
            <a:r>
              <a:rPr lang="en-US" sz="2800" b="1">
                <a:solidFill>
                  <a:schemeClr val="accent1">
                    <a:lumMod val="20000"/>
                    <a:lumOff val="80000"/>
                  </a:schemeClr>
                </a:solidFill>
              </a:rPr>
              <a:t>  Von Neuman architectures</a:t>
            </a:r>
          </a:p>
          <a:p>
            <a:r>
              <a:rPr lang="en-US" sz="2800" b="1">
                <a:solidFill>
                  <a:schemeClr val="accent1">
                    <a:lumMod val="20000"/>
                    <a:lumOff val="80000"/>
                  </a:schemeClr>
                </a:solidFill>
              </a:rPr>
              <a:t>  Computer  components </a:t>
            </a:r>
          </a:p>
          <a:p>
            <a:r>
              <a:rPr lang="en-US" sz="2800" b="1">
                <a:solidFill>
                  <a:schemeClr val="accent1">
                    <a:lumMod val="20000"/>
                    <a:lumOff val="80000"/>
                  </a:schemeClr>
                </a:solidFill>
              </a:rPr>
              <a:t>  Interconnection structures </a:t>
            </a:r>
          </a:p>
          <a:p>
            <a:r>
              <a:rPr lang="en-US" sz="2800" b="1">
                <a:solidFill>
                  <a:schemeClr val="accent1">
                    <a:lumMod val="20000"/>
                    <a:lumOff val="80000"/>
                  </a:schemeClr>
                </a:solidFill>
              </a:rPr>
              <a:t>  Bus interconnection </a:t>
            </a:r>
          </a:p>
        </p:txBody>
      </p:sp>
      <p:sp>
        <p:nvSpPr>
          <p:cNvPr id="7" name="Title 1">
            <a:extLst>
              <a:ext uri="{FF2B5EF4-FFF2-40B4-BE49-F238E27FC236}">
                <a16:creationId xmlns:a16="http://schemas.microsoft.com/office/drawing/2014/main" id="{60A9B157-1CAB-3543-B869-C1BC5144F4E8}"/>
              </a:ext>
            </a:extLst>
          </p:cNvPr>
          <p:cNvSpPr txBox="1">
            <a:spLocks noGrp="1"/>
          </p:cNvSpPr>
          <p:nvPr>
            <p:ph type="title"/>
          </p:nvPr>
        </p:nvSpPr>
        <p:spPr>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a:solidFill>
                  <a:schemeClr val="tx1"/>
                </a:solidFill>
              </a:rPr>
              <a:t>COMPUTER ORGANIZATION</a:t>
            </a:r>
          </a:p>
        </p:txBody>
      </p:sp>
    </p:spTree>
    <p:extLst>
      <p:ext uri="{BB962C8B-B14F-4D97-AF65-F5344CB8AC3E}">
        <p14:creationId xmlns:p14="http://schemas.microsoft.com/office/powerpoint/2010/main" val="3027714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EAE310-EB16-D948-A89E-023F7A49BF34}"/>
              </a:ext>
            </a:extLst>
          </p:cNvPr>
          <p:cNvSpPr>
            <a:spLocks noGrp="1"/>
          </p:cNvSpPr>
          <p:nvPr/>
        </p:nvSpPr>
        <p:spPr>
          <a:xfrm>
            <a:off x="1206088" y="389659"/>
            <a:ext cx="5919107" cy="566466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STACK </a:t>
            </a:r>
          </a:p>
          <a:p>
            <a:r>
              <a:rPr lang="en-US" sz="2400" b="0" i="0">
                <a:effectLst/>
                <a:latin typeface="segoe ui"/>
              </a:rPr>
              <a:t> this organization, ALU operands are performed only on a stack data. This means that both of the ALU operations are always required in the stack. The same stack is also used as the destination. In the stack, we can perform insert and deletion operation at only one end which is called as the top of a stack. So in this format, there is no need   address because in this TOS becomes the default location.</a:t>
            </a:r>
          </a:p>
          <a:p>
            <a:br>
              <a:rPr lang="en-US"/>
            </a:br>
            <a:r>
              <a:rPr lang="en-US" b="0" i="0">
                <a:effectLst/>
                <a:latin typeface="segoe ui"/>
              </a:rPr>
              <a:t>In this organization, only the ALU operands are zero address operation whereas data transfer instructions are not a zero address instruction. The computable instruction format of STACK CPU is </a:t>
            </a:r>
            <a:r>
              <a:rPr lang="en-US" b="1" i="0">
                <a:effectLst/>
                <a:latin typeface="segoe ui"/>
              </a:rPr>
              <a:t>Zero Address Instruction Format</a:t>
            </a:r>
            <a:endParaRPr lang="en-US" b="0" i="0">
              <a:effectLst/>
              <a:latin typeface="segoe ui"/>
            </a:endParaRPr>
          </a:p>
          <a:p>
            <a:endParaRPr lang="en-US"/>
          </a:p>
        </p:txBody>
      </p:sp>
      <p:pic>
        <p:nvPicPr>
          <p:cNvPr id="7" name="Picture 6">
            <a:extLst>
              <a:ext uri="{FF2B5EF4-FFF2-40B4-BE49-F238E27FC236}">
                <a16:creationId xmlns:a16="http://schemas.microsoft.com/office/drawing/2014/main" id="{C34FC1CB-673D-9848-B156-8FAE3309CDA7}"/>
              </a:ext>
            </a:extLst>
          </p:cNvPr>
          <p:cNvPicPr>
            <a:picLocks noChangeAspect="1"/>
          </p:cNvPicPr>
          <p:nvPr/>
        </p:nvPicPr>
        <p:blipFill>
          <a:blip r:embed="rId2"/>
          <a:stretch>
            <a:fillRect/>
          </a:stretch>
        </p:blipFill>
        <p:spPr>
          <a:xfrm>
            <a:off x="7125195" y="1718965"/>
            <a:ext cx="3957010" cy="34200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5332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B7748E-5834-0241-AA44-F36B556994D1}"/>
              </a:ext>
            </a:extLst>
          </p:cNvPr>
          <p:cNvPicPr>
            <a:picLocks noChangeAspect="1"/>
          </p:cNvPicPr>
          <p:nvPr/>
        </p:nvPicPr>
        <p:blipFill>
          <a:blip r:embed="rId2"/>
          <a:stretch>
            <a:fillRect/>
          </a:stretch>
        </p:blipFill>
        <p:spPr>
          <a:xfrm>
            <a:off x="7876594" y="1521178"/>
            <a:ext cx="3534850" cy="34733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Content Placeholder 2">
            <a:extLst>
              <a:ext uri="{FF2B5EF4-FFF2-40B4-BE49-F238E27FC236}">
                <a16:creationId xmlns:a16="http://schemas.microsoft.com/office/drawing/2014/main" id="{AF3D0308-D728-2D4D-AF0D-13EB0D7F7420}"/>
              </a:ext>
            </a:extLst>
          </p:cNvPr>
          <p:cNvSpPr>
            <a:spLocks noGrp="1"/>
          </p:cNvSpPr>
          <p:nvPr/>
        </p:nvSpPr>
        <p:spPr>
          <a:xfrm>
            <a:off x="493568" y="455762"/>
            <a:ext cx="6297633" cy="7393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Accumulator CPU</a:t>
            </a:r>
            <a:endParaRPr lang="en-US" b="0" i="0">
              <a:effectLst/>
              <a:latin typeface="segoe ui"/>
            </a:endParaRPr>
          </a:p>
          <a:p>
            <a:r>
              <a:rPr lang="en-US" b="0" i="0">
                <a:effectLst/>
                <a:latin typeface="segoe ui"/>
              </a:rPr>
              <a:t>In this organization, one of the ALU operands is always present in the accumulator. The same accumulator is also used as the destination. Another ALU operand is present either in the register or in memory. In processor design, only one accumulator is present so it becomes the default location.</a:t>
            </a:r>
          </a:p>
          <a:p>
            <a:br>
              <a:rPr lang="en-US"/>
            </a:br>
            <a:r>
              <a:rPr lang="en-US" b="0" i="0">
                <a:effectLst/>
                <a:latin typeface="segoe ui"/>
              </a:rPr>
              <a:t>The computable instruction format of Accumulator CPU is </a:t>
            </a:r>
            <a:r>
              <a:rPr lang="en-US" b="1" i="0">
                <a:effectLst/>
                <a:latin typeface="segoe ui"/>
              </a:rPr>
              <a:t>One Address Instruction Format</a:t>
            </a:r>
            <a:r>
              <a:rPr lang="en-US" b="0" i="0">
                <a:solidFill>
                  <a:srgbClr val="000000"/>
                </a:solidFill>
                <a:effectLst/>
                <a:latin typeface="segoe ui"/>
              </a:rPr>
              <a:t>.</a:t>
            </a:r>
          </a:p>
        </p:txBody>
      </p:sp>
    </p:spTree>
    <p:extLst>
      <p:ext uri="{BB962C8B-B14F-4D97-AF65-F5344CB8AC3E}">
        <p14:creationId xmlns:p14="http://schemas.microsoft.com/office/powerpoint/2010/main" val="2453296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03D18F-6B32-DD46-8BCA-338B62FB9A7F}"/>
              </a:ext>
            </a:extLst>
          </p:cNvPr>
          <p:cNvSpPr txBox="1"/>
          <p:nvPr/>
        </p:nvSpPr>
        <p:spPr>
          <a:xfrm>
            <a:off x="635515" y="912747"/>
            <a:ext cx="5460485" cy="1477328"/>
          </a:xfrm>
          <a:prstGeom prst="rect">
            <a:avLst/>
          </a:prstGeom>
          <a:noFill/>
        </p:spPr>
        <p:txBody>
          <a:bodyPr wrap="square">
            <a:spAutoFit/>
          </a:bodyPr>
          <a:lstStyle/>
          <a:p>
            <a:r>
              <a:rPr lang="en-US" i="0">
                <a:effectLst/>
                <a:latin typeface="segoe ui"/>
              </a:rPr>
              <a:t>General Register CPU</a:t>
            </a:r>
          </a:p>
          <a:p>
            <a:r>
              <a:rPr lang="en-US" i="0">
                <a:effectLst/>
                <a:latin typeface="segoe ui"/>
              </a:rPr>
              <a:t>Based on the number of the registers possible in the processors, the architecture is divided into two types:</a:t>
            </a:r>
          </a:p>
          <a:p>
            <a:r>
              <a:rPr lang="en-US" i="0">
                <a:effectLst/>
                <a:latin typeface="segoe ui"/>
              </a:rPr>
              <a:t>Register-Memory references CPU</a:t>
            </a:r>
          </a:p>
          <a:p>
            <a:r>
              <a:rPr lang="en-US" i="0">
                <a:effectLst/>
                <a:latin typeface="segoe ui"/>
              </a:rPr>
              <a:t>Register-Register references CPU</a:t>
            </a:r>
          </a:p>
        </p:txBody>
      </p:sp>
      <p:pic>
        <p:nvPicPr>
          <p:cNvPr id="6" name="Picture 5">
            <a:extLst>
              <a:ext uri="{FF2B5EF4-FFF2-40B4-BE49-F238E27FC236}">
                <a16:creationId xmlns:a16="http://schemas.microsoft.com/office/drawing/2014/main" id="{9E54D1A8-1254-044D-B037-735729F7D110}"/>
              </a:ext>
            </a:extLst>
          </p:cNvPr>
          <p:cNvPicPr>
            <a:picLocks noChangeAspect="1"/>
          </p:cNvPicPr>
          <p:nvPr/>
        </p:nvPicPr>
        <p:blipFill>
          <a:blip r:embed="rId2"/>
          <a:stretch>
            <a:fillRect/>
          </a:stretch>
        </p:blipFill>
        <p:spPr>
          <a:xfrm>
            <a:off x="7027343" y="556655"/>
            <a:ext cx="4371860" cy="244928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8" name="TextBox 7">
            <a:extLst>
              <a:ext uri="{FF2B5EF4-FFF2-40B4-BE49-F238E27FC236}">
                <a16:creationId xmlns:a16="http://schemas.microsoft.com/office/drawing/2014/main" id="{E1F5AED9-FABF-0945-8723-E4B0D29D3566}"/>
              </a:ext>
            </a:extLst>
          </p:cNvPr>
          <p:cNvSpPr txBox="1"/>
          <p:nvPr/>
        </p:nvSpPr>
        <p:spPr>
          <a:xfrm>
            <a:off x="792797" y="2979964"/>
            <a:ext cx="4866537" cy="2862322"/>
          </a:xfrm>
          <a:prstGeom prst="rect">
            <a:avLst/>
          </a:prstGeom>
          <a:noFill/>
        </p:spPr>
        <p:txBody>
          <a:bodyPr wrap="square">
            <a:spAutoFit/>
          </a:bodyPr>
          <a:lstStyle/>
          <a:p>
            <a:r>
              <a:rPr lang="en-US" b="1" i="0">
                <a:effectLst/>
                <a:latin typeface="segoe ui"/>
              </a:rPr>
              <a:t>Register-Memory Reference CPU</a:t>
            </a:r>
            <a:endParaRPr lang="en-US" b="0" i="0">
              <a:effectLst/>
              <a:latin typeface="segoe ui"/>
            </a:endParaRPr>
          </a:p>
          <a:p>
            <a:r>
              <a:rPr lang="en-US" b="0" i="0">
                <a:effectLst/>
                <a:latin typeface="segoe ui"/>
              </a:rPr>
              <a:t>In this architecture, processors support less number of registers. Therefore register file size is small. In this organization, the first ALU operand is always required in the register. The same register can also be used as the destination. The second ALU operand is present either in a register or in memory. The computable instruction format of the register to memory reference CPU is </a:t>
            </a:r>
            <a:r>
              <a:rPr lang="en-US" b="1" i="0">
                <a:effectLst/>
                <a:latin typeface="segoe ui"/>
              </a:rPr>
              <a:t>Two Address Instruction Format</a:t>
            </a:r>
            <a:r>
              <a:rPr lang="en-US" b="0" i="0">
                <a:effectLst/>
                <a:latin typeface="segoe ui"/>
              </a:rPr>
              <a:t>.</a:t>
            </a:r>
          </a:p>
        </p:txBody>
      </p:sp>
    </p:spTree>
    <p:extLst>
      <p:ext uri="{BB962C8B-B14F-4D97-AF65-F5344CB8AC3E}">
        <p14:creationId xmlns:p14="http://schemas.microsoft.com/office/powerpoint/2010/main" val="302744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45052F-03BA-E44F-B4FD-B2C757C55B29}"/>
              </a:ext>
            </a:extLst>
          </p:cNvPr>
          <p:cNvSpPr>
            <a:spLocks noGrp="1"/>
          </p:cNvSpPr>
          <p:nvPr/>
        </p:nvSpPr>
        <p:spPr>
          <a:xfrm>
            <a:off x="509535" y="612782"/>
            <a:ext cx="5721346" cy="51500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Register-Register Reference CPU</a:t>
            </a:r>
            <a:endParaRPr lang="en-US" b="0" i="0">
              <a:effectLst/>
              <a:latin typeface="segoe ui"/>
            </a:endParaRPr>
          </a:p>
          <a:p>
            <a:r>
              <a:rPr lang="en-US" b="0" i="0">
                <a:effectLst/>
                <a:latin typeface="segoe ui"/>
              </a:rPr>
              <a:t>In this architecture, processors support number of registers, therefore, register file size is large. In this organization, ALU operands are performed only on a registers data that means both of the ALU operands are required in the register. Due to more number of register present in the CPU, the separate register is used to store the result. The computable instruction format of Register-Register Reference CPU is Three Address Instruction Format</a:t>
            </a:r>
            <a:r>
              <a:rPr lang="en-US" b="0" i="0">
                <a:solidFill>
                  <a:srgbClr val="000000"/>
                </a:solidFill>
                <a:effectLst/>
                <a:latin typeface="segoe ui"/>
              </a:rPr>
              <a:t>.</a:t>
            </a:r>
          </a:p>
        </p:txBody>
      </p:sp>
      <p:pic>
        <p:nvPicPr>
          <p:cNvPr id="7" name="Picture 6">
            <a:extLst>
              <a:ext uri="{FF2B5EF4-FFF2-40B4-BE49-F238E27FC236}">
                <a16:creationId xmlns:a16="http://schemas.microsoft.com/office/drawing/2014/main" id="{DAD7827D-472E-6647-BA16-DB7F951104FE}"/>
              </a:ext>
            </a:extLst>
          </p:cNvPr>
          <p:cNvPicPr>
            <a:picLocks noChangeAspect="1"/>
          </p:cNvPicPr>
          <p:nvPr/>
        </p:nvPicPr>
        <p:blipFill>
          <a:blip r:embed="rId2"/>
          <a:stretch>
            <a:fillRect/>
          </a:stretch>
        </p:blipFill>
        <p:spPr>
          <a:xfrm>
            <a:off x="6987508" y="1095216"/>
            <a:ext cx="4694958" cy="168279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3714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3AB4E3-EB54-5C42-9A54-6F8A36715EC2}"/>
              </a:ext>
            </a:extLst>
          </p:cNvPr>
          <p:cNvPicPr>
            <a:picLocks noChangeAspect="1"/>
          </p:cNvPicPr>
          <p:nvPr/>
        </p:nvPicPr>
        <p:blipFill>
          <a:blip r:embed="rId2"/>
          <a:stretch>
            <a:fillRect/>
          </a:stretch>
        </p:blipFill>
        <p:spPr>
          <a:xfrm>
            <a:off x="1983870" y="4026477"/>
            <a:ext cx="8224259" cy="122464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Title 1">
            <a:extLst>
              <a:ext uri="{FF2B5EF4-FFF2-40B4-BE49-F238E27FC236}">
                <a16:creationId xmlns:a16="http://schemas.microsoft.com/office/drawing/2014/main" id="{C6F08333-1BD8-3041-8CFE-2C1655944EDB}"/>
              </a:ext>
            </a:extLst>
          </p:cNvPr>
          <p:cNvSpPr>
            <a:spLocks noGrp="1"/>
          </p:cNvSpPr>
          <p:nvPr/>
        </p:nvSpPr>
        <p:spPr>
          <a:xfrm>
            <a:off x="1143000" y="1087040"/>
            <a:ext cx="10361221" cy="46839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Four Address instruction format</a:t>
            </a:r>
            <a:endParaRPr lang="en-US" b="0" i="0">
              <a:effectLst/>
              <a:latin typeface="segoe ui"/>
            </a:endParaRPr>
          </a:p>
          <a:p>
            <a:r>
              <a:rPr lang="en-US" b="0" i="0">
                <a:effectLst/>
                <a:latin typeface="segoe ui"/>
              </a:rPr>
              <a:t>This format contains the 4 different address fields with an opcode. Since PC is used as the mandatory register in the CPU design which is used to hold the next instruction address. So four instruction format is not in the use.</a:t>
            </a:r>
          </a:p>
        </p:txBody>
      </p:sp>
    </p:spTree>
    <p:extLst>
      <p:ext uri="{BB962C8B-B14F-4D97-AF65-F5344CB8AC3E}">
        <p14:creationId xmlns:p14="http://schemas.microsoft.com/office/powerpoint/2010/main" val="372070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139C903-F6C4-614B-B958-A34E4F2AED8A}"/>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0" i="0">
                <a:effectLst/>
                <a:latin typeface="roboto condensed" panose="02000000000000000000" pitchFamily="2" charset="0"/>
              </a:rPr>
              <a:t>The </a:t>
            </a:r>
            <a:r>
              <a:rPr lang="en-US">
                <a:latin typeface="roboto condensed" panose="02000000000000000000" pitchFamily="2" charset="0"/>
              </a:rPr>
              <a:t>fetch execute cycle is</a:t>
            </a:r>
            <a:r>
              <a:rPr lang="en-US" b="0" i="0">
                <a:effectLst/>
                <a:latin typeface="roboto condensed" panose="02000000000000000000" pitchFamily="2" charset="0"/>
              </a:rPr>
              <a:t> the basic operation (instruction) cycle of a computer (also known as the fetch decode execute cycle).</a:t>
            </a:r>
          </a:p>
          <a:p>
            <a:r>
              <a:rPr lang="en-US" b="0" i="0">
                <a:effectLst/>
                <a:latin typeface="roboto condensed" panose="02000000000000000000" pitchFamily="2" charset="0"/>
              </a:rPr>
              <a:t>During the fetch execute cycle, the computer retrieves a program instruction from its memory.  It then establishes and carries out the actions that are required for that instruction.</a:t>
            </a:r>
          </a:p>
          <a:p>
            <a:endParaRPr lang="en-US"/>
          </a:p>
        </p:txBody>
      </p:sp>
    </p:spTree>
    <p:extLst>
      <p:ext uri="{BB962C8B-B14F-4D97-AF65-F5344CB8AC3E}">
        <p14:creationId xmlns:p14="http://schemas.microsoft.com/office/powerpoint/2010/main" val="109721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A8FA0B-B41D-3843-B272-FFFA948F9DF2}"/>
              </a:ext>
            </a:extLst>
          </p:cNvPr>
          <p:cNvSpPr>
            <a:spLocks noGrp="1"/>
          </p:cNvSpPr>
          <p:nvPr/>
        </p:nvSpPr>
        <p:spPr>
          <a:xfrm>
            <a:off x="1295599" y="970954"/>
            <a:ext cx="9600802" cy="49160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0" i="0">
                <a:effectLst/>
                <a:latin typeface="Source Sans Pro" panose="02000000000000000000" pitchFamily="2" charset="0"/>
              </a:rPr>
              <a:t>A CPU has the following components:</a:t>
            </a:r>
          </a:p>
          <a:p>
            <a:r>
              <a:rPr lang="en-US" b="1" i="0">
                <a:effectLst/>
                <a:latin typeface="Source Sans Pro" panose="02000000000000000000" pitchFamily="2" charset="0"/>
              </a:rPr>
              <a:t>Control Unit</a:t>
            </a:r>
            <a:r>
              <a:rPr lang="en-US" b="0" i="0">
                <a:effectLst/>
                <a:latin typeface="Source Sans Pro" panose="02000000000000000000" pitchFamily="2" charset="0"/>
              </a:rPr>
              <a:t> – controls all parts of the computer system. It manages the four basic operations of the Fetch Execute Cycle as follows:</a:t>
            </a:r>
          </a:p>
          <a:p>
            <a:pPr lvl="1"/>
            <a:r>
              <a:rPr lang="en-US" b="1" i="0">
                <a:effectLst/>
                <a:latin typeface="Source Sans Pro" panose="02000000000000000000" pitchFamily="2" charset="0"/>
              </a:rPr>
              <a:t>Fetch</a:t>
            </a:r>
            <a:r>
              <a:rPr lang="en-US" b="0" i="0">
                <a:effectLst/>
                <a:latin typeface="Source Sans Pro" panose="02000000000000000000" pitchFamily="2" charset="0"/>
              </a:rPr>
              <a:t> – gets the next program command from the computer’s memory</a:t>
            </a:r>
          </a:p>
          <a:p>
            <a:pPr lvl="1"/>
            <a:r>
              <a:rPr lang="en-US" b="1" i="0">
                <a:effectLst/>
                <a:latin typeface="Source Sans Pro" panose="02000000000000000000" pitchFamily="2" charset="0"/>
              </a:rPr>
              <a:t>Decode</a:t>
            </a:r>
            <a:r>
              <a:rPr lang="en-US" b="0" i="0">
                <a:effectLst/>
                <a:latin typeface="Source Sans Pro" panose="02000000000000000000" pitchFamily="2" charset="0"/>
              </a:rPr>
              <a:t> – deciphers what the program is telling the computer to do</a:t>
            </a:r>
          </a:p>
          <a:p>
            <a:pPr lvl="1"/>
            <a:r>
              <a:rPr lang="en-US" b="1" i="0">
                <a:effectLst/>
                <a:latin typeface="Source Sans Pro" panose="02000000000000000000" pitchFamily="2" charset="0"/>
              </a:rPr>
              <a:t>Execute</a:t>
            </a:r>
            <a:r>
              <a:rPr lang="en-US" b="0" i="0">
                <a:effectLst/>
                <a:latin typeface="Source Sans Pro" panose="02000000000000000000" pitchFamily="2" charset="0"/>
              </a:rPr>
              <a:t> – carries out the requested action</a:t>
            </a:r>
          </a:p>
          <a:p>
            <a:pPr lvl="1"/>
            <a:r>
              <a:rPr lang="en-US" b="1" i="0">
                <a:effectLst/>
                <a:latin typeface="Source Sans Pro" panose="02000000000000000000" pitchFamily="2" charset="0"/>
              </a:rPr>
              <a:t>Store</a:t>
            </a:r>
            <a:r>
              <a:rPr lang="en-US" b="0" i="0">
                <a:effectLst/>
                <a:latin typeface="Source Sans Pro" panose="02000000000000000000" pitchFamily="2" charset="0"/>
              </a:rPr>
              <a:t> – saves the results to a Register or Memory</a:t>
            </a:r>
          </a:p>
          <a:p>
            <a:r>
              <a:rPr lang="en-US" b="1" i="0">
                <a:effectLst/>
                <a:latin typeface="Source Sans Pro" panose="02000000000000000000" pitchFamily="2" charset="0"/>
              </a:rPr>
              <a:t>Arithmetic Logic Unit (ALU)</a:t>
            </a:r>
            <a:r>
              <a:rPr lang="en-US" b="0" i="0">
                <a:effectLst/>
                <a:latin typeface="Source Sans Pro" panose="02000000000000000000" pitchFamily="2" charset="0"/>
              </a:rPr>
              <a:t> – performs arithmetic and logical operations</a:t>
            </a:r>
          </a:p>
          <a:p>
            <a:r>
              <a:rPr lang="en-US" b="1" i="0">
                <a:effectLst/>
                <a:latin typeface="Source Sans Pro" panose="02000000000000000000" pitchFamily="2" charset="0"/>
              </a:rPr>
              <a:t>Register</a:t>
            </a:r>
            <a:r>
              <a:rPr lang="en-US" b="0" i="0">
                <a:effectLst/>
                <a:latin typeface="Source Sans Pro" panose="02000000000000000000" pitchFamily="2" charset="0"/>
              </a:rPr>
              <a:t> – saves the most frequently used instructions and data</a:t>
            </a:r>
          </a:p>
        </p:txBody>
      </p:sp>
    </p:spTree>
    <p:extLst>
      <p:ext uri="{BB962C8B-B14F-4D97-AF65-F5344CB8AC3E}">
        <p14:creationId xmlns:p14="http://schemas.microsoft.com/office/powerpoint/2010/main" val="1114211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20204-8021-684E-B4A4-BE6FE06C5929}"/>
              </a:ext>
            </a:extLst>
          </p:cNvPr>
          <p:cNvSpPr txBox="1"/>
          <p:nvPr/>
        </p:nvSpPr>
        <p:spPr>
          <a:xfrm>
            <a:off x="760763" y="1720840"/>
            <a:ext cx="10316688" cy="3416320"/>
          </a:xfrm>
          <a:prstGeom prst="rect">
            <a:avLst/>
          </a:prstGeom>
          <a:noFill/>
        </p:spPr>
        <p:txBody>
          <a:bodyPr wrap="square">
            <a:spAutoFit/>
          </a:bodyPr>
          <a:lstStyle/>
          <a:p>
            <a:r>
              <a:rPr lang="en-US" b="0" i="0">
                <a:effectLst/>
                <a:latin typeface="Source Sans Pro" panose="020B0503030403020204" pitchFamily="34" charset="0"/>
              </a:rPr>
              <a:t>Here’s a summary of the fetch – decode – execute cycle:</a:t>
            </a:r>
          </a:p>
          <a:p>
            <a:r>
              <a:rPr lang="en-US" b="0" i="0">
                <a:effectLst/>
                <a:latin typeface="Source Sans Pro" panose="020B0503030403020204" pitchFamily="34" charset="0"/>
              </a:rPr>
              <a:t>The processor reviews the program counter to see which command to execute next.</a:t>
            </a:r>
          </a:p>
          <a:p>
            <a:r>
              <a:rPr lang="en-US" b="0" i="0">
                <a:effectLst/>
                <a:latin typeface="Source Sans Pro" panose="020B0503030403020204" pitchFamily="34" charset="0"/>
              </a:rPr>
              <a:t>The program counter gives an address value in the memory of where the next command is.</a:t>
            </a:r>
          </a:p>
          <a:p>
            <a:r>
              <a:rPr lang="en-US" b="0" i="0">
                <a:effectLst/>
                <a:latin typeface="Source Sans Pro" panose="020B0503030403020204" pitchFamily="34" charset="0"/>
              </a:rPr>
              <a:t>The processor fetches the command value from the memory location.</a:t>
            </a:r>
          </a:p>
          <a:p>
            <a:r>
              <a:rPr lang="en-US" b="0" i="0">
                <a:effectLst/>
                <a:latin typeface="Source Sans Pro" panose="020B0503030403020204" pitchFamily="34" charset="0"/>
              </a:rPr>
              <a:t>Once the command has been fetched, it needs to be decoded and executed. For example, this could include taking one value, putting it into the Arithmetic Logic Unit (ALU), then taking a different value from a register and adding the two together.</a:t>
            </a:r>
          </a:p>
          <a:p>
            <a:r>
              <a:rPr lang="en-US" b="0" i="0">
                <a:effectLst/>
                <a:latin typeface="Source Sans Pro" panose="020B0503030403020204" pitchFamily="34" charset="0"/>
              </a:rPr>
              <a:t>Once this has been completed, the processor returns to the program counter to find the next command.</a:t>
            </a:r>
          </a:p>
          <a:p>
            <a:r>
              <a:rPr lang="en-US" b="0" i="0">
                <a:effectLst/>
                <a:latin typeface="Source Sans Pro" panose="020B0503030403020204" pitchFamily="34" charset="0"/>
              </a:rPr>
              <a:t>This cycle is replicated until the program stops.</a:t>
            </a:r>
          </a:p>
          <a:p>
            <a:r>
              <a:rPr lang="en-US" b="0" i="0">
                <a:effectLst/>
                <a:latin typeface="Source Sans Pro" panose="020B0503030403020204" pitchFamily="34" charset="0"/>
              </a:rPr>
              <a:t>The </a:t>
            </a:r>
            <a:r>
              <a:rPr lang="en-US" b="1" i="0">
                <a:effectLst/>
                <a:latin typeface="Source Sans Pro" panose="020B0503030403020204" pitchFamily="34" charset="0"/>
              </a:rPr>
              <a:t>Execute Cycle</a:t>
            </a:r>
            <a:r>
              <a:rPr lang="en-US" b="0" i="0">
                <a:effectLst/>
                <a:latin typeface="Source Sans Pro" panose="020B0503030403020204" pitchFamily="34" charset="0"/>
              </a:rPr>
              <a:t> is the only step useful to the end user, everything else is required to make the execute cycle happen, as it performs the function of the command.  The ALU is utilised if the command involves arithmetic or logical operations</a:t>
            </a:r>
            <a:endParaRPr lang="en-US"/>
          </a:p>
        </p:txBody>
      </p:sp>
    </p:spTree>
    <p:extLst>
      <p:ext uri="{BB962C8B-B14F-4D97-AF65-F5344CB8AC3E}">
        <p14:creationId xmlns:p14="http://schemas.microsoft.com/office/powerpoint/2010/main" val="141941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DF08CC-20B9-9449-A49E-E91CFE61973B}"/>
              </a:ext>
            </a:extLst>
          </p:cNvPr>
          <p:cNvSpPr>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Sequence of operation of control registers</a:t>
            </a:r>
          </a:p>
        </p:txBody>
      </p:sp>
      <p:sp>
        <p:nvSpPr>
          <p:cNvPr id="3" name="Subtitle 2">
            <a:extLst>
              <a:ext uri="{FF2B5EF4-FFF2-40B4-BE49-F238E27FC236}">
                <a16:creationId xmlns:a16="http://schemas.microsoft.com/office/drawing/2014/main" id="{1E4D2A65-04D4-D047-94F2-6556C92C6B91}"/>
              </a:ext>
            </a:extLst>
          </p:cNvPr>
          <p:cNvSpPr>
            <a:spLocks noGrp="1"/>
          </p:cNvSpPr>
          <p:nvPr>
            <p:ph idx="1"/>
          </p:nvPr>
        </p:nvSpPr>
        <p:spPr>
          <a:xfrm>
            <a:off x="818712" y="2222287"/>
            <a:ext cx="9126872" cy="3636511"/>
          </a:xfrm>
        </p:spPr>
        <p:txBody>
          <a:bodyPr/>
          <a:lstStyle/>
          <a:p>
            <a:r>
              <a:rPr lang="en-US" b="0" i="0">
                <a:solidFill>
                  <a:srgbClr val="404040"/>
                </a:solidFill>
                <a:effectLst/>
                <a:latin typeface="Arial" panose="020B0604020202020204" pitchFamily="34" charset="0"/>
              </a:rPr>
              <a:t> </a:t>
            </a:r>
            <a:r>
              <a:rPr lang="en-US" b="0" i="0">
                <a:effectLst/>
                <a:latin typeface="Arial" panose="020B0604020202020204" pitchFamily="34" charset="0"/>
              </a:rPr>
              <a:t>register in the control unit of the CPU that is used to keep track of the address of the current or next instruction. Typically, the program counter is advanced to the next instruction, and then the current instruction is executed. Also known as a "sequence control register" and the "instruction pointer." </a:t>
            </a:r>
            <a:endParaRPr lang="en-US"/>
          </a:p>
        </p:txBody>
      </p:sp>
    </p:spTree>
    <p:extLst>
      <p:ext uri="{BB962C8B-B14F-4D97-AF65-F5344CB8AC3E}">
        <p14:creationId xmlns:p14="http://schemas.microsoft.com/office/powerpoint/2010/main" val="3079835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A167E4-8E44-474D-8410-7930C8898F0F}"/>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Control of arithmetic operations</a:t>
            </a:r>
          </a:p>
        </p:txBody>
      </p:sp>
      <p:sp>
        <p:nvSpPr>
          <p:cNvPr id="11" name="Content Placeholder 2">
            <a:extLst>
              <a:ext uri="{FF2B5EF4-FFF2-40B4-BE49-F238E27FC236}">
                <a16:creationId xmlns:a16="http://schemas.microsoft.com/office/drawing/2014/main" id="{E4675940-5DC5-C546-8972-87C68FF24967}"/>
              </a:ext>
            </a:extLst>
          </p:cNvPr>
          <p:cNvSpPr>
            <a:spLocks noGrp="1"/>
          </p:cNvSpPr>
          <p:nvPr>
            <p:ph idx="1"/>
          </p:nvPr>
        </p:nvSpPr>
        <p:spPr>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fontAlgn="base"/>
            <a:r>
              <a:rPr lang="en-US" b="0" i="0">
                <a:effectLst/>
                <a:latin typeface="-apple-system"/>
              </a:rPr>
              <a:t>An </a:t>
            </a:r>
            <a:r>
              <a:rPr lang="en-US" b="1" i="0">
                <a:effectLst/>
                <a:latin typeface="inherit"/>
              </a:rPr>
              <a:t>arithmetic logic unit</a:t>
            </a:r>
            <a:r>
              <a:rPr lang="en-US" b="0" i="0">
                <a:effectLst/>
                <a:latin typeface="-apple-system"/>
              </a:rPr>
              <a:t> (</a:t>
            </a:r>
            <a:r>
              <a:rPr lang="en-US" b="1" i="0">
                <a:effectLst/>
                <a:latin typeface="inherit"/>
              </a:rPr>
              <a:t>ALU</a:t>
            </a:r>
            <a:r>
              <a:rPr lang="en-US" b="0" i="0">
                <a:effectLst/>
                <a:latin typeface="-apple-system"/>
              </a:rPr>
              <a:t>) is a </a:t>
            </a:r>
            <a:r>
              <a:rPr lang="en-US">
                <a:latin typeface="inherit"/>
              </a:rPr>
              <a:t>combinational digital electronic circuit</a:t>
            </a:r>
            <a:r>
              <a:rPr lang="en-US" b="0" i="0">
                <a:effectLst/>
                <a:latin typeface="-apple-system"/>
              </a:rPr>
              <a:t> that performs </a:t>
            </a:r>
            <a:r>
              <a:rPr lang="en-US">
                <a:latin typeface="inherit"/>
              </a:rPr>
              <a:t>arithmetic </a:t>
            </a:r>
            <a:r>
              <a:rPr lang="en-US" b="0" i="0">
                <a:effectLst/>
                <a:latin typeface="-apple-system"/>
              </a:rPr>
              <a:t>and </a:t>
            </a:r>
            <a:r>
              <a:rPr lang="en-US">
                <a:latin typeface="inherit"/>
              </a:rPr>
              <a:t>bitwise operations</a:t>
            </a:r>
            <a:r>
              <a:rPr lang="en-US" b="0" i="0">
                <a:effectLst/>
                <a:latin typeface="-apple-system"/>
              </a:rPr>
              <a:t> on </a:t>
            </a:r>
            <a:r>
              <a:rPr lang="en-US">
                <a:latin typeface="inherit"/>
              </a:rPr>
              <a:t>integer</a:t>
            </a:r>
            <a:r>
              <a:rPr lang="en-US" b="0" i="0">
                <a:effectLst/>
                <a:latin typeface="-apple-system"/>
              </a:rPr>
              <a:t> </a:t>
            </a:r>
            <a:r>
              <a:rPr lang="en-US">
                <a:latin typeface="inherit"/>
              </a:rPr>
              <a:t>binary numbers</a:t>
            </a:r>
            <a:r>
              <a:rPr lang="en-US" b="0" i="0">
                <a:effectLst/>
                <a:latin typeface="-apple-system"/>
              </a:rPr>
              <a:t>. This is in contrast to a </a:t>
            </a:r>
            <a:r>
              <a:rPr lang="en-US">
                <a:latin typeface="inherit"/>
              </a:rPr>
              <a:t>floating-point unit</a:t>
            </a:r>
            <a:r>
              <a:rPr lang="en-US" b="0" i="0">
                <a:effectLst/>
                <a:latin typeface="-apple-system"/>
              </a:rPr>
              <a:t> (FPU), which operates on </a:t>
            </a:r>
            <a:r>
              <a:rPr lang="en-US">
                <a:latin typeface="inherit"/>
              </a:rPr>
              <a:t>floating poin numbers</a:t>
            </a:r>
            <a:r>
              <a:rPr lang="en-US" b="0" i="0">
                <a:effectLst/>
                <a:latin typeface="-apple-system"/>
              </a:rPr>
              <a:t>. An ALU is a fundamental building block of many types of computing circuits, including the </a:t>
            </a:r>
            <a:r>
              <a:rPr lang="en-US">
                <a:latin typeface="inherit"/>
              </a:rPr>
              <a:t>central processing unit</a:t>
            </a:r>
            <a:r>
              <a:rPr lang="en-US" b="0" i="0">
                <a:effectLst/>
                <a:latin typeface="-apple-system"/>
              </a:rPr>
              <a:t> (CPU) of computers, FPUs, and </a:t>
            </a:r>
            <a:r>
              <a:rPr lang="en-US">
                <a:latin typeface="inherit"/>
              </a:rPr>
              <a:t>graphics processing units</a:t>
            </a:r>
            <a:r>
              <a:rPr lang="en-US" b="0" i="0">
                <a:effectLst/>
                <a:latin typeface="-apple-system"/>
              </a:rPr>
              <a:t>(GPUs). A single CPU, FPU or GPU may contain multiple ALUs.</a:t>
            </a:r>
          </a:p>
          <a:p>
            <a:pPr fontAlgn="base"/>
            <a:r>
              <a:rPr lang="en-US" b="0" i="0">
                <a:effectLst/>
                <a:latin typeface="-apple-system"/>
              </a:rPr>
              <a:t>The inputs to an ALU are the data to be operated on, called </a:t>
            </a:r>
            <a:r>
              <a:rPr lang="en-US">
                <a:latin typeface="inherit"/>
              </a:rPr>
              <a:t>operands</a:t>
            </a:r>
            <a:r>
              <a:rPr lang="en-US" b="0" i="0">
                <a:effectLst/>
                <a:latin typeface="-apple-system"/>
              </a:rPr>
              <a:t>, and a code indicating the operation to be performed; the ALU's output is the result of the performed operation. In many designs, the ALU also has status inputs or outputs, or both, which convey information about a previous operation or the current operation, respectively, between the ALU and external </a:t>
            </a:r>
            <a:r>
              <a:rPr lang="en-US">
                <a:latin typeface="inherit"/>
              </a:rPr>
              <a:t>status registers</a:t>
            </a:r>
            <a:endParaRPr lang="en-US" b="0" i="0">
              <a:effectLst/>
              <a:latin typeface="-apple-system"/>
            </a:endParaRPr>
          </a:p>
          <a:p>
            <a:endParaRPr lang="en-US">
              <a:solidFill>
                <a:schemeClr val="bg1"/>
              </a:solidFill>
            </a:endParaRPr>
          </a:p>
        </p:txBody>
      </p:sp>
    </p:spTree>
    <p:extLst>
      <p:ext uri="{BB962C8B-B14F-4D97-AF65-F5344CB8AC3E}">
        <p14:creationId xmlns:p14="http://schemas.microsoft.com/office/powerpoint/2010/main" val="369827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83D-53DE-6840-B08D-382F4F130C50}"/>
              </a:ext>
            </a:extLst>
          </p:cNvPr>
          <p:cNvSpPr>
            <a:spLocks noGrp="1"/>
          </p:cNvSpPr>
          <p:nvPr>
            <p:ph type="title"/>
          </p:nvPr>
        </p:nvSpPr>
        <p:spPr>
          <a:xfrm>
            <a:off x="1329545" y="744071"/>
            <a:ext cx="10571998" cy="970450"/>
          </a:xfrm>
        </p:spPr>
        <p:txBody>
          <a:bodyPr/>
          <a:lstStyle/>
          <a:p>
            <a:r>
              <a:rPr lang="en-US"/>
              <a:t>INTRODUCTION TO THE COMPUTER ORGANISATION </a:t>
            </a:r>
          </a:p>
        </p:txBody>
      </p:sp>
      <p:sp>
        <p:nvSpPr>
          <p:cNvPr id="7" name="Content Placeholder 6">
            <a:extLst>
              <a:ext uri="{FF2B5EF4-FFF2-40B4-BE49-F238E27FC236}">
                <a16:creationId xmlns:a16="http://schemas.microsoft.com/office/drawing/2014/main" id="{4096FE95-14D9-B341-8AA1-AD5BA9FF0163}"/>
              </a:ext>
            </a:extLst>
          </p:cNvPr>
          <p:cNvSpPr>
            <a:spLocks noGrp="1"/>
          </p:cNvSpPr>
          <p:nvPr>
            <p:ph idx="1"/>
          </p:nvPr>
        </p:nvSpPr>
        <p:spPr>
          <a:xfrm>
            <a:off x="315437" y="1985405"/>
            <a:ext cx="11188783" cy="5789221"/>
          </a:xfrm>
        </p:spPr>
        <p:txBody>
          <a:bodyPr>
            <a:noAutofit/>
          </a:bodyPr>
          <a:lstStyle/>
          <a:p>
            <a:pPr marL="0" indent="0">
              <a:buNone/>
            </a:pPr>
            <a:r>
              <a:rPr lang="en-GB" sz="2400" b="0" i="0">
                <a:effectLst/>
                <a:latin typeface="Open Sans"/>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sz="2400" b="1" i="0">
                <a:effectLst/>
                <a:latin typeface="Open Sans"/>
              </a:rPr>
              <a:t>DIFFERENCE:</a:t>
            </a:r>
            <a:endParaRPr lang="en-GB" sz="2400" b="0" i="0">
              <a:effectLst/>
              <a:latin typeface="Open Sans"/>
            </a:endParaRPr>
          </a:p>
          <a:p>
            <a:r>
              <a:rPr lang="en-GB" sz="2400" b="1" i="0">
                <a:effectLst/>
                <a:latin typeface="Open Sans"/>
              </a:rPr>
              <a:t>Computer Organization </a:t>
            </a:r>
            <a:r>
              <a:rPr lang="en-GB" sz="2400" b="0" i="0">
                <a:effectLst/>
                <a:latin typeface="Open Sans"/>
              </a:rPr>
              <a:t>is study of the system from software point of view and gives overall description of the system and working principles without going into much detail. In other words, it is mainly about the programmer’s or user point of view.</a:t>
            </a:r>
          </a:p>
          <a:p>
            <a:r>
              <a:rPr lang="en-GB" sz="2400" b="1" i="0">
                <a:effectLst/>
                <a:latin typeface="Open Sans"/>
              </a:rPr>
              <a:t>Computer Architecture </a:t>
            </a:r>
            <a:r>
              <a:rPr lang="en-GB" sz="2400" b="0" i="0">
                <a:effectLst/>
                <a:latin typeface="Open Sans"/>
              </a:rPr>
              <a:t>is study of the system from hardware point of view and emphasis on how the system is implemented. Basically, throws light on the designer’s point of view.</a:t>
            </a:r>
          </a:p>
          <a:p>
            <a:pPr marL="0" indent="0">
              <a:buNone/>
            </a:pPr>
            <a:endParaRPr lang="en-US" sz="2400"/>
          </a:p>
        </p:txBody>
      </p:sp>
    </p:spTree>
    <p:extLst>
      <p:ext uri="{BB962C8B-B14F-4D97-AF65-F5344CB8AC3E}">
        <p14:creationId xmlns:p14="http://schemas.microsoft.com/office/powerpoint/2010/main" val="1465068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D060A9-2FA1-7444-B72E-0DF1C9B7299B}"/>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Microprogramming concepts</a:t>
            </a:r>
          </a:p>
        </p:txBody>
      </p:sp>
      <p:sp>
        <p:nvSpPr>
          <p:cNvPr id="5" name="Content Placeholder 4">
            <a:extLst>
              <a:ext uri="{FF2B5EF4-FFF2-40B4-BE49-F238E27FC236}">
                <a16:creationId xmlns:a16="http://schemas.microsoft.com/office/drawing/2014/main" id="{E76D80BB-6224-D54F-B589-4E9214E080E3}"/>
              </a:ext>
            </a:extLst>
          </p:cNvPr>
          <p:cNvSpPr>
            <a:spLocks noGrp="1"/>
          </p:cNvSpPr>
          <p:nvPr>
            <p:ph idx="1"/>
          </p:nvPr>
        </p:nvSpPr>
        <p:spPr/>
        <p:txBody>
          <a:bodyPr>
            <a:normAutofit fontScale="92500"/>
          </a:bodyPr>
          <a:lstStyle/>
          <a:p>
            <a:r>
              <a:rPr lang="en-US" b="1" i="0">
                <a:effectLst/>
                <a:latin typeface="Times New Roman" panose="02020603050405020304" pitchFamily="18" charset="0"/>
              </a:rPr>
              <a:t>Basic Concepts of Microprogramming:</a:t>
            </a:r>
            <a:endParaRPr lang="en-US" b="0" i="0">
              <a:effectLst/>
              <a:latin typeface="Times New Roman" panose="02020603050405020304" pitchFamily="18" charset="0"/>
            </a:endParaRPr>
          </a:p>
          <a:p>
            <a:r>
              <a:rPr lang="en-US" b="1" i="0">
                <a:effectLst/>
                <a:latin typeface="Times New Roman" panose="02020603050405020304" pitchFamily="18" charset="0"/>
              </a:rPr>
              <a:t>Control word (CW):</a:t>
            </a:r>
            <a:r>
              <a:rPr lang="en-US" b="0" i="0">
                <a:effectLst/>
                <a:latin typeface="Times New Roman" panose="02020603050405020304" pitchFamily="18" charset="0"/>
              </a:rPr>
              <a:t>A word with each bit for one of the control signals. Each step of the instruction execution is represented by a control word with all of the bits corresponding to the control signals needed for the step set to one.</a:t>
            </a:r>
          </a:p>
          <a:p>
            <a:r>
              <a:rPr lang="en-US" b="1" i="0">
                <a:effectLst/>
                <a:latin typeface="Times New Roman" panose="02020603050405020304" pitchFamily="18" charset="0"/>
              </a:rPr>
              <a:t>Microinstruction:</a:t>
            </a:r>
            <a:r>
              <a:rPr lang="en-US" b="0" i="0">
                <a:effectLst/>
                <a:latin typeface="Times New Roman" panose="02020603050405020304" pitchFamily="18" charset="0"/>
              </a:rPr>
              <a:t>Each step in a sequence of steps in the execution of a certain machine instruction is considered as a </a:t>
            </a:r>
            <a:r>
              <a:rPr lang="en-US" b="0" i="1">
                <a:effectLst/>
                <a:latin typeface="Times New Roman" panose="02020603050405020304" pitchFamily="18" charset="0"/>
              </a:rPr>
              <a:t>microinstruction</a:t>
            </a:r>
            <a:r>
              <a:rPr lang="en-US" b="0" i="0">
                <a:effectLst/>
                <a:latin typeface="Times New Roman" panose="02020603050405020304" pitchFamily="18" charset="0"/>
              </a:rPr>
              <a:t>, and it is represented by a control word. All of the bits corresponding to the control signals that need to be asserted in this step are set to 1, and all others are set to 0 (</a:t>
            </a:r>
            <a:r>
              <a:rPr lang="en-US" b="0" i="1">
                <a:effectLst/>
                <a:latin typeface="Times New Roman" panose="02020603050405020304" pitchFamily="18" charset="0"/>
              </a:rPr>
              <a:t>horizontal organization</a:t>
            </a:r>
            <a:r>
              <a:rPr lang="en-US" b="0" i="0">
                <a:effectLst/>
                <a:latin typeface="Times New Roman" panose="02020603050405020304" pitchFamily="18" charset="0"/>
              </a:rPr>
              <a:t>).</a:t>
            </a:r>
          </a:p>
          <a:p>
            <a:r>
              <a:rPr lang="en-US" b="1" i="0">
                <a:effectLst/>
                <a:latin typeface="Times New Roman" panose="02020603050405020304" pitchFamily="18" charset="0"/>
              </a:rPr>
              <a:t>Microprogram:</a:t>
            </a:r>
            <a:r>
              <a:rPr lang="en-US" b="0" i="0">
                <a:effectLst/>
                <a:latin typeface="Times New Roman" panose="02020603050405020304" pitchFamily="18" charset="0"/>
              </a:rPr>
              <a:t>Composed of a sequence of microinstructions corresponding to the sequence of steps in the execution of a given machine instruction.</a:t>
            </a:r>
          </a:p>
          <a:p>
            <a:r>
              <a:rPr lang="en-US" b="1" i="0">
                <a:effectLst/>
                <a:latin typeface="Times New Roman" panose="02020603050405020304" pitchFamily="18" charset="0"/>
              </a:rPr>
              <a:t>Microprogramming:</a:t>
            </a:r>
            <a:r>
              <a:rPr lang="en-US" b="0" i="0">
                <a:effectLst/>
                <a:latin typeface="Times New Roman" panose="02020603050405020304" pitchFamily="18" charset="0"/>
              </a:rPr>
              <a:t>The method of generating the control signals by properly setting the individual bits in a control word of a step.</a:t>
            </a:r>
          </a:p>
          <a:p>
            <a:endParaRPr lang="en-US"/>
          </a:p>
          <a:p>
            <a:pPr marL="0" indent="0">
              <a:buNone/>
            </a:pPr>
            <a:endParaRPr lang="en-US"/>
          </a:p>
        </p:txBody>
      </p:sp>
    </p:spTree>
    <p:extLst>
      <p:ext uri="{BB962C8B-B14F-4D97-AF65-F5344CB8AC3E}">
        <p14:creationId xmlns:p14="http://schemas.microsoft.com/office/powerpoint/2010/main" val="1849375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EC81DD-B482-1A47-A410-486D995470AC}"/>
              </a:ext>
            </a:extLst>
          </p:cNvPr>
          <p:cNvPicPr>
            <a:picLocks noChangeAspect="1"/>
          </p:cNvPicPr>
          <p:nvPr/>
        </p:nvPicPr>
        <p:blipFill>
          <a:blip r:embed="rId2"/>
          <a:stretch>
            <a:fillRect/>
          </a:stretch>
        </p:blipFill>
        <p:spPr>
          <a:xfrm>
            <a:off x="1085726" y="1776412"/>
            <a:ext cx="4016952" cy="33051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9" name="Picture 8">
            <a:extLst>
              <a:ext uri="{FF2B5EF4-FFF2-40B4-BE49-F238E27FC236}">
                <a16:creationId xmlns:a16="http://schemas.microsoft.com/office/drawing/2014/main" id="{2116A2C0-D197-9B47-AF7E-93C43375F133}"/>
              </a:ext>
            </a:extLst>
          </p:cNvPr>
          <p:cNvPicPr>
            <a:picLocks noGrp="1" noChangeAspect="1"/>
          </p:cNvPicPr>
          <p:nvPr/>
        </p:nvPicPr>
        <p:blipFill>
          <a:blip r:embed="rId3"/>
          <a:stretch>
            <a:fillRect/>
          </a:stretch>
        </p:blipFill>
        <p:spPr>
          <a:xfrm>
            <a:off x="6846867" y="1751292"/>
            <a:ext cx="3849744" cy="316432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24465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title"/>
          </p:nvPr>
        </p:nvSpPr>
        <p:spPr/>
        <p:txBody>
          <a:bodyPr>
            <a:normAutofit fontScale="90000"/>
          </a:bodyPr>
          <a:lstStyle/>
          <a:p>
            <a:br>
              <a:rPr lang="en-IN" dirty="0"/>
            </a:br>
            <a:r>
              <a:rPr lang="en-IN" dirty="0"/>
              <a:t>CPU Organisation</a:t>
            </a:r>
            <a:endParaRPr lang="en-US" dirty="0"/>
          </a:p>
        </p:txBody>
      </p:sp>
      <p:sp>
        <p:nvSpPr>
          <p:cNvPr id="3" name="Subtitle 2">
            <a:extLst>
              <a:ext uri="{FF2B5EF4-FFF2-40B4-BE49-F238E27FC236}">
                <a16:creationId xmlns:a16="http://schemas.microsoft.com/office/drawing/2014/main" id="{512060B7-477E-8B42-B48C-39ED9BFEA999}"/>
              </a:ext>
            </a:extLst>
          </p:cNvPr>
          <p:cNvSpPr>
            <a:spLocks noGrp="1"/>
          </p:cNvSpPr>
          <p:nvPr>
            <p:ph idx="1"/>
          </p:nvPr>
        </p:nvSpPr>
        <p:spPr/>
        <p:txBody>
          <a:bodyPr>
            <a:normAutofit/>
          </a:bodyPr>
          <a:lstStyle/>
          <a:p>
            <a:r>
              <a:rPr lang="en-IN" sz="2400" dirty="0"/>
              <a:t>General Resistor Organisation</a:t>
            </a:r>
          </a:p>
          <a:p>
            <a:r>
              <a:rPr lang="en-IN" sz="2400" dirty="0"/>
              <a:t>Stack organisation and Accumulator types</a:t>
            </a:r>
          </a:p>
          <a:p>
            <a:r>
              <a:rPr lang="en-IN" sz="2400" dirty="0"/>
              <a:t>Instruction Format</a:t>
            </a:r>
          </a:p>
          <a:p>
            <a:r>
              <a:rPr lang="en-IN" sz="2400" dirty="0"/>
              <a:t>Addressing Modes</a:t>
            </a:r>
          </a:p>
          <a:p>
            <a:endParaRPr lang="en-US" sz="2400" dirty="0"/>
          </a:p>
        </p:txBody>
      </p:sp>
    </p:spTree>
    <p:extLst>
      <p:ext uri="{BB962C8B-B14F-4D97-AF65-F5344CB8AC3E}">
        <p14:creationId xmlns:p14="http://schemas.microsoft.com/office/powerpoint/2010/main" val="3574425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A97-954B-174E-9230-F32F076B32B4}"/>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FE225E1D-FD8D-E747-93CC-DA78B8663649}"/>
              </a:ext>
            </a:extLst>
          </p:cNvPr>
          <p:cNvSpPr>
            <a:spLocks noGrp="1"/>
          </p:cNvSpPr>
          <p:nvPr>
            <p:ph idx="1"/>
          </p:nvPr>
        </p:nvSpPr>
        <p:spPr/>
        <p:txBody>
          <a:bodyPr>
            <a:normAutofit/>
          </a:bodyPr>
          <a:lstStyle/>
          <a:p>
            <a:r>
              <a:rPr lang="en-IN"/>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a:t>The register set stores intermediate data used during the execution of the instructions.</a:t>
            </a:r>
          </a:p>
          <a:p>
            <a:pPr marL="457200" indent="-457200">
              <a:buFont typeface="+mj-lt"/>
              <a:buAutoNum type="arabicPeriod"/>
            </a:pPr>
            <a:r>
              <a:rPr lang="en-IN"/>
              <a:t>The arithmetic logic unit(ALU) performs the required microoperations for executing the instructions.</a:t>
            </a:r>
          </a:p>
          <a:p>
            <a:pPr marL="457200" indent="-457200">
              <a:buFont typeface="+mj-lt"/>
              <a:buAutoNum type="arabicPeriod"/>
            </a:pPr>
            <a:r>
              <a:rPr lang="en-IN"/>
              <a:t>The control unit supervises the transfer of information among the registers and instruct the ALU as to which operation to perform.</a:t>
            </a:r>
          </a:p>
          <a:p>
            <a:r>
              <a:rPr lang="en-IN"/>
              <a:t>The CPU performs a variety of functions dictated by the type of instruction that are incorporated in the computer.</a:t>
            </a:r>
            <a:endParaRPr lang="en-US"/>
          </a:p>
        </p:txBody>
      </p:sp>
    </p:spTree>
    <p:extLst>
      <p:ext uri="{BB962C8B-B14F-4D97-AF65-F5344CB8AC3E}">
        <p14:creationId xmlns:p14="http://schemas.microsoft.com/office/powerpoint/2010/main" val="3087838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644F9E-17D9-9745-9866-AAC87A609F24}"/>
              </a:ext>
            </a:extLst>
          </p:cNvPr>
          <p:cNvSpPr>
            <a:spLocks noGrp="1"/>
          </p:cNvSpPr>
          <p:nvPr>
            <p:ph idx="4294967295"/>
          </p:nvPr>
        </p:nvSpPr>
        <p:spPr>
          <a:xfrm>
            <a:off x="723653" y="633413"/>
            <a:ext cx="11468347" cy="3475037"/>
          </a:xfrm>
        </p:spPr>
        <p:txBody>
          <a:bodyPr>
            <a:normAutofit/>
          </a:bodyPr>
          <a:lstStyle/>
          <a:p>
            <a:r>
              <a:rPr lang="en-IN" sz="2400"/>
              <a:t>This includes the instruction formats, addressing modes, the instruction set, and the general organisation of the CPU registers leading to two computer architectures as reduced instruction set computer(RISC) and complex instruction set computer(CISC).</a:t>
            </a:r>
            <a:endParaRPr lang="en-US" sz="2400"/>
          </a:p>
        </p:txBody>
      </p:sp>
    </p:spTree>
    <p:extLst>
      <p:ext uri="{BB962C8B-B14F-4D97-AF65-F5344CB8AC3E}">
        <p14:creationId xmlns:p14="http://schemas.microsoft.com/office/powerpoint/2010/main" val="103115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DB1-9EA1-FE46-AD43-3EBA94952867}"/>
              </a:ext>
            </a:extLst>
          </p:cNvPr>
          <p:cNvSpPr>
            <a:spLocks noGrp="1"/>
          </p:cNvSpPr>
          <p:nvPr>
            <p:ph type="title"/>
          </p:nvPr>
        </p:nvSpPr>
        <p:spPr/>
        <p:txBody>
          <a:bodyPr/>
          <a:lstStyle/>
          <a:p>
            <a:r>
              <a:rPr lang="en-IN"/>
              <a:t>General Register Organisation</a:t>
            </a:r>
            <a:endParaRPr lang="en-US"/>
          </a:p>
        </p:txBody>
      </p:sp>
      <p:sp>
        <p:nvSpPr>
          <p:cNvPr id="3" name="Content Placeholder 2">
            <a:extLst>
              <a:ext uri="{FF2B5EF4-FFF2-40B4-BE49-F238E27FC236}">
                <a16:creationId xmlns:a16="http://schemas.microsoft.com/office/drawing/2014/main" id="{6726C542-EC4C-FF4C-AD77-0AF36A48F209}"/>
              </a:ext>
            </a:extLst>
          </p:cNvPr>
          <p:cNvSpPr>
            <a:spLocks noGrp="1"/>
          </p:cNvSpPr>
          <p:nvPr>
            <p:ph idx="1"/>
          </p:nvPr>
        </p:nvSpPr>
        <p:spPr/>
        <p:txBody>
          <a:bodyPr>
            <a:normAutofit/>
          </a:bodyPr>
          <a:lstStyle/>
          <a:p>
            <a:r>
              <a:rPr lang="en-IN"/>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a:t>BUS SYSTEM</a:t>
            </a:r>
          </a:p>
          <a:p>
            <a:r>
              <a:rPr lang="en-IN"/>
              <a:t>A bus organisation for seven CPU registers is shown. The output of each register is connected to two multiplexers(MUX) to form the two buses A and B. The selection lines in each mutliplexer select one register or the input data for the particular bus.</a:t>
            </a:r>
            <a:endParaRPr lang="en-US"/>
          </a:p>
        </p:txBody>
      </p:sp>
    </p:spTree>
    <p:extLst>
      <p:ext uri="{BB962C8B-B14F-4D97-AF65-F5344CB8AC3E}">
        <p14:creationId xmlns:p14="http://schemas.microsoft.com/office/powerpoint/2010/main" val="3620634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222500"/>
            <a:ext cx="10553700" cy="3636963"/>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222500"/>
            <a:ext cx="10553700" cy="3636963"/>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a:bodyPr>
          <a:lstStyle/>
          <a:p>
            <a:r>
              <a:rPr lang="en-US"/>
              <a:t>The ALU provides arithmetic and logic operations. In addition, the CPU must provide shift operations. The shifter may be placed in the input of the ALU to provide a preshift capability, or at the output of the ALU to provide postshifting capability. In some cases, the shift operations are included with the ALU. An arithmetic logic and shift unit was designed in Sec. 4-7. The functiton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EA56CC9-D151-2D49-83D6-99CB08B04D31}"/>
              </a:ext>
            </a:extLst>
          </p:cNvPr>
          <p:cNvPicPr>
            <a:picLocks noChangeAspect="1"/>
          </p:cNvPicPr>
          <p:nvPr/>
        </p:nvPicPr>
        <p:blipFill>
          <a:blip r:embed="rId2"/>
          <a:stretch>
            <a:fillRect/>
          </a:stretch>
        </p:blipFill>
        <p:spPr>
          <a:xfrm>
            <a:off x="333992" y="295353"/>
            <a:ext cx="3506933" cy="2432261"/>
          </a:xfrm>
          <a:prstGeom prst="rect">
            <a:avLst/>
          </a:prstGeom>
        </p:spPr>
      </p:pic>
      <p:sp>
        <p:nvSpPr>
          <p:cNvPr id="7" name="TextBox 6">
            <a:extLst>
              <a:ext uri="{FF2B5EF4-FFF2-40B4-BE49-F238E27FC236}">
                <a16:creationId xmlns:a16="http://schemas.microsoft.com/office/drawing/2014/main" id="{40319D7F-DAB2-1F49-A0C4-46D14A33B998}"/>
              </a:ext>
            </a:extLst>
          </p:cNvPr>
          <p:cNvSpPr txBox="1"/>
          <p:nvPr/>
        </p:nvSpPr>
        <p:spPr>
          <a:xfrm>
            <a:off x="4564576" y="482267"/>
            <a:ext cx="7293432" cy="2308324"/>
          </a:xfrm>
          <a:prstGeom prst="rect">
            <a:avLst/>
          </a:prstGeom>
          <a:noFill/>
        </p:spPr>
        <p:txBody>
          <a:bodyPr wrap="square">
            <a:spAutoFit/>
          </a:bodyPr>
          <a:lstStyle/>
          <a:p>
            <a:pPr algn="l"/>
            <a:r>
              <a:rPr lang="en-GB" sz="2400" b="0" i="0">
                <a:effectLst/>
                <a:latin typeface="Open Sans"/>
              </a:rPr>
              <a:t>FUNCTIONAL BLOCKS</a:t>
            </a:r>
          </a:p>
          <a:p>
            <a:pPr algn="l"/>
            <a:r>
              <a:rPr lang="en-GB" sz="2400" b="0" i="0">
                <a:effectLst/>
                <a:latin typeface="Open Sans"/>
              </a:rPr>
              <a:t>A computer consists of various functional blocks- Input, Output, Memory, arithmetic</a:t>
            </a:r>
            <a:r>
              <a:rPr lang="en-GB" sz="2400" b="0" i="0">
                <a:solidFill>
                  <a:srgbClr val="353434"/>
                </a:solidFill>
                <a:effectLst/>
                <a:latin typeface="Open Sans"/>
              </a:rPr>
              <a:t> </a:t>
            </a:r>
            <a:r>
              <a:rPr lang="en-GB" sz="2400" b="0" i="0">
                <a:effectLst/>
                <a:latin typeface="Open Sans"/>
              </a:rPr>
              <a:t>and logical unit, control units</a:t>
            </a:r>
            <a:r>
              <a:rPr lang="en-GB" sz="2400" b="0" i="0">
                <a:solidFill>
                  <a:srgbClr val="353434"/>
                </a:solidFill>
                <a:effectLst/>
                <a:latin typeface="Open Sans"/>
              </a:rPr>
              <a:t>.</a:t>
            </a:r>
          </a:p>
          <a:p>
            <a:br>
              <a:rPr lang="en-GB" sz="2400"/>
            </a:br>
            <a:endParaRPr lang="en-US" sz="2400"/>
          </a:p>
        </p:txBody>
      </p:sp>
      <p:pic>
        <p:nvPicPr>
          <p:cNvPr id="10" name="Picture 10">
            <a:extLst>
              <a:ext uri="{FF2B5EF4-FFF2-40B4-BE49-F238E27FC236}">
                <a16:creationId xmlns:a16="http://schemas.microsoft.com/office/drawing/2014/main" id="{CA531685-F889-A046-942B-5396E8A68FCB}"/>
              </a:ext>
            </a:extLst>
          </p:cNvPr>
          <p:cNvPicPr>
            <a:picLocks noChangeAspect="1"/>
          </p:cNvPicPr>
          <p:nvPr/>
        </p:nvPicPr>
        <p:blipFill>
          <a:blip r:embed="rId3"/>
          <a:stretch>
            <a:fillRect/>
          </a:stretch>
        </p:blipFill>
        <p:spPr>
          <a:xfrm>
            <a:off x="411925" y="3046918"/>
            <a:ext cx="3429000" cy="2166938"/>
          </a:xfrm>
          <a:prstGeom prst="rect">
            <a:avLst/>
          </a:prstGeom>
        </p:spPr>
      </p:pic>
      <p:sp>
        <p:nvSpPr>
          <p:cNvPr id="15" name="TextBox 14">
            <a:extLst>
              <a:ext uri="{FF2B5EF4-FFF2-40B4-BE49-F238E27FC236}">
                <a16:creationId xmlns:a16="http://schemas.microsoft.com/office/drawing/2014/main" id="{47430EBC-8559-B745-925B-0C71D8563E23}"/>
              </a:ext>
            </a:extLst>
          </p:cNvPr>
          <p:cNvSpPr txBox="1"/>
          <p:nvPr/>
        </p:nvSpPr>
        <p:spPr>
          <a:xfrm>
            <a:off x="4564576" y="2220749"/>
            <a:ext cx="6095766" cy="4154984"/>
          </a:xfrm>
          <a:prstGeom prst="rect">
            <a:avLst/>
          </a:prstGeom>
          <a:noFill/>
        </p:spPr>
        <p:txBody>
          <a:bodyPr wrap="square">
            <a:spAutoFit/>
          </a:bodyPr>
          <a:lstStyle/>
          <a:p>
            <a:pPr algn="l">
              <a:buFont typeface="Arial" panose="020B0604020202020204" pitchFamily="34" charset="0"/>
              <a:buChar char="•"/>
            </a:pPr>
            <a:r>
              <a:rPr lang="en-GB" sz="2400" b="1" i="0">
                <a:effectLst/>
                <a:latin typeface="Open Sans"/>
              </a:rPr>
              <a:t>Input</a:t>
            </a:r>
            <a:r>
              <a:rPr lang="en-GB" sz="2400" b="0" i="0">
                <a:effectLst/>
                <a:latin typeface="Open Sans"/>
              </a:rPr>
              <a:t> </a:t>
            </a:r>
            <a:r>
              <a:rPr lang="en-GB" sz="2400" b="1" i="0">
                <a:effectLst/>
                <a:latin typeface="Open Sans"/>
              </a:rPr>
              <a:t>device</a:t>
            </a:r>
            <a:r>
              <a:rPr lang="en-GB" sz="2400" b="0" i="0">
                <a:effectLst/>
                <a:latin typeface="Open Sans"/>
              </a:rPr>
              <a:t> provides information in the form of program to the computer and stores it in the </a:t>
            </a:r>
            <a:r>
              <a:rPr lang="en-GB" sz="2400" b="1" i="0">
                <a:effectLst/>
                <a:latin typeface="Open Sans"/>
              </a:rPr>
              <a:t>memory</a:t>
            </a:r>
            <a:r>
              <a:rPr lang="en-GB" sz="2400" b="0" i="0">
                <a:effectLst/>
                <a:latin typeface="Open Sans"/>
              </a:rPr>
              <a:t>.</a:t>
            </a:r>
          </a:p>
          <a:p>
            <a:pPr algn="l">
              <a:buFont typeface="Arial" panose="020B0604020202020204" pitchFamily="34" charset="0"/>
              <a:buChar char="•"/>
            </a:pPr>
            <a:r>
              <a:rPr lang="en-GB" sz="2400" b="0" i="0">
                <a:effectLst/>
                <a:latin typeface="Open Sans"/>
              </a:rPr>
              <a:t>Further the information is fetched from </a:t>
            </a:r>
            <a:r>
              <a:rPr lang="en-GB" sz="2400" b="1" i="0">
                <a:effectLst/>
                <a:latin typeface="Open Sans"/>
              </a:rPr>
              <a:t>memory</a:t>
            </a:r>
            <a:r>
              <a:rPr lang="en-GB" sz="2400" b="0" i="0">
                <a:effectLst/>
                <a:latin typeface="Open Sans"/>
              </a:rPr>
              <a:t> to the </a:t>
            </a:r>
            <a:r>
              <a:rPr lang="en-GB" sz="2400" b="1" i="0">
                <a:effectLst/>
                <a:latin typeface="Open Sans"/>
              </a:rPr>
              <a:t>processer</a:t>
            </a:r>
            <a:r>
              <a:rPr lang="en-GB" sz="2400" b="0" i="0">
                <a:effectLst/>
                <a:latin typeface="Open Sans"/>
              </a:rPr>
              <a:t>.</a:t>
            </a:r>
          </a:p>
          <a:p>
            <a:pPr algn="l">
              <a:buFont typeface="Arial" panose="020B0604020202020204" pitchFamily="34" charset="0"/>
              <a:buChar char="•"/>
            </a:pPr>
            <a:r>
              <a:rPr lang="en-GB" sz="2400" b="0" i="0">
                <a:effectLst/>
                <a:latin typeface="Open Sans"/>
              </a:rPr>
              <a:t>Inside the </a:t>
            </a:r>
            <a:r>
              <a:rPr lang="en-GB" sz="2400" b="1" i="0">
                <a:effectLst/>
                <a:latin typeface="Open Sans"/>
              </a:rPr>
              <a:t>processor</a:t>
            </a:r>
            <a:r>
              <a:rPr lang="en-GB" sz="2400" b="0" i="0">
                <a:effectLst/>
                <a:latin typeface="Open Sans"/>
              </a:rPr>
              <a:t>, it is processed by the </a:t>
            </a:r>
            <a:r>
              <a:rPr lang="en-GB" sz="2400" b="1" i="0">
                <a:effectLst/>
                <a:latin typeface="Open Sans"/>
              </a:rPr>
              <a:t>ALU</a:t>
            </a:r>
            <a:r>
              <a:rPr lang="en-GB" sz="2400" b="0" i="0">
                <a:effectLst/>
                <a:latin typeface="Open Sans"/>
              </a:rPr>
              <a:t>.</a:t>
            </a:r>
          </a:p>
          <a:p>
            <a:pPr algn="l">
              <a:buFont typeface="Arial" panose="020B0604020202020204" pitchFamily="34" charset="0"/>
              <a:buChar char="•"/>
            </a:pPr>
            <a:r>
              <a:rPr lang="en-GB" sz="2400" b="0" i="0">
                <a:effectLst/>
                <a:latin typeface="Open Sans"/>
              </a:rPr>
              <a:t>The processed output further passes to </a:t>
            </a:r>
            <a:r>
              <a:rPr lang="en-GB" sz="2400" b="1" i="0">
                <a:effectLst/>
                <a:latin typeface="Open Sans"/>
              </a:rPr>
              <a:t>output</a:t>
            </a:r>
            <a:r>
              <a:rPr lang="en-GB" sz="2400" b="0" i="0">
                <a:effectLst/>
                <a:latin typeface="Open Sans"/>
              </a:rPr>
              <a:t> </a:t>
            </a:r>
            <a:r>
              <a:rPr lang="en-GB" sz="2400" b="1" i="0">
                <a:effectLst/>
                <a:latin typeface="Open Sans"/>
              </a:rPr>
              <a:t>devices.</a:t>
            </a:r>
            <a:endParaRPr lang="en-GB" sz="2400" b="0" i="0">
              <a:effectLst/>
              <a:latin typeface="Open Sans"/>
            </a:endParaRPr>
          </a:p>
          <a:p>
            <a:pPr algn="l">
              <a:buFont typeface="Arial" panose="020B0604020202020204" pitchFamily="34" charset="0"/>
              <a:buChar char="•"/>
            </a:pPr>
            <a:r>
              <a:rPr lang="en-GB" sz="2400" b="0" i="0">
                <a:effectLst/>
                <a:latin typeface="Open Sans"/>
              </a:rPr>
              <a:t>All these activities are controlled by </a:t>
            </a:r>
            <a:r>
              <a:rPr lang="en-GB" sz="2400" b="1" i="0">
                <a:effectLst/>
                <a:latin typeface="Open Sans"/>
              </a:rPr>
              <a:t>control</a:t>
            </a:r>
            <a:r>
              <a:rPr lang="en-GB" sz="2400" b="0" i="0">
                <a:effectLst/>
                <a:latin typeface="Open Sans"/>
              </a:rPr>
              <a:t> </a:t>
            </a:r>
            <a:r>
              <a:rPr lang="en-GB" sz="2400" b="1" i="0">
                <a:effectLst/>
                <a:latin typeface="Open Sans"/>
              </a:rPr>
              <a:t>unit</a:t>
            </a:r>
            <a:r>
              <a:rPr lang="en-GB" sz="2400" b="0" i="0">
                <a:effectLst/>
                <a:latin typeface="Open Sans"/>
              </a:rPr>
              <a:t>.</a:t>
            </a:r>
          </a:p>
        </p:txBody>
      </p:sp>
    </p:spTree>
    <p:extLst>
      <p:ext uri="{BB962C8B-B14F-4D97-AF65-F5344CB8AC3E}">
        <p14:creationId xmlns:p14="http://schemas.microsoft.com/office/powerpoint/2010/main" val="99616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ORGANIZATION</a:t>
            </a:r>
          </a:p>
        </p:txBody>
      </p:sp>
      <p:sp>
        <p:nvSpPr>
          <p:cNvPr id="3" name="Content Placeholder 2"/>
          <p:cNvSpPr>
            <a:spLocks noGrp="1"/>
          </p:cNvSpPr>
          <p:nvPr>
            <p:ph idx="1"/>
          </p:nvPr>
        </p:nvSpPr>
        <p:spPr>
          <a:xfrm>
            <a:off x="1387701" y="2498501"/>
            <a:ext cx="9601197" cy="3857222"/>
          </a:xfrm>
        </p:spPr>
        <p:txBody>
          <a:bodyPr>
            <a:noAutofit/>
          </a:bodyPr>
          <a:lstStyle/>
          <a:p>
            <a:r>
              <a:rPr lang="en-US" sz="200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a:t> The stack in digital computers is essentially a memory unit with an address register that can count only ( after  an inital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a:p>
        </p:txBody>
      </p:sp>
    </p:spTree>
    <p:extLst>
      <p:ext uri="{BB962C8B-B14F-4D97-AF65-F5344CB8AC3E}">
        <p14:creationId xmlns:p14="http://schemas.microsoft.com/office/powerpoint/2010/main" val="2334084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2738" y="1056068"/>
            <a:ext cx="9414456" cy="3416320"/>
          </a:xfrm>
          <a:prstGeom prst="rect">
            <a:avLst/>
          </a:prstGeom>
        </p:spPr>
        <p:txBody>
          <a:bodyPr wrap="square">
            <a:spAutoFit/>
          </a:bodyPr>
          <a:lstStyle/>
          <a:p>
            <a:pPr marL="342900" indent="-342900">
              <a:buFont typeface="Arial" panose="020B0604020202020204" pitchFamily="34" charset="0"/>
              <a:buChar char="•"/>
            </a:pPr>
            <a:r>
              <a:rPr lang="en-US" sz="240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E2202-33BD-8E43-B3DD-7EECC59CACC8}"/>
              </a:ext>
            </a:extLst>
          </p:cNvPr>
          <p:cNvSpPr>
            <a:spLocks noGrp="1"/>
          </p:cNvSpPr>
          <p:nvPr>
            <p:ph type="title"/>
          </p:nvPr>
        </p:nvSpPr>
        <p:spPr>
          <a:xfrm>
            <a:off x="818712" y="161663"/>
            <a:ext cx="9601196" cy="1303867"/>
          </a:xfrm>
        </p:spPr>
        <p:txBody>
          <a:bodyPr>
            <a:normAutofit/>
          </a:bodyPr>
          <a:lstStyle/>
          <a:p>
            <a:r>
              <a:rPr lang="en-IN"/>
              <a:t>ACCUMULATOR TYPE ORGANISATION</a:t>
            </a:r>
            <a:endParaRPr lang="en-US"/>
          </a:p>
        </p:txBody>
      </p:sp>
      <p:sp>
        <p:nvSpPr>
          <p:cNvPr id="5" name="Content Placeholder 4">
            <a:extLst>
              <a:ext uri="{FF2B5EF4-FFF2-40B4-BE49-F238E27FC236}">
                <a16:creationId xmlns:a16="http://schemas.microsoft.com/office/drawing/2014/main" id="{C7E90C7B-2434-E644-A4E4-4847DCD788CB}"/>
              </a:ext>
            </a:extLst>
          </p:cNvPr>
          <p:cNvSpPr>
            <a:spLocks noGrp="1"/>
          </p:cNvSpPr>
          <p:nvPr>
            <p:ph idx="1"/>
          </p:nvPr>
        </p:nvSpPr>
        <p:spPr>
          <a:xfrm>
            <a:off x="818711" y="3655372"/>
            <a:ext cx="10629843" cy="2203425"/>
          </a:xfrm>
        </p:spPr>
        <p:txBody>
          <a:bodyPr>
            <a:noAutofit/>
          </a:bodyPr>
          <a:lstStyle/>
          <a:p>
            <a:r>
              <a:rPr lang="en-IN" sz="2000" b="0" i="0">
                <a:effectLst/>
                <a:latin typeface="Merriweather"/>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sz="2000" b="1" i="0">
                <a:effectLst/>
                <a:latin typeface="Merriweather"/>
              </a:rPr>
              <a:t>One address field</a:t>
            </a:r>
            <a:r>
              <a:rPr lang="en-IN" sz="2000" b="0" i="0">
                <a:effectLst/>
                <a:latin typeface="Merriweather"/>
              </a:rPr>
              <a:t>. Due to this the CPU is known as </a:t>
            </a:r>
            <a:r>
              <a:rPr lang="en-IN" sz="2000" b="1" i="0">
                <a:effectLst/>
                <a:latin typeface="Merriweather"/>
              </a:rPr>
              <a:t>One Address Machine</a:t>
            </a:r>
            <a:r>
              <a:rPr lang="en-IN" sz="2000" b="0" i="0">
                <a:effectLst/>
                <a:latin typeface="Merriweather"/>
              </a:rPr>
              <a:t>.</a:t>
            </a:r>
          </a:p>
          <a:p>
            <a:r>
              <a:rPr lang="en-IN" sz="2000" b="0" i="0">
                <a:effectLst/>
                <a:latin typeface="Merriweather"/>
              </a:rPr>
              <a:t>The main points about Single Accumulator based CPU Organisation are:</a:t>
            </a:r>
          </a:p>
          <a:p>
            <a:r>
              <a:rPr lang="en-IN" sz="2000" b="0" i="0">
                <a:effectLst/>
                <a:latin typeface="Merriweather"/>
              </a:rPr>
              <a:t>In this CPU Organization, the first ALU operand is always stored into the Accumulator and the second operand is present either in Registers or in the Memory.</a:t>
            </a:r>
          </a:p>
          <a:p>
            <a:r>
              <a:rPr lang="en-IN" sz="2000" b="0" i="0">
                <a:effectLst/>
                <a:latin typeface="Merriweather"/>
              </a:rPr>
              <a:t>Accumulator is the default address thus after data manipulation the results are stored into the accumulator.</a:t>
            </a:r>
          </a:p>
          <a:p>
            <a:r>
              <a:rPr lang="en-IN" sz="2000" b="0" i="0">
                <a:effectLst/>
                <a:latin typeface="Merriweather"/>
              </a:rPr>
              <a:t>One address instruction is used in this type of organization.</a:t>
            </a:r>
          </a:p>
          <a:p>
            <a:endParaRPr lang="en-US" sz="2000"/>
          </a:p>
        </p:txBody>
      </p:sp>
    </p:spTree>
    <p:extLst>
      <p:ext uri="{BB962C8B-B14F-4D97-AF65-F5344CB8AC3E}">
        <p14:creationId xmlns:p14="http://schemas.microsoft.com/office/powerpoint/2010/main" val="161831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2D11-1678-CE4D-AECC-5AAEDCD86E3C}"/>
              </a:ext>
            </a:extLst>
          </p:cNvPr>
          <p:cNvSpPr>
            <a:spLocks noGrp="1"/>
          </p:cNvSpPr>
          <p:nvPr>
            <p:ph type="title"/>
          </p:nvPr>
        </p:nvSpPr>
        <p:spPr/>
        <p:txBody>
          <a:bodyPr>
            <a:normAutofit/>
          </a:bodyPr>
          <a:lstStyle/>
          <a:p>
            <a:r>
              <a:rPr lang="en-IN"/>
              <a:t>Instruction Formats</a:t>
            </a:r>
            <a:endParaRPr lang="en-US"/>
          </a:p>
        </p:txBody>
      </p:sp>
      <p:sp>
        <p:nvSpPr>
          <p:cNvPr id="3" name="Content Placeholder 2">
            <a:extLst>
              <a:ext uri="{FF2B5EF4-FFF2-40B4-BE49-F238E27FC236}">
                <a16:creationId xmlns:a16="http://schemas.microsoft.com/office/drawing/2014/main" id="{905DD50E-DAE5-4341-A3E4-65EEB8C93E95}"/>
              </a:ext>
            </a:extLst>
          </p:cNvPr>
          <p:cNvSpPr>
            <a:spLocks noGrp="1"/>
          </p:cNvSpPr>
          <p:nvPr>
            <p:ph idx="1"/>
          </p:nvPr>
        </p:nvSpPr>
        <p:spPr>
          <a:xfrm>
            <a:off x="296883" y="1874075"/>
            <a:ext cx="11076403" cy="1554925"/>
          </a:xfrm>
        </p:spPr>
        <p:txBody>
          <a:bodyPr>
            <a:normAutofit/>
          </a:bodyPr>
          <a:lstStyle/>
          <a:p>
            <a:r>
              <a:rPr lang="en-IN" sz="2400" b="1" i="0">
                <a:effectLst/>
                <a:latin typeface="Merriweather"/>
              </a:rPr>
              <a:t>Zero Address Instructions –</a:t>
            </a:r>
            <a:endParaRPr lang="en-IN" sz="2400" b="0" i="0">
              <a:effectLst/>
              <a:latin typeface="Merriweather"/>
            </a:endParaRPr>
          </a:p>
        </p:txBody>
      </p:sp>
      <p:pic>
        <p:nvPicPr>
          <p:cNvPr id="8" name="Picture 7">
            <a:extLst>
              <a:ext uri="{FF2B5EF4-FFF2-40B4-BE49-F238E27FC236}">
                <a16:creationId xmlns:a16="http://schemas.microsoft.com/office/drawing/2014/main" id="{A376F53F-CF55-9B4A-AFA4-DA640B6C1387}"/>
              </a:ext>
            </a:extLst>
          </p:cNvPr>
          <p:cNvPicPr>
            <a:picLocks noChangeAspect="1"/>
          </p:cNvPicPr>
          <p:nvPr/>
        </p:nvPicPr>
        <p:blipFill>
          <a:blip r:embed="rId2"/>
          <a:stretch>
            <a:fillRect/>
          </a:stretch>
        </p:blipFill>
        <p:spPr>
          <a:xfrm>
            <a:off x="3129784" y="3006328"/>
            <a:ext cx="6737902" cy="3140473"/>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AF002-D9FE-C445-B3C2-8D79D2B0E19F}"/>
              </a:ext>
            </a:extLst>
          </p:cNvPr>
          <p:cNvSpPr txBox="1"/>
          <p:nvPr/>
        </p:nvSpPr>
        <p:spPr>
          <a:xfrm>
            <a:off x="1254770" y="872160"/>
            <a:ext cx="9376172" cy="1200329"/>
          </a:xfrm>
          <a:prstGeom prst="rect">
            <a:avLst/>
          </a:prstGeom>
          <a:noFill/>
        </p:spPr>
        <p:txBody>
          <a:bodyPr wrap="square">
            <a:spAutoFit/>
          </a:bodyPr>
          <a:lstStyle/>
          <a:p>
            <a:pPr algn="l"/>
            <a:r>
              <a:rPr lang="en-IN" b="0" i="0">
                <a:effectLst/>
                <a:latin typeface="Merriweather"/>
              </a:rPr>
              <a:t>A stack based computer do not use address field in instruction.To evaluate a expression first it is converted to revere Polish Notation i.e. Post fix Notation</a:t>
            </a:r>
            <a:r>
              <a:rPr lang="en-IN" b="0" i="0">
                <a:solidFill>
                  <a:srgbClr val="353535"/>
                </a:solidFill>
                <a:effectLst/>
                <a:latin typeface="Merriweather"/>
              </a:rPr>
              <a:t>.</a:t>
            </a:r>
          </a:p>
          <a:p>
            <a:r>
              <a:rPr lang="en-IN"/>
              <a:t>Expression: X = (A+B)*(C+D) Postfixed : X = AB+CD+* TOP means top of stack M[X] is any memory location.</a:t>
            </a:r>
            <a:endParaRPr lang="en-US"/>
          </a:p>
        </p:txBody>
      </p:sp>
      <p:graphicFrame>
        <p:nvGraphicFramePr>
          <p:cNvPr id="3" name="Table 2">
            <a:extLst>
              <a:ext uri="{FF2B5EF4-FFF2-40B4-BE49-F238E27FC236}">
                <a16:creationId xmlns:a16="http://schemas.microsoft.com/office/drawing/2014/main" id="{CC4F7453-F1CA-6548-9989-0FBEF6C73D28}"/>
              </a:ext>
            </a:extLst>
          </p:cNvPr>
          <p:cNvGraphicFramePr/>
          <p:nvPr>
            <p:extLst>
              <p:ext uri="{D42A27DB-BD31-4B8C-83A1-F6EECF244321}">
                <p14:modId xmlns:p14="http://schemas.microsoft.com/office/powerpoint/2010/main" val="3496210855"/>
              </p:ext>
            </p:extLst>
          </p:nvPr>
        </p:nvGraphicFramePr>
        <p:xfrm>
          <a:off x="1978423" y="2983943"/>
          <a:ext cx="8127999" cy="315968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782803011"/>
                    </a:ext>
                  </a:extLst>
                </a:gridCol>
                <a:gridCol w="2709333">
                  <a:extLst>
                    <a:ext uri="{9D8B030D-6E8A-4147-A177-3AD203B41FA5}">
                      <a16:colId xmlns:a16="http://schemas.microsoft.com/office/drawing/2014/main" val="168822618"/>
                    </a:ext>
                  </a:extLst>
                </a:gridCol>
                <a:gridCol w="2709333">
                  <a:extLst>
                    <a:ext uri="{9D8B030D-6E8A-4147-A177-3AD203B41FA5}">
                      <a16:colId xmlns:a16="http://schemas.microsoft.com/office/drawing/2014/main" val="3545415016"/>
                    </a:ext>
                  </a:extLst>
                </a:gridCol>
              </a:tblGrid>
              <a:tr h="394960">
                <a:tc>
                  <a:txBody>
                    <a:bodyPr/>
                    <a:lstStyle/>
                    <a:p>
                      <a:pPr algn="ctr"/>
                      <a:r>
                        <a:rPr lang="en-IN">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a16="http://schemas.microsoft.com/office/drawing/2014/main" val="845996635"/>
                  </a:ext>
                </a:extLst>
              </a:tr>
              <a:tr h="394960">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a16="http://schemas.microsoft.com/office/drawing/2014/main" val="2499388623"/>
                  </a:ext>
                </a:extLst>
              </a:tr>
              <a:tr h="394960">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a16="http://schemas.microsoft.com/office/drawing/2014/main" val="2428982555"/>
                  </a:ext>
                </a:extLst>
              </a:tr>
              <a:tr h="394960">
                <a:tc>
                  <a:txBody>
                    <a:bodyPr/>
                    <a:lstStyle/>
                    <a:p>
                      <a:pPr algn="ctr"/>
                      <a:r>
                        <a:rPr lang="en-IN">
                          <a:effectLst/>
                        </a:rPr>
                        <a:t>PUSH</a:t>
                      </a:r>
                    </a:p>
                  </a:txBody>
                  <a:tcPr anchor="ctr"/>
                </a:tc>
                <a:tc>
                  <a:txBody>
                    <a:bodyPr/>
                    <a:lstStyle/>
                    <a:p>
                      <a:pPr algn="ctr"/>
                      <a:r>
                        <a:rPr lang="en-IN">
                          <a:effectLst/>
                        </a:rPr>
                        <a:t>C</a:t>
                      </a:r>
                    </a:p>
                  </a:txBody>
                  <a:tcPr anchor="ctr"/>
                </a:tc>
                <a:tc>
                  <a:txBody>
                    <a:bodyPr/>
                    <a:lstStyle/>
                    <a:p>
                      <a:pPr algn="ctr"/>
                      <a:r>
                        <a:rPr lang="en-IN">
                          <a:effectLst/>
                        </a:rPr>
                        <a:t>TOP = C</a:t>
                      </a:r>
                    </a:p>
                  </a:txBody>
                  <a:tcPr anchor="ctr"/>
                </a:tc>
                <a:extLst>
                  <a:ext uri="{0D108BD9-81ED-4DB2-BD59-A6C34878D82A}">
                    <a16:rowId xmlns:a16="http://schemas.microsoft.com/office/drawing/2014/main" val="3045823240"/>
                  </a:ext>
                </a:extLst>
              </a:tr>
              <a:tr h="394960">
                <a:tc>
                  <a:txBody>
                    <a:bodyPr/>
                    <a:lstStyle/>
                    <a:p>
                      <a:pPr algn="ctr"/>
                      <a:r>
                        <a:rPr lang="en-IN">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a16="http://schemas.microsoft.com/office/drawing/2014/main" val="948118357"/>
                  </a:ext>
                </a:extLst>
              </a:tr>
              <a:tr h="394960">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a16="http://schemas.microsoft.com/office/drawing/2014/main" val="826148825"/>
                  </a:ext>
                </a:extLst>
              </a:tr>
              <a:tr h="394960">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a16="http://schemas.microsoft.com/office/drawing/2014/main" val="2801796352"/>
                  </a:ext>
                </a:extLst>
              </a:tr>
              <a:tr h="394960">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a:effectLst/>
                        </a:rPr>
                        <a:t>M[X] = TOP</a:t>
                      </a:r>
                    </a:p>
                  </a:txBody>
                  <a:tcPr anchor="ctr"/>
                </a:tc>
                <a:extLst>
                  <a:ext uri="{0D108BD9-81ED-4DB2-BD59-A6C34878D82A}">
                    <a16:rowId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63" y="142852"/>
            <a:ext cx="11049077" cy="1428736"/>
          </a:xfrm>
        </p:spPr>
        <p:txBody>
          <a:bodyPr>
            <a:normAutofit fontScale="90000"/>
          </a:bodyPr>
          <a:lstStyle/>
          <a:p>
            <a:br>
              <a:rPr lang="en-US" dirty="0"/>
            </a:br>
            <a:r>
              <a:rPr lang="en-IN" dirty="0"/>
              <a:t>Input output organization:</a:t>
            </a:r>
            <a:br>
              <a:rPr lang="en-IN" dirty="0"/>
            </a:br>
            <a:endParaRPr lang="en-IN" dirty="0"/>
          </a:p>
        </p:txBody>
      </p:sp>
      <p:sp>
        <p:nvSpPr>
          <p:cNvPr id="3" name="Content Placeholder 2"/>
          <p:cNvSpPr>
            <a:spLocks noGrp="1"/>
          </p:cNvSpPr>
          <p:nvPr>
            <p:ph idx="1"/>
          </p:nvPr>
        </p:nvSpPr>
        <p:spPr>
          <a:xfrm>
            <a:off x="571461" y="2597727"/>
            <a:ext cx="10972800" cy="3885627"/>
          </a:xfrm>
        </p:spPr>
        <p:txBody>
          <a:bodyPr>
            <a:noAutofit/>
          </a:bodyPr>
          <a:lstStyle/>
          <a:p>
            <a:r>
              <a:rPr lang="en-IN" sz="2400" dirty="0"/>
              <a:t>Input output organization:</a:t>
            </a:r>
          </a:p>
          <a:p>
            <a:r>
              <a:rPr lang="en-IN" sz="2400" dirty="0"/>
              <a:t> I/O interface models of transfer, </a:t>
            </a:r>
          </a:p>
          <a:p>
            <a:r>
              <a:rPr lang="en-IN" sz="2400" dirty="0"/>
              <a:t>interrupt driven I/O,</a:t>
            </a:r>
          </a:p>
          <a:p>
            <a:r>
              <a:rPr lang="en-IN" sz="2400" dirty="0"/>
              <a:t> Priority</a:t>
            </a:r>
          </a:p>
          <a:p>
            <a:r>
              <a:rPr lang="en-IN" sz="2400" dirty="0"/>
              <a:t>interrupt,</a:t>
            </a:r>
          </a:p>
          <a:p>
            <a:r>
              <a:rPr lang="en-IN" sz="2400" dirty="0"/>
              <a:t> DMA,</a:t>
            </a:r>
          </a:p>
          <a:p>
            <a:r>
              <a:rPr lang="en-IN" sz="2400" dirty="0"/>
              <a:t> I/O processor and serial communication,</a:t>
            </a:r>
          </a:p>
          <a:p>
            <a:pPr marL="0" indent="0">
              <a:buNone/>
            </a:pPr>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D0D9E4-1C75-424D-88B6-A34B68559E6A}"/>
              </a:ext>
            </a:extLst>
          </p:cNvPr>
          <p:cNvSpPr txBox="1"/>
          <p:nvPr/>
        </p:nvSpPr>
        <p:spPr>
          <a:xfrm>
            <a:off x="983425" y="742208"/>
            <a:ext cx="8159646" cy="3785652"/>
          </a:xfrm>
          <a:prstGeom prst="rect">
            <a:avLst/>
          </a:prstGeom>
          <a:noFill/>
        </p:spPr>
        <p:txBody>
          <a:bodyPr wrap="square">
            <a:spAutoFit/>
          </a:bodyPr>
          <a:lstStyle/>
          <a:p>
            <a:pPr marL="342900" indent="-342900">
              <a:buFont typeface="Arial" panose="020B0604020202020204" pitchFamily="34" charset="0"/>
              <a:buChar char="•"/>
            </a:pPr>
            <a:r>
              <a:rPr lang="en-IN" sz="2400" dirty="0"/>
              <a:t>Synchronous data transfer , </a:t>
            </a:r>
          </a:p>
          <a:p>
            <a:pPr marL="342900" indent="-342900">
              <a:buFont typeface="Arial" panose="020B0604020202020204" pitchFamily="34" charset="0"/>
              <a:buChar char="•"/>
            </a:pPr>
            <a:r>
              <a:rPr lang="en-IN" sz="2400" dirty="0"/>
              <a:t>Asynchronous  data transfer, </a:t>
            </a:r>
          </a:p>
          <a:p>
            <a:pPr marL="342900" indent="-342900">
              <a:buFont typeface="Arial" panose="020B0604020202020204" pitchFamily="34" charset="0"/>
              <a:buChar char="•"/>
            </a:pPr>
            <a:r>
              <a:rPr lang="en-IN" sz="2400" dirty="0"/>
              <a:t> strobe control,</a:t>
            </a:r>
          </a:p>
          <a:p>
            <a:pPr marL="342900" indent="-342900">
              <a:buFont typeface="Arial" panose="020B0604020202020204" pitchFamily="34" charset="0"/>
              <a:buChar char="•"/>
            </a:pPr>
            <a:r>
              <a:rPr lang="en-IN" sz="2400" dirty="0"/>
              <a:t> handshaking,</a:t>
            </a:r>
          </a:p>
          <a:p>
            <a:pPr marL="342900" indent="-342900">
              <a:buFont typeface="Arial" panose="020B0604020202020204" pitchFamily="34" charset="0"/>
              <a:buChar char="•"/>
            </a:pPr>
            <a:r>
              <a:rPr lang="en-IN" sz="2400" dirty="0"/>
              <a:t> PCI, working mechanism of Peripherals:</a:t>
            </a:r>
          </a:p>
          <a:p>
            <a:pPr marL="342900" indent="-342900">
              <a:buFont typeface="Arial" panose="020B0604020202020204" pitchFamily="34" charset="0"/>
              <a:buChar char="•"/>
            </a:pPr>
            <a:r>
              <a:rPr lang="en-IN" sz="2400" dirty="0"/>
              <a:t> Keyboard,</a:t>
            </a:r>
          </a:p>
          <a:p>
            <a:pPr marL="342900" indent="-342900">
              <a:buFont typeface="Arial" panose="020B0604020202020204" pitchFamily="34" charset="0"/>
              <a:buChar char="•"/>
            </a:pPr>
            <a:r>
              <a:rPr lang="en-IN" sz="2400" dirty="0"/>
              <a:t>Mouse,</a:t>
            </a:r>
          </a:p>
          <a:p>
            <a:pPr marL="342900" indent="-342900">
              <a:buFont typeface="Arial" panose="020B0604020202020204" pitchFamily="34" charset="0"/>
              <a:buChar char="•"/>
            </a:pPr>
            <a:r>
              <a:rPr lang="en-IN" sz="2400" dirty="0"/>
              <a:t> Scanners ,</a:t>
            </a:r>
          </a:p>
          <a:p>
            <a:pPr marL="342900" indent="-342900">
              <a:buFont typeface="Arial" panose="020B0604020202020204" pitchFamily="34" charset="0"/>
              <a:buChar char="•"/>
            </a:pPr>
            <a:r>
              <a:rPr lang="en-IN" sz="2400" dirty="0"/>
              <a:t> Video Display, </a:t>
            </a:r>
          </a:p>
          <a:p>
            <a:pPr marL="342900" indent="-342900">
              <a:buFont typeface="Arial" panose="020B0604020202020204" pitchFamily="34" charset="0"/>
              <a:buChar char="•"/>
            </a:pPr>
            <a:r>
              <a:rPr lang="en-IN" sz="2400" dirty="0"/>
              <a:t>Touch Screen panel etc.(features and principles)</a:t>
            </a:r>
            <a:endParaRPr lang="en-US" sz="2400"/>
          </a:p>
        </p:txBody>
      </p:sp>
    </p:spTree>
    <p:extLst>
      <p:ext uri="{BB962C8B-B14F-4D97-AF65-F5344CB8AC3E}">
        <p14:creationId xmlns:p14="http://schemas.microsoft.com/office/powerpoint/2010/main" val="3910337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INPUT-OUTPUT ORGANIZATION</a:t>
            </a:r>
          </a:p>
        </p:txBody>
      </p:sp>
      <p:sp>
        <p:nvSpPr>
          <p:cNvPr id="3" name="Subtitle 2"/>
          <p:cNvSpPr>
            <a:spLocks noGrp="1"/>
          </p:cNvSpPr>
          <p:nvPr>
            <p:ph idx="1"/>
          </p:nvPr>
        </p:nvSpPr>
        <p:spPr>
          <a:xfrm>
            <a:off x="818712" y="3061607"/>
            <a:ext cx="10571998" cy="2797191"/>
          </a:xfrm>
        </p:spPr>
        <p:txBody>
          <a:bodyPr>
            <a:noAutofit/>
          </a:bodyPr>
          <a:lstStyle/>
          <a:p>
            <a:r>
              <a:rPr lang="en-IN" sz="2400" dirty="0"/>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r>
              <a:rPr lang="en-IN" sz="2400" dirty="0"/>
              <a:t> </a:t>
            </a:r>
            <a:r>
              <a:rPr lang="en-IN" sz="2400" dirty="0" err="1"/>
              <a:t>i</a:t>
            </a:r>
            <a:r>
              <a:rPr lang="en-IN" sz="2400" dirty="0"/>
              <a:t>) Monitor</a:t>
            </a:r>
          </a:p>
          <a:p>
            <a:r>
              <a:rPr lang="en-IN" sz="2400" dirty="0"/>
              <a:t> ii) Keyboard</a:t>
            </a:r>
          </a:p>
          <a:p>
            <a:r>
              <a:rPr lang="en-IN" sz="2400" dirty="0"/>
              <a:t> iii) Mouse</a:t>
            </a:r>
          </a:p>
          <a:p>
            <a:r>
              <a:rPr lang="en-IN" sz="2400" dirty="0"/>
              <a:t> iv) Printer </a:t>
            </a:r>
          </a:p>
          <a:p>
            <a:r>
              <a:rPr lang="en-IN" sz="2400" dirty="0"/>
              <a:t>v) Magnetic tapes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 Output Interface </a:t>
            </a:r>
          </a:p>
        </p:txBody>
      </p:sp>
      <p:sp>
        <p:nvSpPr>
          <p:cNvPr id="3" name="Content Placeholder 2"/>
          <p:cNvSpPr>
            <a:spLocks noGrp="1"/>
          </p:cNvSpPr>
          <p:nvPr>
            <p:ph idx="1"/>
          </p:nvPr>
        </p:nvSpPr>
        <p:spPr>
          <a:xfrm>
            <a:off x="609600" y="1669968"/>
            <a:ext cx="11098728" cy="4898571"/>
          </a:xfrm>
        </p:spPr>
        <p:txBody>
          <a:bodyPr>
            <a:noAutofit/>
          </a:bodyPr>
          <a:lstStyle/>
          <a:p>
            <a:pPr>
              <a:buNone/>
            </a:pPr>
            <a:r>
              <a:rPr lang="en-IN" sz="2000" dirty="0"/>
              <a:t>Input 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2000" dirty="0"/>
          </a:p>
          <a:p>
            <a:pPr>
              <a:buNone/>
            </a:pPr>
            <a:r>
              <a:rPr lang="en-IN" sz="2000" dirty="0"/>
              <a:t>I/O 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C687B9-3944-DA4E-B3F2-8EF207233474}"/>
              </a:ext>
            </a:extLst>
          </p:cNvPr>
          <p:cNvSpPr txBox="1"/>
          <p:nvPr/>
        </p:nvSpPr>
        <p:spPr>
          <a:xfrm>
            <a:off x="575210" y="519545"/>
            <a:ext cx="10539351" cy="4524315"/>
          </a:xfrm>
          <a:prstGeom prst="rect">
            <a:avLst/>
          </a:prstGeom>
          <a:noFill/>
        </p:spPr>
        <p:txBody>
          <a:bodyPr wrap="square">
            <a:spAutoFit/>
          </a:bodyPr>
          <a:lstStyle/>
          <a:p>
            <a:r>
              <a:rPr lang="en-IN" sz="2400" dirty="0"/>
              <a:t>Each peripheral has its own controller. For example, the printer controller controls the paper motion, the print timing The control lines are referred as I/O command. The commands are as following: Control command- A control command is issued to activate the peripheral and to inform it what to do. Status command- A status command is used to test various status conditions in the interface and the peripheral. Data Output command- A data output command causes the interface to respond by transferring data from the bus into one of its registers. Data Input command- The data input command is the opposite of the data output. In this case the interface receives on item of data from the peripheral and places it in its buffer register. I/O Versus Memory Bus</a:t>
            </a:r>
            <a:endParaRPr lang="en-US" sz="2400"/>
          </a:p>
        </p:txBody>
      </p:sp>
    </p:spTree>
    <p:extLst>
      <p:ext uri="{BB962C8B-B14F-4D97-AF65-F5344CB8AC3E}">
        <p14:creationId xmlns:p14="http://schemas.microsoft.com/office/powerpoint/2010/main" val="148365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3810-9071-EC49-94B3-070F067B9CD3}"/>
              </a:ext>
            </a:extLst>
          </p:cNvPr>
          <p:cNvSpPr>
            <a:spLocks noGrp="1"/>
          </p:cNvSpPr>
          <p:nvPr>
            <p:ph type="title"/>
          </p:nvPr>
        </p:nvSpPr>
        <p:spPr/>
        <p:txBody>
          <a:bodyPr/>
          <a:lstStyle/>
          <a:p>
            <a:r>
              <a:rPr lang="en-US"/>
              <a:t>VON NEUMAN ARCHITECTURE </a:t>
            </a:r>
          </a:p>
        </p:txBody>
      </p:sp>
      <p:sp>
        <p:nvSpPr>
          <p:cNvPr id="5" name="Content Placeholder 4">
            <a:extLst>
              <a:ext uri="{FF2B5EF4-FFF2-40B4-BE49-F238E27FC236}">
                <a16:creationId xmlns:a16="http://schemas.microsoft.com/office/drawing/2014/main" id="{1C2C8CC6-9093-B444-8C56-072E169E15D6}"/>
              </a:ext>
            </a:extLst>
          </p:cNvPr>
          <p:cNvSpPr>
            <a:spLocks noGrp="1"/>
          </p:cNvSpPr>
          <p:nvPr>
            <p:ph idx="1"/>
          </p:nvPr>
        </p:nvSpPr>
        <p:spPr>
          <a:xfrm>
            <a:off x="519545" y="2430731"/>
            <a:ext cx="10862453" cy="4156363"/>
          </a:xfrm>
        </p:spPr>
        <p:txBody>
          <a:bodyPr anchor="t"/>
          <a:lstStyle/>
          <a:p>
            <a:r>
              <a:rPr lang="en-GB" b="0" i="0">
                <a:effectLst/>
                <a:latin typeface="arial" panose="020B0604020202020204" pitchFamily="34" charset="0"/>
              </a:rPr>
              <a:t>V</a:t>
            </a:r>
            <a:r>
              <a:rPr lang="en-GB" b="1" i="0">
                <a:effectLst/>
                <a:latin typeface="arial" panose="020B0604020202020204" pitchFamily="34" charset="0"/>
              </a:rPr>
              <a:t>on Neumann Architecture </a:t>
            </a:r>
            <a:r>
              <a:rPr lang="en-GB" b="0" i="0">
                <a:effectLst/>
                <a:latin typeface="arial" panose="020B0604020202020204" pitchFamily="34" charset="0"/>
              </a:rPr>
              <a:t>also known as the </a:t>
            </a:r>
            <a:r>
              <a:rPr lang="en-GB" b="0" i="1">
                <a:effectLst/>
                <a:latin typeface="arial" panose="020B0604020202020204" pitchFamily="34" charset="0"/>
              </a:rPr>
              <a:t>Von Neumann model</a:t>
            </a:r>
            <a:r>
              <a:rPr lang="en-GB" b="0" i="0">
                <a:effectLst/>
                <a:latin typeface="arial" panose="020B0604020202020204" pitchFamily="34" charset="0"/>
              </a:rPr>
              <a:t>, the </a:t>
            </a:r>
            <a:r>
              <a:rPr lang="en-GB">
                <a:latin typeface="arial" panose="020B0604020202020204" pitchFamily="34" charset="0"/>
              </a:rPr>
              <a:t>compu</a:t>
            </a:r>
            <a:r>
              <a:rPr lang="en-US">
                <a:latin typeface="arial" panose="020B0604020202020204" pitchFamily="34" charset="0"/>
              </a:rPr>
              <a:t>ter </a:t>
            </a:r>
            <a:r>
              <a:rPr lang="en-GB" b="0" i="0">
                <a:effectLst/>
                <a:latin typeface="arial" panose="020B0604020202020204" pitchFamily="34" charset="0"/>
              </a:rPr>
              <a:t>consisted of a CPU, memory and I/O devices. The program is stored in the memory. The CPU fetches an instruction from the memory at a time and executes it.</a:t>
            </a:r>
            <a:endParaRPr lang="en-US" b="0" i="0">
              <a:effectLst/>
              <a:latin typeface="arial" panose="020B0604020202020204" pitchFamily="34" charset="0"/>
            </a:endParaRPr>
          </a:p>
          <a:p>
            <a:r>
              <a:rPr lang="en-GB" sz="1800" b="0" i="0">
                <a:effectLst/>
                <a:latin typeface="arial" panose="020B0604020202020204" pitchFamily="34" charset="0"/>
              </a:rPr>
              <a:t>Thus, the instructions are executed sequentially which is a slow process. Neumann m/c are called control flow computer because instruction are executed sequentially as controlled by a program counter. To increase the speed, parallel processing of computer have been developed in which serial CPU’s are connected in parallel to solve a problem. Even in parallel computers, the basic building blocks are Neumann processors.</a:t>
            </a:r>
            <a:endParaRPr lang="en-GB" b="0" i="0">
              <a:effectLst/>
              <a:latin typeface="Arial" panose="020B0604020202020204" pitchFamily="34" charset="0"/>
            </a:endParaRPr>
          </a:p>
          <a:p>
            <a:r>
              <a:rPr lang="en-GB" sz="1800" b="0" i="0">
                <a:effectLst/>
                <a:latin typeface="arial" panose="020B0604020202020204" pitchFamily="34" charset="0"/>
              </a:rPr>
              <a:t>The von Neumann architecture is a design model for a stored-program </a:t>
            </a:r>
            <a:r>
              <a:rPr lang="en-GB" sz="1800" b="0" i="0" u="none" strike="noStrike">
                <a:effectLst/>
                <a:latin typeface="arial" panose="020B0604020202020204" pitchFamily="34" charset="0"/>
                <a:hlinkClick r:id="rId2" tooltip="digital computer">
                  <a:extLst>
                    <a:ext uri="{A12FA001-AC4F-418D-AE19-62706E023703}">
                      <ahyp:hlinkClr xmlns:ahyp="http://schemas.microsoft.com/office/drawing/2018/hyperlinkcolor" val="tx"/>
                    </a:ext>
                  </a:extLst>
                </a:hlinkClick>
              </a:rPr>
              <a:t>digital computer</a:t>
            </a:r>
            <a:r>
              <a:rPr lang="en-GB" sz="1800" b="0" i="0">
                <a:effectLst/>
                <a:latin typeface="arial" panose="020B0604020202020204" pitchFamily="34" charset="0"/>
              </a:rPr>
              <a:t> that uses a processing unit and a single separate storage structure to hold both instructions and data. It is named after mathematician and early computer scientist John von Neumann. Such a computer implements a universal Turing machine, and the common "referential model" of specifying sequential architectures, in contrast with parallel architectures</a:t>
            </a:r>
            <a:r>
              <a:rPr lang="en-GB" sz="1800" b="0" i="0">
                <a:solidFill>
                  <a:srgbClr val="000000"/>
                </a:solidFill>
                <a:effectLst/>
                <a:latin typeface="arial" panose="020B0604020202020204" pitchFamily="34" charset="0"/>
              </a:rPr>
              <a:t>.</a:t>
            </a:r>
            <a:endParaRPr lang="en-GB" b="0" i="0">
              <a:solidFill>
                <a:srgbClr val="000000"/>
              </a:solidFill>
              <a:effectLst/>
              <a:latin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1456540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86" y="731053"/>
            <a:ext cx="9296427" cy="428628"/>
          </a:xfrm>
        </p:spPr>
        <p:txBody>
          <a:bodyPr>
            <a:normAutofit fontScale="90000"/>
          </a:bodyPr>
          <a:lstStyle/>
          <a:p>
            <a:r>
              <a:rPr lang="en-IN" b="1" dirty="0"/>
              <a:t>Interrupt driven I/O</a:t>
            </a:r>
            <a:endParaRPr lang="en-IN" dirty="0"/>
          </a:p>
        </p:txBody>
      </p:sp>
      <p:sp>
        <p:nvSpPr>
          <p:cNvPr id="3" name="Content Placeholder 2"/>
          <p:cNvSpPr>
            <a:spLocks noGrp="1"/>
          </p:cNvSpPr>
          <p:nvPr>
            <p:ph idx="1"/>
          </p:nvPr>
        </p:nvSpPr>
        <p:spPr>
          <a:xfrm>
            <a:off x="609600" y="2153313"/>
            <a:ext cx="10972800" cy="5929330"/>
          </a:xfrm>
        </p:spPr>
        <p:txBody>
          <a:bodyPr>
            <a:noAutofit/>
          </a:bodyPr>
          <a:lstStyle/>
          <a:p>
            <a:pPr>
              <a:buNone/>
            </a:pPr>
            <a:r>
              <a:rPr lang="en-IN" sz="2400" dirty="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br>
              <a:rPr lang="en-IN" sz="2400" dirty="0"/>
            </a:br>
            <a:endParaRPr lang="en-IN" sz="2400" dirty="0"/>
          </a:p>
          <a:p>
            <a:pPr>
              <a:buNone/>
            </a:pPr>
            <a:br>
              <a:rPr lang="en-IN" sz="2400" dirty="0"/>
            </a:br>
            <a:endParaRPr lang="en-I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94A904-53C7-8D4E-A0AD-2D66A03142EE}"/>
              </a:ext>
            </a:extLst>
          </p:cNvPr>
          <p:cNvSpPr txBox="1"/>
          <p:nvPr/>
        </p:nvSpPr>
        <p:spPr>
          <a:xfrm>
            <a:off x="185552" y="408214"/>
            <a:ext cx="11819659" cy="6370975"/>
          </a:xfrm>
          <a:prstGeom prst="rect">
            <a:avLst/>
          </a:prstGeom>
          <a:noFill/>
        </p:spPr>
        <p:txBody>
          <a:bodyPr wrap="square">
            <a:spAutoFit/>
          </a:bodyPr>
          <a:lstStyle/>
          <a:p>
            <a:r>
              <a:rPr lang="en-IN" sz="2400" dirty="0"/>
              <a:t>For </a:t>
            </a:r>
            <a:r>
              <a:rPr lang="en-IN" sz="2400" b="1" dirty="0"/>
              <a:t>input</a:t>
            </a:r>
            <a:r>
              <a:rPr lang="en-IN" sz="2400" dirty="0"/>
              <a:t>, the device interrupts the CPU when new data has arrived and is ready to be retrieved by the system processor. The actual actions to perform depend on whether the device uses I/O ports or memory mapping.</a:t>
            </a:r>
            <a:br>
              <a:rPr lang="en-IN" sz="2400" dirty="0"/>
            </a:br>
            <a:br>
              <a:rPr lang="en-IN" sz="2400" dirty="0"/>
            </a:br>
            <a:r>
              <a:rPr lang="en-IN" sz="2400" dirty="0"/>
              <a:t>For </a:t>
            </a:r>
            <a:r>
              <a:rPr lang="en-IN" sz="2400" b="1" dirty="0"/>
              <a:t>output</a:t>
            </a:r>
            <a:r>
              <a:rPr lang="en-IN" sz="2400" dirty="0"/>
              <a:t>, the device delivers an interrupt either when it is ready to accept new data or to acknowledge a successful data transfer. Memory-mapped and DMA-capable devices usually generate interrupts to tell the system they are done with the buffer</a:t>
            </a:r>
          </a:p>
          <a:p>
            <a:pPr>
              <a:buNone/>
            </a:pPr>
            <a:endParaRPr lang="en-IN" sz="2400" dirty="0"/>
          </a:p>
          <a:p>
            <a:pPr fontAlgn="t"/>
            <a:r>
              <a:rPr lang="en-IN" sz="2400" b="1" i="1" dirty="0"/>
              <a:t>Advantages &amp; Disadvantages of Interrupt Drive I/O</a:t>
            </a:r>
            <a:endParaRPr lang="en-IN" sz="2400" dirty="0"/>
          </a:p>
          <a:p>
            <a:r>
              <a:rPr lang="en-IN" sz="2400" b="1" dirty="0"/>
              <a:t>Advantages</a:t>
            </a:r>
            <a:endParaRPr lang="en-IN" sz="2400" dirty="0"/>
          </a:p>
          <a:p>
            <a:r>
              <a:rPr lang="en-IN" sz="2400" dirty="0"/>
              <a:t>-          fast</a:t>
            </a:r>
          </a:p>
          <a:p>
            <a:r>
              <a:rPr lang="en-IN" sz="2400" dirty="0"/>
              <a:t>-          efficient</a:t>
            </a:r>
          </a:p>
          <a:p>
            <a:r>
              <a:rPr lang="en-IN" sz="2400" b="1" dirty="0"/>
              <a:t>Disadvantages</a:t>
            </a:r>
            <a:endParaRPr lang="en-IN" sz="2400" dirty="0"/>
          </a:p>
          <a:p>
            <a:r>
              <a:rPr lang="en-IN" sz="2400" dirty="0"/>
              <a:t>-          can be tricky to write if using a low level language</a:t>
            </a:r>
          </a:p>
          <a:p>
            <a:r>
              <a:rPr lang="en-IN" sz="2400" dirty="0"/>
              <a:t>-          can be tough to get various pieces to work well together</a:t>
            </a:r>
          </a:p>
          <a:p>
            <a:r>
              <a:rPr lang="en-IN" sz="2400" dirty="0"/>
              <a:t>-          usually done by the hardware manufacturer / OS maker, e.g. Microsoft</a:t>
            </a:r>
          </a:p>
        </p:txBody>
      </p:sp>
    </p:spTree>
    <p:extLst>
      <p:ext uri="{BB962C8B-B14F-4D97-AF65-F5344CB8AC3E}">
        <p14:creationId xmlns:p14="http://schemas.microsoft.com/office/powerpoint/2010/main" val="496066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a:stretch>
            <a:fillRect/>
          </a:stretch>
        </p:blipFill>
        <p:spPr>
          <a:xfrm>
            <a:off x="3158810" y="2133846"/>
            <a:ext cx="4986921" cy="4276965"/>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INTERRUPT</a:t>
            </a:r>
            <a:endParaRPr lang="en-IN" dirty="0"/>
          </a:p>
        </p:txBody>
      </p:sp>
      <p:sp>
        <p:nvSpPr>
          <p:cNvPr id="3" name="Content Placeholder 2"/>
          <p:cNvSpPr>
            <a:spLocks noGrp="1"/>
          </p:cNvSpPr>
          <p:nvPr>
            <p:ph idx="1"/>
          </p:nvPr>
        </p:nvSpPr>
        <p:spPr>
          <a:xfrm>
            <a:off x="686542" y="1214421"/>
            <a:ext cx="11207338" cy="8063175"/>
          </a:xfrm>
        </p:spPr>
        <p:txBody>
          <a:bodyPr>
            <a:noAutofit/>
          </a:bodyPr>
          <a:lstStyle/>
          <a:p>
            <a:r>
              <a:rPr lang="en-IN" sz="2400"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2400" dirty="0"/>
            </a:br>
            <a:br>
              <a:rPr lang="en-IN" sz="2400" dirty="0"/>
            </a:br>
            <a:endParaRPr lang="en-IN" sz="2400" dirty="0"/>
          </a:p>
          <a:p>
            <a:r>
              <a:rPr lang="en-IN" sz="2400" dirty="0"/>
              <a:t>But, in most cases there is a possibility that several sources will request service </a:t>
            </a:r>
            <a:r>
              <a:rPr lang="en-IN" sz="2400" dirty="0" err="1"/>
              <a:t>simultaneously.So</a:t>
            </a:r>
            <a:r>
              <a:rPr lang="en-IN" sz="2400" dirty="0"/>
              <a:t>, in this case, the interrupt system must also need to decide which device to service </a:t>
            </a:r>
            <a:r>
              <a:rPr lang="en-IN" sz="2400" dirty="0" err="1"/>
              <a:t>first.But</a:t>
            </a:r>
            <a:r>
              <a:rPr lang="en-IN" sz="2400" dirty="0"/>
              <a:t>, these simple interrupt system are not able for that, so, another system known as Priority interrupt system is provided.</a:t>
            </a:r>
            <a:br>
              <a:rPr lang="en-IN" sz="2400" dirty="0"/>
            </a:br>
            <a:br>
              <a:rPr lang="en-IN" sz="2400" dirty="0"/>
            </a:br>
            <a:endParaRPr lang="en-IN" sz="2400" dirty="0"/>
          </a:p>
          <a:p>
            <a:pPr marL="0" indent="0">
              <a:buNone/>
            </a:pPr>
            <a:endParaRPr lang="en-IN" sz="2400" dirty="0"/>
          </a:p>
          <a:p>
            <a:endParaRPr lang="en-IN"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001059-3B88-D642-855B-90B86B474110}"/>
              </a:ext>
            </a:extLst>
          </p:cNvPr>
          <p:cNvSpPr txBox="1"/>
          <p:nvPr/>
        </p:nvSpPr>
        <p:spPr>
          <a:xfrm>
            <a:off x="426769" y="1502970"/>
            <a:ext cx="11392890" cy="4524315"/>
          </a:xfrm>
          <a:prstGeom prst="rect">
            <a:avLst/>
          </a:prstGeom>
          <a:noFill/>
        </p:spPr>
        <p:txBody>
          <a:bodyPr wrap="square">
            <a:spAutoFit/>
          </a:bodyPr>
          <a:lstStyle/>
          <a:p>
            <a:r>
              <a:rPr lang="en-IN" sz="2400" dirty="0"/>
              <a:t>Priority Interrupt are systems, that establishes a Priority over the various sources(interrupt devices) to determine which condition is to be serviced first when two or more requests arrive </a:t>
            </a:r>
            <a:r>
              <a:rPr lang="en-IN" sz="2400" dirty="0" err="1"/>
              <a:t>simultaneously.This</a:t>
            </a:r>
            <a:r>
              <a:rPr lang="en-IN" sz="2400" dirty="0"/>
              <a:t> system may also determine which condition are permitted to interrupt to the computer while another interrupt is being serviced.</a:t>
            </a:r>
            <a:br>
              <a:rPr lang="en-IN" sz="2400" dirty="0"/>
            </a:br>
            <a:br>
              <a:rPr lang="en-IN" sz="2400" dirty="0"/>
            </a:br>
            <a:endParaRPr lang="en-IN" sz="2400" dirty="0"/>
          </a:p>
          <a:p>
            <a:r>
              <a:rPr lang="en-IN" sz="2400" dirty="0"/>
              <a:t>Usually, in Priority Systems, higher-priority interrupt levels are served first, as if they delayed or interrupted, could have serious </a:t>
            </a:r>
            <a:r>
              <a:rPr lang="en-IN" sz="2400" dirty="0" err="1"/>
              <a:t>consequences.And</a:t>
            </a:r>
            <a:r>
              <a:rPr lang="en-IN" sz="2400" dirty="0"/>
              <a:t> the devices with high-speed transfer such as magnetic disks are given high-priority, and slow devices such as keyboards receives low-priority.</a:t>
            </a:r>
            <a:br>
              <a:rPr lang="en-IN" sz="2400" dirty="0"/>
            </a:br>
            <a:endParaRPr lang="en-US" sz="2400"/>
          </a:p>
        </p:txBody>
      </p:sp>
    </p:spTree>
    <p:extLst>
      <p:ext uri="{BB962C8B-B14F-4D97-AF65-F5344CB8AC3E}">
        <p14:creationId xmlns:p14="http://schemas.microsoft.com/office/powerpoint/2010/main" val="2362605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211" y="872094"/>
            <a:ext cx="11170227" cy="5262979"/>
          </a:xfrm>
          <a:prstGeom prst="rect">
            <a:avLst/>
          </a:prstGeom>
        </p:spPr>
        <p:txBody>
          <a:bodyPr wrap="square">
            <a:spAutoFit/>
          </a:bodyPr>
          <a:lstStyle/>
          <a:p>
            <a:r>
              <a:rPr lang="en-IN" sz="2400" b="1" u="sng" dirty="0"/>
              <a:t>Establishing Priority of Simultaneous Interrupt:</a:t>
            </a:r>
            <a:endParaRPr lang="en-IN" sz="2400" b="1" dirty="0"/>
          </a:p>
          <a:p>
            <a:br>
              <a:rPr lang="en-IN" sz="2400" u="sng" dirty="0"/>
            </a:br>
            <a:endParaRPr lang="en-IN" sz="2400" dirty="0"/>
          </a:p>
          <a:p>
            <a:r>
              <a:rPr lang="en-IN" sz="2400" dirty="0"/>
              <a:t>The priority of simultaneous interrupts can be established either by software method or hardware.</a:t>
            </a:r>
            <a:br>
              <a:rPr lang="en-IN" sz="2400" dirty="0"/>
            </a:br>
            <a:br>
              <a:rPr lang="en-IN" sz="2400" dirty="0"/>
            </a:br>
            <a:endParaRPr lang="en-IN" sz="2400" dirty="0"/>
          </a:p>
          <a:p>
            <a:r>
              <a:rPr lang="en-IN" sz="2400" dirty="0"/>
              <a:t>The software method which gives priority to simultaneous interrupt is:</a:t>
            </a:r>
          </a:p>
          <a:p>
            <a:r>
              <a:rPr lang="en-IN" sz="2400" dirty="0"/>
              <a:t>Polling</a:t>
            </a:r>
          </a:p>
          <a:p>
            <a:r>
              <a:rPr lang="en-IN" sz="2400" dirty="0"/>
              <a:t>And the hardware method which gives priority to simultaneous interrupt is:</a:t>
            </a:r>
          </a:p>
          <a:p>
            <a:r>
              <a:rPr lang="en-IN" sz="2400" dirty="0"/>
              <a:t>Daisy-Chaining Priority</a:t>
            </a:r>
          </a:p>
          <a:p>
            <a:r>
              <a:rPr lang="en-IN" sz="2400" dirty="0"/>
              <a:t>Now, we will explore to each one of them one by one.</a:t>
            </a:r>
            <a:br>
              <a:rPr lang="en-IN" sz="2400" dirty="0"/>
            </a:br>
            <a:br>
              <a:rPr lang="en-IN" sz="1600" b="1" u="sng" dirty="0"/>
            </a:br>
            <a:br>
              <a:rPr lang="en-IN" sz="1600" b="1" u="sng" dirty="0"/>
            </a:br>
            <a:endParaRPr lang="en-IN" sz="1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CAC4B-278C-544E-83FE-97ECB680F1FF}"/>
              </a:ext>
            </a:extLst>
          </p:cNvPr>
          <p:cNvSpPr txBox="1"/>
          <p:nvPr/>
        </p:nvSpPr>
        <p:spPr>
          <a:xfrm>
            <a:off x="241218" y="755055"/>
            <a:ext cx="10966120" cy="5539978"/>
          </a:xfrm>
          <a:prstGeom prst="rect">
            <a:avLst/>
          </a:prstGeom>
          <a:noFill/>
        </p:spPr>
        <p:txBody>
          <a:bodyPr wrap="square">
            <a:spAutoFit/>
          </a:bodyPr>
          <a:lstStyle/>
          <a:p>
            <a:r>
              <a:rPr lang="en-IN" sz="2400" dirty="0"/>
              <a:t>1. </a:t>
            </a:r>
            <a:r>
              <a:rPr lang="en-IN" sz="2400" b="1" u="sng" dirty="0"/>
              <a:t>Polling:</a:t>
            </a:r>
            <a:endParaRPr lang="en-IN" sz="2400" dirty="0"/>
          </a:p>
          <a:p>
            <a:r>
              <a:rPr lang="en-IN" sz="2400" dirty="0"/>
              <a:t>   </a:t>
            </a:r>
            <a:br>
              <a:rPr lang="en-IN" sz="2400" b="1" dirty="0"/>
            </a:br>
            <a:r>
              <a:rPr lang="en-IN" sz="2400" dirty="0"/>
              <a:t>    Polling is the software method of establishing priority of simultaneous </a:t>
            </a:r>
            <a:r>
              <a:rPr lang="en-IN" sz="2400" dirty="0" err="1"/>
              <a:t>interrupt.In</a:t>
            </a:r>
            <a:r>
              <a:rPr lang="en-IN" sz="2400" dirty="0"/>
              <a:t> this method, when       the processor detects an interrupt, it branches to an interrupt service routine whose job is to pull each     I/O module to determine which module caused the interrupt.</a:t>
            </a:r>
            <a:endParaRPr lang="en-IN" sz="2400" b="1" dirty="0"/>
          </a:p>
          <a:p>
            <a:br>
              <a:rPr lang="en-IN" sz="2400" dirty="0"/>
            </a:br>
            <a:endParaRPr lang="en-IN" sz="2400" b="1" dirty="0"/>
          </a:p>
          <a:p>
            <a:r>
              <a:rPr lang="en-IN" sz="2400" dirty="0"/>
              <a:t>    The poll could be in the form of separate command line(e.g., Test I/O).In this case, the  processor raises the Test I/O and places the address of particular I/O module on the address   </a:t>
            </a:r>
            <a:r>
              <a:rPr lang="en-IN" sz="2400" dirty="0" err="1"/>
              <a:t>line.If</a:t>
            </a:r>
            <a:r>
              <a:rPr lang="en-IN" sz="2400" dirty="0"/>
              <a:t> it has interrupt that is, if interrupt is identified in it.</a:t>
            </a:r>
            <a:br>
              <a:rPr lang="en-IN" sz="2400" dirty="0"/>
            </a:br>
            <a:br>
              <a:rPr lang="en-IN" sz="2400" dirty="0"/>
            </a:br>
            <a:endParaRPr lang="en-IN" sz="2400" dirty="0"/>
          </a:p>
          <a:p>
            <a:r>
              <a:rPr lang="en-IN" sz="1800" dirty="0"/>
              <a:t>   </a:t>
            </a:r>
            <a:endParaRPr lang="en-US"/>
          </a:p>
        </p:txBody>
      </p:sp>
    </p:spTree>
    <p:extLst>
      <p:ext uri="{BB962C8B-B14F-4D97-AF65-F5344CB8AC3E}">
        <p14:creationId xmlns:p14="http://schemas.microsoft.com/office/powerpoint/2010/main" val="424333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13" y="612845"/>
            <a:ext cx="10382323" cy="5262979"/>
          </a:xfrm>
          <a:prstGeom prst="rect">
            <a:avLst/>
          </a:prstGeom>
        </p:spPr>
        <p:txBody>
          <a:bodyPr wrap="square">
            <a:spAutoFit/>
          </a:bodyPr>
          <a:lstStyle/>
          <a:p>
            <a:r>
              <a:rPr lang="en-IN" sz="2400" dirty="0"/>
              <a:t>And, it is the order in which they are tested i.e., the order in which they appear on address   line(Service Routine) determine the priority of each </a:t>
            </a:r>
            <a:r>
              <a:rPr lang="en-IN" sz="2400" dirty="0" err="1"/>
              <a:t>interrupt.As</a:t>
            </a:r>
            <a:r>
              <a:rPr lang="en-IN" sz="2400" dirty="0"/>
              <a:t> while testing, highest priority   source(devices) are tested first then lower-priority devices.</a:t>
            </a:r>
            <a:br>
              <a:rPr lang="en-IN" sz="2400" dirty="0"/>
            </a:br>
            <a:br>
              <a:rPr lang="en-IN" sz="2400" dirty="0"/>
            </a:br>
            <a:endParaRPr lang="en-IN" sz="2400" dirty="0"/>
          </a:p>
          <a:p>
            <a:r>
              <a:rPr lang="en-IN" sz="2400" dirty="0"/>
              <a:t>    This is very simple method of establishing priority on simultaneous </a:t>
            </a:r>
            <a:r>
              <a:rPr lang="en-IN" sz="2400" dirty="0" err="1"/>
              <a:t>interrupt.But</a:t>
            </a:r>
            <a:r>
              <a:rPr lang="en-IN" sz="2400" dirty="0"/>
              <a:t> the disadvantage </a:t>
            </a:r>
            <a:r>
              <a:rPr lang="en-IN" sz="2400" dirty="0" err="1"/>
              <a:t>opolling</a:t>
            </a:r>
            <a:r>
              <a:rPr lang="en-IN" sz="2400" dirty="0"/>
              <a:t> is that it is very time consuming.</a:t>
            </a:r>
          </a:p>
          <a:p>
            <a:endParaRPr lang="en-IN" sz="2400" dirty="0"/>
          </a:p>
          <a:p>
            <a:endParaRPr lang="en-IN" sz="2400" dirty="0"/>
          </a:p>
          <a:p>
            <a:endParaRPr lang="en-IN" dirty="0"/>
          </a:p>
          <a:p>
            <a:br>
              <a:rPr lang="en-IN" dirty="0"/>
            </a:br>
            <a:br>
              <a:rPr lang="en-IN" dirty="0"/>
            </a:b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CD112-E317-7E42-9C1C-4720A4C49C9C}"/>
              </a:ext>
            </a:extLst>
          </p:cNvPr>
          <p:cNvSpPr txBox="1"/>
          <p:nvPr/>
        </p:nvSpPr>
        <p:spPr>
          <a:xfrm>
            <a:off x="1410194" y="1447552"/>
            <a:ext cx="9259043" cy="4524315"/>
          </a:xfrm>
          <a:prstGeom prst="rect">
            <a:avLst/>
          </a:prstGeom>
          <a:noFill/>
        </p:spPr>
        <p:txBody>
          <a:bodyPr wrap="square">
            <a:spAutoFit/>
          </a:bodyPr>
          <a:lstStyle/>
          <a:p>
            <a:r>
              <a:rPr lang="en-IN" sz="2400" dirty="0"/>
              <a:t>2. </a:t>
            </a:r>
            <a:r>
              <a:rPr lang="en-IN" sz="2400" b="1" u="sng" dirty="0"/>
              <a:t>Daisy-Chaining Priority:</a:t>
            </a:r>
            <a:endParaRPr lang="en-IN" sz="2400" dirty="0"/>
          </a:p>
          <a:p>
            <a:r>
              <a:rPr lang="en-IN" sz="2400" dirty="0"/>
              <a:t>    </a:t>
            </a:r>
            <a:br>
              <a:rPr lang="en-IN" sz="2400" b="1" dirty="0"/>
            </a:br>
            <a:r>
              <a:rPr lang="en-IN" sz="2400" dirty="0"/>
              <a:t>    The Daisy–Chaining method of establishing priority on interrupt sources uses the hardware i.e., it is the hardware means of establishing priority.</a:t>
            </a:r>
            <a:endParaRPr lang="en-IN" sz="2400" b="1" dirty="0"/>
          </a:p>
          <a:p>
            <a:br>
              <a:rPr lang="en-IN" sz="2400" dirty="0"/>
            </a:br>
            <a:r>
              <a:rPr lang="en-IN" sz="2400" dirty="0"/>
              <a:t>   In this method, all the device, whether they are interrupt sources or not, connected in a serial </a:t>
            </a:r>
            <a:r>
              <a:rPr lang="en-IN" sz="2400" dirty="0" err="1"/>
              <a:t>manner.Means</a:t>
            </a:r>
            <a:r>
              <a:rPr lang="en-IN" sz="2400" dirty="0"/>
              <a:t> the device with highest priority is placed in the first position, which is followed by lowest priority </a:t>
            </a:r>
            <a:r>
              <a:rPr lang="en-IN" sz="2400" dirty="0" err="1"/>
              <a:t>device.And</a:t>
            </a:r>
            <a:r>
              <a:rPr lang="en-IN" sz="2400" dirty="0"/>
              <a:t> all device share a common interrupt request line, and the interrupt acknowledge line is daisy chained through the modules</a:t>
            </a:r>
            <a:r>
              <a:rPr lang="en-IN" dirty="0"/>
              <a:t>.</a:t>
            </a:r>
          </a:p>
        </p:txBody>
      </p:sp>
    </p:spTree>
    <p:extLst>
      <p:ext uri="{BB962C8B-B14F-4D97-AF65-F5344CB8AC3E}">
        <p14:creationId xmlns:p14="http://schemas.microsoft.com/office/powerpoint/2010/main" val="4132382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960" y="571480"/>
            <a:ext cx="11525331" cy="369332"/>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952464" y="1071546"/>
            <a:ext cx="10382323" cy="4890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BD8DB83-3285-CB48-B728-9C4D481D54A8}"/>
              </a:ext>
            </a:extLst>
          </p:cNvPr>
          <p:cNvPicPr>
            <a:picLocks noGrp="1" noChangeAspect="1"/>
          </p:cNvPicPr>
          <p:nvPr>
            <p:ph idx="4294967295"/>
          </p:nvPr>
        </p:nvPicPr>
        <p:blipFill>
          <a:blip r:embed="rId2"/>
          <a:stretch>
            <a:fillRect/>
          </a:stretch>
        </p:blipFill>
        <p:spPr>
          <a:xfrm>
            <a:off x="0" y="495300"/>
            <a:ext cx="3821113" cy="2774950"/>
          </a:xfrm>
          <a:prstGeom prst="rect">
            <a:avLst/>
          </a:prstGeom>
        </p:spPr>
      </p:pic>
      <p:pic>
        <p:nvPicPr>
          <p:cNvPr id="6" name="Picture 6">
            <a:extLst>
              <a:ext uri="{FF2B5EF4-FFF2-40B4-BE49-F238E27FC236}">
                <a16:creationId xmlns:a16="http://schemas.microsoft.com/office/drawing/2014/main" id="{11B9444B-4DA1-3B4C-B0C4-3C456556D899}"/>
              </a:ext>
            </a:extLst>
          </p:cNvPr>
          <p:cNvPicPr>
            <a:picLocks noChangeAspect="1"/>
          </p:cNvPicPr>
          <p:nvPr/>
        </p:nvPicPr>
        <p:blipFill>
          <a:blip r:embed="rId3"/>
          <a:stretch>
            <a:fillRect/>
          </a:stretch>
        </p:blipFill>
        <p:spPr>
          <a:xfrm>
            <a:off x="4359358" y="496489"/>
            <a:ext cx="6590824" cy="2773816"/>
          </a:xfrm>
          <a:prstGeom prst="rect">
            <a:avLst/>
          </a:prstGeom>
        </p:spPr>
      </p:pic>
      <p:sp>
        <p:nvSpPr>
          <p:cNvPr id="9" name="TextBox 8">
            <a:extLst>
              <a:ext uri="{FF2B5EF4-FFF2-40B4-BE49-F238E27FC236}">
                <a16:creationId xmlns:a16="http://schemas.microsoft.com/office/drawing/2014/main" id="{56EFE188-AE46-F14A-9FFB-18DAB21D0372}"/>
              </a:ext>
            </a:extLst>
          </p:cNvPr>
          <p:cNvSpPr txBox="1"/>
          <p:nvPr/>
        </p:nvSpPr>
        <p:spPr>
          <a:xfrm>
            <a:off x="355085" y="3851632"/>
            <a:ext cx="5328695" cy="1384995"/>
          </a:xfrm>
          <a:prstGeom prst="rect">
            <a:avLst/>
          </a:prstGeom>
          <a:noFill/>
        </p:spPr>
        <p:txBody>
          <a:bodyPr wrap="square">
            <a:spAutoFit/>
          </a:bodyPr>
          <a:lstStyle/>
          <a:p>
            <a:r>
              <a:rPr lang="en-GB" b="0" i="0">
                <a:effectLst/>
                <a:latin typeface="Roboto Condensed" panose="02000000000000000000" pitchFamily="2" charset="0"/>
              </a:rPr>
              <a:t>Von Neumann architecture is based on the </a:t>
            </a:r>
            <a:r>
              <a:rPr lang="en-GB" sz="2400" b="0" i="0">
                <a:effectLst/>
                <a:latin typeface="Roboto Condensed" panose="02000000000000000000" pitchFamily="2" charset="0"/>
              </a:rPr>
              <a:t>stored-program</a:t>
            </a:r>
            <a:r>
              <a:rPr lang="en-GB" b="0" i="0">
                <a:effectLst/>
                <a:latin typeface="Roboto Condensed" panose="02000000000000000000" pitchFamily="2" charset="0"/>
              </a:rPr>
              <a:t> computer concept, where instruction data and program data are stored in the same memory.  This design is still used in most computers produced today.</a:t>
            </a:r>
            <a:endParaRPr lang="en-US"/>
          </a:p>
        </p:txBody>
      </p:sp>
      <p:pic>
        <p:nvPicPr>
          <p:cNvPr id="10" name="Picture 10">
            <a:extLst>
              <a:ext uri="{FF2B5EF4-FFF2-40B4-BE49-F238E27FC236}">
                <a16:creationId xmlns:a16="http://schemas.microsoft.com/office/drawing/2014/main" id="{CAE34362-B98B-EB4A-8B25-E3A773B7DD84}"/>
              </a:ext>
            </a:extLst>
          </p:cNvPr>
          <p:cNvPicPr>
            <a:picLocks noChangeAspect="1"/>
          </p:cNvPicPr>
          <p:nvPr/>
        </p:nvPicPr>
        <p:blipFill>
          <a:blip r:embed="rId4"/>
          <a:stretch>
            <a:fillRect/>
          </a:stretch>
        </p:blipFill>
        <p:spPr>
          <a:xfrm>
            <a:off x="6508221" y="3429000"/>
            <a:ext cx="4441961" cy="3189575"/>
          </a:xfrm>
          <a:prstGeom prst="rect">
            <a:avLst/>
          </a:prstGeom>
        </p:spPr>
      </p:pic>
    </p:spTree>
    <p:extLst>
      <p:ext uri="{BB962C8B-B14F-4D97-AF65-F5344CB8AC3E}">
        <p14:creationId xmlns:p14="http://schemas.microsoft.com/office/powerpoint/2010/main" val="385315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66" y="571481"/>
            <a:ext cx="10477573" cy="4524315"/>
          </a:xfrm>
          <a:prstGeom prst="rect">
            <a:avLst/>
          </a:prstGeom>
        </p:spPr>
        <p:txBody>
          <a:bodyPr wrap="square">
            <a:spAutoFit/>
          </a:bodyPr>
          <a:lstStyle/>
          <a:p>
            <a:r>
              <a:rPr lang="en-IN" dirty="0"/>
              <a:t>It works  as follows:</a:t>
            </a:r>
            <a:br>
              <a:rPr lang="en-IN" dirty="0"/>
            </a:br>
            <a:br>
              <a:rPr lang="en-IN" dirty="0"/>
            </a:br>
            <a:endParaRPr lang="en-IN" dirty="0"/>
          </a:p>
          <a:p>
            <a:r>
              <a:rPr lang="en-IN"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dirty="0" err="1"/>
              <a:t>blocked.And</a:t>
            </a:r>
            <a:r>
              <a:rPr lang="en-IN" dirty="0"/>
              <a:t> device that have processor responds by inserting its own interrupt vector address(VAD) into the data bus for the CPU to use during interrupt cycle.</a:t>
            </a:r>
            <a:br>
              <a:rPr lang="en-IN" dirty="0"/>
            </a:br>
            <a:br>
              <a:rPr lang="en-IN" dirty="0"/>
            </a:br>
            <a:endParaRPr lang="en-IN" dirty="0"/>
          </a:p>
          <a:p>
            <a:r>
              <a:rPr lang="en-IN" dirty="0"/>
              <a:t>    In this way, it gave services to interrupt source according to their </a:t>
            </a:r>
            <a:r>
              <a:rPr lang="en-IN" dirty="0" err="1"/>
              <a:t>priority.And</a:t>
            </a:r>
            <a:r>
              <a:rPr lang="en-IN" dirty="0"/>
              <a:t> thus, we can say that, it is the order of device in chain that determine the priority of interrupt sources.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lnSpcReduction="10000"/>
          </a:bodyPr>
          <a:lstStyle/>
          <a:p>
            <a:r>
              <a:rPr lang="en-IN" sz="2000" dirty="0"/>
              <a:t>Stands for "Direct Memory Access." DMA is a method of transferring data from the computer's </a:t>
            </a:r>
            <a:r>
              <a:rPr lang="en-IN" sz="2000" dirty="0">
                <a:hlinkClick r:id="rId2"/>
              </a:rPr>
              <a:t>RAM</a:t>
            </a:r>
            <a:r>
              <a:rPr lang="en-IN" sz="2000" dirty="0"/>
              <a:t> to another part of the computer without processing it using the </a:t>
            </a:r>
            <a:r>
              <a:rPr lang="en-IN" sz="2000" dirty="0">
                <a:hlinkClick r:id="rId3"/>
              </a:rPr>
              <a:t>CPU</a:t>
            </a:r>
            <a:r>
              <a:rPr lang="en-IN" sz="2000"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sz="2000"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sz="2000" dirty="0">
                <a:hlinkClick r:id="rId4"/>
              </a:rPr>
              <a:t>Ultra DMA</a:t>
            </a:r>
            <a:r>
              <a:rPr lang="en-IN" sz="2000" dirty="0"/>
              <a:t> hard drives use DMA to transfer data faster than previous hard drives that required the data to first be run through the CPU.</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857213" y="857232"/>
            <a:ext cx="10001320" cy="521497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Block Diagram Of I/O Processor</a:t>
            </a:r>
            <a:br>
              <a:rPr lang="pt-BR" dirty="0"/>
            </a:br>
            <a:endParaRPr lang="en-IN" dirty="0"/>
          </a:p>
        </p:txBody>
      </p:sp>
      <p:pic>
        <p:nvPicPr>
          <p:cNvPr id="4" name="Content Placeholder 3" descr="input-output-processor-1.png"/>
          <p:cNvPicPr>
            <a:picLocks noGrp="1" noChangeAspect="1"/>
          </p:cNvPicPr>
          <p:nvPr>
            <p:ph idx="1"/>
          </p:nvPr>
        </p:nvPicPr>
        <p:blipFill>
          <a:blip r:embed="rId2"/>
          <a:stretch>
            <a:fillRect/>
          </a:stretch>
        </p:blipFill>
        <p:spPr>
          <a:xfrm>
            <a:off x="1244600" y="2110581"/>
            <a:ext cx="9702800" cy="3505200"/>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a:t>
            </a:r>
            <a:endParaRPr lang="en-IN" dirty="0"/>
          </a:p>
        </p:txBody>
      </p:sp>
      <p:sp>
        <p:nvSpPr>
          <p:cNvPr id="3" name="Content Placeholder 2"/>
          <p:cNvSpPr>
            <a:spLocks noGrp="1"/>
          </p:cNvSpPr>
          <p:nvPr>
            <p:ph idx="1"/>
          </p:nvPr>
        </p:nvSpPr>
        <p:spPr/>
        <p:txBody>
          <a:bodyPr>
            <a:normAutofit/>
          </a:bodyPr>
          <a:lstStyle/>
          <a:p>
            <a:r>
              <a:rPr lang="en-IN" sz="2400" dirty="0"/>
              <a:t>Serial communication is a communication method that uses one or two transmission lines to send and receive data, and that data is continuously sent and received one bit at a </a:t>
            </a:r>
            <a:r>
              <a:rPr lang="en-IN" sz="2400" dirty="0" err="1"/>
              <a:t>time.Since</a:t>
            </a:r>
            <a:r>
              <a:rPr lang="en-IN" sz="2400" dirty="0"/>
              <a:t> it allows for connections with few signal wires, one of its merits is its ability to hold down on wiring material and relaying equipment costs.</a:t>
            </a:r>
          </a:p>
          <a:p>
            <a:br>
              <a:rPr lang="en-IN" sz="2400" dirty="0"/>
            </a:br>
            <a:endParaRPr lang="en-IN" sz="2400" dirty="0"/>
          </a:p>
        </p:txBody>
      </p:sp>
      <p:pic>
        <p:nvPicPr>
          <p:cNvPr id="4" name="Picture 3" descr="img_serial-communicatin_01.gif"/>
          <p:cNvPicPr>
            <a:picLocks noChangeAspect="1"/>
          </p:cNvPicPr>
          <p:nvPr/>
        </p:nvPicPr>
        <p:blipFill>
          <a:blip r:embed="rId2"/>
          <a:stretch>
            <a:fillRect/>
          </a:stretch>
        </p:blipFill>
        <p:spPr>
          <a:xfrm>
            <a:off x="2857478" y="4143380"/>
            <a:ext cx="6477045" cy="200026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data transfer</a:t>
            </a:r>
            <a:endParaRPr lang="en-IN" dirty="0"/>
          </a:p>
        </p:txBody>
      </p:sp>
      <p:sp>
        <p:nvSpPr>
          <p:cNvPr id="3" name="Content Placeholder 2"/>
          <p:cNvSpPr>
            <a:spLocks noGrp="1"/>
          </p:cNvSpPr>
          <p:nvPr>
            <p:ph idx="1"/>
          </p:nvPr>
        </p:nvSpPr>
        <p:spPr/>
        <p:txBody>
          <a:bodyPr>
            <a:normAutofit/>
          </a:bodyPr>
          <a:lstStyle/>
          <a:p>
            <a:r>
              <a:rPr lang="en-IN" sz="2000"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a:stretch>
            <a:fillRect/>
          </a:stretch>
        </p:blipFill>
        <p:spPr>
          <a:xfrm>
            <a:off x="2285973" y="3786190"/>
            <a:ext cx="7645400" cy="14859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data transfer</a:t>
            </a:r>
          </a:p>
        </p:txBody>
      </p:sp>
      <p:sp>
        <p:nvSpPr>
          <p:cNvPr id="3" name="Content Placeholder 2"/>
          <p:cNvSpPr>
            <a:spLocks noGrp="1"/>
          </p:cNvSpPr>
          <p:nvPr>
            <p:ph idx="1"/>
          </p:nvPr>
        </p:nvSpPr>
        <p:spPr>
          <a:xfrm>
            <a:off x="609600" y="1600200"/>
            <a:ext cx="10972800" cy="4972072"/>
          </a:xfrm>
        </p:spPr>
        <p:txBody>
          <a:bodyPr>
            <a:normAutofit/>
          </a:bodyPr>
          <a:lstStyle/>
          <a:p>
            <a:r>
              <a:rPr lang="en-IN" sz="1600" dirty="0"/>
              <a:t>This Scheme is used when speed of I/O devices do not match with microprocessor, and</a:t>
            </a:r>
          </a:p>
          <a:p>
            <a:r>
              <a:rPr lang="en-IN" sz="1600" dirty="0"/>
              <a:t>timing characteristics of I/O devices is not predictable. In this method, process initiates the</a:t>
            </a:r>
          </a:p>
          <a:p>
            <a:r>
              <a:rPr lang="en-IN" sz="1600" dirty="0"/>
              <a:t>device and check its status. As a result, CPU has to wait till I/O device is ready to transfer</a:t>
            </a:r>
          </a:p>
          <a:p>
            <a:r>
              <a:rPr lang="en-IN" sz="1600" dirty="0"/>
              <a:t>data. When device is ready CPU issues instruction for I/O transfer. In this method two types</a:t>
            </a:r>
          </a:p>
          <a:p>
            <a:r>
              <a:rPr lang="en-IN" sz="1600" dirty="0"/>
              <a:t>of techniques are used based on signals before data transfer.</a:t>
            </a:r>
          </a:p>
          <a:p>
            <a:r>
              <a:rPr lang="en-IN" sz="1600" dirty="0"/>
              <a:t> </a:t>
            </a:r>
            <a:r>
              <a:rPr lang="en-IN" sz="1600" dirty="0" err="1"/>
              <a:t>i.Strobe</a:t>
            </a:r>
            <a:r>
              <a:rPr lang="en-IN" sz="1600" dirty="0"/>
              <a:t> Control</a:t>
            </a:r>
          </a:p>
          <a:p>
            <a:r>
              <a:rPr lang="en-IN" sz="1600" dirty="0"/>
              <a:t>ii. Handshaking</a:t>
            </a:r>
          </a:p>
          <a:p>
            <a:pPr>
              <a:buNone/>
            </a:pPr>
            <a:br>
              <a:rPr lang="en-IN" sz="1600" dirty="0"/>
            </a:br>
            <a:endParaRPr lang="en-IN" sz="1600" dirty="0"/>
          </a:p>
        </p:txBody>
      </p:sp>
      <p:pic>
        <p:nvPicPr>
          <p:cNvPr id="4" name="Picture 3" descr="Untitled-Diagram-421.png"/>
          <p:cNvPicPr>
            <a:picLocks noChangeAspect="1"/>
          </p:cNvPicPr>
          <p:nvPr/>
        </p:nvPicPr>
        <p:blipFill>
          <a:blip r:embed="rId2"/>
          <a:stretch>
            <a:fillRect/>
          </a:stretch>
        </p:blipFill>
        <p:spPr>
          <a:xfrm>
            <a:off x="2762227" y="4000504"/>
            <a:ext cx="6502400" cy="234315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Strobe Control</a:t>
            </a:r>
            <a:endParaRPr lang="en-IN" dirty="0"/>
          </a:p>
        </p:txBody>
      </p:sp>
      <p:sp>
        <p:nvSpPr>
          <p:cNvPr id="3" name="Content Placeholder 2"/>
          <p:cNvSpPr>
            <a:spLocks noGrp="1"/>
          </p:cNvSpPr>
          <p:nvPr>
            <p:ph idx="1"/>
          </p:nvPr>
        </p:nvSpPr>
        <p:spPr>
          <a:xfrm>
            <a:off x="0" y="1849349"/>
            <a:ext cx="10554574" cy="3636511"/>
          </a:xfrm>
        </p:spPr>
        <p:txBody>
          <a:bodyPr>
            <a:normAutofit/>
          </a:bodyPr>
          <a:lstStyle/>
          <a:p>
            <a:r>
              <a:rPr lang="en-IN" sz="3100" dirty="0"/>
              <a:t>The strobe control method of Asynchronous data transfer employs a single control line to</a:t>
            </a:r>
          </a:p>
          <a:p>
            <a:r>
              <a:rPr lang="en-IN" sz="3100" dirty="0"/>
              <a:t>time each transfer. The strobe may be activated by either the source or the destination unit.</a:t>
            </a:r>
          </a:p>
          <a:p>
            <a:r>
              <a:rPr lang="en-IN" sz="3100" dirty="0"/>
              <a:t>Data Transfer Initiated </a:t>
            </a:r>
            <a:endParaRPr lang="en-US" sz="3100" dirty="0"/>
          </a:p>
        </p:txBody>
      </p:sp>
      <p:pic>
        <p:nvPicPr>
          <p:cNvPr id="6" name="Picture 5" descr="strobe-destination-control.png"/>
          <p:cNvPicPr>
            <a:picLocks noChangeAspect="1"/>
          </p:cNvPicPr>
          <p:nvPr/>
        </p:nvPicPr>
        <p:blipFill>
          <a:blip r:embed="rId2"/>
          <a:stretch>
            <a:fillRect/>
          </a:stretch>
        </p:blipFill>
        <p:spPr>
          <a:xfrm>
            <a:off x="6115625" y="4620244"/>
            <a:ext cx="5266373" cy="1790567"/>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62" y="642918"/>
            <a:ext cx="10477573" cy="5632311"/>
          </a:xfrm>
          <a:prstGeom prst="rect">
            <a:avLst/>
          </a:prstGeom>
        </p:spPr>
        <p:txBody>
          <a:bodyPr wrap="square">
            <a:spAutoFit/>
          </a:bodyPr>
          <a:lstStyle/>
          <a:p>
            <a:r>
              <a:rPr lang="en-IN" sz="2000" dirty="0"/>
              <a:t>In the block diagram fig. 1 the data bus carries the binary information from source to</a:t>
            </a:r>
          </a:p>
          <a:p>
            <a:r>
              <a:rPr lang="en-IN" sz="2000" dirty="0"/>
              <a:t>destination unit. Typically, the bus has multiple lines to transfer an entire byte or word. The</a:t>
            </a:r>
          </a:p>
          <a:p>
            <a:r>
              <a:rPr lang="en-IN" sz="2000" dirty="0"/>
              <a:t>strobe is a single line that informs the destination unit when a valid data word is available.</a:t>
            </a:r>
          </a:p>
          <a:p>
            <a:r>
              <a:rPr lang="en-IN" sz="2000" dirty="0"/>
              <a:t>The timing diagram fig. 2 the source unit first places the data on the data</a:t>
            </a:r>
          </a:p>
          <a:p>
            <a:r>
              <a:rPr lang="en-IN" sz="2000" dirty="0"/>
              <a:t>bus. The information on the data bus</a:t>
            </a:r>
          </a:p>
          <a:p>
            <a:r>
              <a:rPr lang="en-IN" sz="2000" dirty="0"/>
              <a:t>Data Transfer Initiated by Destination Unit:</a:t>
            </a:r>
          </a:p>
          <a:p>
            <a:r>
              <a:rPr lang="en-IN" sz="2000" dirty="0"/>
              <a:t>In this method, the destination unit activates the strobe pulse, to informing the source to</a:t>
            </a:r>
          </a:p>
          <a:p>
            <a:r>
              <a:rPr lang="en-IN" sz="2000" dirty="0"/>
              <a:t>provide the data. The source will respond by placing the requested binary information on the</a:t>
            </a:r>
          </a:p>
          <a:p>
            <a:r>
              <a:rPr lang="en-IN" sz="2000" dirty="0"/>
              <a:t>data bus.</a:t>
            </a:r>
          </a:p>
          <a:p>
            <a:r>
              <a:rPr lang="en-IN" sz="2000" dirty="0"/>
              <a:t>The data must be valid and remain in the bus long enough for the destination</a:t>
            </a:r>
          </a:p>
          <a:p>
            <a:r>
              <a:rPr lang="en-IN" sz="2000" dirty="0"/>
              <a:t>unit to accept it. When accepted the destination unit then disables the strobe and the source</a:t>
            </a:r>
          </a:p>
          <a:p>
            <a:r>
              <a:rPr lang="en-IN" sz="2000" dirty="0"/>
              <a:t>unit removes the data from the bus.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32E0-CA4E-7748-A72C-3A09556BB5F3}"/>
              </a:ext>
            </a:extLst>
          </p:cNvPr>
          <p:cNvSpPr>
            <a:spLocks noGrp="1"/>
          </p:cNvSpPr>
          <p:nvPr>
            <p:ph type="title"/>
          </p:nvPr>
        </p:nvSpPr>
        <p:spPr/>
        <p:txBody>
          <a:bodyPr/>
          <a:lstStyle/>
          <a:p>
            <a:r>
              <a:rPr lang="en-US"/>
              <a:t>COMPUTER COMPONENTS </a:t>
            </a:r>
          </a:p>
        </p:txBody>
      </p:sp>
      <p:pic>
        <p:nvPicPr>
          <p:cNvPr id="4" name="Picture 4">
            <a:extLst>
              <a:ext uri="{FF2B5EF4-FFF2-40B4-BE49-F238E27FC236}">
                <a16:creationId xmlns:a16="http://schemas.microsoft.com/office/drawing/2014/main" id="{0C80A4B4-16E7-3C4D-8092-06F9464E267B}"/>
              </a:ext>
            </a:extLst>
          </p:cNvPr>
          <p:cNvPicPr>
            <a:picLocks noGrp="1" noChangeAspect="1"/>
          </p:cNvPicPr>
          <p:nvPr>
            <p:ph idx="1"/>
          </p:nvPr>
        </p:nvPicPr>
        <p:blipFill>
          <a:blip r:embed="rId2"/>
          <a:stretch>
            <a:fillRect/>
          </a:stretch>
        </p:blipFill>
        <p:spPr>
          <a:xfrm>
            <a:off x="8474520" y="2339516"/>
            <a:ext cx="2907478" cy="2178968"/>
          </a:xfrm>
          <a:prstGeom prst="rect">
            <a:avLst/>
          </a:prstGeom>
        </p:spPr>
      </p:pic>
      <p:sp>
        <p:nvSpPr>
          <p:cNvPr id="7" name="TextBox 6">
            <a:extLst>
              <a:ext uri="{FF2B5EF4-FFF2-40B4-BE49-F238E27FC236}">
                <a16:creationId xmlns:a16="http://schemas.microsoft.com/office/drawing/2014/main" id="{77C3FDA4-140B-014B-B40F-914BC5A1E833}"/>
              </a:ext>
            </a:extLst>
          </p:cNvPr>
          <p:cNvSpPr txBox="1"/>
          <p:nvPr/>
        </p:nvSpPr>
        <p:spPr>
          <a:xfrm>
            <a:off x="408034" y="2641966"/>
            <a:ext cx="8066486" cy="3139321"/>
          </a:xfrm>
          <a:prstGeom prst="rect">
            <a:avLst/>
          </a:prstGeom>
          <a:noFill/>
        </p:spPr>
        <p:txBody>
          <a:bodyPr wrap="square">
            <a:spAutoFit/>
          </a:bodyPr>
          <a:lstStyle/>
          <a:p>
            <a:r>
              <a:rPr lang="en-GB" b="1" i="0">
                <a:effectLst/>
                <a:latin typeface="arial" panose="020B0604020202020204" pitchFamily="34" charset="0"/>
              </a:rPr>
              <a:t>Computers</a:t>
            </a:r>
            <a:r>
              <a:rPr lang="en-GB" b="0" i="0">
                <a:effectLst/>
                <a:latin typeface="arial" panose="020B0604020202020204" pitchFamily="34" charset="0"/>
              </a:rPr>
              <a:t> internal architectural design comes in different types and sizes, but the basic structure remains same of all </a:t>
            </a:r>
            <a:r>
              <a:rPr lang="en-GB" b="0" i="0" u="none" strike="noStrike">
                <a:effectLst/>
                <a:latin typeface="arial" panose="020B0604020202020204" pitchFamily="34" charset="0"/>
                <a:hlinkClick r:id="rId3" tooltip="Computer is an electronic device that is designed to work with Information.">
                  <a:extLst>
                    <a:ext uri="{A12FA001-AC4F-418D-AE19-62706E023703}">
                      <ahyp:hlinkClr xmlns:ahyp="http://schemas.microsoft.com/office/drawing/2018/hyperlinkcolor" val="tx"/>
                    </a:ext>
                  </a:extLst>
                </a:hlinkClick>
              </a:rPr>
              <a:t>computer</a:t>
            </a:r>
            <a:r>
              <a:rPr lang="en-GB" b="0" i="0">
                <a:effectLst/>
                <a:latin typeface="arial" panose="020B0604020202020204" pitchFamily="34" charset="0"/>
              </a:rPr>
              <a:t> systems</a:t>
            </a:r>
            <a:r>
              <a:rPr lang="en-GB" b="0" i="0">
                <a:solidFill>
                  <a:srgbClr val="000000"/>
                </a:solidFill>
                <a:effectLst/>
                <a:latin typeface="arial" panose="020B0604020202020204" pitchFamily="34" charset="0"/>
              </a:rPr>
              <a:t>.</a:t>
            </a:r>
            <a:endParaRPr lang="en-US" b="0" i="0">
              <a:solidFill>
                <a:srgbClr val="000000"/>
              </a:solidFill>
              <a:effectLst/>
              <a:latin typeface="arial" panose="020B0604020202020204" pitchFamily="34" charset="0"/>
            </a:endParaRPr>
          </a:p>
          <a:p>
            <a:endParaRPr lang="en-US">
              <a:solidFill>
                <a:srgbClr val="000000"/>
              </a:solidFill>
              <a:latin typeface="arial" panose="020B0604020202020204" pitchFamily="34" charset="0"/>
            </a:endParaRPr>
          </a:p>
          <a:p>
            <a:endParaRPr lang="en-US" b="1" i="0">
              <a:effectLst/>
              <a:latin typeface="arial" panose="020B0604020202020204" pitchFamily="34" charset="0"/>
            </a:endParaRPr>
          </a:p>
          <a:p>
            <a:r>
              <a:rPr lang="en-GB" b="0" i="0">
                <a:effectLst/>
                <a:latin typeface="arial" panose="020B0604020202020204" pitchFamily="34" charset="0"/>
              </a:rPr>
              <a:t>The term '</a:t>
            </a:r>
            <a:r>
              <a:rPr lang="en-GB" b="1" i="0">
                <a:effectLst/>
                <a:latin typeface="arial" panose="020B0604020202020204" pitchFamily="34" charset="0"/>
              </a:rPr>
              <a:t>computer hardware</a:t>
            </a:r>
            <a:r>
              <a:rPr lang="en-GB" b="0" i="0">
                <a:effectLst/>
                <a:latin typeface="arial" panose="020B0604020202020204" pitchFamily="34" charset="0"/>
              </a:rPr>
              <a:t>' or 'computer parts' is used to describe </a:t>
            </a:r>
            <a:r>
              <a:rPr lang="en-GB" b="0" i="1">
                <a:effectLst/>
                <a:latin typeface="arial" panose="020B0604020202020204" pitchFamily="34" charset="0"/>
              </a:rPr>
              <a:t>computer components</a:t>
            </a:r>
            <a:r>
              <a:rPr lang="en-GB" b="0" i="0">
                <a:effectLst/>
                <a:latin typeface="arial" panose="020B0604020202020204" pitchFamily="34" charset="0"/>
              </a:rPr>
              <a:t> that can be seen and touched. The major components of general-purpose computer system are Input Unit, main/internal Memory or Storage Unit, Output Unit, Central Processing unit. The CPU is further includes Arithmetic logic unit (ALU) and </a:t>
            </a:r>
            <a:r>
              <a:rPr lang="en-GB" b="0" i="0" u="none" strike="noStrike">
                <a:effectLst/>
                <a:latin typeface="arial" panose="020B0604020202020204" pitchFamily="34" charset="0"/>
                <a:hlinkClick r:id="rId4" tooltip="control unit">
                  <a:extLst>
                    <a:ext uri="{A12FA001-AC4F-418D-AE19-62706E023703}">
                      <ahyp:hlinkClr xmlns:ahyp="http://schemas.microsoft.com/office/drawing/2018/hyperlinkcolor" val="tx"/>
                    </a:ext>
                  </a:extLst>
                </a:hlinkClick>
              </a:rPr>
              <a:t>control unit</a:t>
            </a:r>
            <a:r>
              <a:rPr lang="en-GB" b="0" i="0">
                <a:effectLst/>
                <a:latin typeface="arial" panose="020B0604020202020204" pitchFamily="34" charset="0"/>
              </a:rPr>
              <a:t> (CU). All the units also referred to as "</a:t>
            </a:r>
            <a:r>
              <a:rPr lang="en-GB" b="1" i="0">
                <a:effectLst/>
                <a:latin typeface="arial" panose="020B0604020202020204" pitchFamily="34" charset="0"/>
              </a:rPr>
              <a:t>The functional units</a:t>
            </a:r>
            <a:r>
              <a:rPr lang="en-GB" b="0" i="0">
                <a:effectLst/>
                <a:latin typeface="arial" panose="020B0604020202020204" pitchFamily="34" charset="0"/>
              </a:rPr>
              <a:t>”. Devices that are not integral part of CPU referred to as peripherals.</a:t>
            </a:r>
            <a:endParaRPr lang="en-US" b="1" i="0">
              <a:effectLst/>
              <a:latin typeface="arial" panose="020B0604020202020204" pitchFamily="34" charset="0"/>
            </a:endParaRPr>
          </a:p>
        </p:txBody>
      </p:sp>
    </p:spTree>
    <p:extLst>
      <p:ext uri="{BB962C8B-B14F-4D97-AF65-F5344CB8AC3E}">
        <p14:creationId xmlns:p14="http://schemas.microsoft.com/office/powerpoint/2010/main" val="1856269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a:t>
            </a:r>
            <a:endParaRPr lang="en-IN" dirty="0"/>
          </a:p>
        </p:txBody>
      </p:sp>
      <p:sp>
        <p:nvSpPr>
          <p:cNvPr id="3" name="Content Placeholder 2"/>
          <p:cNvSpPr>
            <a:spLocks noGrp="1"/>
          </p:cNvSpPr>
          <p:nvPr>
            <p:ph idx="1"/>
          </p:nvPr>
        </p:nvSpPr>
        <p:spPr>
          <a:xfrm>
            <a:off x="678982" y="2927384"/>
            <a:ext cx="10554574" cy="3636511"/>
          </a:xfrm>
        </p:spPr>
        <p:txBody>
          <a:bodyPr>
            <a:noAutofit/>
          </a:bodyPr>
          <a:lstStyle/>
          <a:p>
            <a:r>
              <a:rPr lang="en-IN" sz="2400" dirty="0"/>
              <a:t>The handshaking method solves the problem of strobe method by introducing a second</a:t>
            </a:r>
          </a:p>
          <a:p>
            <a:r>
              <a:rPr lang="en-IN" sz="2400" dirty="0"/>
              <a:t>control signal that provides a reply to the unit that initiates the transfer.</a:t>
            </a:r>
          </a:p>
          <a:p>
            <a:r>
              <a:rPr lang="en-IN" sz="2400" dirty="0"/>
              <a:t>Principle of Handshaking:</a:t>
            </a:r>
          </a:p>
          <a:p>
            <a:r>
              <a:rPr lang="en-IN" sz="2400" dirty="0"/>
              <a:t>The basic principle of the two-wire handshaking method of data transfer is as follow:</a:t>
            </a:r>
          </a:p>
          <a:p>
            <a:r>
              <a:rPr lang="en-IN" sz="2400" dirty="0"/>
              <a:t>One control line is in the same direction as the data flows in the bus from the source to</a:t>
            </a:r>
          </a:p>
          <a:p>
            <a:r>
              <a:rPr lang="en-IN" sz="2400" dirty="0"/>
              <a:t>destination. It is used by source unit to inform the destination unit whether there a valid data</a:t>
            </a:r>
          </a:p>
          <a:p>
            <a:pPr marL="0" indent="0">
              <a:buNone/>
            </a:pPr>
            <a:endParaRPr lang="en-I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C3273A-A464-9848-ABB9-BECCD01C3DD3}"/>
              </a:ext>
            </a:extLst>
          </p:cNvPr>
          <p:cNvSpPr txBox="1"/>
          <p:nvPr/>
        </p:nvSpPr>
        <p:spPr>
          <a:xfrm>
            <a:off x="333994" y="428178"/>
            <a:ext cx="10966120" cy="5262979"/>
          </a:xfrm>
          <a:prstGeom prst="rect">
            <a:avLst/>
          </a:prstGeom>
          <a:noFill/>
        </p:spPr>
        <p:txBody>
          <a:bodyPr wrap="square">
            <a:spAutoFit/>
          </a:bodyPr>
          <a:lstStyle/>
          <a:p>
            <a:r>
              <a:rPr lang="en-IN" sz="2400" dirty="0"/>
              <a:t>in the bus. The other control line is in the other direction from the destination to the source. It</a:t>
            </a:r>
          </a:p>
          <a:p>
            <a:r>
              <a:rPr lang="en-IN" sz="2400" dirty="0"/>
              <a:t>is used by the destination unit to inform the source whether it can accept the data. The</a:t>
            </a:r>
          </a:p>
          <a:p>
            <a:r>
              <a:rPr lang="en-IN" sz="2400" dirty="0"/>
              <a:t>sequence of control during the transfer depends on the unit that initiates the transfer.</a:t>
            </a:r>
          </a:p>
          <a:p>
            <a:r>
              <a:rPr lang="en-IN" sz="2400" dirty="0"/>
              <a:t>Source Initiated Transfer using Handshaking:</a:t>
            </a:r>
          </a:p>
          <a:p>
            <a:r>
              <a:rPr lang="en-IN" sz="2400" dirty="0"/>
              <a:t>The sequence of events shows four possible states that the system can be at any given time.</a:t>
            </a:r>
          </a:p>
          <a:p>
            <a:r>
              <a:rPr lang="en-IN" sz="2400" dirty="0"/>
              <a:t>The source unit initiates the transfer by placing the data on the bus and enabling its </a:t>
            </a:r>
            <a:r>
              <a:rPr lang="en-IN" sz="2400" i="1" dirty="0"/>
              <a:t>data valid</a:t>
            </a:r>
          </a:p>
          <a:p>
            <a:r>
              <a:rPr lang="en-IN" sz="2400" dirty="0"/>
              <a:t>signal. The </a:t>
            </a:r>
            <a:r>
              <a:rPr lang="en-IN" sz="2400" i="1" dirty="0"/>
              <a:t>data accepted signal is activated by the destination unit after it accepts the data</a:t>
            </a:r>
          </a:p>
          <a:p>
            <a:r>
              <a:rPr lang="en-IN" sz="2400" dirty="0"/>
              <a:t>from the bus. The source unit then disables its </a:t>
            </a:r>
            <a:r>
              <a:rPr lang="en-IN" sz="2400" i="1" dirty="0"/>
              <a:t>data accepted signal and the system goes into</a:t>
            </a:r>
          </a:p>
          <a:p>
            <a:r>
              <a:rPr lang="en-IN" sz="2400" dirty="0"/>
              <a:t>its initial state.</a:t>
            </a:r>
            <a:endParaRPr lang="en-US" sz="2400"/>
          </a:p>
        </p:txBody>
      </p:sp>
    </p:spTree>
    <p:extLst>
      <p:ext uri="{BB962C8B-B14F-4D97-AF65-F5344CB8AC3E}">
        <p14:creationId xmlns:p14="http://schemas.microsoft.com/office/powerpoint/2010/main" val="4656876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78" y="649432"/>
            <a:ext cx="9136819" cy="768206"/>
          </a:xfrm>
        </p:spPr>
        <p:txBody>
          <a:bodyPr/>
          <a:lstStyle/>
          <a:p>
            <a:r>
              <a:rPr lang="en-US" dirty="0"/>
              <a:t>PCI</a:t>
            </a:r>
            <a:endParaRPr lang="en-IN" dirty="0"/>
          </a:p>
        </p:txBody>
      </p:sp>
      <p:sp>
        <p:nvSpPr>
          <p:cNvPr id="3" name="Content Placeholder 2"/>
          <p:cNvSpPr>
            <a:spLocks noGrp="1"/>
          </p:cNvSpPr>
          <p:nvPr>
            <p:ph idx="1"/>
          </p:nvPr>
        </p:nvSpPr>
        <p:spPr>
          <a:xfrm>
            <a:off x="892986" y="2774301"/>
            <a:ext cx="10554574" cy="3636511"/>
          </a:xfrm>
        </p:spPr>
        <p:txBody>
          <a:bodyPr>
            <a:noAutofit/>
          </a:bodyPr>
          <a:lstStyle/>
          <a:p>
            <a:r>
              <a:rPr lang="en-IN" sz="2400" dirty="0"/>
              <a:t>Stands for "Peripheral Component Interconnect." PCI is a hardware </a:t>
            </a:r>
            <a:r>
              <a:rPr lang="en-IN" sz="2400" dirty="0">
                <a:hlinkClick r:id="rId2"/>
              </a:rPr>
              <a:t>bus</a:t>
            </a:r>
            <a:r>
              <a:rPr lang="en-IN" sz="2400" dirty="0"/>
              <a:t> used for adding internal </a:t>
            </a:r>
            <a:r>
              <a:rPr lang="en-IN" sz="2400" dirty="0">
                <a:hlinkClick r:id="rId3"/>
              </a:rPr>
              <a:t>components</a:t>
            </a:r>
            <a:r>
              <a:rPr lang="en-IN" sz="2400" dirty="0"/>
              <a:t> to a </a:t>
            </a:r>
            <a:r>
              <a:rPr lang="en-IN" sz="2400" dirty="0">
                <a:hlinkClick r:id="rId4"/>
              </a:rPr>
              <a:t>desktop computer</a:t>
            </a:r>
            <a:r>
              <a:rPr lang="en-IN" sz="2400" dirty="0"/>
              <a:t>. For example, a PCI card can be inserted into a PCI slot on a </a:t>
            </a:r>
            <a:r>
              <a:rPr lang="en-IN" sz="2400" dirty="0">
                <a:hlinkClick r:id="rId5"/>
              </a:rPr>
              <a:t>motherboard</a:t>
            </a:r>
            <a:r>
              <a:rPr lang="en-IN" sz="2400" dirty="0"/>
              <a:t>, providing additional </a:t>
            </a:r>
            <a:r>
              <a:rPr lang="en-IN" sz="2400" dirty="0">
                <a:hlinkClick r:id="rId6"/>
              </a:rPr>
              <a:t>I/O</a:t>
            </a:r>
            <a:r>
              <a:rPr lang="en-IN" sz="2400" dirty="0"/>
              <a:t> ports on the back of a computer.</a:t>
            </a:r>
          </a:p>
          <a:p>
            <a:endParaRPr lang="en-I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98B77B-27FA-3441-A1AC-58F18DFBF038}"/>
              </a:ext>
            </a:extLst>
          </p:cNvPr>
          <p:cNvSpPr txBox="1"/>
          <p:nvPr/>
        </p:nvSpPr>
        <p:spPr>
          <a:xfrm>
            <a:off x="705097" y="893555"/>
            <a:ext cx="10186802" cy="5632311"/>
          </a:xfrm>
          <a:prstGeom prst="rect">
            <a:avLst/>
          </a:prstGeom>
          <a:noFill/>
        </p:spPr>
        <p:txBody>
          <a:bodyPr wrap="square">
            <a:spAutoFit/>
          </a:bodyPr>
          <a:lstStyle/>
          <a:p>
            <a:r>
              <a:rPr lang="en-IN" sz="2400" dirty="0"/>
              <a:t>The PCI architecture, also known as "conventional PCI," was designed by Intel and introduced in 1992. Many desktop </a:t>
            </a:r>
            <a:r>
              <a:rPr lang="en-IN" sz="2400" dirty="0">
                <a:hlinkClick r:id="rId2"/>
              </a:rPr>
              <a:t>PCs</a:t>
            </a:r>
            <a:r>
              <a:rPr lang="en-IN" sz="2400" dirty="0"/>
              <a:t> from the early 1990s to the mid 2000s had room for two to five PCI cards. Each card required an open slot on the motherboard and a removable panel on the back of the </a:t>
            </a:r>
            <a:r>
              <a:rPr lang="en-IN" sz="2400" dirty="0">
                <a:hlinkClick r:id="rId3"/>
              </a:rPr>
              <a:t>system unit</a:t>
            </a:r>
            <a:r>
              <a:rPr lang="en-IN" sz="2400" dirty="0"/>
              <a:t>. Adding PCI cards was an easy way to upgrade a computer, since you could add a better </a:t>
            </a:r>
            <a:r>
              <a:rPr lang="en-IN" sz="2400" dirty="0">
                <a:hlinkClick r:id="rId4"/>
              </a:rPr>
              <a:t>video card</a:t>
            </a:r>
            <a:r>
              <a:rPr lang="en-IN" sz="2400" dirty="0"/>
              <a:t>, faster </a:t>
            </a:r>
            <a:r>
              <a:rPr lang="en-IN" sz="2400" dirty="0">
                <a:hlinkClick r:id="rId5"/>
              </a:rPr>
              <a:t>wired</a:t>
            </a:r>
            <a:r>
              <a:rPr lang="en-IN" sz="2400" dirty="0"/>
              <a:t> or </a:t>
            </a:r>
            <a:r>
              <a:rPr lang="en-IN" sz="2400" dirty="0">
                <a:hlinkClick r:id="rId6"/>
              </a:rPr>
              <a:t>wireless</a:t>
            </a:r>
            <a:r>
              <a:rPr lang="en-IN" sz="2400" dirty="0"/>
              <a:t> networking, or add new </a:t>
            </a:r>
            <a:r>
              <a:rPr lang="en-IN" sz="2400" dirty="0">
                <a:hlinkClick r:id="rId7"/>
              </a:rPr>
              <a:t>ports</a:t>
            </a:r>
            <a:r>
              <a:rPr lang="en-IN" sz="2400" dirty="0"/>
              <a:t>, like </a:t>
            </a:r>
            <a:r>
              <a:rPr lang="en-IN" sz="2400" dirty="0">
                <a:hlinkClick r:id="rId8"/>
              </a:rPr>
              <a:t>USB 2.0</a:t>
            </a:r>
            <a:r>
              <a:rPr lang="en-IN" sz="2400" dirty="0"/>
              <a:t>.</a:t>
            </a:r>
          </a:p>
          <a:p>
            <a:r>
              <a:rPr lang="en-IN" sz="2400" dirty="0"/>
              <a:t>The original 32-bit, 33 </a:t>
            </a:r>
            <a:r>
              <a:rPr lang="en-IN" sz="2400" dirty="0">
                <a:hlinkClick r:id="rId9"/>
              </a:rPr>
              <a:t>MHz</a:t>
            </a:r>
            <a:r>
              <a:rPr lang="en-IN" sz="2400" dirty="0"/>
              <a:t> PCI standard supported data transfer rates of 133 </a:t>
            </a:r>
            <a:r>
              <a:rPr lang="en-IN" sz="2400" dirty="0">
                <a:hlinkClick r:id="rId10"/>
              </a:rPr>
              <a:t>megabytes</a:t>
            </a:r>
            <a:r>
              <a:rPr lang="en-IN" sz="2400" dirty="0"/>
              <a:t> per second. An upgraded 64-bit, 66 MHz standard was created a few years later and allowed for much faster data transfer rates up to 533 </a:t>
            </a:r>
            <a:r>
              <a:rPr lang="en-IN" sz="2400" dirty="0" err="1"/>
              <a:t>MHz.</a:t>
            </a:r>
            <a:r>
              <a:rPr lang="en-IN" sz="2400" dirty="0"/>
              <a:t> In 1998, IBM, HP, and Compaq introduced </a:t>
            </a:r>
            <a:r>
              <a:rPr lang="en-IN" sz="2400" dirty="0">
                <a:hlinkClick r:id="rId11"/>
              </a:rPr>
              <a:t>PCI-X</a:t>
            </a:r>
            <a:r>
              <a:rPr lang="en-IN" sz="2400" dirty="0"/>
              <a:t> (or "PCI </a:t>
            </a:r>
            <a:r>
              <a:rPr lang="en-IN" sz="2400" dirty="0" err="1"/>
              <a:t>eXtended</a:t>
            </a:r>
            <a:r>
              <a:rPr lang="en-IN" sz="2400" dirty="0"/>
              <a:t>"), which was backwards compatible with PCI. The 133 MHz PCI-X interface supported data transfer rates up to 1064 </a:t>
            </a:r>
            <a:r>
              <a:rPr lang="en-IN" sz="2400" dirty="0" err="1"/>
              <a:t>MHz.</a:t>
            </a:r>
            <a:endParaRPr lang="en-IN" sz="2400" dirty="0"/>
          </a:p>
          <a:p>
            <a:r>
              <a:rPr lang="en-IN" sz="2400" dirty="0"/>
              <a:t>Both PCI and PCI-X were superseded by </a:t>
            </a:r>
            <a:r>
              <a:rPr lang="en-IN" sz="2400" dirty="0">
                <a:hlinkClick r:id="rId12"/>
              </a:rPr>
              <a:t>PCI Express</a:t>
            </a:r>
            <a:r>
              <a:rPr lang="en-IN" sz="2400" dirty="0"/>
              <a:t>, which was introduced in 2004.</a:t>
            </a:r>
          </a:p>
        </p:txBody>
      </p:sp>
    </p:spTree>
    <p:extLst>
      <p:ext uri="{BB962C8B-B14F-4D97-AF65-F5344CB8AC3E}">
        <p14:creationId xmlns:p14="http://schemas.microsoft.com/office/powerpoint/2010/main" val="9051898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39784"/>
          </a:xfrm>
        </p:spPr>
        <p:txBody>
          <a:bodyPr>
            <a:normAutofit/>
          </a:bodyPr>
          <a:lstStyle/>
          <a:p>
            <a:r>
              <a:rPr lang="en-IN" dirty="0"/>
              <a:t>WORKING MECHANISM OF PERIPHERALS</a:t>
            </a:r>
          </a:p>
        </p:txBody>
      </p:sp>
      <p:sp>
        <p:nvSpPr>
          <p:cNvPr id="3" name="Content Placeholder 2"/>
          <p:cNvSpPr>
            <a:spLocks noGrp="1"/>
          </p:cNvSpPr>
          <p:nvPr>
            <p:ph idx="1"/>
          </p:nvPr>
        </p:nvSpPr>
        <p:spPr>
          <a:xfrm>
            <a:off x="609600" y="3429000"/>
            <a:ext cx="10001965" cy="2697163"/>
          </a:xfrm>
        </p:spPr>
        <p:txBody>
          <a:bodyPr>
            <a:noAutofit/>
          </a:bodyPr>
          <a:lstStyle/>
          <a:p>
            <a:pPr>
              <a:buNone/>
            </a:pPr>
            <a:r>
              <a:rPr lang="en-IN" sz="2400" dirty="0"/>
              <a:t> Working Principle of a Keyboard:-</a:t>
            </a:r>
          </a:p>
          <a:p>
            <a:pPr>
              <a:buNone/>
            </a:pPr>
            <a:r>
              <a:rPr lang="en-IN" sz="2400" dirty="0"/>
              <a:t>Inside the keyboard, there are metallic</a:t>
            </a:r>
          </a:p>
          <a:p>
            <a:r>
              <a:rPr lang="en-IN" sz="2400" dirty="0"/>
              <a:t>plate, circuit board and processor, which are responsible for transferring</a:t>
            </a:r>
          </a:p>
          <a:p>
            <a:r>
              <a:rPr lang="en-IN" sz="2400" dirty="0"/>
              <a:t>information from the keyboard to the computer. Depending upon the</a:t>
            </a:r>
          </a:p>
          <a:p>
            <a:r>
              <a:rPr lang="en-IN" sz="2400" dirty="0"/>
              <a:t>working principle, there are two main types of keys, namely, capacitive and</a:t>
            </a:r>
          </a:p>
          <a:p>
            <a:r>
              <a:rPr lang="en-IN" sz="2400" dirty="0"/>
              <a:t>hard-contact. Let's discuss in brief about the functioning of capacitive and</a:t>
            </a:r>
          </a:p>
          <a:p>
            <a:endParaRPr lang="en-I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32A4D-5541-8743-AD62-B28ED1D13B0C}"/>
              </a:ext>
            </a:extLst>
          </p:cNvPr>
          <p:cNvSpPr txBox="1"/>
          <p:nvPr/>
        </p:nvSpPr>
        <p:spPr>
          <a:xfrm>
            <a:off x="2138468" y="1148859"/>
            <a:ext cx="8053381" cy="4154984"/>
          </a:xfrm>
          <a:prstGeom prst="rect">
            <a:avLst/>
          </a:prstGeom>
          <a:noFill/>
        </p:spPr>
        <p:txBody>
          <a:bodyPr wrap="square">
            <a:spAutoFit/>
          </a:bodyPr>
          <a:lstStyle/>
          <a:p>
            <a:r>
              <a:rPr lang="en-IN" sz="2400" dirty="0"/>
              <a:t>hard contact </a:t>
            </a:r>
            <a:r>
              <a:rPr lang="en-IN" sz="2400" dirty="0" err="1"/>
              <a:t>key.When</a:t>
            </a:r>
            <a:r>
              <a:rPr lang="en-IN" sz="2400" dirty="0"/>
              <a:t> a capacitive key is pressed, the metal plunger applies</a:t>
            </a:r>
          </a:p>
          <a:p>
            <a:r>
              <a:rPr lang="en-IN" sz="2400" dirty="0"/>
              <a:t>a gentle pressure to the circuit board. The pressure is identified by the</a:t>
            </a:r>
          </a:p>
          <a:p>
            <a:r>
              <a:rPr lang="en-IN" sz="2400" dirty="0"/>
              <a:t>computer and the circuit flow is initiated, resulting in the transfer of</a:t>
            </a:r>
          </a:p>
          <a:p>
            <a:r>
              <a:rPr lang="en-IN" sz="2400" dirty="0"/>
              <a:t>information from the circuit to the currently installed software.</a:t>
            </a:r>
          </a:p>
          <a:p>
            <a:r>
              <a:rPr lang="en-IN" sz="2400" dirty="0"/>
              <a:t>The key identifying to computer is identified using a keyboard driver and</a:t>
            </a:r>
          </a:p>
          <a:p>
            <a:r>
              <a:rPr lang="en-IN" sz="2400" dirty="0"/>
              <a:t>finding the preferred key called</a:t>
            </a:r>
          </a:p>
          <a:p>
            <a:r>
              <a:rPr lang="en-IN" sz="2400" dirty="0"/>
              <a:t>source code.</a:t>
            </a:r>
            <a:endParaRPr lang="en-US" sz="2400"/>
          </a:p>
        </p:txBody>
      </p:sp>
    </p:spTree>
    <p:extLst>
      <p:ext uri="{BB962C8B-B14F-4D97-AF65-F5344CB8AC3E}">
        <p14:creationId xmlns:p14="http://schemas.microsoft.com/office/powerpoint/2010/main" val="5632284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MECHANISM OF MOUSE</a:t>
            </a:r>
          </a:p>
        </p:txBody>
      </p:sp>
      <p:sp>
        <p:nvSpPr>
          <p:cNvPr id="3" name="Content Placeholder 2"/>
          <p:cNvSpPr>
            <a:spLocks noGrp="1"/>
          </p:cNvSpPr>
          <p:nvPr>
            <p:ph idx="1"/>
          </p:nvPr>
        </p:nvSpPr>
        <p:spPr>
          <a:xfrm>
            <a:off x="666712" y="2300844"/>
            <a:ext cx="11239579" cy="3985676"/>
          </a:xfrm>
        </p:spPr>
        <p:txBody>
          <a:bodyPr>
            <a:noAutofit/>
          </a:bodyPr>
          <a:lstStyle/>
          <a:p>
            <a:r>
              <a:rPr lang="en-IN" sz="1600" dirty="0"/>
              <a:t>• Working of a mouse---</a:t>
            </a:r>
          </a:p>
          <a:p>
            <a:r>
              <a:rPr lang="en-IN" sz="1600" dirty="0"/>
              <a:t>&gt; With most of the system you will find mechanical </a:t>
            </a:r>
            <a:r>
              <a:rPr lang="en-IN" sz="1600" dirty="0" err="1"/>
              <a:t>mouse.The</a:t>
            </a:r>
            <a:r>
              <a:rPr lang="en-IN" sz="1600" dirty="0"/>
              <a:t> primary mechanical part of a</a:t>
            </a:r>
          </a:p>
          <a:p>
            <a:r>
              <a:rPr lang="en-IN" sz="1600" dirty="0"/>
              <a:t>mouse is a ball on the bottom of the mouse. There are these little wheels which turn/rotate</a:t>
            </a:r>
          </a:p>
          <a:p>
            <a:r>
              <a:rPr lang="en-IN" sz="1600" dirty="0"/>
              <a:t>when the ball moves against them. The wheels are monitored electronically. When they </a:t>
            </a:r>
            <a:r>
              <a:rPr lang="en-IN" sz="1600" dirty="0" err="1"/>
              <a:t>trun</a:t>
            </a:r>
            <a:endParaRPr lang="en-IN" sz="1600" dirty="0"/>
          </a:p>
          <a:p>
            <a:r>
              <a:rPr lang="en-IN" sz="1600" dirty="0"/>
              <a:t>or rotate they transmit how much they have turned to the computer. Out of these three wheels</a:t>
            </a:r>
          </a:p>
          <a:p>
            <a:endParaRPr lang="en-IN" sz="1600" dirty="0"/>
          </a:p>
          <a:p>
            <a:r>
              <a:rPr lang="en-IN" sz="1600" dirty="0"/>
              <a:t>the two wheels perpendicular to each other are used for tracking the motion on X-axis and Y-</a:t>
            </a:r>
          </a:p>
          <a:p>
            <a:r>
              <a:rPr lang="en-IN" sz="1600" dirty="0"/>
              <a:t>axis. The third one just balances the two.</a:t>
            </a:r>
          </a:p>
          <a:p>
            <a:endParaRPr lang="en-IN" sz="1600" dirty="0"/>
          </a:p>
          <a:p>
            <a:r>
              <a:rPr lang="en-IN" sz="1600" dirty="0"/>
              <a:t>When the mouse is moved on a flat surface the roller ball moves in the locking ring. When the</a:t>
            </a:r>
          </a:p>
          <a:p>
            <a:endParaRPr lang="en-IN"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BA14D9-2C56-F14B-A634-AAE0BC24A9AC}"/>
              </a:ext>
            </a:extLst>
          </p:cNvPr>
          <p:cNvSpPr txBox="1"/>
          <p:nvPr/>
        </p:nvSpPr>
        <p:spPr>
          <a:xfrm>
            <a:off x="259774" y="478056"/>
            <a:ext cx="11151672" cy="3970318"/>
          </a:xfrm>
          <a:prstGeom prst="rect">
            <a:avLst/>
          </a:prstGeom>
          <a:noFill/>
        </p:spPr>
        <p:txBody>
          <a:bodyPr wrap="square">
            <a:spAutoFit/>
          </a:bodyPr>
          <a:lstStyle/>
          <a:p>
            <a:r>
              <a:rPr lang="en-IN" sz="1800" dirty="0"/>
              <a:t>mouse is positioned on the desktop the actuators register the mouse balls movement in X-axis</a:t>
            </a:r>
          </a:p>
          <a:p>
            <a:r>
              <a:rPr lang="en-IN" sz="1800" dirty="0"/>
              <a:t>and Y-axis direction. The sensors attached to it generate a series of pulses representing</a:t>
            </a:r>
          </a:p>
          <a:p>
            <a:r>
              <a:rPr lang="en-IN" sz="1800" dirty="0"/>
              <a:t>movement on both axis. The pulse generated are in same ratio as the mouse movement i.e.</a:t>
            </a:r>
          </a:p>
          <a:p>
            <a:r>
              <a:rPr lang="en-IN" sz="1800" dirty="0"/>
              <a:t>More pulse mean more movement.</a:t>
            </a:r>
          </a:p>
          <a:p>
            <a:r>
              <a:rPr lang="en-IN" sz="1800" dirty="0"/>
              <a:t>Normally a mouse is used along with a mouse pad. Place the mouse pad on a flat surface and</a:t>
            </a:r>
          </a:p>
          <a:p>
            <a:r>
              <a:rPr lang="en-IN" sz="1800" dirty="0"/>
              <a:t>place the mouse on it. Move the mouse pad and the pointer moves in the direction of the</a:t>
            </a:r>
          </a:p>
          <a:p>
            <a:r>
              <a:rPr lang="en-IN" sz="1800" dirty="0"/>
              <a:t>movement of mouse.</a:t>
            </a:r>
          </a:p>
          <a:p>
            <a:r>
              <a:rPr lang="en-IN" sz="1800" dirty="0"/>
              <a:t>--Various terms related to the use of mouse are :-</a:t>
            </a:r>
          </a:p>
          <a:p>
            <a:r>
              <a:rPr lang="en-IN" sz="1800" dirty="0"/>
              <a:t>&gt; Click</a:t>
            </a:r>
          </a:p>
          <a:p>
            <a:r>
              <a:rPr lang="en-IN" sz="1800" dirty="0"/>
              <a:t>&gt; Double click</a:t>
            </a:r>
          </a:p>
          <a:p>
            <a:r>
              <a:rPr lang="en-IN" sz="1800" dirty="0"/>
              <a:t>&gt; Drag</a:t>
            </a:r>
          </a:p>
          <a:p>
            <a:r>
              <a:rPr lang="en-IN" sz="1800" dirty="0"/>
              <a:t>1. When the left button of mouse is pressed and released quickly then this we can say '</a:t>
            </a:r>
          </a:p>
          <a:p>
            <a:r>
              <a:rPr lang="en-IN" sz="1800" dirty="0"/>
              <a:t>clicking the mouse '.</a:t>
            </a:r>
          </a:p>
          <a:p>
            <a:r>
              <a:rPr lang="en-IN" sz="1800" dirty="0"/>
              <a:t>2. The double clicking is used to initiate some action on the selected item. Basically it selects</a:t>
            </a:r>
            <a:endParaRPr lang="en-US"/>
          </a:p>
        </p:txBody>
      </p:sp>
    </p:spTree>
    <p:extLst>
      <p:ext uri="{BB962C8B-B14F-4D97-AF65-F5344CB8AC3E}">
        <p14:creationId xmlns:p14="http://schemas.microsoft.com/office/powerpoint/2010/main" val="962263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46"/>
          </a:xfrm>
        </p:spPr>
        <p:txBody>
          <a:bodyPr/>
          <a:lstStyle/>
          <a:p>
            <a:r>
              <a:rPr lang="en-IN" dirty="0"/>
              <a:t>WORKING OF SCANNER</a:t>
            </a:r>
          </a:p>
        </p:txBody>
      </p:sp>
      <p:sp>
        <p:nvSpPr>
          <p:cNvPr id="3" name="Content Placeholder 2"/>
          <p:cNvSpPr>
            <a:spLocks noGrp="1"/>
          </p:cNvSpPr>
          <p:nvPr>
            <p:ph idx="1"/>
          </p:nvPr>
        </p:nvSpPr>
        <p:spPr>
          <a:xfrm>
            <a:off x="571460" y="1100109"/>
            <a:ext cx="11322419" cy="6952845"/>
          </a:xfrm>
        </p:spPr>
        <p:txBody>
          <a:bodyPr>
            <a:noAutofit/>
          </a:bodyPr>
          <a:lstStyle/>
          <a:p>
            <a:r>
              <a:rPr lang="en-IN" sz="2400" dirty="0"/>
              <a:t>A scanner is a device that is used for producing an exact digital image</a:t>
            </a:r>
          </a:p>
          <a:p>
            <a:r>
              <a:rPr lang="en-IN" sz="2400" dirty="0"/>
              <a:t>replica of a photo, text written in paper, or even an object. This digital</a:t>
            </a:r>
          </a:p>
          <a:p>
            <a:r>
              <a:rPr lang="en-IN" sz="2400" dirty="0"/>
              <a:t>image can be saved as a file to your computer and can be used to</a:t>
            </a:r>
          </a:p>
          <a:p>
            <a:r>
              <a:rPr lang="en-IN" sz="2400" dirty="0"/>
              <a:t>alter/enhance the image or apply it to the web. The most </a:t>
            </a:r>
            <a:r>
              <a:rPr lang="en-IN" sz="2400" dirty="0" err="1"/>
              <a:t>comonly</a:t>
            </a:r>
            <a:endParaRPr lang="en-IN" sz="2400" dirty="0"/>
          </a:p>
          <a:p>
            <a:r>
              <a:rPr lang="en-IN" sz="2400" dirty="0"/>
              <a:t>used scanner is the flatbed scanner, in which you keep the object on</a:t>
            </a:r>
          </a:p>
          <a:p>
            <a:r>
              <a:rPr lang="en-IN" sz="2400" dirty="0"/>
              <a:t>top of the glass window. The scanned output will be obtained in your</a:t>
            </a:r>
          </a:p>
          <a:p>
            <a:r>
              <a:rPr lang="en-IN" sz="2400" dirty="0"/>
              <a:t>computer. The image and text are obtained exactly through the</a:t>
            </a:r>
          </a:p>
          <a:p>
            <a:r>
              <a:rPr lang="en-IN" sz="2400" dirty="0"/>
              <a:t>process of optical character recognition [OCR].</a:t>
            </a:r>
          </a:p>
          <a:p>
            <a:endParaRPr lang="en-IN"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C1274-59AD-D844-95BA-83307808D0EF}"/>
              </a:ext>
            </a:extLst>
          </p:cNvPr>
          <p:cNvSpPr txBox="1"/>
          <p:nvPr/>
        </p:nvSpPr>
        <p:spPr>
          <a:xfrm>
            <a:off x="671296" y="893555"/>
            <a:ext cx="8471775" cy="5078313"/>
          </a:xfrm>
          <a:prstGeom prst="rect">
            <a:avLst/>
          </a:prstGeom>
          <a:noFill/>
        </p:spPr>
        <p:txBody>
          <a:bodyPr wrap="square">
            <a:spAutoFit/>
          </a:bodyPr>
          <a:lstStyle/>
          <a:p>
            <a:r>
              <a:rPr lang="en-IN" sz="1800" dirty="0"/>
              <a:t>Handheld scanners use the same basic technology as a flatbed scanner, but rely on the user to move them</a:t>
            </a:r>
          </a:p>
          <a:p>
            <a:r>
              <a:rPr lang="en-IN" sz="1800" dirty="0"/>
              <a:t>instead of a motorized belt. This type of scanner typically does not provide good image quality. However, it can</a:t>
            </a:r>
          </a:p>
          <a:p>
            <a:r>
              <a:rPr lang="en-IN" sz="1800" dirty="0"/>
              <a:t>be useful for quickly capturing text.</a:t>
            </a:r>
          </a:p>
          <a:p>
            <a:r>
              <a:rPr lang="en-IN" sz="1800" dirty="0"/>
              <a:t>• Drum scanners are used by the publishing industry to capture incredibly detailed images. They use a</a:t>
            </a:r>
          </a:p>
          <a:p>
            <a:r>
              <a:rPr lang="en-IN" sz="1800" dirty="0"/>
              <a:t>technology called a photomultiplier tube (PMT). In PMT, the document to be scanned is mounted on a glass</a:t>
            </a:r>
          </a:p>
          <a:p>
            <a:r>
              <a:rPr lang="en-IN" sz="1800" dirty="0"/>
              <a:t>cylinder. At the </a:t>
            </a:r>
            <a:r>
              <a:rPr lang="en-IN" sz="1800" dirty="0" err="1"/>
              <a:t>center</a:t>
            </a:r>
            <a:r>
              <a:rPr lang="en-IN" sz="1800" dirty="0"/>
              <a:t> of the cylinder is a sensor that splits light bounced from the document into three beams.</a:t>
            </a:r>
          </a:p>
          <a:p>
            <a:r>
              <a:rPr lang="en-IN" sz="1800" dirty="0"/>
              <a:t>Each beam is sent through a </a:t>
            </a:r>
            <a:r>
              <a:rPr lang="en-IN" sz="1800" dirty="0" err="1"/>
              <a:t>color</a:t>
            </a:r>
            <a:r>
              <a:rPr lang="en-IN" sz="1800" dirty="0"/>
              <a:t> filter into a photomultiplier tube where the light is changed into an electrical</a:t>
            </a:r>
          </a:p>
          <a:p>
            <a:r>
              <a:rPr lang="en-IN" sz="1800" dirty="0"/>
              <a:t>signal.</a:t>
            </a:r>
          </a:p>
          <a:p>
            <a:r>
              <a:rPr lang="en-IN" sz="1800" dirty="0"/>
              <a:t>• The basic principle of a scanner is to analyze an image and process it in some way. Image and text capture</a:t>
            </a:r>
          </a:p>
          <a:p>
            <a:r>
              <a:rPr lang="en-IN" sz="1800" dirty="0"/>
              <a:t>(optical character recognition or OCR) allow you to save information to a file on your computer.</a:t>
            </a:r>
            <a:endParaRPr lang="en-US"/>
          </a:p>
        </p:txBody>
      </p:sp>
    </p:spTree>
    <p:extLst>
      <p:ext uri="{BB962C8B-B14F-4D97-AF65-F5344CB8AC3E}">
        <p14:creationId xmlns:p14="http://schemas.microsoft.com/office/powerpoint/2010/main" val="112881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A7C4CEB-99BE-864E-B3CD-B8D64A58AE89}"/>
              </a:ext>
            </a:extLst>
          </p:cNvPr>
          <p:cNvPicPr>
            <a:picLocks noChangeAspect="1"/>
          </p:cNvPicPr>
          <p:nvPr/>
        </p:nvPicPr>
        <p:blipFill>
          <a:blip r:embed="rId2"/>
          <a:stretch>
            <a:fillRect/>
          </a:stretch>
        </p:blipFill>
        <p:spPr>
          <a:xfrm>
            <a:off x="260391" y="244115"/>
            <a:ext cx="5250502" cy="3605345"/>
          </a:xfrm>
          <a:prstGeom prst="rect">
            <a:avLst/>
          </a:prstGeom>
        </p:spPr>
      </p:pic>
      <p:pic>
        <p:nvPicPr>
          <p:cNvPr id="6" name="Picture 6">
            <a:extLst>
              <a:ext uri="{FF2B5EF4-FFF2-40B4-BE49-F238E27FC236}">
                <a16:creationId xmlns:a16="http://schemas.microsoft.com/office/drawing/2014/main" id="{8BB381F2-B740-2A4C-99A8-671C00F0DB02}"/>
              </a:ext>
            </a:extLst>
          </p:cNvPr>
          <p:cNvPicPr>
            <a:picLocks noChangeAspect="1"/>
          </p:cNvPicPr>
          <p:nvPr/>
        </p:nvPicPr>
        <p:blipFill>
          <a:blip r:embed="rId3"/>
          <a:stretch>
            <a:fillRect/>
          </a:stretch>
        </p:blipFill>
        <p:spPr>
          <a:xfrm>
            <a:off x="276186" y="4133169"/>
            <a:ext cx="5234707" cy="2268373"/>
          </a:xfrm>
          <a:prstGeom prst="rect">
            <a:avLst/>
          </a:prstGeom>
        </p:spPr>
      </p:pic>
      <p:sp>
        <p:nvSpPr>
          <p:cNvPr id="9" name="TextBox 8">
            <a:extLst>
              <a:ext uri="{FF2B5EF4-FFF2-40B4-BE49-F238E27FC236}">
                <a16:creationId xmlns:a16="http://schemas.microsoft.com/office/drawing/2014/main" id="{88B4A66E-8202-AA47-B2E2-BE9C8F9426E6}"/>
              </a:ext>
            </a:extLst>
          </p:cNvPr>
          <p:cNvSpPr txBox="1"/>
          <p:nvPr/>
        </p:nvSpPr>
        <p:spPr>
          <a:xfrm>
            <a:off x="5609546" y="612844"/>
            <a:ext cx="6322063" cy="6001643"/>
          </a:xfrm>
          <a:prstGeom prst="rect">
            <a:avLst/>
          </a:prstGeom>
          <a:noFill/>
        </p:spPr>
        <p:txBody>
          <a:bodyPr wrap="square">
            <a:spAutoFit/>
          </a:bodyPr>
          <a:lstStyle/>
          <a:p>
            <a:pPr algn="just"/>
            <a:r>
              <a:rPr lang="en-GB" sz="2400" b="1" i="0">
                <a:effectLst/>
                <a:latin typeface="arial" panose="020B0604020202020204" pitchFamily="34" charset="0"/>
              </a:rPr>
              <a:t>The below section describe briefly all the computer components in a computer system</a:t>
            </a:r>
            <a:endParaRPr lang="en-US" sz="2400" b="1" i="0">
              <a:effectLst/>
              <a:latin typeface="arial" panose="020B0604020202020204" pitchFamily="34" charset="0"/>
            </a:endParaRPr>
          </a:p>
          <a:p>
            <a:pPr algn="just"/>
            <a:endParaRPr lang="en-GB" sz="2400" b="0" i="0">
              <a:effectLst/>
              <a:latin typeface="Arial" panose="020B0604020202020204" pitchFamily="34" charset="0"/>
            </a:endParaRPr>
          </a:p>
          <a:p>
            <a:pPr algn="just"/>
            <a:r>
              <a:rPr lang="en-GB" sz="2400" b="1" i="0">
                <a:effectLst/>
                <a:latin typeface="arial" panose="020B0604020202020204" pitchFamily="34" charset="0"/>
              </a:rPr>
              <a:t>Input Unit</a:t>
            </a:r>
            <a:endParaRPr lang="en-GB" sz="2400" b="1" i="0">
              <a:effectLst/>
              <a:latin typeface="Arial" panose="020B0604020202020204" pitchFamily="34" charset="0"/>
            </a:endParaRPr>
          </a:p>
          <a:p>
            <a:pPr algn="just"/>
            <a:r>
              <a:rPr lang="en-GB" sz="2400" b="0" i="0">
                <a:effectLst/>
                <a:latin typeface="arial" panose="020B0604020202020204" pitchFamily="34" charset="0"/>
              </a:rPr>
              <a:t>Input unit is used for transfers’ raw Data and contro</a:t>
            </a:r>
            <a:r>
              <a:rPr lang="en-US" sz="2400" b="0" i="0">
                <a:effectLst/>
                <a:latin typeface="arial" panose="020B0604020202020204" pitchFamily="34" charset="0"/>
              </a:rPr>
              <a:t>l</a:t>
            </a:r>
            <a:r>
              <a:rPr lang="en-GB" sz="2400" b="0" i="0">
                <a:effectLst/>
                <a:latin typeface="arial" panose="020B0604020202020204" pitchFamily="34" charset="0"/>
              </a:rPr>
              <a:t>signals into the </a:t>
            </a:r>
            <a:r>
              <a:rPr lang="en-GB" sz="2400" b="0" i="0" u="none" strike="noStrike">
                <a:effectLst/>
                <a:latin typeface="arial" panose="020B0604020202020204" pitchFamily="34" charset="0"/>
                <a:hlinkClick r:id="rId4" tooltip="information">
                  <a:extLst>
                    <a:ext uri="{A12FA001-AC4F-418D-AE19-62706E023703}">
                      <ahyp:hlinkClr xmlns:ahyp="http://schemas.microsoft.com/office/drawing/2018/hyperlinkcolor" val="tx"/>
                    </a:ext>
                  </a:extLst>
                </a:hlinkClick>
              </a:rPr>
              <a:t>information</a:t>
            </a:r>
            <a:r>
              <a:rPr lang="en-GB" sz="2400" b="0" i="0">
                <a:effectLst/>
                <a:latin typeface="arial" panose="020B0604020202020204" pitchFamily="34" charset="0"/>
              </a:rPr>
              <a:t> processing system by the user before processing and computation. All the input unit devices provide the instructions and data are transformed into binary codes that is the primary memory acceptable format.</a:t>
            </a:r>
            <a:endParaRPr lang="en-GB" sz="2400" b="0" i="0">
              <a:effectLst/>
              <a:latin typeface="Arial" panose="020B0604020202020204" pitchFamily="34" charset="0"/>
            </a:endParaRPr>
          </a:p>
          <a:p>
            <a:pPr algn="just"/>
            <a:r>
              <a:rPr lang="en-GB" sz="2400" b="0" i="0">
                <a:effectLst/>
                <a:latin typeface="arial" panose="020B0604020202020204" pitchFamily="34" charset="0"/>
              </a:rPr>
              <a:t>Example of Input unit devices: keyboard, mouse, scanner, joystick, </a:t>
            </a:r>
            <a:r>
              <a:rPr lang="en-GB" sz="2400" b="0" i="0" u="none" strike="noStrike">
                <a:effectLst/>
                <a:latin typeface="arial" panose="020B0604020202020204" pitchFamily="34" charset="0"/>
                <a:hlinkClick r:id="rId5" tooltip="MICR">
                  <a:extLst>
                    <a:ext uri="{A12FA001-AC4F-418D-AE19-62706E023703}">
                      <ahyp:hlinkClr xmlns:ahyp="http://schemas.microsoft.com/office/drawing/2018/hyperlinkcolor" val="tx"/>
                    </a:ext>
                  </a:extLst>
                </a:hlinkClick>
              </a:rPr>
              <a:t>MICR</a:t>
            </a:r>
            <a:r>
              <a:rPr lang="en-GB" sz="2400" b="0" i="0">
                <a:effectLst/>
                <a:latin typeface="arial" panose="020B0604020202020204" pitchFamily="34" charset="0"/>
              </a:rPr>
              <a:t>, Punched cards, Punched paper tape, Magnetic tape etc.</a:t>
            </a:r>
            <a:endParaRPr lang="en-GB" sz="2400" b="0" i="0">
              <a:effectLst/>
              <a:latin typeface="Arial" panose="020B0604020202020204" pitchFamily="34" charset="0"/>
            </a:endParaRPr>
          </a:p>
        </p:txBody>
      </p:sp>
    </p:spTree>
    <p:extLst>
      <p:ext uri="{BB962C8B-B14F-4D97-AF65-F5344CB8AC3E}">
        <p14:creationId xmlns:p14="http://schemas.microsoft.com/office/powerpoint/2010/main" val="2457621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VIDEO DISPLAY</a:t>
            </a:r>
          </a:p>
        </p:txBody>
      </p:sp>
      <p:sp>
        <p:nvSpPr>
          <p:cNvPr id="3" name="Content Placeholder 2"/>
          <p:cNvSpPr>
            <a:spLocks noGrp="1"/>
          </p:cNvSpPr>
          <p:nvPr>
            <p:ph idx="1"/>
          </p:nvPr>
        </p:nvSpPr>
        <p:spPr>
          <a:xfrm>
            <a:off x="0" y="1600200"/>
            <a:ext cx="12573045" cy="5257800"/>
          </a:xfrm>
        </p:spPr>
        <p:txBody>
          <a:bodyPr>
            <a:normAutofit/>
          </a:bodyPr>
          <a:lstStyle/>
          <a:p>
            <a:r>
              <a:rPr lang="en-IN" sz="2400" dirty="0"/>
              <a:t>Video display device means an electronic device with an output surface that</a:t>
            </a:r>
          </a:p>
          <a:p>
            <a:r>
              <a:rPr lang="en-IN" sz="2400" dirty="0"/>
              <a:t>displays, or is capable of displaying, moving graphical images or a visual</a:t>
            </a:r>
          </a:p>
          <a:p>
            <a:r>
              <a:rPr lang="en-IN" sz="2400" dirty="0"/>
              <a:t>representation of image sequences or pictures, showing a number of quickly</a:t>
            </a:r>
          </a:p>
          <a:p>
            <a:r>
              <a:rPr lang="en-IN" sz="2400" dirty="0"/>
              <a:t>changing images on a screen in fast succession to create the illusion of motion,</a:t>
            </a:r>
          </a:p>
          <a:p>
            <a:r>
              <a:rPr lang="en-IN" sz="2400" dirty="0"/>
              <a:t>including, if applicable, a device that is an integral part of the display, in that it</a:t>
            </a:r>
          </a:p>
          <a:p>
            <a:r>
              <a:rPr lang="en-IN" sz="2400" dirty="0"/>
              <a:t>cannot be easily removed from the display by the consumer, that produces the</a:t>
            </a:r>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49E87E-0319-4940-90DE-0B70644EFCF9}"/>
              </a:ext>
            </a:extLst>
          </p:cNvPr>
          <p:cNvSpPr txBox="1"/>
          <p:nvPr/>
        </p:nvSpPr>
        <p:spPr>
          <a:xfrm>
            <a:off x="1192171" y="982176"/>
            <a:ext cx="8790523" cy="4893647"/>
          </a:xfrm>
          <a:prstGeom prst="rect">
            <a:avLst/>
          </a:prstGeom>
          <a:noFill/>
        </p:spPr>
        <p:txBody>
          <a:bodyPr wrap="square">
            <a:spAutoFit/>
          </a:bodyPr>
          <a:lstStyle/>
          <a:p>
            <a:r>
              <a:rPr lang="en-IN" sz="2400" dirty="0"/>
              <a:t>moving image on the screen. A video display device may use, but is not limited to, a</a:t>
            </a:r>
          </a:p>
          <a:p>
            <a:r>
              <a:rPr lang="en-IN" sz="2400" dirty="0"/>
              <a:t>cathode ray tube (CRT), liquid crystal display (LCD), gas plasma, digital light</a:t>
            </a:r>
          </a:p>
          <a:p>
            <a:r>
              <a:rPr lang="en-IN" sz="2400" dirty="0"/>
              <a:t>processing, or other image projection technology.</a:t>
            </a:r>
          </a:p>
          <a:p>
            <a:r>
              <a:rPr lang="en-IN" sz="2400" dirty="0"/>
              <a:t>device means a printer or a unit capable of presenting images</a:t>
            </a:r>
          </a:p>
          <a:p>
            <a:r>
              <a:rPr lang="en-IN" sz="2400" dirty="0"/>
              <a:t>electronically on a screen, with a video display greater than four inches</a:t>
            </a:r>
          </a:p>
          <a:p>
            <a:r>
              <a:rPr lang="en-IN" sz="2400" dirty="0"/>
              <a:t>when measured diagonally, that are viewed by the user, and includes</a:t>
            </a:r>
          </a:p>
          <a:p>
            <a:r>
              <a:rPr lang="en-IN" sz="2400" dirty="0"/>
              <a:t>televisions, computer monitors, laptop computers, cathode ray tubes,</a:t>
            </a:r>
          </a:p>
          <a:p>
            <a:r>
              <a:rPr lang="en-IN" sz="2400" dirty="0"/>
              <a:t>plasma displays, liquid crystal displays, rear and front enclosed projection</a:t>
            </a:r>
          </a:p>
          <a:p>
            <a:r>
              <a:rPr lang="en-IN" sz="2400" dirty="0"/>
              <a:t>devices, and other similar displays that may be developed.</a:t>
            </a:r>
            <a:endParaRPr lang="en-US" sz="2400"/>
          </a:p>
        </p:txBody>
      </p:sp>
    </p:spTree>
    <p:extLst>
      <p:ext uri="{BB962C8B-B14F-4D97-AF65-F5344CB8AC3E}">
        <p14:creationId xmlns:p14="http://schemas.microsoft.com/office/powerpoint/2010/main" val="13733390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WORKING OF TOUCH SCREEN PANNEL</a:t>
            </a:r>
          </a:p>
        </p:txBody>
      </p:sp>
      <p:sp>
        <p:nvSpPr>
          <p:cNvPr id="3" name="Content Placeholder 2"/>
          <p:cNvSpPr>
            <a:spLocks noGrp="1"/>
          </p:cNvSpPr>
          <p:nvPr>
            <p:ph idx="1"/>
          </p:nvPr>
        </p:nvSpPr>
        <p:spPr/>
        <p:txBody>
          <a:bodyPr>
            <a:normAutofit fontScale="77500" lnSpcReduction="20000"/>
          </a:bodyPr>
          <a:lstStyle/>
          <a:p>
            <a:r>
              <a:rPr lang="en-IN" sz="1600" dirty="0"/>
              <a:t>Different kinds of </a:t>
            </a:r>
            <a:r>
              <a:rPr lang="en-IN" sz="1600" dirty="0" err="1"/>
              <a:t>touchscreen</a:t>
            </a:r>
            <a:r>
              <a:rPr lang="en-IN" sz="1600" dirty="0"/>
              <a:t> work in different ways. Some can sense</a:t>
            </a:r>
          </a:p>
          <a:p>
            <a:r>
              <a:rPr lang="en-IN" sz="1600" dirty="0"/>
              <a:t>only one finger at a time and get extremely confused if you try to press</a:t>
            </a:r>
          </a:p>
          <a:p>
            <a:r>
              <a:rPr lang="en-IN" sz="1600" dirty="0"/>
              <a:t>in two places at once. Others can easily detect and distinguish more</a:t>
            </a:r>
          </a:p>
          <a:p>
            <a:r>
              <a:rPr lang="en-IN" sz="1600" dirty="0"/>
              <a:t>than one key press at once. These are some of the main</a:t>
            </a:r>
          </a:p>
          <a:p>
            <a:r>
              <a:rPr lang="en-IN" sz="1600" dirty="0"/>
              <a:t>technologies:</a:t>
            </a:r>
          </a:p>
          <a:p>
            <a:r>
              <a:rPr lang="en-IN" sz="1600" dirty="0"/>
              <a:t>• Resistive</a:t>
            </a:r>
          </a:p>
          <a:p>
            <a:r>
              <a:rPr lang="en-IN" sz="1600" dirty="0"/>
              <a:t>• Resistive </a:t>
            </a:r>
            <a:r>
              <a:rPr lang="en-IN" sz="1600" dirty="0" err="1"/>
              <a:t>touchscreens</a:t>
            </a:r>
            <a:r>
              <a:rPr lang="en-IN" sz="1600" dirty="0"/>
              <a:t> (currently the most popular technology) work a</a:t>
            </a:r>
          </a:p>
          <a:p>
            <a:r>
              <a:rPr lang="en-IN" sz="1600" dirty="0"/>
              <a:t>bit like "transparent keyboards" overlaid on top of the screen. There's</a:t>
            </a:r>
          </a:p>
          <a:p>
            <a:r>
              <a:rPr lang="en-IN" sz="1600" dirty="0"/>
              <a:t>a flexible upper layer of conducting polyester plastic </a:t>
            </a:r>
            <a:r>
              <a:rPr lang="en-IN" sz="1600" dirty="0" err="1"/>
              <a:t>bondedd</a:t>
            </a:r>
            <a:r>
              <a:rPr lang="en-IN" sz="1600" dirty="0"/>
              <a:t> to a</a:t>
            </a:r>
          </a:p>
          <a:p>
            <a:r>
              <a:rPr lang="en-IN" sz="1600" dirty="0"/>
              <a:t>rigid lower layer of conducting glass and separated by an insulating</a:t>
            </a:r>
          </a:p>
          <a:p>
            <a:r>
              <a:rPr lang="en-IN" sz="1600" dirty="0"/>
              <a:t>membrane. When you press on the screen, you force the polyester to</a:t>
            </a:r>
          </a:p>
          <a:p>
            <a:r>
              <a:rPr lang="en-IN" sz="1600" dirty="0"/>
              <a:t>touch the glass and complete a circuit—just like pressing the key on a</a:t>
            </a:r>
          </a:p>
          <a:p>
            <a:r>
              <a:rPr lang="en-IN" sz="1600" dirty="0"/>
              <a:t>keyboard. A chip inside the screen figures out the coordinates of the</a:t>
            </a:r>
          </a:p>
          <a:p>
            <a:r>
              <a:rPr lang="en-IN" sz="1600" dirty="0"/>
              <a:t>place you touched.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11" y="1"/>
            <a:ext cx="11715789" cy="6740307"/>
          </a:xfrm>
          <a:prstGeom prst="rect">
            <a:avLst/>
          </a:prstGeom>
        </p:spPr>
        <p:txBody>
          <a:bodyPr wrap="square">
            <a:spAutoFit/>
          </a:bodyPr>
          <a:lstStyle/>
          <a:p>
            <a:r>
              <a:rPr lang="en-IN" dirty="0"/>
              <a:t>Capacitive</a:t>
            </a:r>
          </a:p>
          <a:p>
            <a:r>
              <a:rPr lang="en-IN" dirty="0"/>
              <a:t>• These screens are made from multiple layers of glass. The inner layer</a:t>
            </a:r>
          </a:p>
          <a:p>
            <a:r>
              <a:rPr lang="en-IN" dirty="0"/>
              <a:t>conducts electricity and so does the outer layer, so effectively the screen</a:t>
            </a:r>
          </a:p>
          <a:p>
            <a:r>
              <a:rPr lang="en-IN" dirty="0"/>
              <a:t>behaves like two electrical conductors separated by an insulator—in other</a:t>
            </a:r>
          </a:p>
          <a:p>
            <a:r>
              <a:rPr lang="en-IN" dirty="0"/>
              <a:t>words, a </a:t>
            </a:r>
            <a:r>
              <a:rPr lang="en-IN" dirty="0" err="1"/>
              <a:t>capacitor.When</a:t>
            </a:r>
            <a:r>
              <a:rPr lang="en-IN" dirty="0"/>
              <a:t> you bring your finger up to the screen, you alter the</a:t>
            </a:r>
          </a:p>
          <a:p>
            <a:r>
              <a:rPr lang="en-IN" dirty="0"/>
              <a:t>electrical field by a certain amount that varies according to where your hand</a:t>
            </a:r>
          </a:p>
          <a:p>
            <a:r>
              <a:rPr lang="en-IN" dirty="0"/>
              <a:t>is. Capacitive screens can be touched in more than one place at once.</a:t>
            </a:r>
          </a:p>
          <a:p>
            <a:r>
              <a:rPr lang="en-IN" dirty="0"/>
              <a:t>Unlike most other types of </a:t>
            </a:r>
            <a:r>
              <a:rPr lang="en-IN" dirty="0" err="1"/>
              <a:t>touchscreen</a:t>
            </a:r>
            <a:r>
              <a:rPr lang="en-IN" dirty="0"/>
              <a:t>, they don't work if you touch them</a:t>
            </a:r>
          </a:p>
          <a:p>
            <a:r>
              <a:rPr lang="en-IN" dirty="0"/>
              <a:t>with a plastic stylus (because the plastic is an insulator and stops your hand</a:t>
            </a:r>
          </a:p>
          <a:p>
            <a:r>
              <a:rPr lang="en-IN" dirty="0"/>
              <a:t>from affecting the electric field).</a:t>
            </a:r>
          </a:p>
          <a:p>
            <a:r>
              <a:rPr lang="en-IN" dirty="0"/>
              <a:t> </a:t>
            </a:r>
          </a:p>
          <a:p>
            <a:r>
              <a:rPr lang="en-IN" dirty="0"/>
              <a:t>Infrared</a:t>
            </a:r>
          </a:p>
          <a:p>
            <a:r>
              <a:rPr lang="en-IN" dirty="0"/>
              <a:t>• Just like the magic eye beams in an intruder alarm, an infrared </a:t>
            </a:r>
            <a:r>
              <a:rPr lang="en-IN" dirty="0" err="1"/>
              <a:t>touchscreen</a:t>
            </a:r>
            <a:endParaRPr lang="en-IN" dirty="0"/>
          </a:p>
          <a:p>
            <a:r>
              <a:rPr lang="en-IN" dirty="0"/>
              <a:t>uses a grid pattern of LEDs and light-detector photocells arranged on</a:t>
            </a:r>
          </a:p>
          <a:p>
            <a:r>
              <a:rPr lang="en-IN" dirty="0"/>
              <a:t>opposite sides of the screen. The LEDs shine infrared light in front of the</a:t>
            </a:r>
          </a:p>
          <a:p>
            <a:r>
              <a:rPr lang="en-IN" dirty="0"/>
              <a:t>screen—a bit like an invisible spider's web. If you touch the screen at a</a:t>
            </a:r>
          </a:p>
          <a:p>
            <a:r>
              <a:rPr lang="en-IN" dirty="0"/>
              <a:t>certain point, you interrupt two or more beams. A microchip inside the screen</a:t>
            </a:r>
          </a:p>
          <a:p>
            <a:r>
              <a:rPr lang="en-IN" dirty="0"/>
              <a:t>can calculate where you touched by seeing which beams you interrupted.</a:t>
            </a:r>
          </a:p>
          <a:p>
            <a:r>
              <a:rPr lang="en-IN" dirty="0"/>
              <a:t>The </a:t>
            </a:r>
            <a:r>
              <a:rPr lang="en-IN" dirty="0" err="1"/>
              <a:t>touchscreen</a:t>
            </a:r>
            <a:r>
              <a:rPr lang="en-IN" dirty="0"/>
              <a:t> on Sony Reader </a:t>
            </a:r>
            <a:r>
              <a:rPr lang="en-IN" dirty="0" err="1"/>
              <a:t>ebooks</a:t>
            </a:r>
            <a:r>
              <a:rPr lang="en-IN" dirty="0"/>
              <a:t> (like the one pictured in our top</a:t>
            </a:r>
          </a:p>
          <a:p>
            <a:r>
              <a:rPr lang="en-IN" dirty="0"/>
              <a:t>photo) works this way. Since you're interrupting a beam, infrared screens</a:t>
            </a:r>
          </a:p>
          <a:p>
            <a:r>
              <a:rPr lang="en-IN" dirty="0"/>
              <a:t>work just as well whether you use your finger or a stylus</a:t>
            </a:r>
          </a:p>
          <a:p>
            <a:endParaRPr lang="en-IN" dirty="0"/>
          </a:p>
          <a:p>
            <a:endParaRPr lang="en-US" dirty="0"/>
          </a:p>
          <a:p>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13" y="571480"/>
            <a:ext cx="10096571" cy="2246769"/>
          </a:xfrm>
          <a:prstGeom prst="rect">
            <a:avLst/>
          </a:prstGeom>
        </p:spPr>
        <p:txBody>
          <a:bodyPr wrap="square">
            <a:spAutoFit/>
          </a:bodyPr>
          <a:lstStyle/>
          <a:p>
            <a:r>
              <a:rPr lang="en-IN" sz="2000" dirty="0"/>
              <a:t>Surface Acoustic Wave</a:t>
            </a:r>
          </a:p>
          <a:p>
            <a:r>
              <a:rPr lang="en-IN" sz="2000" dirty="0"/>
              <a:t>• Surprisingly, this </a:t>
            </a:r>
            <a:r>
              <a:rPr lang="en-IN" sz="2000" dirty="0" err="1"/>
              <a:t>touchscreen</a:t>
            </a:r>
            <a:r>
              <a:rPr lang="en-IN" sz="2000" dirty="0"/>
              <a:t> technology detects your fingers using</a:t>
            </a:r>
          </a:p>
          <a:p>
            <a:r>
              <a:rPr lang="en-IN" sz="2000" dirty="0"/>
              <a:t>• Sound instead of light. Ultrasonic sound waves (too high pitched for</a:t>
            </a:r>
          </a:p>
          <a:p>
            <a:r>
              <a:rPr lang="en-IN" sz="2000" dirty="0"/>
              <a:t>humans to hear) are generated at the edges of the screen and reflected</a:t>
            </a:r>
          </a:p>
          <a:p>
            <a:r>
              <a:rPr lang="en-IN" sz="2000" dirty="0"/>
              <a:t>back and forth across its surface. When you touch the screen, you interrupt</a:t>
            </a:r>
          </a:p>
          <a:p>
            <a:r>
              <a:rPr lang="en-IN" sz="2000" dirty="0"/>
              <a:t>the sound beams and absorb some of their energy. The screen's microchip</a:t>
            </a:r>
          </a:p>
          <a:p>
            <a:r>
              <a:rPr lang="en-IN" sz="2000" dirty="0"/>
              <a:t>controller figures out from this where exactly you touched the screen.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CONTROL WORD</a:t>
            </a:r>
          </a:p>
        </p:txBody>
      </p:sp>
      <p:sp>
        <p:nvSpPr>
          <p:cNvPr id="3" name="Content Placeholder 2"/>
          <p:cNvSpPr>
            <a:spLocks noGrp="1"/>
          </p:cNvSpPr>
          <p:nvPr>
            <p:ph idx="1"/>
          </p:nvPr>
        </p:nvSpPr>
        <p:spPr/>
        <p:txBody>
          <a:bodyPr>
            <a:normAutofit/>
          </a:bodyPr>
          <a:lstStyle/>
          <a:p>
            <a:r>
              <a:rPr lang="en-US"/>
              <a:t>There are 14 binary selectioninputs in the unit, and their combined value specifies a </a:t>
            </a:r>
            <a:r>
              <a:rPr lang="en-US" i="1"/>
              <a:t>control word . </a:t>
            </a:r>
            <a:r>
              <a:rPr lang="en-US"/>
              <a:t>The 14-bit control word is defined in the fig. b. It consists of four fields. Three fields contain three bit each , and one has five bits. The three bit of SELA select a source register for the A input of the ALU. the three bits of SELD select a destination registor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a:p>
        </p:txBody>
      </p:sp>
    </p:spTree>
    <p:extLst>
      <p:ext uri="{BB962C8B-B14F-4D97-AF65-F5344CB8AC3E}">
        <p14:creationId xmlns:p14="http://schemas.microsoft.com/office/powerpoint/2010/main" val="4281571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23D1C5-8E02-E845-A5E5-4B6CF5783FC7}"/>
              </a:ext>
            </a:extLst>
          </p:cNvPr>
          <p:cNvSpPr txBox="1">
            <a:spLocks noGrp="1"/>
          </p:cNvSpPr>
          <p:nvPr>
            <p:ph type="ctrTitle"/>
          </p:nvPr>
        </p:nvSpPr>
        <p:spPr>
          <a:xfrm>
            <a:off x="2790546" y="1934647"/>
            <a:ext cx="9068586" cy="2590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GB" b="1"/>
              <a:t>Memory Organisation</a:t>
            </a:r>
          </a:p>
        </p:txBody>
      </p:sp>
    </p:spTree>
    <p:extLst>
      <p:ext uri="{BB962C8B-B14F-4D97-AF65-F5344CB8AC3E}">
        <p14:creationId xmlns:p14="http://schemas.microsoft.com/office/powerpoint/2010/main" val="28081060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06644AC-D5F8-D142-8E83-2EF223261215}"/>
              </a:ext>
            </a:extLst>
          </p:cNvPr>
          <p:cNvSpPr txBox="1">
            <a:spLocks noGrp="1"/>
          </p:cNvSpPr>
          <p:nvPr>
            <p:ph idx="4294967295"/>
          </p:nvPr>
        </p:nvSpPr>
        <p:spPr>
          <a:xfrm>
            <a:off x="2551113" y="809625"/>
            <a:ext cx="9640887" cy="52387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a:latin typeface="noto sans"/>
              </a:rPr>
              <a:t>A memory unit is the collection of storage units or devices together. The memory unit stores the binary information in the form of bits. Generally, memory/storage is classified into 2 categories:</a:t>
            </a:r>
          </a:p>
          <a:p>
            <a:r>
              <a:rPr lang="en-GB">
                <a:latin typeface="noto sans"/>
              </a:rPr>
              <a:t>Volatile Memory: This loses its data, when power is switched off.</a:t>
            </a:r>
          </a:p>
          <a:p>
            <a:r>
              <a:rPr lang="en-GB">
                <a:latin typeface="noto sans"/>
              </a:rPr>
              <a:t> Non-Volatile Memory: This is a permanent storage and does not lose any data when power is switched off.</a:t>
            </a:r>
          </a:p>
          <a:p>
            <a:endParaRPr lang="en-US"/>
          </a:p>
        </p:txBody>
      </p:sp>
    </p:spTree>
    <p:extLst>
      <p:ext uri="{BB962C8B-B14F-4D97-AF65-F5344CB8AC3E}">
        <p14:creationId xmlns:p14="http://schemas.microsoft.com/office/powerpoint/2010/main" val="10246744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56DF-7246-EE40-B128-CA4EA527124D}"/>
              </a:ext>
            </a:extLst>
          </p:cNvPr>
          <p:cNvSpPr>
            <a:spLocks noGrp="1"/>
          </p:cNvSpPr>
          <p:nvPr>
            <p:ph type="title"/>
          </p:nvPr>
        </p:nvSpPr>
        <p:spPr>
          <a:xfrm>
            <a:off x="-443948" y="-2090954"/>
            <a:ext cx="10408088" cy="3333750"/>
          </a:xfrm>
        </p:spPr>
        <p:txBody>
          <a:bodyPr/>
          <a:lstStyle/>
          <a:p>
            <a:r>
              <a:rPr lang="en-GB"/>
              <a:t>                      Memory Hierarchy</a:t>
            </a:r>
            <a:endParaRPr lang="en-US"/>
          </a:p>
        </p:txBody>
      </p:sp>
      <p:pic>
        <p:nvPicPr>
          <p:cNvPr id="4" name="Picture 4">
            <a:extLst>
              <a:ext uri="{FF2B5EF4-FFF2-40B4-BE49-F238E27FC236}">
                <a16:creationId xmlns:a16="http://schemas.microsoft.com/office/drawing/2014/main" id="{4403A6D1-EC5E-9340-986F-7D648062C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402681"/>
            <a:ext cx="5715000" cy="3333750"/>
          </a:xfrm>
          <a:prstGeom prst="rect">
            <a:avLst/>
          </a:prstGeom>
        </p:spPr>
      </p:pic>
    </p:spTree>
    <p:extLst>
      <p:ext uri="{BB962C8B-B14F-4D97-AF65-F5344CB8AC3E}">
        <p14:creationId xmlns:p14="http://schemas.microsoft.com/office/powerpoint/2010/main" val="22970422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62FF-D6D7-344A-9C8F-02067F1546E0}"/>
              </a:ext>
            </a:extLst>
          </p:cNvPr>
          <p:cNvSpPr>
            <a:spLocks noGrp="1"/>
          </p:cNvSpPr>
          <p:nvPr>
            <p:ph type="title"/>
          </p:nvPr>
        </p:nvSpPr>
        <p:spPr>
          <a:xfrm>
            <a:off x="-884582" y="734893"/>
            <a:ext cx="10515600" cy="895558"/>
          </a:xfrm>
        </p:spPr>
        <p:txBody>
          <a:bodyPr/>
          <a:lstStyle/>
          <a:p>
            <a:r>
              <a:rPr lang="en-GB"/>
              <a:t>                           Internal Memory</a:t>
            </a:r>
            <a:endParaRPr lang="en-US"/>
          </a:p>
        </p:txBody>
      </p:sp>
      <p:sp>
        <p:nvSpPr>
          <p:cNvPr id="3" name="Content Placeholder 2">
            <a:extLst>
              <a:ext uri="{FF2B5EF4-FFF2-40B4-BE49-F238E27FC236}">
                <a16:creationId xmlns:a16="http://schemas.microsoft.com/office/drawing/2014/main" id="{C96508C9-4508-5241-A911-1FC3AD69B410}"/>
              </a:ext>
            </a:extLst>
          </p:cNvPr>
          <p:cNvSpPr>
            <a:spLocks noGrp="1"/>
          </p:cNvSpPr>
          <p:nvPr>
            <p:ph idx="1"/>
          </p:nvPr>
        </p:nvSpPr>
        <p:spPr/>
        <p:txBody>
          <a:bodyPr>
            <a:normAutofit lnSpcReduction="10000"/>
          </a:bodyPr>
          <a:lstStyle/>
          <a:p>
            <a:r>
              <a:rPr lang="en-GB"/>
              <a:t>Internal memory typically refers to main memory (RAM), but may also refer to ROM and flash memory. In either case, internal memory generally refers to chips rather than disks or tapes.
In a computer, all of the storage spaces that are accessible by a processor without the use of the computer input-output Internal memory usually includes several types of storage, such as main storage, cache memory, and special registers, all of which can be directly accessed by the processor.
Primary storage (or main memory or internal memory), often referred to simply as memory, is the only one directly accessible to the CPU. The CPU continuously reads instructions stored there and executes them as required. Any data actively operated on is also stored there in uniform manner.</a:t>
            </a:r>
            <a:endParaRPr lang="en-US"/>
          </a:p>
        </p:txBody>
      </p:sp>
    </p:spTree>
    <p:extLst>
      <p:ext uri="{BB962C8B-B14F-4D97-AF65-F5344CB8AC3E}">
        <p14:creationId xmlns:p14="http://schemas.microsoft.com/office/powerpoint/2010/main" val="180792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68FA6-61C7-6B4A-8E67-B4EDF9DBEC38}"/>
              </a:ext>
            </a:extLst>
          </p:cNvPr>
          <p:cNvSpPr txBox="1"/>
          <p:nvPr/>
        </p:nvSpPr>
        <p:spPr>
          <a:xfrm>
            <a:off x="500990" y="575212"/>
            <a:ext cx="10836234" cy="6093976"/>
          </a:xfrm>
          <a:prstGeom prst="rect">
            <a:avLst/>
          </a:prstGeom>
          <a:noFill/>
        </p:spPr>
        <p:txBody>
          <a:bodyPr wrap="square">
            <a:spAutoFit/>
          </a:bodyPr>
          <a:lstStyle/>
          <a:p>
            <a:pPr algn="just"/>
            <a:r>
              <a:rPr lang="en-GB" sz="1800" b="1" i="0">
                <a:effectLst/>
                <a:latin typeface="arial" panose="020B0604020202020204" pitchFamily="34" charset="0"/>
              </a:rPr>
              <a:t>Memory or Storage Unit</a:t>
            </a:r>
            <a:endParaRPr lang="en-GB" b="1" i="0">
              <a:effectLst/>
              <a:latin typeface="Arial" panose="020B0604020202020204" pitchFamily="34" charset="0"/>
            </a:endParaRPr>
          </a:p>
          <a:p>
            <a:pPr algn="just"/>
            <a:r>
              <a:rPr lang="en-GB" sz="1800" b="0" i="0">
                <a:effectLst/>
                <a:latin typeface="arial" panose="020B0604020202020204" pitchFamily="34" charset="0"/>
              </a:rPr>
              <a:t>Memory or Storage unit is used for storing Data during before and after processing. The capacity of storage is expressed in terms of Bytes.</a:t>
            </a:r>
            <a:endParaRPr lang="en-GB" b="0" i="0">
              <a:effectLst/>
              <a:latin typeface="Arial" panose="020B0604020202020204" pitchFamily="34" charset="0"/>
            </a:endParaRPr>
          </a:p>
          <a:p>
            <a:pPr algn="just"/>
            <a:r>
              <a:rPr lang="en-GB" sz="1800" b="0" i="0">
                <a:effectLst/>
                <a:latin typeface="arial" panose="020B0604020202020204" pitchFamily="34" charset="0"/>
              </a:rPr>
              <a:t>The two terms Memory or Storage unit are used interchangeably, so it is important to understand what is the difference between memory and storage</a:t>
            </a:r>
            <a:endParaRPr lang="en-US" sz="1800" b="0" i="0">
              <a:effectLst/>
              <a:latin typeface="arial" panose="020B0604020202020204" pitchFamily="34" charset="0"/>
            </a:endParaRPr>
          </a:p>
          <a:p>
            <a:pPr algn="just"/>
            <a:endParaRPr lang="en-GB" b="0" i="0">
              <a:effectLst/>
              <a:latin typeface="Arial" panose="020B0604020202020204" pitchFamily="34" charset="0"/>
            </a:endParaRPr>
          </a:p>
          <a:p>
            <a:pPr algn="just"/>
            <a:r>
              <a:rPr lang="en-GB" sz="1800" b="1" i="0">
                <a:effectLst/>
                <a:latin typeface="arial" panose="020B0604020202020204" pitchFamily="34" charset="0"/>
              </a:rPr>
              <a:t>Memory</a:t>
            </a:r>
            <a:endParaRPr lang="en-GB" b="1" i="0">
              <a:effectLst/>
              <a:latin typeface="Arial" panose="020B0604020202020204" pitchFamily="34" charset="0"/>
            </a:endParaRPr>
          </a:p>
          <a:p>
            <a:pPr algn="just"/>
            <a:r>
              <a:rPr lang="en-GB" sz="1800" b="0" i="0">
                <a:effectLst/>
                <a:latin typeface="arial" panose="020B0604020202020204" pitchFamily="34" charset="0"/>
              </a:rPr>
              <a:t>This unit retains temporarily results till further processing, For example, Random Access Memory (RAM).This memory is volatile, which means data is disappears when the power is lost.</a:t>
            </a:r>
            <a:endParaRPr lang="en-US" sz="1800" b="0" i="0">
              <a:effectLst/>
              <a:latin typeface="arial" panose="020B0604020202020204" pitchFamily="34" charset="0"/>
            </a:endParaRPr>
          </a:p>
          <a:p>
            <a:pPr algn="just"/>
            <a:endParaRPr lang="en-GB" b="0" i="0">
              <a:effectLst/>
              <a:latin typeface="Arial" panose="020B0604020202020204" pitchFamily="34" charset="0"/>
            </a:endParaRPr>
          </a:p>
          <a:p>
            <a:pPr algn="just"/>
            <a:r>
              <a:rPr lang="en-GB" sz="1800" b="1" i="0">
                <a:effectLst/>
                <a:latin typeface="arial" panose="020B0604020202020204" pitchFamily="34" charset="0"/>
              </a:rPr>
              <a:t>Storage</a:t>
            </a:r>
            <a:endParaRPr lang="en-GB" b="1" i="0">
              <a:effectLst/>
              <a:latin typeface="Arial" panose="020B0604020202020204" pitchFamily="34" charset="0"/>
            </a:endParaRPr>
          </a:p>
          <a:p>
            <a:pPr algn="just"/>
            <a:r>
              <a:rPr lang="en-GB" sz="1800" b="0" i="0">
                <a:effectLst/>
                <a:latin typeface="arial" panose="020B0604020202020204" pitchFamily="34" charset="0"/>
              </a:rPr>
              <a:t>The storage or "secondary storage" is used for retain digital data after processing for </a:t>
            </a:r>
            <a:r>
              <a:rPr lang="en-GB" sz="2400" b="0" i="0">
                <a:effectLst/>
                <a:latin typeface="arial" panose="020B0604020202020204" pitchFamily="34" charset="0"/>
              </a:rPr>
              <a:t>permanently</a:t>
            </a:r>
            <a:r>
              <a:rPr lang="en-GB" sz="1800" b="0" i="0">
                <a:effectLst/>
                <a:latin typeface="arial" panose="020B0604020202020204" pitchFamily="34" charset="0"/>
              </a:rPr>
              <a:t>. For example hard drive. The Storage is non-volatile in nature. CPU does not access directly to secondary storage memories, instead they accessed via input-output unit. The contents of secondary storage memories are first transferred to the main memory (RAM) and then CPU access it</a:t>
            </a:r>
            <a:endParaRPr lang="en-US" sz="1800" b="0" i="0">
              <a:effectLst/>
              <a:latin typeface="arial" panose="020B0604020202020204" pitchFamily="34" charset="0"/>
            </a:endParaRPr>
          </a:p>
          <a:p>
            <a:pPr algn="just"/>
            <a:endParaRPr lang="en-US">
              <a:latin typeface="arial" panose="020B0604020202020204" pitchFamily="34" charset="0"/>
            </a:endParaRPr>
          </a:p>
          <a:p>
            <a:r>
              <a:rPr lang="en-GB" sz="1800" b="1" i="0">
                <a:effectLst/>
                <a:latin typeface="arial" panose="020B0604020202020204" pitchFamily="34" charset="0"/>
              </a:rPr>
              <a:t>Output Unit</a:t>
            </a:r>
            <a:endParaRPr lang="en-GB" b="1" i="0">
              <a:effectLst/>
              <a:latin typeface="Arial" panose="020B0604020202020204" pitchFamily="34" charset="0"/>
            </a:endParaRPr>
          </a:p>
          <a:p>
            <a:r>
              <a:rPr lang="en-GB" sz="1800" b="0" i="0">
                <a:effectLst/>
                <a:latin typeface="arial" panose="020B0604020202020204" pitchFamily="34" charset="0"/>
              </a:rPr>
              <a:t>Output Unit receives information from the CPU and then delivers it the external storage or device in the soft or hard processed form. The devices which are used to display output to the user are called </a:t>
            </a:r>
            <a:r>
              <a:rPr lang="en-GB" sz="1800" b="0" i="0" u="none" strike="noStrike">
                <a:effectLst/>
                <a:latin typeface="arial" panose="020B0604020202020204" pitchFamily="34" charset="0"/>
                <a:hlinkClick r:id="rId2" tooltip="Output Device can produce the final product of machine processing into a form usable by humans.">
                  <a:extLst>
                    <a:ext uri="{A12FA001-AC4F-418D-AE19-62706E023703}">
                      <ahyp:hlinkClr xmlns:ahyp="http://schemas.microsoft.com/office/drawing/2018/hyperlinkcolor" val="tx"/>
                    </a:ext>
                  </a:extLst>
                </a:hlinkClick>
              </a:rPr>
              <a:t>output device</a:t>
            </a:r>
            <a:r>
              <a:rPr lang="en-GB" sz="1800" b="0" i="0">
                <a:effectLst/>
                <a:latin typeface="arial" panose="020B0604020202020204" pitchFamily="34" charset="0"/>
              </a:rPr>
              <a:t>s. The Monitor or </a:t>
            </a:r>
            <a:r>
              <a:rPr lang="en-GB" sz="1800" b="0" i="0" u="none" strike="noStrike">
                <a:effectLst/>
                <a:latin typeface="arial" panose="020B0604020202020204" pitchFamily="34" charset="0"/>
                <a:hlinkClick r:id="rId3" tooltip="Printers are Output devices used to prepare permanent Output devices on paper.">
                  <a:extLst>
                    <a:ext uri="{A12FA001-AC4F-418D-AE19-62706E023703}">
                      <ahyp:hlinkClr xmlns:ahyp="http://schemas.microsoft.com/office/drawing/2018/hyperlinkcolor" val="tx"/>
                    </a:ext>
                  </a:extLst>
                </a:hlinkClick>
              </a:rPr>
              <a:t>printer</a:t>
            </a:r>
            <a:r>
              <a:rPr lang="en-GB" sz="1800" b="0" i="0">
                <a:effectLst/>
                <a:latin typeface="arial" panose="020B0604020202020204" pitchFamily="34" charset="0"/>
              </a:rPr>
              <a:t> is common output device</a:t>
            </a:r>
            <a:r>
              <a:rPr lang="en-GB" sz="1800" b="0" i="0">
                <a:solidFill>
                  <a:srgbClr val="000000"/>
                </a:solidFill>
                <a:effectLst/>
                <a:latin typeface="arial" panose="020B0604020202020204" pitchFamily="34" charset="0"/>
              </a:rPr>
              <a:t>.</a:t>
            </a:r>
            <a:endParaRPr lang="en-GB" b="0" i="0">
              <a:solidFill>
                <a:srgbClr val="000000"/>
              </a:solidFill>
              <a:effectLst/>
              <a:latin typeface="Arial" panose="020B0604020202020204" pitchFamily="34" charset="0"/>
            </a:endParaRPr>
          </a:p>
          <a:p>
            <a:pPr algn="just"/>
            <a:endParaRPr lang="en-GB" sz="2400" b="0" i="0">
              <a:effectLst/>
              <a:latin typeface="Arial" panose="020B0604020202020204" pitchFamily="34" charset="0"/>
            </a:endParaRPr>
          </a:p>
        </p:txBody>
      </p:sp>
    </p:spTree>
    <p:extLst>
      <p:ext uri="{BB962C8B-B14F-4D97-AF65-F5344CB8AC3E}">
        <p14:creationId xmlns:p14="http://schemas.microsoft.com/office/powerpoint/2010/main" val="11139118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4C28-CB84-C14A-AED9-FAF410055B3C}"/>
              </a:ext>
            </a:extLst>
          </p:cNvPr>
          <p:cNvSpPr>
            <a:spLocks noGrp="1"/>
          </p:cNvSpPr>
          <p:nvPr>
            <p:ph type="title"/>
          </p:nvPr>
        </p:nvSpPr>
        <p:spPr>
          <a:xfrm>
            <a:off x="-438828" y="349375"/>
            <a:ext cx="10515600" cy="1401550"/>
          </a:xfrm>
        </p:spPr>
        <p:txBody>
          <a:bodyPr/>
          <a:lstStyle/>
          <a:p>
            <a:r>
              <a:rPr lang="en-GB"/>
              <a:t>                Types of Internal Memory</a:t>
            </a:r>
            <a:endParaRPr lang="en-US"/>
          </a:p>
        </p:txBody>
      </p:sp>
      <p:sp>
        <p:nvSpPr>
          <p:cNvPr id="3" name="Content Placeholder 2">
            <a:extLst>
              <a:ext uri="{FF2B5EF4-FFF2-40B4-BE49-F238E27FC236}">
                <a16:creationId xmlns:a16="http://schemas.microsoft.com/office/drawing/2014/main" id="{27E551C0-D8E8-1A4D-BF44-C2C4FA1D5874}"/>
              </a:ext>
            </a:extLst>
          </p:cNvPr>
          <p:cNvSpPr>
            <a:spLocks noGrp="1"/>
          </p:cNvSpPr>
          <p:nvPr>
            <p:ph idx="1"/>
          </p:nvPr>
        </p:nvSpPr>
        <p:spPr/>
        <p:txBody>
          <a:bodyPr>
            <a:normAutofit/>
          </a:bodyPr>
          <a:lstStyle/>
          <a:p>
            <a:pPr marL="0" indent="0">
              <a:buNone/>
            </a:pPr>
            <a:r>
              <a:rPr lang="en-GB" sz="3000" b="1"/>
              <a:t>RAM (Random Access  Memory) </a:t>
            </a:r>
          </a:p>
          <a:p>
            <a:pPr marL="0" indent="0">
              <a:buNone/>
            </a:pPr>
            <a:r>
              <a:rPr lang="en-GB"/>
              <a:t>Random access memory, or RAM, is memory storage on a computer that holds data while the computer is running so that it can be accessed quickly by the processor. RAM holds the operating system, application programs and data that is currently being used.
RAM data is much faster to read than data stored on the hard disk. RAM is stored in microchips and contains much less data than the hard disk. RAM can never run out of memory, but the processor must overwrite old data if the RAM is filled, which results in slower computer function. Any file stored in RAM can be accessed directly if the user knows the row and column where the data is stored. </a:t>
            </a:r>
            <a:endParaRPr lang="en-US"/>
          </a:p>
        </p:txBody>
      </p:sp>
    </p:spTree>
    <p:extLst>
      <p:ext uri="{BB962C8B-B14F-4D97-AF65-F5344CB8AC3E}">
        <p14:creationId xmlns:p14="http://schemas.microsoft.com/office/powerpoint/2010/main" val="19472487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8436B-E45F-B64C-A0EC-EBA3942D4003}"/>
              </a:ext>
            </a:extLst>
          </p:cNvPr>
          <p:cNvSpPr>
            <a:spLocks noGrp="1"/>
          </p:cNvSpPr>
          <p:nvPr>
            <p:ph idx="4294967295"/>
          </p:nvPr>
        </p:nvSpPr>
        <p:spPr>
          <a:xfrm>
            <a:off x="0" y="1355725"/>
            <a:ext cx="10515600" cy="3632200"/>
          </a:xfrm>
        </p:spPr>
        <p:txBody>
          <a:bodyPr>
            <a:normAutofit/>
          </a:bodyPr>
          <a:lstStyle/>
          <a:p>
            <a:r>
              <a:rPr lang="en-GB" sz="2400"/>
              <a:t>Random access memory is used to store temporary but necessary information on a computer for quick access by open programs or applications.
RAM, is a volatile yet fast type of memory used in computers. RAM is more expensive to incorporate.
RAM allows reading and writing (electrically) of data at the byte level
RAM is the Volatile memory.</a:t>
            </a:r>
            <a:endParaRPr lang="en-US" sz="2400"/>
          </a:p>
        </p:txBody>
      </p:sp>
    </p:spTree>
    <p:extLst>
      <p:ext uri="{BB962C8B-B14F-4D97-AF65-F5344CB8AC3E}">
        <p14:creationId xmlns:p14="http://schemas.microsoft.com/office/powerpoint/2010/main" val="41852905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DBD3-EF1B-E846-AC1E-1B515246B84B}"/>
              </a:ext>
            </a:extLst>
          </p:cNvPr>
          <p:cNvSpPr>
            <a:spLocks noGrp="1"/>
          </p:cNvSpPr>
          <p:nvPr>
            <p:ph type="title"/>
          </p:nvPr>
        </p:nvSpPr>
        <p:spPr>
          <a:xfrm>
            <a:off x="-762000" y="-609600"/>
            <a:ext cx="10515600" cy="1807114"/>
          </a:xfrm>
        </p:spPr>
        <p:txBody>
          <a:bodyPr/>
          <a:lstStyle/>
          <a:p>
            <a:r>
              <a:rPr lang="en-GB" dirty="0"/>
              <a:t>                             Types of RAM </a:t>
            </a:r>
            <a:endParaRPr lang="en-US" dirty="0"/>
          </a:p>
        </p:txBody>
      </p:sp>
      <p:sp>
        <p:nvSpPr>
          <p:cNvPr id="3" name="Content Placeholder 2">
            <a:extLst>
              <a:ext uri="{FF2B5EF4-FFF2-40B4-BE49-F238E27FC236}">
                <a16:creationId xmlns:a16="http://schemas.microsoft.com/office/drawing/2014/main" id="{509E9B45-62C8-7144-980B-5529E758A0F3}"/>
              </a:ext>
            </a:extLst>
          </p:cNvPr>
          <p:cNvSpPr>
            <a:spLocks noGrp="1"/>
          </p:cNvSpPr>
          <p:nvPr>
            <p:ph idx="1"/>
          </p:nvPr>
        </p:nvSpPr>
        <p:spPr>
          <a:xfrm>
            <a:off x="1206088" y="2132395"/>
            <a:ext cx="10552204" cy="4044568"/>
          </a:xfrm>
        </p:spPr>
        <p:txBody>
          <a:bodyPr>
            <a:normAutofit/>
          </a:bodyPr>
          <a:lstStyle/>
          <a:p>
            <a:pPr marL="0" indent="0">
              <a:buNone/>
            </a:pPr>
            <a:endParaRPr lang="en-GB" sz="2400"/>
          </a:p>
          <a:p>
            <a:pPr marL="0" indent="0">
              <a:buNone/>
            </a:pPr>
            <a:r>
              <a:rPr lang="en-GB" sz="2400" b="1"/>
              <a:t>Static RAM
</a:t>
            </a:r>
            <a:r>
              <a:rPr lang="en-GB" sz="2400"/>
              <a:t>Static RAM stores a bit of information in a flip-flop. Static RAM is usually used for applications that do not require large capacity RAM memory. 
Static(RAM) is a memory technology based on flip-flops. SRAM has an access time of 2 – 10 nanoseconds. All of main memory can be viewed as fabricated from SRAM, although such a memory would be unrealistically expensive</a:t>
            </a:r>
            <a:endParaRPr lang="en-US" sz="2400"/>
          </a:p>
        </p:txBody>
      </p:sp>
    </p:spTree>
    <p:extLst>
      <p:ext uri="{BB962C8B-B14F-4D97-AF65-F5344CB8AC3E}">
        <p14:creationId xmlns:p14="http://schemas.microsoft.com/office/powerpoint/2010/main" val="20981285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7248069-ED2E-CD48-B980-9DE09131B50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1185" y="1139825"/>
            <a:ext cx="7670800" cy="4578350"/>
          </a:xfrm>
          <a:prstGeom prst="rect">
            <a:avLst/>
          </a:prstGeom>
        </p:spPr>
      </p:pic>
    </p:spTree>
    <p:extLst>
      <p:ext uri="{BB962C8B-B14F-4D97-AF65-F5344CB8AC3E}">
        <p14:creationId xmlns:p14="http://schemas.microsoft.com/office/powerpoint/2010/main" val="25540768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5B6BD-0626-2640-A2F2-8773D65619A2}"/>
              </a:ext>
            </a:extLst>
          </p:cNvPr>
          <p:cNvSpPr>
            <a:spLocks noGrp="1"/>
          </p:cNvSpPr>
          <p:nvPr>
            <p:ph idx="4294967295"/>
          </p:nvPr>
        </p:nvSpPr>
        <p:spPr>
          <a:xfrm>
            <a:off x="657056" y="556656"/>
            <a:ext cx="5286544" cy="5996544"/>
          </a:xfrm>
        </p:spPr>
        <p:txBody>
          <a:bodyPr>
            <a:normAutofit/>
          </a:bodyPr>
          <a:lstStyle/>
          <a:p>
            <a:pPr marL="0" indent="0">
              <a:buNone/>
            </a:pPr>
            <a:r>
              <a:rPr lang="en-GB" sz="2400" b="1" dirty="0"/>
              <a:t>Dynamic RAM</a:t>
            </a:r>
          </a:p>
          <a:p>
            <a:pPr marL="0" indent="0">
              <a:buNone/>
            </a:pPr>
            <a:r>
              <a:rPr lang="en-GB" sz="2400" dirty="0"/>
              <a:t>Dynamic RAM data store one bit of information as a payload. Dynamic RAM using a substrate capacitance gate MOS transistors as memory cells shut. To keep dynamic RAM stored data remains intact, the data should be refreshed again by reading and re-write the data into memory. Dynamic RAM is used for applications that require large RAM capacity, for example in a personal computer. </a:t>
            </a:r>
            <a:endParaRPr lang="en-US" sz="2400" dirty="0"/>
          </a:p>
        </p:txBody>
      </p:sp>
      <p:pic>
        <p:nvPicPr>
          <p:cNvPr id="6" name="Picture 6">
            <a:extLst>
              <a:ext uri="{FF2B5EF4-FFF2-40B4-BE49-F238E27FC236}">
                <a16:creationId xmlns:a16="http://schemas.microsoft.com/office/drawing/2014/main" id="{7B42E167-FBFF-8C4D-8927-6E4825E9F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895600"/>
            <a:ext cx="5286544" cy="2993215"/>
          </a:xfrm>
          <a:prstGeom prst="rect">
            <a:avLst/>
          </a:prstGeom>
        </p:spPr>
      </p:pic>
    </p:spTree>
    <p:extLst>
      <p:ext uri="{BB962C8B-B14F-4D97-AF65-F5344CB8AC3E}">
        <p14:creationId xmlns:p14="http://schemas.microsoft.com/office/powerpoint/2010/main" val="21152433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AE1AA-0F21-9243-9956-609908EE0378}"/>
              </a:ext>
            </a:extLst>
          </p:cNvPr>
          <p:cNvSpPr>
            <a:spLocks noGrp="1"/>
          </p:cNvSpPr>
          <p:nvPr>
            <p:ph idx="4294967295"/>
          </p:nvPr>
        </p:nvSpPr>
        <p:spPr>
          <a:xfrm>
            <a:off x="0" y="1905000"/>
            <a:ext cx="10515600" cy="4351338"/>
          </a:xfrm>
        </p:spPr>
        <p:txBody>
          <a:bodyPr/>
          <a:lstStyle/>
          <a:p>
            <a:r>
              <a:rPr lang="en-GB" sz="2400" b="0" i="0" dirty="0">
                <a:effectLst/>
                <a:latin typeface="Times New Roman" panose="02020603050405020304" pitchFamily="18" charset="0"/>
              </a:rPr>
              <a:t>EDO (Extended Data-output) and SD (</a:t>
            </a:r>
            <a:r>
              <a:rPr lang="en-GB" sz="2400" b="1" i="0" dirty="0">
                <a:effectLst/>
                <a:latin typeface="Times New Roman" panose="02020603050405020304" pitchFamily="18" charset="0"/>
              </a:rPr>
              <a:t>Synchronous Dynamic Random Access Memory</a:t>
            </a:r>
            <a:r>
              <a:rPr lang="en-GB" sz="2400" b="0" i="0" dirty="0">
                <a:effectLst/>
                <a:latin typeface="Times New Roman" panose="02020603050405020304" pitchFamily="18" charset="0"/>
              </a:rPr>
              <a:t>) are type of Dynamic RAM.</a:t>
            </a:r>
          </a:p>
          <a:p>
            <a:r>
              <a:rPr lang="en-GB" sz="2400" b="0" i="0" dirty="0">
                <a:effectLst/>
                <a:latin typeface="Times New Roman" panose="02020603050405020304" pitchFamily="18" charset="0"/>
              </a:rPr>
              <a:t>Dynamic RAM (DRAM) is a memory technology based on capacitors</a:t>
            </a:r>
          </a:p>
          <a:p>
            <a:r>
              <a:rPr lang="en-GB" sz="2400" b="0" i="0" dirty="0">
                <a:effectLst/>
                <a:latin typeface="Times New Roman" panose="02020603050405020304" pitchFamily="18" charset="0"/>
              </a:rPr>
              <a:t>Dynamic RAM is cheaper than static RAM and can be packed more densely on a computer chip</a:t>
            </a:r>
          </a:p>
          <a:p>
            <a:r>
              <a:rPr lang="en-GB" sz="2400" b="0" i="0" dirty="0">
                <a:effectLst/>
                <a:latin typeface="Times New Roman" panose="02020603050405020304" pitchFamily="18" charset="0"/>
              </a:rPr>
              <a:t>DRAM has an access time in the order of 60 – 100 nanoseconds, slower than SRAM.</a:t>
            </a:r>
          </a:p>
          <a:p>
            <a:pPr marL="0" indent="0">
              <a:buNone/>
            </a:pPr>
            <a:endParaRPr lang="en-US" dirty="0"/>
          </a:p>
        </p:txBody>
      </p:sp>
    </p:spTree>
    <p:extLst>
      <p:ext uri="{BB962C8B-B14F-4D97-AF65-F5344CB8AC3E}">
        <p14:creationId xmlns:p14="http://schemas.microsoft.com/office/powerpoint/2010/main" val="26786713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767F-FBF8-FA4E-A974-4EC2F6FD2F98}"/>
              </a:ext>
            </a:extLst>
          </p:cNvPr>
          <p:cNvSpPr>
            <a:spLocks noGrp="1"/>
          </p:cNvSpPr>
          <p:nvPr>
            <p:ph type="title"/>
          </p:nvPr>
        </p:nvSpPr>
        <p:spPr>
          <a:xfrm>
            <a:off x="-354496" y="316935"/>
            <a:ext cx="10515600" cy="1325563"/>
          </a:xfrm>
        </p:spPr>
        <p:txBody>
          <a:bodyPr>
            <a:normAutofit/>
          </a:bodyPr>
          <a:lstStyle/>
          <a:p>
            <a:r>
              <a:rPr lang="en-GB"/>
              <a:t>                    ROM (Read only Memory) </a:t>
            </a:r>
            <a:endParaRPr lang="en-US"/>
          </a:p>
        </p:txBody>
      </p:sp>
      <p:sp>
        <p:nvSpPr>
          <p:cNvPr id="3" name="Content Placeholder 2">
            <a:extLst>
              <a:ext uri="{FF2B5EF4-FFF2-40B4-BE49-F238E27FC236}">
                <a16:creationId xmlns:a16="http://schemas.microsoft.com/office/drawing/2014/main" id="{8867493F-18FA-F44D-97FC-19C71913495E}"/>
              </a:ext>
            </a:extLst>
          </p:cNvPr>
          <p:cNvSpPr>
            <a:spLocks noGrp="1"/>
          </p:cNvSpPr>
          <p:nvPr>
            <p:ph idx="1"/>
          </p:nvPr>
        </p:nvSpPr>
        <p:spPr>
          <a:xfrm>
            <a:off x="838200" y="2189727"/>
            <a:ext cx="10515600" cy="4351338"/>
          </a:xfrm>
        </p:spPr>
        <p:txBody>
          <a:bodyPr>
            <a:normAutofit/>
          </a:bodyPr>
          <a:lstStyle/>
          <a:p>
            <a:pPr marL="0" indent="0">
              <a:buNone/>
            </a:pPr>
            <a:r>
              <a:rPr lang="en-GB" sz="2400" b="0" i="0" dirty="0">
                <a:effectLst/>
                <a:latin typeface="Times New Roman" panose="02020603050405020304" pitchFamily="18" charset="0"/>
              </a:rPr>
              <a:t>Sometimes can be erased for reprogramming, but might have odd requirements such as UV light or erasure only at the block level. </a:t>
            </a:r>
          </a:p>
          <a:p>
            <a:r>
              <a:rPr lang="en-GB" sz="2400" b="0" i="0" dirty="0">
                <a:effectLst/>
                <a:latin typeface="Times New Roman" panose="02020603050405020304" pitchFamily="18" charset="0"/>
              </a:rPr>
              <a:t>Data are written into a ROM when it is manufactured.</a:t>
            </a:r>
          </a:p>
          <a:p>
            <a:r>
              <a:rPr lang="en-GB" sz="2400" b="0" i="0" dirty="0">
                <a:effectLst/>
                <a:latin typeface="Times New Roman" panose="02020603050405020304" pitchFamily="18" charset="0"/>
              </a:rPr>
              <a:t>ROM is mask programmed by the manufacturer in the factory with the contents ordered by the customers.</a:t>
            </a:r>
          </a:p>
          <a:p>
            <a:r>
              <a:rPr lang="en-GB" sz="2400" b="0" i="0" dirty="0">
                <a:effectLst/>
                <a:latin typeface="Times New Roman" panose="02020603050405020304" pitchFamily="18" charset="0"/>
              </a:rPr>
              <a:t>The contents are fixed by metal masks used during chip fabrication.</a:t>
            </a:r>
          </a:p>
          <a:p>
            <a:r>
              <a:rPr lang="en-GB" sz="2400" b="0" i="0" dirty="0">
                <a:effectLst/>
                <a:latin typeface="Times New Roman" panose="02020603050405020304" pitchFamily="18" charset="0"/>
              </a:rPr>
              <a:t>Once programmed, the contents cannot be erased.</a:t>
            </a:r>
          </a:p>
          <a:p>
            <a:r>
              <a:rPr lang="en-GB" sz="2400" b="0" i="0" dirty="0">
                <a:effectLst/>
                <a:latin typeface="Times New Roman" panose="02020603050405020304" pitchFamily="18" charset="0"/>
              </a:rPr>
              <a:t>Even a single bit wrongly programmed the ROM chip is useless</a:t>
            </a:r>
          </a:p>
          <a:p>
            <a:pPr marL="0" indent="0">
              <a:buNone/>
            </a:pPr>
            <a:endParaRPr lang="en-US" sz="2400" dirty="0"/>
          </a:p>
        </p:txBody>
      </p:sp>
    </p:spTree>
    <p:extLst>
      <p:ext uri="{BB962C8B-B14F-4D97-AF65-F5344CB8AC3E}">
        <p14:creationId xmlns:p14="http://schemas.microsoft.com/office/powerpoint/2010/main" val="15186637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563C-9997-414D-9C03-7260FD3B7E1F}"/>
              </a:ext>
            </a:extLst>
          </p:cNvPr>
          <p:cNvSpPr>
            <a:spLocks noGrp="1"/>
          </p:cNvSpPr>
          <p:nvPr>
            <p:ph type="title"/>
          </p:nvPr>
        </p:nvSpPr>
        <p:spPr/>
        <p:txBody>
          <a:bodyPr/>
          <a:lstStyle/>
          <a:p>
            <a:r>
              <a:rPr lang="en-GB"/>
              <a:t>Applications</a:t>
            </a:r>
            <a:endParaRPr lang="en-US"/>
          </a:p>
        </p:txBody>
      </p:sp>
      <p:sp>
        <p:nvSpPr>
          <p:cNvPr id="3" name="Content Placeholder 2">
            <a:extLst>
              <a:ext uri="{FF2B5EF4-FFF2-40B4-BE49-F238E27FC236}">
                <a16:creationId xmlns:a16="http://schemas.microsoft.com/office/drawing/2014/main" id="{71AD2C2D-4BAA-7740-AAF6-1B8E6B55B98D}"/>
              </a:ext>
            </a:extLst>
          </p:cNvPr>
          <p:cNvSpPr>
            <a:spLocks noGrp="1"/>
          </p:cNvSpPr>
          <p:nvPr>
            <p:ph idx="1"/>
          </p:nvPr>
        </p:nvSpPr>
        <p:spPr>
          <a:xfrm>
            <a:off x="503274" y="2807700"/>
            <a:ext cx="10554574" cy="3636511"/>
          </a:xfrm>
        </p:spPr>
        <p:txBody>
          <a:bodyPr>
            <a:noAutofit/>
          </a:bodyPr>
          <a:lstStyle/>
          <a:p>
            <a:r>
              <a:rPr lang="en-GB" sz="2400" b="0" i="0" dirty="0">
                <a:effectLst/>
                <a:latin typeface="Times New Roman" panose="02020603050405020304" pitchFamily="18" charset="0"/>
              </a:rPr>
              <a:t>Used to store control programs such as micro program.</a:t>
            </a:r>
          </a:p>
          <a:p>
            <a:r>
              <a:rPr lang="en-GB" sz="2400" b="0" i="0" dirty="0">
                <a:effectLst/>
                <a:latin typeface="Times New Roman" panose="02020603050405020304" pitchFamily="18" charset="0"/>
              </a:rPr>
              <a:t>Character generation, code conversion</a:t>
            </a:r>
          </a:p>
          <a:p>
            <a:r>
              <a:rPr lang="en-GB" sz="2400" b="0" i="0" dirty="0">
                <a:effectLst/>
                <a:latin typeface="Times New Roman" panose="02020603050405020304" pitchFamily="18" charset="0"/>
              </a:rPr>
              <a:t>Permanent storage – </a:t>
            </a:r>
            <a:r>
              <a:rPr lang="en-GB" sz="2400" b="0" i="0" dirty="0" err="1">
                <a:effectLst/>
                <a:latin typeface="Times New Roman" panose="02020603050405020304" pitchFamily="18" charset="0"/>
              </a:rPr>
              <a:t>nonvolatile</a:t>
            </a:r>
            <a:endParaRPr lang="en-GB" sz="2400" b="0" i="0" dirty="0">
              <a:effectLst/>
              <a:latin typeface="Times New Roman" panose="02020603050405020304" pitchFamily="18" charset="0"/>
            </a:endParaRPr>
          </a:p>
          <a:p>
            <a:r>
              <a:rPr lang="en-GB" sz="2400" b="0" i="0" dirty="0">
                <a:effectLst/>
                <a:latin typeface="Times New Roman" panose="02020603050405020304" pitchFamily="18" charset="0"/>
              </a:rPr>
              <a:t>Microprogramming</a:t>
            </a:r>
          </a:p>
          <a:p>
            <a:r>
              <a:rPr lang="en-GB" sz="2400" b="0" i="0" dirty="0">
                <a:effectLst/>
                <a:latin typeface="Times New Roman" panose="02020603050405020304" pitchFamily="18" charset="0"/>
              </a:rPr>
              <a:t>Library subroutines</a:t>
            </a:r>
          </a:p>
          <a:p>
            <a:r>
              <a:rPr lang="en-GB" sz="2400" b="0" i="0" dirty="0">
                <a:effectLst/>
                <a:latin typeface="Times New Roman" panose="02020603050405020304" pitchFamily="18" charset="0"/>
              </a:rPr>
              <a:t>Systems programs (BIOS)</a:t>
            </a:r>
          </a:p>
          <a:p>
            <a:r>
              <a:rPr lang="en-GB" sz="2400" b="0" i="0" dirty="0">
                <a:effectLst/>
                <a:latin typeface="Times New Roman" panose="02020603050405020304" pitchFamily="18" charset="0"/>
              </a:rPr>
              <a:t>Function tables</a:t>
            </a:r>
          </a:p>
          <a:p>
            <a:r>
              <a:rPr lang="en-GB" sz="2400" b="0" i="0" dirty="0">
                <a:effectLst/>
                <a:latin typeface="Times New Roman" panose="02020603050405020304" pitchFamily="18" charset="0"/>
              </a:rPr>
              <a:t>Embedded system code</a:t>
            </a:r>
          </a:p>
          <a:p>
            <a:endParaRPr lang="en-US" sz="2400" dirty="0"/>
          </a:p>
        </p:txBody>
      </p:sp>
      <p:pic>
        <p:nvPicPr>
          <p:cNvPr id="10" name="Picture 10">
            <a:extLst>
              <a:ext uri="{FF2B5EF4-FFF2-40B4-BE49-F238E27FC236}">
                <a16:creationId xmlns:a16="http://schemas.microsoft.com/office/drawing/2014/main" id="{790D51CD-8B0D-954F-B93C-3780408D0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913" y="2657385"/>
            <a:ext cx="3969478" cy="2788054"/>
          </a:xfrm>
          <a:prstGeom prst="rect">
            <a:avLst/>
          </a:prstGeom>
        </p:spPr>
      </p:pic>
    </p:spTree>
    <p:extLst>
      <p:ext uri="{BB962C8B-B14F-4D97-AF65-F5344CB8AC3E}">
        <p14:creationId xmlns:p14="http://schemas.microsoft.com/office/powerpoint/2010/main" val="29808760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2BAB-0446-0649-ACCC-EE8BC360B667}"/>
              </a:ext>
            </a:extLst>
          </p:cNvPr>
          <p:cNvSpPr>
            <a:spLocks noGrp="1"/>
          </p:cNvSpPr>
          <p:nvPr>
            <p:ph type="title"/>
          </p:nvPr>
        </p:nvSpPr>
        <p:spPr>
          <a:xfrm>
            <a:off x="223781" y="919339"/>
            <a:ext cx="10515600" cy="1009651"/>
          </a:xfrm>
        </p:spPr>
        <p:txBody>
          <a:bodyPr>
            <a:normAutofit fontScale="90000"/>
          </a:bodyPr>
          <a:lstStyle/>
          <a:p>
            <a:r>
              <a:rPr lang="en-GB" i="0">
                <a:solidFill>
                  <a:srgbClr val="333333"/>
                </a:solidFill>
                <a:effectLst/>
                <a:latin typeface="Helvetica"/>
              </a:rPr>
              <a:t>                         Types of ROM</a:t>
            </a:r>
            <a:br>
              <a:rPr lang="en-GB" i="0">
                <a:solidFill>
                  <a:srgbClr val="333333"/>
                </a:solidFill>
                <a:effectLst/>
                <a:latin typeface="Helvetica"/>
              </a:rPr>
            </a:br>
            <a:endParaRPr lang="en-US"/>
          </a:p>
        </p:txBody>
      </p:sp>
      <p:sp>
        <p:nvSpPr>
          <p:cNvPr id="3" name="Content Placeholder 2">
            <a:extLst>
              <a:ext uri="{FF2B5EF4-FFF2-40B4-BE49-F238E27FC236}">
                <a16:creationId xmlns:a16="http://schemas.microsoft.com/office/drawing/2014/main" id="{19E3F32D-8B54-0F4B-8D0D-C64F4B021A0E}"/>
              </a:ext>
            </a:extLst>
          </p:cNvPr>
          <p:cNvSpPr>
            <a:spLocks noGrp="1"/>
          </p:cNvSpPr>
          <p:nvPr>
            <p:ph idx="1"/>
          </p:nvPr>
        </p:nvSpPr>
        <p:spPr/>
        <p:txBody>
          <a:bodyPr>
            <a:normAutofit/>
          </a:bodyPr>
          <a:lstStyle/>
          <a:p>
            <a:r>
              <a:rPr lang="en-GB" sz="2400" b="0" i="0" dirty="0">
                <a:effectLst/>
                <a:latin typeface="Times New Roman" panose="02020603050405020304" pitchFamily="18" charset="0"/>
              </a:rPr>
              <a:t>PROM (Programmable Read Only Memory)</a:t>
            </a:r>
          </a:p>
          <a:p>
            <a:r>
              <a:rPr lang="en-GB" sz="2400" b="0" i="0" dirty="0">
                <a:effectLst/>
                <a:latin typeface="Times New Roman" panose="02020603050405020304" pitchFamily="18" charset="0"/>
              </a:rPr>
              <a:t>EPROM (Erasable Programmable Read Only Memory )</a:t>
            </a:r>
          </a:p>
          <a:p>
            <a:r>
              <a:rPr lang="en-GB" sz="2400" b="0" i="0" dirty="0">
                <a:effectLst/>
                <a:latin typeface="Times New Roman" panose="02020603050405020304" pitchFamily="18" charset="0"/>
              </a:rPr>
              <a:t>EEPROM (Electrically Erasable </a:t>
            </a:r>
            <a:r>
              <a:rPr lang="en-GB" sz="2400" b="0" i="0" dirty="0" err="1">
                <a:effectLst/>
                <a:latin typeface="Times New Roman" panose="02020603050405020304" pitchFamily="18" charset="0"/>
              </a:rPr>
              <a:t>Programable</a:t>
            </a:r>
            <a:r>
              <a:rPr lang="en-GB" sz="2400" b="0" i="0" dirty="0">
                <a:effectLst/>
                <a:latin typeface="Times New Roman" panose="02020603050405020304" pitchFamily="18" charset="0"/>
              </a:rPr>
              <a:t> Read Only Memory)</a:t>
            </a:r>
          </a:p>
          <a:p>
            <a:endParaRPr lang="en-GB" sz="2400" b="0" i="0" dirty="0">
              <a:effectLst/>
              <a:latin typeface="Times New Roman" panose="02020603050405020304" pitchFamily="18" charset="0"/>
            </a:endParaRPr>
          </a:p>
          <a:p>
            <a:pPr marL="0" indent="0">
              <a:buNone/>
            </a:pPr>
            <a:r>
              <a:rPr lang="en-GB" sz="2400" b="0" i="0" dirty="0">
                <a:effectLst/>
                <a:latin typeface="Times New Roman" panose="02020603050405020304" pitchFamily="18" charset="0"/>
              </a:rPr>
              <a:t>If the content is determined by the vendor ROM, PROM sold empty and can then be filled with a program by the user. Having completed the program, fill PROM cannot be removed.</a:t>
            </a:r>
          </a:p>
          <a:p>
            <a:pPr marL="0" indent="0">
              <a:buNone/>
            </a:pPr>
            <a:endParaRPr lang="en-US" sz="2400" dirty="0"/>
          </a:p>
        </p:txBody>
      </p:sp>
    </p:spTree>
    <p:extLst>
      <p:ext uri="{BB962C8B-B14F-4D97-AF65-F5344CB8AC3E}">
        <p14:creationId xmlns:p14="http://schemas.microsoft.com/office/powerpoint/2010/main" val="1493619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3A1-1279-EC4B-97DD-9D95150BA29E}"/>
              </a:ext>
            </a:extLst>
          </p:cNvPr>
          <p:cNvSpPr>
            <a:spLocks noGrp="1"/>
          </p:cNvSpPr>
          <p:nvPr>
            <p:ph type="title"/>
          </p:nvPr>
        </p:nvSpPr>
        <p:spPr/>
        <p:txBody>
          <a:bodyPr>
            <a:normAutofit fontScale="90000"/>
          </a:bodyPr>
          <a:lstStyle/>
          <a:p>
            <a:r>
              <a:rPr lang="en-GB"/>
              <a:t> PROM (Programmable Read Only Memory)</a:t>
            </a:r>
            <a:endParaRPr lang="en-US"/>
          </a:p>
        </p:txBody>
      </p:sp>
      <p:sp>
        <p:nvSpPr>
          <p:cNvPr id="3" name="Content Placeholder 2">
            <a:extLst>
              <a:ext uri="{FF2B5EF4-FFF2-40B4-BE49-F238E27FC236}">
                <a16:creationId xmlns:a16="http://schemas.microsoft.com/office/drawing/2014/main" id="{C2D63F1F-A1F0-9142-8E21-56468C3AE55C}"/>
              </a:ext>
            </a:extLst>
          </p:cNvPr>
          <p:cNvSpPr>
            <a:spLocks noGrp="1"/>
          </p:cNvSpPr>
          <p:nvPr>
            <p:ph idx="1"/>
          </p:nvPr>
        </p:nvSpPr>
        <p:spPr/>
        <p:txBody>
          <a:bodyPr>
            <a:normAutofit/>
          </a:bodyPr>
          <a:lstStyle/>
          <a:p>
            <a:r>
              <a:rPr lang="en-GB" b="0" i="0" dirty="0">
                <a:effectLst/>
                <a:latin typeface="Times New Roman" panose="02020603050405020304" pitchFamily="18" charset="0"/>
              </a:rPr>
              <a:t>PROM is a field programmable device.</a:t>
            </a:r>
          </a:p>
          <a:p>
            <a:r>
              <a:rPr lang="en-GB" b="0" i="0" dirty="0">
                <a:effectLst/>
                <a:latin typeface="Times New Roman" panose="02020603050405020304" pitchFamily="18" charset="0"/>
              </a:rPr>
              <a:t>The customer buy a blank PROM and store desired data using PROM programmer(burner).</a:t>
            </a:r>
          </a:p>
          <a:p>
            <a:r>
              <a:rPr lang="en-GB" b="0" i="0" dirty="0">
                <a:effectLst/>
                <a:latin typeface="Times New Roman" panose="02020603050405020304" pitchFamily="18" charset="0"/>
              </a:rPr>
              <a:t>Programmability achieved by inserting a fuse at point P.</a:t>
            </a:r>
          </a:p>
          <a:p>
            <a:r>
              <a:rPr lang="en-GB" b="0" i="0" dirty="0">
                <a:effectLst/>
                <a:latin typeface="Times New Roman" panose="02020603050405020304" pitchFamily="18" charset="0"/>
              </a:rPr>
              <a:t>Before programmed, the memory contains all 0s</a:t>
            </a:r>
          </a:p>
          <a:p>
            <a:r>
              <a:rPr lang="en-GB" b="0" i="0" dirty="0">
                <a:effectLst/>
                <a:latin typeface="Times New Roman" panose="02020603050405020304" pitchFamily="18" charset="0"/>
              </a:rPr>
              <a:t>The user can insert 1 by burning out the fuse in the particular cell using high current pulse.</a:t>
            </a:r>
          </a:p>
          <a:p>
            <a:r>
              <a:rPr lang="en-GB" b="0" i="0" dirty="0">
                <a:effectLst/>
                <a:latin typeface="Times New Roman" panose="02020603050405020304" pitchFamily="18" charset="0"/>
              </a:rPr>
              <a:t>The PROM chip can be programmed only once and its contents cannot be erased.</a:t>
            </a:r>
          </a:p>
          <a:p>
            <a:r>
              <a:rPr lang="en-GB" b="0" i="0" dirty="0">
                <a:effectLst/>
                <a:latin typeface="Times New Roman" panose="02020603050405020304" pitchFamily="18" charset="0"/>
              </a:rPr>
              <a:t>PROM are flexible, faster and less expensive because they can be programmed directly by the user.</a:t>
            </a:r>
          </a:p>
          <a:p>
            <a:endParaRPr lang="en-US" dirty="0"/>
          </a:p>
        </p:txBody>
      </p:sp>
    </p:spTree>
    <p:extLst>
      <p:ext uri="{BB962C8B-B14F-4D97-AF65-F5344CB8AC3E}">
        <p14:creationId xmlns:p14="http://schemas.microsoft.com/office/powerpoint/2010/main" val="3201876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47</TotalTime>
  <Words>6707</Words>
  <Application>Microsoft Office PowerPoint</Application>
  <PresentationFormat>Widescreen</PresentationFormat>
  <Paragraphs>554</Paragraphs>
  <Slides>121</Slides>
  <Notes>0</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Quotable</vt:lpstr>
      <vt:lpstr>DATA COMPUTER ORGANISATION </vt:lpstr>
      <vt:lpstr>COMPUTER ORGANIZATION</vt:lpstr>
      <vt:lpstr>INTRODUCTION TO THE COMPUTER ORGANISATION </vt:lpstr>
      <vt:lpstr>PowerPoint Presentation</vt:lpstr>
      <vt:lpstr>VON NEUMAN ARCHITECTURE </vt:lpstr>
      <vt:lpstr>PowerPoint Presentation</vt:lpstr>
      <vt:lpstr>COMPUTER COMPONENTS </vt:lpstr>
      <vt:lpstr>PowerPoint Presentation</vt:lpstr>
      <vt:lpstr>PowerPoint Presentation</vt:lpstr>
      <vt:lpstr>PowerPoint Presentation</vt:lpstr>
      <vt:lpstr>INTERCONNECTION STRUCTURES </vt:lpstr>
      <vt:lpstr>PowerPoint Presentation</vt:lpstr>
      <vt:lpstr>PowerPoint Presentation</vt:lpstr>
      <vt:lpstr>BUS INTERCONNECTION </vt:lpstr>
      <vt:lpstr>PowerPoint Presentation</vt:lpstr>
      <vt:lpstr>PowerPoint Presentation</vt:lpstr>
      <vt:lpstr>Control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of operation of control registers</vt:lpstr>
      <vt:lpstr>Control of arithmetic operations</vt:lpstr>
      <vt:lpstr>Microprogramming concepts</vt:lpstr>
      <vt:lpstr>PowerPoint Presentation</vt:lpstr>
      <vt:lpstr> CPU Organisation</vt:lpstr>
      <vt:lpstr>Introduction</vt:lpstr>
      <vt:lpstr>PowerPoint Presentation</vt:lpstr>
      <vt:lpstr>General Register Organisation</vt:lpstr>
      <vt:lpstr>PowerPoint Presentation</vt:lpstr>
      <vt:lpstr>PowerPoint Presentation</vt:lpstr>
      <vt:lpstr>PowerPoint Presentation</vt:lpstr>
      <vt:lpstr>ALU</vt:lpstr>
      <vt:lpstr>STACK ORGANIZATION</vt:lpstr>
      <vt:lpstr>PowerPoint Presentation</vt:lpstr>
      <vt:lpstr>ACCUMULATOR TYPE ORGANISATION</vt:lpstr>
      <vt:lpstr>Instruction Formats</vt:lpstr>
      <vt:lpstr>PowerPoint Presentation</vt:lpstr>
      <vt:lpstr> Input output organization: </vt:lpstr>
      <vt:lpstr>PowerPoint Presentation</vt:lpstr>
      <vt:lpstr>INPUT-OUTPUT ORGANIZATION</vt:lpstr>
      <vt:lpstr>Input - Output Interface </vt:lpstr>
      <vt:lpstr>PowerPoint Presentation</vt:lpstr>
      <vt:lpstr>Interrupt driven I/O</vt:lpstr>
      <vt:lpstr>PowerPoint Presentation</vt:lpstr>
      <vt:lpstr>Interrupt Processing</vt:lpstr>
      <vt:lpstr>PRIORITY INTERRUPT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DMA</vt:lpstr>
      <vt:lpstr>PowerPoint Presentation</vt:lpstr>
      <vt:lpstr>I/O Processor and serial communication</vt:lpstr>
      <vt:lpstr>Block Diagram Of I/O Processor </vt:lpstr>
      <vt:lpstr>Serial Communication</vt:lpstr>
      <vt:lpstr>Synchronous data transfer</vt:lpstr>
      <vt:lpstr>Asynchronous data transfer</vt:lpstr>
      <vt:lpstr>Strobe Control</vt:lpstr>
      <vt:lpstr>PowerPoint Presentation</vt:lpstr>
      <vt:lpstr>Handshaking</vt:lpstr>
      <vt:lpstr>PowerPoint Presentation</vt:lpstr>
      <vt:lpstr>PCI</vt:lpstr>
      <vt:lpstr>PowerPoint Presentation</vt:lpstr>
      <vt:lpstr>WORKING MECHANISM OF PERIPHERALS</vt:lpstr>
      <vt:lpstr>PowerPoint Presentation</vt:lpstr>
      <vt:lpstr>WORKING MECHANISM OF MOUSE</vt:lpstr>
      <vt:lpstr>PowerPoint Presentation</vt:lpstr>
      <vt:lpstr>WORKING OF SCANNER</vt:lpstr>
      <vt:lpstr>PowerPoint Presentation</vt:lpstr>
      <vt:lpstr>WORKING OF VIDEO DISPLAY</vt:lpstr>
      <vt:lpstr>PowerPoint Presentation</vt:lpstr>
      <vt:lpstr>WORKING OF TOUCH SCREEN PANNEL</vt:lpstr>
      <vt:lpstr>PowerPoint Presentation</vt:lpstr>
      <vt:lpstr>PowerPoint Presentation</vt:lpstr>
      <vt:lpstr>CONTROL WORD</vt:lpstr>
      <vt:lpstr>Memory Organisation</vt:lpstr>
      <vt:lpstr>PowerPoint Presentation</vt:lpstr>
      <vt:lpstr>                      Memory Hierarchy</vt:lpstr>
      <vt:lpstr>                           Internal Memory</vt:lpstr>
      <vt:lpstr>                Types of Internal Memory</vt:lpstr>
      <vt:lpstr>PowerPoint Presentation</vt:lpstr>
      <vt:lpstr>                             Types of RAM </vt:lpstr>
      <vt:lpstr>PowerPoint Presentation</vt:lpstr>
      <vt:lpstr>PowerPoint Presentation</vt:lpstr>
      <vt:lpstr>PowerPoint Presentation</vt:lpstr>
      <vt:lpstr>                    ROM (Read only Memory) </vt:lpstr>
      <vt:lpstr>Applications</vt:lpstr>
      <vt:lpstr>                         Types of ROM </vt:lpstr>
      <vt:lpstr> PROM (Programmable Read Only Memory)</vt:lpstr>
      <vt:lpstr>EPROM (Erasable Programmable Read Only Memory ) </vt:lpstr>
      <vt:lpstr>EEPROM (Electrically Erasable Programable Read Only Memory) </vt:lpstr>
      <vt:lpstr>Disadvantages</vt:lpstr>
      <vt:lpstr>External Memory</vt:lpstr>
      <vt:lpstr>                  Types of External Memory</vt:lpstr>
      <vt:lpstr>                       Cache Memory</vt:lpstr>
      <vt:lpstr>PowerPoint Presentation</vt:lpstr>
      <vt:lpstr>Cache memory mapping</vt:lpstr>
      <vt:lpstr>PowerPoint Presentation</vt:lpstr>
      <vt:lpstr>Virtual Memory</vt:lpstr>
      <vt:lpstr>PowerPoint Presentation</vt:lpstr>
      <vt:lpstr>PowerPoint Presentation</vt:lpstr>
      <vt:lpstr>                  Secondary Storage</vt:lpstr>
      <vt:lpstr>Characteristics of Secondary Memory</vt:lpstr>
      <vt:lpstr>PowerPoint Presentation</vt:lpstr>
      <vt:lpstr>CD Drive</vt:lpstr>
      <vt:lpstr>DVD Drive</vt:lpstr>
      <vt:lpstr>PowerPoint Presentation</vt:lpstr>
      <vt:lpstr>Magnetic Disk</vt:lpstr>
      <vt:lpstr>PowerPoint Presentation</vt:lpstr>
      <vt:lpstr>Magnetic Tape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918461903811</dc:creator>
  <cp:lastModifiedBy>918461903811</cp:lastModifiedBy>
  <cp:revision>22</cp:revision>
  <dcterms:created xsi:type="dcterms:W3CDTF">2019-10-18T17:59:03Z</dcterms:created>
  <dcterms:modified xsi:type="dcterms:W3CDTF">2019-10-22T07:35:43Z</dcterms:modified>
</cp:coreProperties>
</file>