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79" r:id="rId1"/>
  </p:sldMasterIdLst>
  <p:notesMasterIdLst>
    <p:notesMasterId r:id="rId15"/>
  </p:notesMasterIdLst>
  <p:sldIdLst>
    <p:sldId id="256" r:id="rId2"/>
    <p:sldId id="257" r:id="rId3"/>
    <p:sldId id="258" r:id="rId4"/>
    <p:sldId id="259" r:id="rId5"/>
    <p:sldId id="260" r:id="rId6"/>
    <p:sldId id="263" r:id="rId7"/>
    <p:sldId id="262" r:id="rId8"/>
    <p:sldId id="261" r:id="rId9"/>
    <p:sldId id="264" r:id="rId10"/>
    <p:sldId id="265" r:id="rId11"/>
    <p:sldId id="266" r:id="rId12"/>
    <p:sldId id="267" r:id="rId13"/>
    <p:sldId id="268" r:id="rId14"/>
  </p:sldIdLst>
  <p:sldSz cx="12192000" cy="6858000"/>
  <p:notesSz cx="6858000" cy="9144000"/>
  <p:embeddedFontLst>
    <p:embeddedFont>
      <p:font typeface="Trebuchet MS" panose="020B0603020202020204" pitchFamily="34" charset="0"/>
      <p:regular r:id="rId16"/>
      <p:bold r:id="rId17"/>
      <p:italic r:id="rId18"/>
      <p:boldItalic r:id="rId19"/>
    </p:embeddedFont>
    <p:embeddedFont>
      <p:font typeface="Lobster" panose="020B0604020202020204" charset="0"/>
      <p:regular r:id="rId20"/>
    </p:embeddedFont>
    <p:embeddedFont>
      <p:font typeface="Calibri" panose="020F0502020204030204" pitchFamily="34" charset="0"/>
      <p:regular r:id="rId21"/>
      <p:bold r:id="rId22"/>
      <p:italic r:id="rId23"/>
      <p:boldItalic r:id="rId24"/>
    </p:embeddedFont>
    <p:embeddedFont>
      <p:font typeface="Comic Sans MS" panose="030F0702030302020204" pitchFamily="66" charset="0"/>
      <p:regular r:id="rId25"/>
      <p:bold r:id="rId26"/>
      <p:italic r:id="rId27"/>
      <p:boldItalic r:id="rId28"/>
    </p:embeddedFont>
    <p:embeddedFont>
      <p:font typeface="Oswald" panose="020B0604020202020204" charset="0"/>
      <p:regular r:id="rId29"/>
      <p:bold r:id="rId30"/>
    </p:embeddedFont>
    <p:embeddedFont>
      <p:font typeface="Wingdings 3" panose="05040102010807070707" pitchFamily="18" charset="2"/>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gZR5VIDMkZLP9b2Q02NhvPHkHjs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e74b432f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10e74b432f1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e774c477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e774c477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0e774c477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0e774c477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30" name="Google Shape;13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250929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996825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16353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38400783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8443882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95023015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521769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419860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342962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622807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333842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369850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520907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821544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164169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036531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65518016"/>
      </p:ext>
    </p:extLst>
  </p:cSld>
  <p:clrMap bg1="dk1" tx1="lt1" bg2="dk2" tx2="lt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IN" b="0"/>
              <a:t/>
            </a:r>
            <a:br>
              <a:rPr lang="en-IN" b="0"/>
            </a:br>
            <a:r>
              <a:rPr lang="en-IN"/>
              <a:t/>
            </a:r>
            <a:br>
              <a:rPr lang="en-IN"/>
            </a:br>
            <a:endParaRPr/>
          </a:p>
        </p:txBody>
      </p:sp>
      <p:sp>
        <p:nvSpPr>
          <p:cNvPr id="85" name="Google Shape;85;p1"/>
          <p:cNvSpPr txBox="1">
            <a:spLocks noGrp="1"/>
          </p:cNvSpPr>
          <p:nvPr>
            <p:ph type="subTitle" idx="1"/>
          </p:nvPr>
        </p:nvSpPr>
        <p:spPr>
          <a:xfrm>
            <a:off x="498764" y="4977991"/>
            <a:ext cx="8719127" cy="205088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ct val="100000"/>
              <a:buNone/>
            </a:pPr>
            <a:r>
              <a:rPr lang="en-IN" dirty="0"/>
              <a:t/>
            </a:r>
            <a:br>
              <a:rPr lang="en-IN" dirty="0"/>
            </a:br>
            <a:r>
              <a:rPr lang="en-US" sz="4400" b="1" dirty="0" smtClean="0">
                <a:latin typeface="Comic Sans MS" panose="030F0702030302020204" pitchFamily="66" charset="0"/>
              </a:rPr>
              <a:t>LOGIN AND </a:t>
            </a:r>
          </a:p>
          <a:p>
            <a:pPr marL="0" lvl="0" indent="0" algn="ctr" rtl="0">
              <a:lnSpc>
                <a:spcPct val="90000"/>
              </a:lnSpc>
              <a:spcBef>
                <a:spcPts val="0"/>
              </a:spcBef>
              <a:spcAft>
                <a:spcPts val="0"/>
              </a:spcAft>
              <a:buClr>
                <a:schemeClr val="dk1"/>
              </a:buClr>
              <a:buSzPct val="100000"/>
              <a:buNone/>
            </a:pPr>
            <a:r>
              <a:rPr lang="en-US" sz="4400" b="1" dirty="0" smtClean="0">
                <a:latin typeface="Comic Sans MS" panose="030F0702030302020204" pitchFamily="66" charset="0"/>
              </a:rPr>
              <a:t>REGISTRATION SYSTEM</a:t>
            </a:r>
            <a:endParaRPr sz="4400" b="1" dirty="0">
              <a:latin typeface="Comic Sans MS" panose="030F0702030302020204" pitchFamily="66" charset="0"/>
            </a:endParaRPr>
          </a:p>
        </p:txBody>
      </p:sp>
      <p:pic>
        <p:nvPicPr>
          <p:cNvPr id="86" name="Google Shape;86;p1" descr="https://lh5.googleusercontent.com/MC2YWEcFnMr782_TNN1StqYlu8lmM5nsblzQh2hlfDO4FDMd6zCCs2RAjDho0iYl4r9tInLV6dAu1D2K_AfRFSsZNGyMfm3_PgcvYdN7Nz9UTsFE74C2DIEOVztWJd8OVShKZVzD"/>
          <p:cNvPicPr preferRelativeResize="0"/>
          <p:nvPr/>
        </p:nvPicPr>
        <p:blipFill rotWithShape="1">
          <a:blip r:embed="rId3">
            <a:alphaModFix/>
          </a:blip>
          <a:srcRect/>
          <a:stretch/>
        </p:blipFill>
        <p:spPr>
          <a:xfrm>
            <a:off x="5193981" y="494800"/>
            <a:ext cx="3906476" cy="2114550"/>
          </a:xfrm>
          <a:prstGeom prst="rect">
            <a:avLst/>
          </a:prstGeom>
          <a:noFill/>
          <a:ln>
            <a:noFill/>
          </a:ln>
        </p:spPr>
      </p:pic>
      <p:pic>
        <p:nvPicPr>
          <p:cNvPr id="87" name="Google Shape;87;p1" descr="https://lh3.googleusercontent.com/Qyre_R5MKSNcFZkyxLkOe4tNeiAv8mC2ewZF-o85JFukBRiuTGIVGu34-0RAojF5QzvmMmCf7YTKxUoRmcRxauj7B2nNDHSpKtQwajN-bRtHplQ3pZGYpmWEDYMg5plHULg1I7mK"/>
          <p:cNvPicPr preferRelativeResize="0"/>
          <p:nvPr/>
        </p:nvPicPr>
        <p:blipFill rotWithShape="1">
          <a:blip r:embed="rId4">
            <a:alphaModFix/>
          </a:blip>
          <a:srcRect/>
          <a:stretch/>
        </p:blipFill>
        <p:spPr>
          <a:xfrm>
            <a:off x="1452427" y="2609350"/>
            <a:ext cx="3813128" cy="2190750"/>
          </a:xfrm>
          <a:prstGeom prst="rect">
            <a:avLst/>
          </a:prstGeom>
          <a:noFill/>
          <a:ln>
            <a:noFill/>
          </a:ln>
        </p:spPr>
      </p:pic>
      <p:pic>
        <p:nvPicPr>
          <p:cNvPr id="88" name="Google Shape;88;p1" descr="https://lh3.googleusercontent.com/rEzTK4DyxOrrMlO7iSICevZIGC7IhCsnqAPD0qfXovRXkAuaLK12IyzXPKCUTrCAA02CkBJp6Rd6h5uImwnMEPBJ5_6Lz4Q0rMRrj6CXUudtw8R1O3bee52Eh-_r9dqmpawmkybL"/>
          <p:cNvPicPr preferRelativeResize="0"/>
          <p:nvPr/>
        </p:nvPicPr>
        <p:blipFill rotWithShape="1">
          <a:blip r:embed="rId5">
            <a:alphaModFix/>
          </a:blip>
          <a:srcRect/>
          <a:stretch/>
        </p:blipFill>
        <p:spPr>
          <a:xfrm>
            <a:off x="5265556" y="2609351"/>
            <a:ext cx="3834902" cy="2190750"/>
          </a:xfrm>
          <a:prstGeom prst="rect">
            <a:avLst/>
          </a:prstGeom>
          <a:noFill/>
          <a:ln>
            <a:noFill/>
          </a:ln>
        </p:spPr>
      </p:pic>
      <p:pic>
        <p:nvPicPr>
          <p:cNvPr id="89" name="Google Shape;89;p1" descr="https://lh5.googleusercontent.com/xj2IAYubYMVgLdWNm-uALjb6xhNkcig1jlUczdCBDz5klDhNy2LttAzkl2K-EGZpa7ddioQKRxnFECM3J-P1IEkCS5A67kkwOzsECGzD5GaxO4LWlAVrOoivKrTtXhCNvWzXGUUl"/>
          <p:cNvPicPr preferRelativeResize="0"/>
          <p:nvPr/>
        </p:nvPicPr>
        <p:blipFill rotWithShape="1">
          <a:blip r:embed="rId6">
            <a:alphaModFix/>
          </a:blip>
          <a:srcRect/>
          <a:stretch/>
        </p:blipFill>
        <p:spPr>
          <a:xfrm>
            <a:off x="1452426" y="494800"/>
            <a:ext cx="3741555" cy="211455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5"/>
          <p:cNvSpPr txBox="1">
            <a:spLocks noGrp="1"/>
          </p:cNvSpPr>
          <p:nvPr>
            <p:ph idx="1"/>
          </p:nvPr>
        </p:nvSpPr>
        <p:spPr>
          <a:xfrm>
            <a:off x="838200" y="374469"/>
            <a:ext cx="10515600" cy="5802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IN" sz="2400" b="1" dirty="0"/>
              <a:t>Flowchart:</a:t>
            </a:r>
            <a:endParaRPr sz="2400" dirty="0"/>
          </a:p>
          <a:p>
            <a:pPr marL="0" lvl="0" indent="0" algn="l" rtl="0">
              <a:lnSpc>
                <a:spcPct val="90000"/>
              </a:lnSpc>
              <a:spcBef>
                <a:spcPts val="0"/>
              </a:spcBef>
              <a:spcAft>
                <a:spcPts val="0"/>
              </a:spcAft>
              <a:buClr>
                <a:schemeClr val="dk1"/>
              </a:buClr>
              <a:buSzPts val="2800"/>
              <a:buNone/>
            </a:pPr>
            <a:r>
              <a:rPr lang="en-IN" b="1" dirty="0"/>
              <a:t> </a:t>
            </a:r>
            <a:endParaRPr dirty="0"/>
          </a:p>
        </p:txBody>
      </p:sp>
      <p:sp>
        <p:nvSpPr>
          <p:cNvPr id="4" name="TextBox 3"/>
          <p:cNvSpPr txBox="1"/>
          <p:nvPr/>
        </p:nvSpPr>
        <p:spPr>
          <a:xfrm>
            <a:off x="4276436" y="3833091"/>
            <a:ext cx="184731" cy="307777"/>
          </a:xfrm>
          <a:prstGeom prst="rect">
            <a:avLst/>
          </a:prstGeom>
          <a:noFill/>
        </p:spPr>
        <p:txBody>
          <a:bodyPr wrap="none" rtlCol="0">
            <a:spAutoFit/>
          </a:bodyPr>
          <a:lstStyle/>
          <a:p>
            <a:endParaRPr lang="en-IN" dirty="0"/>
          </a:p>
        </p:txBody>
      </p:sp>
      <p:sp>
        <p:nvSpPr>
          <p:cNvPr id="5" name="TextBox 4"/>
          <p:cNvSpPr txBox="1"/>
          <p:nvPr/>
        </p:nvSpPr>
        <p:spPr>
          <a:xfrm>
            <a:off x="4276436" y="3894075"/>
            <a:ext cx="618836" cy="307777"/>
          </a:xfrm>
          <a:prstGeom prst="rect">
            <a:avLst/>
          </a:prstGeom>
          <a:noFill/>
        </p:spPr>
        <p:txBody>
          <a:bodyPr wrap="square" rtlCol="0">
            <a:spAutoFit/>
          </a:bodyPr>
          <a:lstStyle/>
          <a:p>
            <a:r>
              <a:rPr lang="en-US" dirty="0" smtClean="0"/>
              <a:t>No</a:t>
            </a:r>
            <a:endParaRPr lang="en-IN" dirty="0"/>
          </a:p>
        </p:txBody>
      </p:sp>
      <p:pic>
        <p:nvPicPr>
          <p:cNvPr id="6" name="Picture 5"/>
          <p:cNvPicPr>
            <a:picLocks noChangeAspect="1"/>
          </p:cNvPicPr>
          <p:nvPr/>
        </p:nvPicPr>
        <p:blipFill>
          <a:blip r:embed="rId3"/>
          <a:stretch>
            <a:fillRect/>
          </a:stretch>
        </p:blipFill>
        <p:spPr>
          <a:xfrm>
            <a:off x="2684462" y="195297"/>
            <a:ext cx="7839075" cy="6105525"/>
          </a:xfrm>
          <a:prstGeom prst="rect">
            <a:avLst/>
          </a:prstGeom>
        </p:spPr>
      </p:pic>
      <p:sp>
        <p:nvSpPr>
          <p:cNvPr id="7" name="TextBox 6"/>
          <p:cNvSpPr txBox="1"/>
          <p:nvPr/>
        </p:nvSpPr>
        <p:spPr>
          <a:xfrm>
            <a:off x="3862540" y="3882349"/>
            <a:ext cx="413896" cy="307777"/>
          </a:xfrm>
          <a:prstGeom prst="rect">
            <a:avLst/>
          </a:prstGeom>
          <a:noFill/>
        </p:spPr>
        <p:txBody>
          <a:bodyPr wrap="none" rtlCol="0">
            <a:spAutoFit/>
          </a:bodyPr>
          <a:lstStyle/>
          <a:p>
            <a:r>
              <a:rPr lang="en-US" dirty="0" smtClean="0"/>
              <a:t>No</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IN"/>
              <a:t>Algorithm:</a:t>
            </a:r>
            <a:endParaRPr/>
          </a:p>
        </p:txBody>
      </p:sp>
      <p:sp>
        <p:nvSpPr>
          <p:cNvPr id="147" name="Google Shape;147;p24"/>
          <p:cNvSpPr txBox="1">
            <a:spLocks noGrp="1"/>
          </p:cNvSpPr>
          <p:nvPr>
            <p:ph idx="1"/>
          </p:nvPr>
        </p:nvSpPr>
        <p:spPr>
          <a:xfrm>
            <a:off x="838200" y="1825625"/>
            <a:ext cx="10515600" cy="4963102"/>
          </a:xfrm>
          <a:prstGeom prst="rect">
            <a:avLst/>
          </a:prstGeom>
          <a:noFill/>
          <a:ln>
            <a:noFill/>
          </a:ln>
        </p:spPr>
        <p:txBody>
          <a:bodyPr spcFirstLastPara="1" wrap="square" lIns="91425" tIns="45700" rIns="91425" bIns="45700" anchor="t" anchorCtr="0">
            <a:normAutofit/>
          </a:bodyPr>
          <a:lstStyle/>
          <a:p>
            <a:pPr marL="628650" lvl="0" indent="-514350" algn="l" rtl="0">
              <a:lnSpc>
                <a:spcPct val="90000"/>
              </a:lnSpc>
              <a:spcBef>
                <a:spcPts val="1000"/>
              </a:spcBef>
              <a:spcAft>
                <a:spcPts val="0"/>
              </a:spcAft>
              <a:buSzPct val="69498"/>
              <a:buFont typeface="Arial"/>
              <a:buAutoNum type="arabicPeriod"/>
            </a:pPr>
            <a:r>
              <a:rPr lang="en-IN"/>
              <a:t>Ask the user to select a choice from the main menu displayed.</a:t>
            </a:r>
            <a:endParaRPr/>
          </a:p>
          <a:p>
            <a:pPr marL="628650" lvl="0" indent="-514350" algn="l" rtl="0">
              <a:lnSpc>
                <a:spcPct val="90000"/>
              </a:lnSpc>
              <a:spcBef>
                <a:spcPts val="1000"/>
              </a:spcBef>
              <a:spcAft>
                <a:spcPts val="0"/>
              </a:spcAft>
              <a:buSzPct val="69498"/>
              <a:buFont typeface="Arial"/>
              <a:buAutoNum type="arabicPeriod"/>
            </a:pPr>
            <a:r>
              <a:rPr lang="en-IN"/>
              <a:t>If the user enters 1 , get the username and password from the user.</a:t>
            </a:r>
            <a:endParaRPr/>
          </a:p>
          <a:p>
            <a:pPr marL="628650" lvl="0" indent="-514350" algn="l" rtl="0">
              <a:lnSpc>
                <a:spcPct val="90000"/>
              </a:lnSpc>
              <a:spcBef>
                <a:spcPts val="1000"/>
              </a:spcBef>
              <a:spcAft>
                <a:spcPts val="0"/>
              </a:spcAft>
              <a:buSzPct val="69498"/>
              <a:buFont typeface="Arial"/>
              <a:buAutoNum type="arabicPeriod"/>
            </a:pPr>
            <a:r>
              <a:rPr lang="en-IN"/>
              <a:t>If the user enters 2, get the username and password from the user and check both username and password in the file called “database”.</a:t>
            </a:r>
            <a:endParaRPr/>
          </a:p>
          <a:p>
            <a:pPr marL="628650" lvl="0" indent="-514350" algn="l" rtl="0">
              <a:lnSpc>
                <a:spcPct val="90000"/>
              </a:lnSpc>
              <a:spcBef>
                <a:spcPts val="1000"/>
              </a:spcBef>
              <a:spcAft>
                <a:spcPts val="0"/>
              </a:spcAft>
              <a:buSzPct val="69498"/>
              <a:buFont typeface="Arial"/>
              <a:buAutoNum type="arabicPeriod"/>
            </a:pPr>
            <a:r>
              <a:rPr lang="en-IN"/>
              <a:t>If username and password don’t match , then print login error and give the user a chance to find the correct username/password. If both match , ask the user to select a choice from the menu.</a:t>
            </a:r>
            <a:endParaRPr/>
          </a:p>
          <a:p>
            <a:pPr marL="628650" lvl="0" indent="-514350" algn="l" rtl="0">
              <a:lnSpc>
                <a:spcPct val="90000"/>
              </a:lnSpc>
              <a:spcBef>
                <a:spcPts val="1000"/>
              </a:spcBef>
              <a:spcAft>
                <a:spcPts val="0"/>
              </a:spcAft>
              <a:buSzPct val="69498"/>
              <a:buFont typeface="Arial"/>
              <a:buAutoNum type="arabicPeriod"/>
            </a:pPr>
            <a:r>
              <a:rPr lang="en-IN"/>
              <a:t>If the user enters 3, then give the user a chance to find the correct username/password either searching by username or password .</a:t>
            </a:r>
            <a:endParaRPr/>
          </a:p>
          <a:p>
            <a:pPr marL="628650" lvl="0" indent="-514350" algn="l" rtl="0">
              <a:lnSpc>
                <a:spcPct val="90000"/>
              </a:lnSpc>
              <a:spcBef>
                <a:spcPts val="1000"/>
              </a:spcBef>
              <a:spcAft>
                <a:spcPts val="0"/>
              </a:spcAft>
              <a:buSzPct val="69498"/>
              <a:buFont typeface="Arial"/>
              <a:buAutoNum type="arabicPeriod"/>
            </a:pPr>
            <a:r>
              <a:rPr lang="en-IN"/>
              <a:t>If the user chooses search by password then ask the user to enter the password he remembers and if the user chooses search by username then ask the user to enter the username he remembers.</a:t>
            </a:r>
            <a:endParaRPr/>
          </a:p>
          <a:p>
            <a:pPr marL="628650" lvl="0" indent="-514350" algn="l" rtl="0">
              <a:lnSpc>
                <a:spcPct val="90000"/>
              </a:lnSpc>
              <a:spcBef>
                <a:spcPts val="1000"/>
              </a:spcBef>
              <a:spcAft>
                <a:spcPts val="0"/>
              </a:spcAft>
              <a:buSzPct val="69498"/>
              <a:buFont typeface="Arial"/>
              <a:buAutoNum type="arabicPeriod"/>
            </a:pPr>
            <a:r>
              <a:rPr lang="en-IN"/>
              <a:t>Else if the user chooses 4, then exit from the program. </a:t>
            </a:r>
            <a:endParaRPr/>
          </a:p>
          <a:p>
            <a:pPr marL="628650" lvl="0" indent="-400050" algn="l" rtl="0">
              <a:lnSpc>
                <a:spcPct val="90000"/>
              </a:lnSpc>
              <a:spcBef>
                <a:spcPts val="1000"/>
              </a:spcBef>
              <a:spcAft>
                <a:spcPts val="0"/>
              </a:spcAft>
              <a:buSzPct val="69498"/>
              <a:buFont typeface="Arial"/>
              <a:buNone/>
            </a:pPr>
            <a:endParaRPr/>
          </a:p>
          <a:p>
            <a:pPr marL="628650" lvl="0" indent="-400050" algn="l" rtl="0">
              <a:lnSpc>
                <a:spcPct val="90000"/>
              </a:lnSpc>
              <a:spcBef>
                <a:spcPts val="1000"/>
              </a:spcBef>
              <a:spcAft>
                <a:spcPts val="0"/>
              </a:spcAft>
              <a:buSzPct val="69498"/>
              <a:buFont typeface="Arial"/>
              <a:buNone/>
            </a:pPr>
            <a:endParaRPr/>
          </a:p>
          <a:p>
            <a:pPr marL="114300" lvl="0" indent="0" algn="l" rtl="0">
              <a:lnSpc>
                <a:spcPct val="90000"/>
              </a:lnSpc>
              <a:spcBef>
                <a:spcPts val="1000"/>
              </a:spcBef>
              <a:spcAft>
                <a:spcPts val="0"/>
              </a:spcAft>
              <a:buSzPct val="69498"/>
              <a:buNone/>
            </a:pPr>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title"/>
          </p:nvPr>
        </p:nvSpPr>
        <p:spPr>
          <a:xfrm>
            <a:off x="391006" y="249382"/>
            <a:ext cx="8596668" cy="1320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IN" dirty="0"/>
              <a:t>Implementation:</a:t>
            </a:r>
            <a:endParaRPr dirty="0"/>
          </a:p>
        </p:txBody>
      </p:sp>
      <p:sp>
        <p:nvSpPr>
          <p:cNvPr id="153" name="Google Shape;153;p25"/>
          <p:cNvSpPr txBox="1">
            <a:spLocks noGrp="1"/>
          </p:cNvSpPr>
          <p:nvPr>
            <p:ph idx="1"/>
          </p:nvPr>
        </p:nvSpPr>
        <p:spPr>
          <a:xfrm>
            <a:off x="298643" y="1273898"/>
            <a:ext cx="8596668" cy="5099193"/>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ct val="69498"/>
              <a:buNone/>
            </a:pPr>
            <a:r>
              <a:rPr lang="en-IN" sz="2400" dirty="0" smtClean="0"/>
              <a:t>Platform used: </a:t>
            </a:r>
            <a:r>
              <a:rPr lang="en-IN" sz="2400" dirty="0"/>
              <a:t>C</a:t>
            </a:r>
            <a:r>
              <a:rPr lang="en-IN" sz="2400" dirty="0" smtClean="0"/>
              <a:t>++</a:t>
            </a:r>
          </a:p>
          <a:p>
            <a:pPr marL="114300" lvl="0" indent="0">
              <a:lnSpc>
                <a:spcPct val="90000"/>
              </a:lnSpc>
              <a:buSzPct val="69498"/>
              <a:buNone/>
            </a:pPr>
            <a:r>
              <a:rPr lang="en-US" sz="2400" dirty="0" smtClean="0"/>
              <a:t>IDE tool:</a:t>
            </a:r>
            <a:r>
              <a:rPr lang="en-IN" sz="2400" b="1" dirty="0"/>
              <a:t> Dev-C++</a:t>
            </a:r>
            <a:endParaRPr sz="2400" dirty="0"/>
          </a:p>
          <a:p>
            <a:pPr marL="114300" lvl="0" indent="0" algn="l" rtl="0">
              <a:lnSpc>
                <a:spcPct val="90000"/>
              </a:lnSpc>
              <a:spcBef>
                <a:spcPts val="1000"/>
              </a:spcBef>
              <a:spcAft>
                <a:spcPts val="0"/>
              </a:spcAft>
              <a:buSzPct val="69498"/>
              <a:buNone/>
            </a:pPr>
            <a:r>
              <a:rPr lang="en-IN" sz="2400" b="1" dirty="0"/>
              <a:t>Dev-C++</a:t>
            </a:r>
            <a:r>
              <a:rPr lang="en-IN" sz="2400" dirty="0"/>
              <a:t> is a free full-featured integrated development environment (IDE</a:t>
            </a:r>
            <a:r>
              <a:rPr lang="en-IN" sz="2400" dirty="0" smtClean="0"/>
              <a:t>)</a:t>
            </a:r>
            <a:r>
              <a:rPr lang="en-US" sz="2400" dirty="0" smtClean="0"/>
              <a:t> </a:t>
            </a:r>
            <a:r>
              <a:rPr lang="en-US" sz="2400" dirty="0" err="1" smtClean="0"/>
              <a:t>i.e</a:t>
            </a:r>
            <a:r>
              <a:rPr lang="en-US" sz="2400" dirty="0" smtClean="0"/>
              <a:t> it is </a:t>
            </a:r>
            <a:r>
              <a:rPr lang="en-US" sz="2400" dirty="0"/>
              <a:t>a software application that provides comprehensive facilities to computer programmers for software development. An IDE normally consists of at least a source code editor, build automation tools and a debugger. </a:t>
            </a:r>
            <a:r>
              <a:rPr lang="en-IN" sz="2400" dirty="0"/>
              <a:t> </a:t>
            </a:r>
            <a:endParaRPr lang="en-IN" sz="2400" dirty="0" smtClean="0"/>
          </a:p>
          <a:p>
            <a:pPr marL="114300" lvl="0" indent="0">
              <a:lnSpc>
                <a:spcPct val="90000"/>
              </a:lnSpc>
              <a:buSzPct val="69498"/>
              <a:buNone/>
            </a:pPr>
            <a:r>
              <a:rPr lang="en-US" sz="2400" dirty="0" smtClean="0"/>
              <a:t>Compiler:</a:t>
            </a:r>
            <a:r>
              <a:rPr lang="en-IN" sz="2400" dirty="0"/>
              <a:t>  </a:t>
            </a:r>
            <a:r>
              <a:rPr lang="en-IN" sz="2400" b="1" dirty="0" err="1"/>
              <a:t>MinGw</a:t>
            </a:r>
            <a:r>
              <a:rPr lang="en-IN" sz="2400" b="1" dirty="0"/>
              <a:t> compiler </a:t>
            </a:r>
            <a:r>
              <a:rPr lang="en-IN" sz="2400" b="1" dirty="0" smtClean="0"/>
              <a:t>system . </a:t>
            </a:r>
            <a:r>
              <a:rPr lang="en-US" sz="2400" dirty="0"/>
              <a:t>It can also be used with any other </a:t>
            </a:r>
            <a:r>
              <a:rPr lang="en-US" sz="2400" dirty="0" smtClean="0"/>
              <a:t>GCC-based </a:t>
            </a:r>
            <a:r>
              <a:rPr lang="en-US" sz="2400" dirty="0"/>
              <a:t>compiler like </a:t>
            </a:r>
            <a:r>
              <a:rPr lang="en-US" sz="2400" dirty="0" smtClean="0"/>
              <a:t>Cygwin(a large collection of GNU and Open Source tools).</a:t>
            </a:r>
            <a:endParaRPr lang="en-IN" sz="2400" b="1" dirty="0" smtClean="0"/>
          </a:p>
          <a:p>
            <a:pPr marL="114300" lvl="0" indent="0">
              <a:lnSpc>
                <a:spcPct val="90000"/>
              </a:lnSpc>
              <a:buSzPct val="69498"/>
              <a:buNone/>
            </a:pPr>
            <a:endParaRPr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10e74b432f1_0_17"/>
          <p:cNvSpPr txBox="1">
            <a:spLocks noGrp="1"/>
          </p:cNvSpPr>
          <p:nvPr>
            <p:ph idx="1"/>
          </p:nvPr>
        </p:nvSpPr>
        <p:spPr>
          <a:xfrm>
            <a:off x="954425" y="959862"/>
            <a:ext cx="8596668" cy="388077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r>
              <a:rPr lang="en-IN" sz="5600" dirty="0" smtClean="0">
                <a:latin typeface="Lobster"/>
                <a:ea typeface="Lobster"/>
                <a:cs typeface="Lobster"/>
                <a:sym typeface="Lobster"/>
              </a:rPr>
              <a:t>					THANK </a:t>
            </a:r>
            <a:r>
              <a:rPr lang="en-IN" sz="5600" dirty="0">
                <a:latin typeface="Lobster"/>
                <a:ea typeface="Lobster"/>
                <a:cs typeface="Lobster"/>
                <a:sym typeface="Lobster"/>
              </a:rPr>
              <a:t>YOU</a:t>
            </a:r>
            <a:endParaRPr sz="5600" dirty="0">
              <a:latin typeface="Lobster"/>
              <a:ea typeface="Lobster"/>
              <a:cs typeface="Lobster"/>
              <a:sym typeface="Lobster"/>
            </a:endParaRPr>
          </a:p>
        </p:txBody>
      </p:sp>
      <p:pic>
        <p:nvPicPr>
          <p:cNvPr id="159" name="Google Shape;159;g10e74b432f1_0_17"/>
          <p:cNvPicPr preferRelativeResize="0"/>
          <p:nvPr/>
        </p:nvPicPr>
        <p:blipFill rotWithShape="1">
          <a:blip r:embed="rId3">
            <a:alphaModFix/>
          </a:blip>
          <a:srcRect/>
          <a:stretch/>
        </p:blipFill>
        <p:spPr>
          <a:xfrm>
            <a:off x="1876791" y="1956963"/>
            <a:ext cx="6965374" cy="32550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idx="1"/>
          </p:nvPr>
        </p:nvSpPr>
        <p:spPr>
          <a:xfrm>
            <a:off x="1017275" y="705348"/>
            <a:ext cx="10515600" cy="5447400"/>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en-IN" b="1" u="sng" dirty="0"/>
              <a:t>Presented by:</a:t>
            </a:r>
            <a:endParaRPr dirty="0"/>
          </a:p>
          <a:p>
            <a:pPr marL="114300" lvl="0" indent="0" algn="l" rtl="0">
              <a:lnSpc>
                <a:spcPct val="90000"/>
              </a:lnSpc>
              <a:spcBef>
                <a:spcPts val="1000"/>
              </a:spcBef>
              <a:spcAft>
                <a:spcPts val="0"/>
              </a:spcAft>
              <a:buSzPts val="1800"/>
              <a:buNone/>
            </a:pPr>
            <a:r>
              <a:rPr lang="en-IN" b="1" dirty="0"/>
              <a:t>Lauren Alana </a:t>
            </a:r>
            <a:r>
              <a:rPr lang="en-IN" b="1" dirty="0" smtClean="0"/>
              <a:t>Dsouza </a:t>
            </a:r>
            <a:r>
              <a:rPr lang="en-IN" b="1" dirty="0"/>
              <a:t>-4NM20CM016</a:t>
            </a:r>
            <a:endParaRPr dirty="0"/>
          </a:p>
          <a:p>
            <a:pPr marL="114300" lvl="0" indent="0" algn="l" rtl="0">
              <a:lnSpc>
                <a:spcPct val="90000"/>
              </a:lnSpc>
              <a:spcBef>
                <a:spcPts val="1000"/>
              </a:spcBef>
              <a:spcAft>
                <a:spcPts val="0"/>
              </a:spcAft>
              <a:buSzPts val="1800"/>
              <a:buNone/>
            </a:pPr>
            <a:r>
              <a:rPr lang="en-IN" b="1" dirty="0" err="1"/>
              <a:t>Megha</a:t>
            </a:r>
            <a:r>
              <a:rPr lang="en-IN" b="1" dirty="0"/>
              <a:t> S -4NM20CM022</a:t>
            </a:r>
            <a:endParaRPr dirty="0"/>
          </a:p>
          <a:p>
            <a:pPr marL="114300" lvl="0" indent="0" algn="l" rtl="0">
              <a:lnSpc>
                <a:spcPct val="90000"/>
              </a:lnSpc>
              <a:spcBef>
                <a:spcPts val="1000"/>
              </a:spcBef>
              <a:spcAft>
                <a:spcPts val="0"/>
              </a:spcAft>
              <a:buSzPts val="1800"/>
              <a:buNone/>
            </a:pPr>
            <a:r>
              <a:rPr lang="en-IN" b="1" dirty="0" err="1"/>
              <a:t>Sushmitha</a:t>
            </a:r>
            <a:r>
              <a:rPr lang="en-IN" b="1" dirty="0"/>
              <a:t> M -4NM20CM041</a:t>
            </a:r>
            <a:endParaRPr dirty="0"/>
          </a:p>
          <a:p>
            <a:pPr marL="114300" lvl="0" indent="0" algn="l" rtl="0">
              <a:lnSpc>
                <a:spcPct val="90000"/>
              </a:lnSpc>
              <a:spcBef>
                <a:spcPts val="1000"/>
              </a:spcBef>
              <a:spcAft>
                <a:spcPts val="0"/>
              </a:spcAft>
              <a:buSzPts val="1800"/>
              <a:buNone/>
            </a:pPr>
            <a:r>
              <a:rPr lang="en-IN" b="1" dirty="0"/>
              <a:t>                                                                     </a:t>
            </a:r>
            <a:r>
              <a:rPr lang="en-IN" b="1" dirty="0" smtClean="0"/>
              <a:t>																						</a:t>
            </a:r>
          </a:p>
          <a:p>
            <a:pPr marL="114300" lvl="0" indent="0" algn="l" rtl="0">
              <a:lnSpc>
                <a:spcPct val="90000"/>
              </a:lnSpc>
              <a:spcBef>
                <a:spcPts val="1000"/>
              </a:spcBef>
              <a:spcAft>
                <a:spcPts val="0"/>
              </a:spcAft>
              <a:buSzPts val="1800"/>
              <a:buNone/>
            </a:pPr>
            <a:endParaRPr lang="en-IN" b="1" u="sng" dirty="0"/>
          </a:p>
          <a:p>
            <a:pPr marL="114300" lvl="0" indent="0" algn="l" rtl="0">
              <a:lnSpc>
                <a:spcPct val="90000"/>
              </a:lnSpc>
              <a:spcBef>
                <a:spcPts val="1000"/>
              </a:spcBef>
              <a:spcAft>
                <a:spcPts val="0"/>
              </a:spcAft>
              <a:buSzPts val="1800"/>
              <a:buNone/>
            </a:pPr>
            <a:endParaRPr lang="en-IN" b="1" u="sng" dirty="0" smtClean="0"/>
          </a:p>
          <a:p>
            <a:pPr marL="114300" lvl="0" indent="0" algn="l" rtl="0">
              <a:lnSpc>
                <a:spcPct val="90000"/>
              </a:lnSpc>
              <a:spcBef>
                <a:spcPts val="1000"/>
              </a:spcBef>
              <a:spcAft>
                <a:spcPts val="0"/>
              </a:spcAft>
              <a:buSzPts val="1800"/>
              <a:buNone/>
            </a:pPr>
            <a:r>
              <a:rPr lang="en-IN" b="1" dirty="0"/>
              <a:t>				</a:t>
            </a:r>
            <a:r>
              <a:rPr lang="en-IN" b="1" dirty="0" smtClean="0"/>
              <a:t>						</a:t>
            </a:r>
          </a:p>
          <a:p>
            <a:pPr marL="114300" lvl="0" indent="0" algn="l" rtl="0">
              <a:lnSpc>
                <a:spcPct val="90000"/>
              </a:lnSpc>
              <a:spcBef>
                <a:spcPts val="1000"/>
              </a:spcBef>
              <a:spcAft>
                <a:spcPts val="0"/>
              </a:spcAft>
              <a:buSzPts val="1800"/>
              <a:buNone/>
            </a:pPr>
            <a:endParaRPr lang="en-IN" b="1" dirty="0" smtClean="0"/>
          </a:p>
          <a:p>
            <a:pPr marL="114300" lvl="0" indent="0" algn="l" rtl="0">
              <a:lnSpc>
                <a:spcPct val="90000"/>
              </a:lnSpc>
              <a:spcBef>
                <a:spcPts val="1000"/>
              </a:spcBef>
              <a:spcAft>
                <a:spcPts val="0"/>
              </a:spcAft>
              <a:buSzPts val="1800"/>
              <a:buNone/>
            </a:pPr>
            <a:r>
              <a:rPr lang="en-IN" b="1" dirty="0"/>
              <a:t>	</a:t>
            </a:r>
            <a:r>
              <a:rPr lang="en-IN" b="1" dirty="0" smtClean="0"/>
              <a:t>									</a:t>
            </a:r>
            <a:r>
              <a:rPr lang="en-IN" b="1" u="sng" dirty="0" smtClean="0"/>
              <a:t>Submitted to:</a:t>
            </a:r>
          </a:p>
          <a:p>
            <a:pPr marL="114300" lvl="0" indent="0" algn="l" rtl="0">
              <a:lnSpc>
                <a:spcPct val="90000"/>
              </a:lnSpc>
              <a:spcBef>
                <a:spcPts val="1000"/>
              </a:spcBef>
              <a:spcAft>
                <a:spcPts val="0"/>
              </a:spcAft>
              <a:buSzPts val="1800"/>
              <a:buNone/>
            </a:pPr>
            <a:r>
              <a:rPr lang="en-IN" b="1" dirty="0"/>
              <a:t>	</a:t>
            </a:r>
            <a:r>
              <a:rPr lang="en-IN" b="1" dirty="0" smtClean="0"/>
              <a:t>									MR.CHIDANAND </a:t>
            </a:r>
            <a:r>
              <a:rPr lang="en-IN" b="1" dirty="0"/>
              <a:t>T</a:t>
            </a:r>
            <a:endParaRPr dirty="0"/>
          </a:p>
          <a:p>
            <a:pPr marL="114300" lvl="0" indent="0" algn="l" rtl="0">
              <a:lnSpc>
                <a:spcPct val="90000"/>
              </a:lnSpc>
              <a:spcBef>
                <a:spcPts val="1000"/>
              </a:spcBef>
              <a:spcAft>
                <a:spcPts val="0"/>
              </a:spcAft>
              <a:buSzPts val="1800"/>
              <a:buNone/>
            </a:pPr>
            <a:r>
              <a:rPr lang="en-IN" b="1" dirty="0"/>
              <a:t>                                                           </a:t>
            </a:r>
            <a:r>
              <a:rPr lang="en-IN" b="1" dirty="0" smtClean="0"/>
              <a:t>	DEPARTMENT </a:t>
            </a:r>
            <a:r>
              <a:rPr lang="en-IN" b="1" dirty="0"/>
              <a:t>OF COMPUTER </a:t>
            </a:r>
            <a:endParaRPr lang="en-IN" b="1" dirty="0" smtClean="0"/>
          </a:p>
          <a:p>
            <a:pPr marL="114300" lvl="0" indent="0" algn="l" rtl="0">
              <a:lnSpc>
                <a:spcPct val="90000"/>
              </a:lnSpc>
              <a:spcBef>
                <a:spcPts val="1000"/>
              </a:spcBef>
              <a:spcAft>
                <a:spcPts val="0"/>
              </a:spcAft>
              <a:buSzPts val="1800"/>
              <a:buNone/>
            </a:pPr>
            <a:r>
              <a:rPr lang="en-IN" b="1" dirty="0"/>
              <a:t>	</a:t>
            </a:r>
            <a:r>
              <a:rPr lang="en-IN" b="1" dirty="0" smtClean="0"/>
              <a:t>									AND COMMUNICATION </a:t>
            </a:r>
            <a:r>
              <a:rPr lang="en-IN" b="1" dirty="0"/>
              <a:t>ENGINEERING</a:t>
            </a:r>
            <a:endParaRPr b="1" dirty="0"/>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IN"/>
              <a:t>About the project:</a:t>
            </a:r>
            <a:endParaRPr/>
          </a:p>
        </p:txBody>
      </p:sp>
      <p:pic>
        <p:nvPicPr>
          <p:cNvPr id="100" name="Google Shape;100;p21"/>
          <p:cNvPicPr preferRelativeResize="0"/>
          <p:nvPr/>
        </p:nvPicPr>
        <p:blipFill>
          <a:blip r:embed="rId3">
            <a:alphaModFix/>
          </a:blip>
          <a:stretch>
            <a:fillRect/>
          </a:stretch>
        </p:blipFill>
        <p:spPr>
          <a:xfrm>
            <a:off x="1826425" y="1843100"/>
            <a:ext cx="5300175" cy="4262850"/>
          </a:xfrm>
          <a:prstGeom prst="rect">
            <a:avLst/>
          </a:prstGeom>
          <a:noFill/>
          <a:ln>
            <a:noFill/>
          </a:ln>
        </p:spPr>
      </p:pic>
    </p:spTree>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10e774c4779_0_13"/>
          <p:cNvSpPr txBox="1">
            <a:spLocks noGrp="1"/>
          </p:cNvSpPr>
          <p:nvPr>
            <p:ph idx="1"/>
          </p:nvPr>
        </p:nvSpPr>
        <p:spPr>
          <a:xfrm>
            <a:off x="838200" y="769950"/>
            <a:ext cx="10515600" cy="5406900"/>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en-IN" sz="2800" dirty="0"/>
              <a:t>The "Login and Registration System" has been developed to override the problems prevailing in the practicing manual system. This software is supported to eliminate and in some cases reduce the hardships faced by this existing system. The application is reduced as much as possible to avoid errors while entering the data. It also provides error message while entering invalid data. No formal knowledge is needed for the user to use this system. Thus by this all it proves it is user-friendly. Login System </a:t>
            </a:r>
            <a:r>
              <a:rPr lang="en-IN" sz="2800" dirty="0" smtClean="0"/>
              <a:t>and Registration </a:t>
            </a:r>
            <a:r>
              <a:rPr lang="en-IN" sz="2800" dirty="0"/>
              <a:t>System , as described above, can lead to error free, secure, reliable and fast management system. It can assist the user to concentrate on their other activities rather to concentrate on the record keeping.</a:t>
            </a:r>
            <a:endParaRPr sz="2800" dirty="0"/>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idx="1"/>
          </p:nvPr>
        </p:nvSpPr>
        <p:spPr>
          <a:xfrm>
            <a:off x="838200" y="609600"/>
            <a:ext cx="10515600" cy="5567363"/>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en-IN" sz="3200" dirty="0"/>
              <a:t>The language used is C++ and the editor/compiler used is Dev C++.</a:t>
            </a:r>
            <a:endParaRPr sz="3200" dirty="0"/>
          </a:p>
          <a:p>
            <a:pPr marL="114300" lvl="0" indent="0" algn="l" rtl="0">
              <a:lnSpc>
                <a:spcPct val="90000"/>
              </a:lnSpc>
              <a:spcBef>
                <a:spcPts val="1000"/>
              </a:spcBef>
              <a:spcAft>
                <a:spcPts val="0"/>
              </a:spcAft>
              <a:buSzPts val="1800"/>
              <a:buNone/>
            </a:pPr>
            <a:r>
              <a:rPr lang="en-IN" sz="3200" dirty="0"/>
              <a:t>The aim is to automate its existing manual system by the help of computerized </a:t>
            </a:r>
            <a:r>
              <a:rPr lang="en-IN" sz="3200" dirty="0" err="1"/>
              <a:t>equipments</a:t>
            </a:r>
            <a:r>
              <a:rPr lang="en-IN" sz="3200" dirty="0"/>
              <a:t> and full-fledged computer software, fulfilling their requirements, so that their valuable data/information can be stored for a longer period with easy accessing and manipulation of the same. Basically the project describes how to manage for good performance and better services for the clients.</a:t>
            </a:r>
            <a:endParaRPr sz="3200" dirty="0"/>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10e774c4779_0_6"/>
          <p:cNvSpPr txBox="1">
            <a:spLocks noGrp="1"/>
          </p:cNvSpPr>
          <p:nvPr>
            <p:ph type="title"/>
          </p:nvPr>
        </p:nvSpPr>
        <p:spPr>
          <a:xfrm>
            <a:off x="659125" y="4999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latin typeface="Lobster"/>
                <a:ea typeface="Lobster"/>
                <a:cs typeface="Lobster"/>
                <a:sym typeface="Lobster"/>
              </a:rPr>
              <a:t>However you need to know c++</a:t>
            </a:r>
            <a:endParaRPr>
              <a:latin typeface="Lobster"/>
              <a:ea typeface="Lobster"/>
              <a:cs typeface="Lobster"/>
              <a:sym typeface="Lobster"/>
            </a:endParaRPr>
          </a:p>
        </p:txBody>
      </p:sp>
      <p:pic>
        <p:nvPicPr>
          <p:cNvPr id="127" name="Google Shape;127;g10e774c4779_0_6"/>
          <p:cNvPicPr preferRelativeResize="0"/>
          <p:nvPr/>
        </p:nvPicPr>
        <p:blipFill rotWithShape="1">
          <a:blip r:embed="rId3">
            <a:alphaModFix/>
          </a:blip>
          <a:srcRect l="-18525" b="-7619"/>
          <a:stretch/>
        </p:blipFill>
        <p:spPr>
          <a:xfrm>
            <a:off x="3426175" y="1584400"/>
            <a:ext cx="4086225" cy="468270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
          <p:cNvSpPr txBox="1">
            <a:spLocks noGrp="1"/>
          </p:cNvSpPr>
          <p:nvPr>
            <p:ph idx="1"/>
          </p:nvPr>
        </p:nvSpPr>
        <p:spPr>
          <a:xfrm>
            <a:off x="533597" y="467096"/>
            <a:ext cx="10709366" cy="565444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100000"/>
              <a:buNone/>
            </a:pPr>
            <a:r>
              <a:rPr lang="en-IN" sz="2800" b="1" dirty="0" smtClean="0"/>
              <a:t>System Study:</a:t>
            </a:r>
          </a:p>
          <a:p>
            <a:pPr marL="228600" lvl="0" indent="-228600" algn="l" rtl="0">
              <a:lnSpc>
                <a:spcPct val="90000"/>
              </a:lnSpc>
              <a:spcBef>
                <a:spcPts val="0"/>
              </a:spcBef>
              <a:spcAft>
                <a:spcPts val="0"/>
              </a:spcAft>
              <a:buClr>
                <a:schemeClr val="dk1"/>
              </a:buClr>
              <a:buSzPct val="100000"/>
              <a:buChar char="•"/>
            </a:pPr>
            <a:endParaRPr lang="en-IN" sz="2000" b="1" dirty="0" smtClean="0"/>
          </a:p>
          <a:p>
            <a:pPr marL="228600" lvl="0" indent="-228600" algn="l" rtl="0">
              <a:lnSpc>
                <a:spcPct val="90000"/>
              </a:lnSpc>
              <a:spcBef>
                <a:spcPts val="0"/>
              </a:spcBef>
              <a:spcAft>
                <a:spcPts val="0"/>
              </a:spcAft>
              <a:buClr>
                <a:schemeClr val="dk1"/>
              </a:buClr>
              <a:buSzPct val="100000"/>
              <a:buChar char="•"/>
            </a:pPr>
            <a:r>
              <a:rPr lang="en-IN" sz="2000" b="1" dirty="0" smtClean="0"/>
              <a:t>The </a:t>
            </a:r>
            <a:r>
              <a:rPr lang="en-IN" sz="2000" b="1" dirty="0"/>
              <a:t>login page and register page should provide two text fields respectively - one for entering the user name and one for entering the password.</a:t>
            </a:r>
            <a:endParaRPr sz="2000" dirty="0"/>
          </a:p>
          <a:p>
            <a:pPr marL="228600" lvl="0" indent="-228600" algn="l" rtl="0">
              <a:lnSpc>
                <a:spcPct val="90000"/>
              </a:lnSpc>
              <a:spcBef>
                <a:spcPts val="1000"/>
              </a:spcBef>
              <a:spcAft>
                <a:spcPts val="0"/>
              </a:spcAft>
              <a:buClr>
                <a:schemeClr val="dk1"/>
              </a:buClr>
              <a:buSzPct val="100000"/>
              <a:buChar char="•"/>
            </a:pPr>
            <a:r>
              <a:rPr lang="en-IN" sz="2000" b="1" dirty="0"/>
              <a:t>In the login page if either of the text fields has an error that must be reported to the user.</a:t>
            </a:r>
            <a:endParaRPr sz="2000" dirty="0"/>
          </a:p>
          <a:p>
            <a:pPr marL="228600" lvl="0" indent="-228600" algn="l" rtl="0">
              <a:lnSpc>
                <a:spcPct val="90000"/>
              </a:lnSpc>
              <a:spcBef>
                <a:spcPts val="1000"/>
              </a:spcBef>
              <a:spcAft>
                <a:spcPts val="0"/>
              </a:spcAft>
              <a:buClr>
                <a:schemeClr val="dk1"/>
              </a:buClr>
              <a:buSzPct val="100000"/>
              <a:buChar char="•"/>
            </a:pPr>
            <a:r>
              <a:rPr lang="en-IN" sz="2000" b="1" dirty="0"/>
              <a:t>If both fields are filled in but there is no record of the user name or the password that must also be reported to the user </a:t>
            </a:r>
            <a:endParaRPr sz="2000" dirty="0"/>
          </a:p>
          <a:p>
            <a:pPr marL="228600" lvl="0" indent="-228600" algn="l" rtl="0">
              <a:lnSpc>
                <a:spcPct val="90000"/>
              </a:lnSpc>
              <a:spcBef>
                <a:spcPts val="1000"/>
              </a:spcBef>
              <a:spcAft>
                <a:spcPts val="0"/>
              </a:spcAft>
              <a:buClr>
                <a:schemeClr val="dk1"/>
              </a:buClr>
              <a:buSzPct val="100000"/>
              <a:buChar char="•"/>
            </a:pPr>
            <a:r>
              <a:rPr lang="en-IN" sz="2000" b="1" dirty="0"/>
              <a:t>Users that have not yet registered cannot log in. They must first register by clicking on the register option. </a:t>
            </a:r>
            <a:endParaRPr sz="2000" dirty="0"/>
          </a:p>
          <a:p>
            <a:pPr marL="228600" lvl="0" indent="-228600" algn="l" rtl="0">
              <a:lnSpc>
                <a:spcPct val="90000"/>
              </a:lnSpc>
              <a:spcBef>
                <a:spcPts val="1000"/>
              </a:spcBef>
              <a:spcAft>
                <a:spcPts val="0"/>
              </a:spcAft>
              <a:buClr>
                <a:schemeClr val="dk1"/>
              </a:buClr>
              <a:buSzPct val="100000"/>
              <a:buChar char="•"/>
            </a:pPr>
            <a:r>
              <a:rPr lang="en-IN" sz="2000" b="1" dirty="0"/>
              <a:t>Registration only happens the first time you access the system.  It is a way to check your credentials.  </a:t>
            </a:r>
            <a:endParaRPr sz="2000" dirty="0"/>
          </a:p>
          <a:p>
            <a:pPr marL="228600" lvl="0" indent="-228600" algn="l" rtl="0">
              <a:lnSpc>
                <a:spcPct val="90000"/>
              </a:lnSpc>
              <a:spcBef>
                <a:spcPts val="1000"/>
              </a:spcBef>
              <a:spcAft>
                <a:spcPts val="0"/>
              </a:spcAft>
              <a:buClr>
                <a:schemeClr val="dk1"/>
              </a:buClr>
              <a:buSzPct val="100000"/>
              <a:buChar char="•"/>
            </a:pPr>
            <a:r>
              <a:rPr lang="en-IN" sz="2000" b="1" dirty="0"/>
              <a:t>Every time after your initial registration, you will log in to the system using the username and password you created.</a:t>
            </a:r>
            <a:endParaRPr sz="2000" dirty="0"/>
          </a:p>
          <a:p>
            <a:pPr marL="228600" lvl="0" indent="-228600" algn="l" rtl="0">
              <a:lnSpc>
                <a:spcPct val="90000"/>
              </a:lnSpc>
              <a:spcBef>
                <a:spcPts val="1000"/>
              </a:spcBef>
              <a:spcAft>
                <a:spcPts val="0"/>
              </a:spcAft>
              <a:buClr>
                <a:schemeClr val="dk1"/>
              </a:buClr>
              <a:buSzPct val="100000"/>
              <a:buChar char="•"/>
            </a:pPr>
            <a:r>
              <a:rPr lang="en-IN" sz="2000" b="1" dirty="0"/>
              <a:t>In case the user has forgotten the user name or password, the user can search his Id by entering his username or password.</a:t>
            </a:r>
            <a:endParaRPr sz="20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838200" y="166256"/>
            <a:ext cx="10515600" cy="76661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IN"/>
              <a:t>Objective:</a:t>
            </a:r>
            <a:endParaRPr/>
          </a:p>
        </p:txBody>
      </p:sp>
      <p:sp>
        <p:nvSpPr>
          <p:cNvPr id="116" name="Google Shape;116;p23"/>
          <p:cNvSpPr txBox="1">
            <a:spLocks noGrp="1"/>
          </p:cNvSpPr>
          <p:nvPr>
            <p:ph idx="1"/>
          </p:nvPr>
        </p:nvSpPr>
        <p:spPr>
          <a:xfrm>
            <a:off x="838200" y="932874"/>
            <a:ext cx="10515600" cy="5244089"/>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SzPct val="100000"/>
              <a:buChar char="•"/>
            </a:pPr>
            <a:r>
              <a:rPr lang="en-IN" b="1" dirty="0"/>
              <a:t>The aim of the project is to automate the existing manual system by the help of computerized </a:t>
            </a:r>
            <a:r>
              <a:rPr lang="en-IN" b="1" dirty="0" err="1" smtClean="0"/>
              <a:t>equipments</a:t>
            </a:r>
            <a:r>
              <a:rPr lang="en-IN" b="1" dirty="0" smtClean="0"/>
              <a:t> </a:t>
            </a:r>
            <a:r>
              <a:rPr lang="en-IN" b="1" dirty="0"/>
              <a:t>and full-fledged computer </a:t>
            </a:r>
            <a:r>
              <a:rPr lang="en-IN" b="1" dirty="0" smtClean="0"/>
              <a:t>software , fulfilling </a:t>
            </a:r>
            <a:r>
              <a:rPr lang="en-IN" b="1" dirty="0"/>
              <a:t>their </a:t>
            </a:r>
            <a:r>
              <a:rPr lang="en-IN" b="1" dirty="0" smtClean="0"/>
              <a:t>requirements, so </a:t>
            </a:r>
            <a:r>
              <a:rPr lang="en-IN" b="1" dirty="0"/>
              <a:t>that their valuable data/information can be stored for a longer period with easy accessing and manipulation of the </a:t>
            </a:r>
            <a:r>
              <a:rPr lang="en-IN" b="1" dirty="0" smtClean="0"/>
              <a:t>same. So </a:t>
            </a:r>
            <a:r>
              <a:rPr lang="en-IN" b="1" dirty="0"/>
              <a:t>basically the project provides better service and easily used by the users..</a:t>
            </a:r>
            <a:endParaRPr dirty="0"/>
          </a:p>
          <a:p>
            <a:pPr marL="228600" lvl="0" indent="-228600" algn="l" rtl="0">
              <a:lnSpc>
                <a:spcPct val="90000"/>
              </a:lnSpc>
              <a:spcBef>
                <a:spcPts val="1000"/>
              </a:spcBef>
              <a:spcAft>
                <a:spcPts val="0"/>
              </a:spcAft>
              <a:buSzPct val="100000"/>
              <a:buChar char="•"/>
            </a:pPr>
            <a:r>
              <a:rPr lang="en-IN" b="1" dirty="0"/>
              <a:t>  The main objective of this project is to manage the details of </a:t>
            </a:r>
            <a:r>
              <a:rPr lang="en-IN" b="1" dirty="0" smtClean="0"/>
              <a:t>username ,password , login </a:t>
            </a:r>
            <a:r>
              <a:rPr lang="en-IN" b="1" dirty="0"/>
              <a:t>and registration</a:t>
            </a:r>
            <a:r>
              <a:rPr lang="en-IN" b="1" dirty="0" smtClean="0"/>
              <a:t>. The </a:t>
            </a:r>
            <a:r>
              <a:rPr lang="en-IN" b="1" dirty="0"/>
              <a:t>purpose of the project is  to build an application program to reduce the manual work for managing the </a:t>
            </a:r>
            <a:r>
              <a:rPr lang="en-IN" b="1" dirty="0" smtClean="0"/>
              <a:t>username, password</a:t>
            </a:r>
            <a:r>
              <a:rPr lang="en-IN" b="1" dirty="0"/>
              <a:t>.</a:t>
            </a:r>
            <a:endParaRPr dirty="0"/>
          </a:p>
          <a:p>
            <a:pPr marL="228600" lvl="0" indent="-228600" algn="l" rtl="0">
              <a:lnSpc>
                <a:spcPct val="90000"/>
              </a:lnSpc>
              <a:spcBef>
                <a:spcPts val="1000"/>
              </a:spcBef>
              <a:spcAft>
                <a:spcPts val="0"/>
              </a:spcAft>
              <a:buSzPct val="100000"/>
              <a:buChar char="•"/>
            </a:pPr>
            <a:r>
              <a:rPr lang="en-IN" b="1" dirty="0"/>
              <a:t>In this project we have to create three functions namely login</a:t>
            </a:r>
            <a:r>
              <a:rPr lang="en-IN" b="1" dirty="0" smtClean="0"/>
              <a:t>, registration </a:t>
            </a:r>
            <a:r>
              <a:rPr lang="en-IN" b="1" dirty="0"/>
              <a:t>and other one called forget.(if the user forgets his username or password …this option will help him/her to login even if he/she forgets password</a:t>
            </a:r>
            <a:r>
              <a:rPr lang="en-IN" b="1" dirty="0" smtClean="0"/>
              <a:t>!) </a:t>
            </a:r>
          </a:p>
          <a:p>
            <a:pPr marL="228600" lvl="0" indent="-228600">
              <a:lnSpc>
                <a:spcPct val="90000"/>
              </a:lnSpc>
              <a:buSzPct val="100000"/>
              <a:buChar char="•"/>
            </a:pPr>
            <a:r>
              <a:rPr lang="en-US" dirty="0"/>
              <a:t>The </a:t>
            </a:r>
            <a:r>
              <a:rPr lang="en-US" dirty="0" err="1" smtClean="0"/>
              <a:t>fstream</a:t>
            </a:r>
            <a:r>
              <a:rPr lang="en-US" dirty="0" smtClean="0"/>
              <a:t> header file predefines </a:t>
            </a:r>
            <a:r>
              <a:rPr lang="en-US" dirty="0"/>
              <a:t>a set or operations for handling files related to input and output. It defines certain classes that help to perform file input and </a:t>
            </a:r>
            <a:r>
              <a:rPr lang="en-US" dirty="0" smtClean="0"/>
              <a:t>output .</a:t>
            </a:r>
            <a:r>
              <a:rPr lang="en-IN" b="1" dirty="0" smtClean="0"/>
              <a:t>C++ provides </a:t>
            </a:r>
            <a:r>
              <a:rPr lang="en-IN" b="1" dirty="0" err="1" smtClean="0"/>
              <a:t>ifstream</a:t>
            </a:r>
            <a:r>
              <a:rPr lang="en-IN" b="1" dirty="0" smtClean="0"/>
              <a:t> class to read from files and </a:t>
            </a:r>
            <a:r>
              <a:rPr lang="en-IN" b="1" dirty="0" err="1" smtClean="0"/>
              <a:t>ofstream</a:t>
            </a:r>
            <a:r>
              <a:rPr lang="en-IN" b="1" dirty="0" smtClean="0"/>
              <a:t> class to write on files and </a:t>
            </a:r>
            <a:r>
              <a:rPr lang="en-IN" b="1" dirty="0" err="1" smtClean="0"/>
              <a:t>fstream</a:t>
            </a:r>
            <a:r>
              <a:rPr lang="en-IN" b="1" dirty="0" smtClean="0"/>
              <a:t> is </a:t>
            </a:r>
            <a:r>
              <a:rPr lang="en-IN" b="1" dirty="0"/>
              <a:t>used to handle files</a:t>
            </a:r>
            <a:r>
              <a:rPr lang="en-IN" b="1" dirty="0" smtClean="0"/>
              <a:t>.. this </a:t>
            </a:r>
            <a:r>
              <a:rPr lang="en-IN" b="1" dirty="0"/>
              <a:t>is because all the username and password input by the user will be stored in one file</a:t>
            </a:r>
            <a:r>
              <a:rPr lang="en-IN" b="1" dirty="0" smtClean="0"/>
              <a:t>.. so </a:t>
            </a:r>
            <a:r>
              <a:rPr lang="en-IN" b="1" dirty="0" err="1"/>
              <a:t>inorder</a:t>
            </a:r>
            <a:r>
              <a:rPr lang="en-IN" b="1" dirty="0"/>
              <a:t> to access those files we need this </a:t>
            </a:r>
            <a:r>
              <a:rPr lang="en-IN" b="1" dirty="0" err="1"/>
              <a:t>headerfile</a:t>
            </a:r>
            <a:r>
              <a:rPr lang="en-IN" b="1" dirty="0" smtClean="0"/>
              <a:t>! we </a:t>
            </a:r>
            <a:r>
              <a:rPr lang="en-IN" b="1" dirty="0"/>
              <a:t>can </a:t>
            </a:r>
            <a:r>
              <a:rPr lang="en-IN" b="1" dirty="0" err="1"/>
              <a:t>edit,add</a:t>
            </a:r>
            <a:r>
              <a:rPr lang="en-IN" b="1" dirty="0"/>
              <a:t> and update the records ,which results in proper resource management of username </a:t>
            </a:r>
            <a:r>
              <a:rPr lang="en-IN" b="1" dirty="0" err="1"/>
              <a:t>data..we</a:t>
            </a:r>
            <a:r>
              <a:rPr lang="en-IN" b="1" dirty="0"/>
              <a:t> may need to use simple switch case statement and while loop..</a:t>
            </a:r>
            <a:endParaRPr dirty="0"/>
          </a:p>
          <a:p>
            <a:pPr marL="228600" lvl="0" indent="-228600" algn="l" rtl="0">
              <a:lnSpc>
                <a:spcPct val="90000"/>
              </a:lnSpc>
              <a:spcBef>
                <a:spcPts val="1000"/>
              </a:spcBef>
              <a:spcAft>
                <a:spcPts val="0"/>
              </a:spcAft>
              <a:buSzPct val="100000"/>
              <a:buChar char="•"/>
            </a:pPr>
            <a:r>
              <a:rPr lang="en-IN" b="1" dirty="0"/>
              <a:t> This project helps to maintain all the records input by the user such as username and password</a:t>
            </a:r>
            <a:r>
              <a:rPr lang="en-IN" b="1" dirty="0" smtClean="0"/>
              <a:t>..</a:t>
            </a:r>
            <a:r>
              <a:rPr lang="en-IN" dirty="0" smtClean="0"/>
              <a:t> </a:t>
            </a:r>
            <a:endParaRPr dirty="0"/>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txBox="1">
            <a:spLocks noGrp="1"/>
          </p:cNvSpPr>
          <p:nvPr>
            <p:ph type="title"/>
          </p:nvPr>
        </p:nvSpPr>
        <p:spPr>
          <a:xfrm>
            <a:off x="730775"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
            </a:r>
            <a:br>
              <a:rPr lang="en-IN"/>
            </a:br>
            <a:endParaRPr/>
          </a:p>
        </p:txBody>
      </p:sp>
      <p:sp>
        <p:nvSpPr>
          <p:cNvPr id="133" name="Google Shape;133;p4"/>
          <p:cNvSpPr/>
          <p:nvPr/>
        </p:nvSpPr>
        <p:spPr>
          <a:xfrm>
            <a:off x="1206250" y="2023200"/>
            <a:ext cx="7089300" cy="48348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4" name="Google Shape;134;p4"/>
          <p:cNvSpPr/>
          <p:nvPr/>
        </p:nvSpPr>
        <p:spPr>
          <a:xfrm>
            <a:off x="-132825" y="2775501"/>
            <a:ext cx="178797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5" name="Google Shape;135;p4"/>
          <p:cNvSpPr txBox="1"/>
          <p:nvPr/>
        </p:nvSpPr>
        <p:spPr>
          <a:xfrm>
            <a:off x="294525" y="365125"/>
            <a:ext cx="10118700" cy="661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100"/>
              <a:buFont typeface="Arial"/>
              <a:buNone/>
            </a:pPr>
            <a:r>
              <a:rPr lang="en-IN" sz="3100" dirty="0">
                <a:solidFill>
                  <a:schemeClr val="tx1"/>
                </a:solidFill>
                <a:latin typeface="Oswald"/>
                <a:ea typeface="Oswald"/>
                <a:cs typeface="Oswald"/>
                <a:sym typeface="Oswald"/>
              </a:rPr>
              <a:t>Umm Are you all </a:t>
            </a:r>
            <a:r>
              <a:rPr lang="en-IN" sz="3100" dirty="0" smtClean="0">
                <a:solidFill>
                  <a:schemeClr val="tx1"/>
                </a:solidFill>
                <a:latin typeface="Oswald"/>
                <a:ea typeface="Oswald"/>
                <a:cs typeface="Oswald"/>
                <a:sym typeface="Oswald"/>
              </a:rPr>
              <a:t>interested to know </a:t>
            </a:r>
            <a:r>
              <a:rPr lang="en-IN" sz="3100" dirty="0">
                <a:solidFill>
                  <a:schemeClr val="tx1"/>
                </a:solidFill>
                <a:latin typeface="Oswald"/>
                <a:ea typeface="Oswald"/>
                <a:cs typeface="Oswald"/>
                <a:sym typeface="Oswald"/>
              </a:rPr>
              <a:t>how it </a:t>
            </a:r>
            <a:r>
              <a:rPr lang="en-IN" sz="3100" dirty="0" smtClean="0">
                <a:solidFill>
                  <a:schemeClr val="tx1"/>
                </a:solidFill>
                <a:latin typeface="Oswald"/>
                <a:ea typeface="Oswald"/>
                <a:cs typeface="Oswald"/>
                <a:sym typeface="Oswald"/>
              </a:rPr>
              <a:t>works?</a:t>
            </a:r>
            <a:endParaRPr sz="3100" b="0" i="0" u="none" strike="noStrike" cap="none" dirty="0">
              <a:solidFill>
                <a:schemeClr val="tx1"/>
              </a:solidFill>
              <a:latin typeface="Oswald"/>
              <a:ea typeface="Oswald"/>
              <a:cs typeface="Oswald"/>
              <a:sym typeface="Oswa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2627" y="1219199"/>
            <a:ext cx="5095973" cy="472911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433</TotalTime>
  <Words>794</Words>
  <Application>Microsoft Office PowerPoint</Application>
  <PresentationFormat>Widescreen</PresentationFormat>
  <Paragraphs>57</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Trebuchet MS</vt:lpstr>
      <vt:lpstr>Lobster</vt:lpstr>
      <vt:lpstr>Calibri</vt:lpstr>
      <vt:lpstr>Comic Sans MS</vt:lpstr>
      <vt:lpstr>Oswald</vt:lpstr>
      <vt:lpstr>Wingdings 3</vt:lpstr>
      <vt:lpstr>Arial</vt:lpstr>
      <vt:lpstr>Facet</vt:lpstr>
      <vt:lpstr>  </vt:lpstr>
      <vt:lpstr>PowerPoint Presentation</vt:lpstr>
      <vt:lpstr>About the project:</vt:lpstr>
      <vt:lpstr>PowerPoint Presentation</vt:lpstr>
      <vt:lpstr>PowerPoint Presentation</vt:lpstr>
      <vt:lpstr>However you need to know c++</vt:lpstr>
      <vt:lpstr>PowerPoint Presentation</vt:lpstr>
      <vt:lpstr>Objective:</vt:lpstr>
      <vt:lpstr> </vt:lpstr>
      <vt:lpstr>PowerPoint Presentation</vt:lpstr>
      <vt:lpstr>Algorithm:</vt:lpstr>
      <vt:lpstr>Implementation: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ADMIN</dc:creator>
  <cp:lastModifiedBy>ADMIN</cp:lastModifiedBy>
  <cp:revision>27</cp:revision>
  <dcterms:created xsi:type="dcterms:W3CDTF">2022-01-16T08:30:10Z</dcterms:created>
  <dcterms:modified xsi:type="dcterms:W3CDTF">2022-01-23T16:01:58Z</dcterms:modified>
</cp:coreProperties>
</file>