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26/03/14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26/03/14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26/03/14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26/03/14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26/03/14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HMM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Megha Gupta</a:t>
            </a:r>
          </a:p>
          <a:p>
            <a:r>
              <a:rPr lang="en-US" dirty="0" smtClean="0"/>
              <a:t>PhD Scholar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9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 – no. of states in the model</a:t>
            </a:r>
          </a:p>
          <a:p>
            <a:r>
              <a:rPr lang="en-US" dirty="0" smtClean="0"/>
              <a:t>M – no. of observed symbols</a:t>
            </a:r>
          </a:p>
          <a:p>
            <a:r>
              <a:rPr lang="en-US" dirty="0" smtClean="0"/>
              <a:t>A – {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dirty="0" smtClean="0"/>
              <a:t>} state transition probability from state S</a:t>
            </a:r>
            <a:r>
              <a:rPr lang="en-US" baseline="-25000" dirty="0" smtClean="0"/>
              <a:t>i</a:t>
            </a:r>
            <a:r>
              <a:rPr lang="en-US" dirty="0" smtClean="0"/>
              <a:t> at </a:t>
            </a:r>
            <a:r>
              <a:rPr lang="en-US" i="1" dirty="0" smtClean="0"/>
              <a:t>t</a:t>
            </a:r>
            <a:r>
              <a:rPr lang="en-US" dirty="0" smtClean="0"/>
              <a:t> to state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 at </a:t>
            </a:r>
            <a:r>
              <a:rPr lang="en-US" i="1" dirty="0" smtClean="0"/>
              <a:t>t+1</a:t>
            </a:r>
            <a:r>
              <a:rPr lang="en-US" dirty="0" smtClean="0"/>
              <a:t> </a:t>
            </a:r>
          </a:p>
          <a:p>
            <a:r>
              <a:rPr lang="en-US" dirty="0" smtClean="0"/>
              <a:t>B – {</a:t>
            </a:r>
            <a:r>
              <a:rPr lang="en-US" dirty="0" err="1" smtClean="0"/>
              <a:t>b</a:t>
            </a:r>
            <a:r>
              <a:rPr lang="en-US" baseline="-25000" dirty="0" err="1" smtClean="0"/>
              <a:t>j</a:t>
            </a:r>
            <a:r>
              <a:rPr lang="en-US" dirty="0" smtClean="0"/>
              <a:t>(k)} observed symbol probability that symbol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 is observed at </a:t>
            </a:r>
            <a:r>
              <a:rPr lang="en-US" i="1" dirty="0" smtClean="0"/>
              <a:t>t</a:t>
            </a:r>
            <a:r>
              <a:rPr lang="en-US" dirty="0" smtClean="0"/>
              <a:t> given the state at </a:t>
            </a:r>
            <a:r>
              <a:rPr lang="en-US" i="1" dirty="0" smtClean="0"/>
              <a:t>t</a:t>
            </a:r>
            <a:r>
              <a:rPr lang="en-US" dirty="0" smtClean="0"/>
              <a:t> is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endParaRPr lang="en-US" baseline="-25000" dirty="0" smtClean="0"/>
          </a:p>
          <a:p>
            <a:r>
              <a:rPr lang="en-US" dirty="0" err="1" smtClean="0"/>
              <a:t>Π</a:t>
            </a:r>
            <a:r>
              <a:rPr lang="en-US" dirty="0" smtClean="0"/>
              <a:t> – {</a:t>
            </a:r>
            <a:r>
              <a:rPr lang="en-US" dirty="0" err="1" smtClean="0"/>
              <a:t>Π</a:t>
            </a:r>
            <a:r>
              <a:rPr lang="en-US" baseline="-25000" dirty="0" err="1" smtClean="0"/>
              <a:t>i</a:t>
            </a:r>
            <a:r>
              <a:rPr lang="en-US" dirty="0" smtClean="0"/>
              <a:t>} initial state probability, P(q</a:t>
            </a:r>
            <a:r>
              <a:rPr lang="en-US" baseline="-25000" dirty="0" smtClean="0"/>
              <a:t>1</a:t>
            </a:r>
            <a:r>
              <a:rPr lang="en-US" dirty="0" smtClean="0"/>
              <a:t> = S</a:t>
            </a:r>
            <a:r>
              <a:rPr lang="en-US" baseline="-25000" dirty="0" smtClean="0"/>
              <a:t>i</a:t>
            </a:r>
            <a:r>
              <a:rPr lang="en-US" dirty="0" smtClean="0"/>
              <a:t>), </a:t>
            </a:r>
            <a:r>
              <a:rPr lang="en-US" dirty="0" err="1" smtClean="0"/>
              <a:t>i</a:t>
            </a:r>
            <a:r>
              <a:rPr lang="en-US" dirty="0" smtClean="0"/>
              <a:t>: 1,N. Here q is a state at time t = 1.</a:t>
            </a:r>
          </a:p>
          <a:p>
            <a:pPr marL="0" indent="0">
              <a:buNone/>
            </a:pPr>
            <a:r>
              <a:rPr lang="en-US" b="1" dirty="0" smtClean="0"/>
              <a:t>		Parameters, </a:t>
            </a:r>
            <a:r>
              <a:rPr lang="en-US" b="1" dirty="0" err="1" smtClean="0"/>
              <a:t>λ</a:t>
            </a:r>
            <a:r>
              <a:rPr lang="en-US" b="1" dirty="0" smtClean="0"/>
              <a:t> = (A,B,Π)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725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186542" cy="487573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Evaluation Problem: Given the observation sequence and model, </a:t>
            </a:r>
            <a:r>
              <a:rPr lang="en-US" dirty="0"/>
              <a:t>h</a:t>
            </a:r>
            <a:r>
              <a:rPr lang="en-US" dirty="0" smtClean="0"/>
              <a:t>ow to compute P(</a:t>
            </a:r>
            <a:r>
              <a:rPr lang="en-US" dirty="0" err="1" smtClean="0"/>
              <a:t>O|</a:t>
            </a:r>
            <a:r>
              <a:rPr lang="en-US" dirty="0" err="1"/>
              <a:t>λ</a:t>
            </a:r>
            <a:r>
              <a:rPr lang="en-US" dirty="0" smtClean="0"/>
              <a:t>) observation sequence given the model. This problem helps in evaluating how well the model predicts the given observation, thus allowing us to choose from the set of models.</a:t>
            </a:r>
          </a:p>
          <a:p>
            <a:r>
              <a:rPr lang="en-US" dirty="0" smtClean="0"/>
              <a:t>Solution: </a:t>
            </a:r>
            <a:r>
              <a:rPr lang="en-US" b="1" dirty="0" smtClean="0"/>
              <a:t>Forward Algorithm</a:t>
            </a:r>
          </a:p>
          <a:p>
            <a:r>
              <a:rPr lang="en-US" dirty="0" smtClean="0"/>
              <a:t>Decoding Problem: Discover the hidden states that most likely produced the given observation sequence.</a:t>
            </a:r>
          </a:p>
          <a:p>
            <a:r>
              <a:rPr lang="en-US" dirty="0" smtClean="0"/>
              <a:t>Solution: </a:t>
            </a:r>
            <a:r>
              <a:rPr lang="en-US" b="1" dirty="0" smtClean="0"/>
              <a:t>Viterbi Algorithm</a:t>
            </a:r>
          </a:p>
          <a:p>
            <a:r>
              <a:rPr lang="en-US" dirty="0" smtClean="0"/>
              <a:t>Learning Problem: Given a set of examples from a process, the task is to estimate the parameters </a:t>
            </a:r>
            <a:r>
              <a:rPr lang="en-US" dirty="0" err="1" smtClean="0"/>
              <a:t>λ</a:t>
            </a:r>
            <a:r>
              <a:rPr lang="en-US" dirty="0" smtClean="0"/>
              <a:t>=(A,B,Π) of the model that best describe that process. Optimize the </a:t>
            </a:r>
            <a:r>
              <a:rPr lang="en-US" dirty="0" err="1" smtClean="0"/>
              <a:t>params</a:t>
            </a:r>
            <a:r>
              <a:rPr lang="en-US" dirty="0" smtClean="0"/>
              <a:t> to maximize the P(</a:t>
            </a:r>
            <a:r>
              <a:rPr lang="en-US" dirty="0" err="1" smtClean="0"/>
              <a:t>O|λ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Solution: </a:t>
            </a:r>
            <a:r>
              <a:rPr lang="en-US" b="1" dirty="0" smtClean="0"/>
              <a:t>MLE, Forward Backward </a:t>
            </a:r>
            <a:r>
              <a:rPr lang="en-US" b="1" dirty="0" err="1" smtClean="0"/>
              <a:t>Algo</a:t>
            </a:r>
            <a:r>
              <a:rPr lang="en-US" b="1" dirty="0" smtClean="0"/>
              <a:t>. (Baum Welch) uses EM</a:t>
            </a:r>
          </a:p>
          <a:p>
            <a:r>
              <a:rPr lang="en-US" dirty="0" smtClean="0"/>
              <a:t>Idea : use current parameter values to estimate latent variable and then use those to re-estimate parameter values. – EM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9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7600433" cy="466810"/>
          </a:xfrm>
        </p:spPr>
        <p:txBody>
          <a:bodyPr/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499161"/>
              </p:ext>
            </p:extLst>
          </p:nvPr>
        </p:nvGraphicFramePr>
        <p:xfrm>
          <a:off x="186446" y="574386"/>
          <a:ext cx="2967381" cy="123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127"/>
                <a:gridCol w="989127"/>
                <a:gridCol w="989127"/>
              </a:tblGrid>
              <a:tr h="4131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</a:tr>
              <a:tr h="413152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413152"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471088"/>
              </p:ext>
            </p:extLst>
          </p:nvPr>
        </p:nvGraphicFramePr>
        <p:xfrm>
          <a:off x="3483446" y="605770"/>
          <a:ext cx="3126498" cy="123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166"/>
                <a:gridCol w="1042166"/>
                <a:gridCol w="1042166"/>
              </a:tblGrid>
              <a:tr h="4131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13152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</a:tr>
              <a:tr h="413152"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015643"/>
              </p:ext>
            </p:extLst>
          </p:nvPr>
        </p:nvGraphicFramePr>
        <p:xfrm>
          <a:off x="6903001" y="619727"/>
          <a:ext cx="2051380" cy="96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90"/>
                <a:gridCol w="1025690"/>
              </a:tblGrid>
              <a:tr h="480846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480846"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3906" y="1855682"/>
            <a:ext cx="220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Transition Matrix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53221" y="1855682"/>
            <a:ext cx="312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Observed Probability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17039" y="1607172"/>
            <a:ext cx="1618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State Probability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14148" y="3349621"/>
            <a:ext cx="744644" cy="5861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255162" y="3349621"/>
            <a:ext cx="726766" cy="5861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cxnSp>
        <p:nvCxnSpPr>
          <p:cNvPr id="16" name="Curved Connector 15"/>
          <p:cNvCxnSpPr>
            <a:stCxn id="12" idx="4"/>
            <a:endCxn id="11" idx="4"/>
          </p:cNvCxnSpPr>
          <p:nvPr/>
        </p:nvCxnSpPr>
        <p:spPr>
          <a:xfrm rot="5400000">
            <a:off x="3402508" y="2719768"/>
            <a:ext cx="12700" cy="2432075"/>
          </a:xfrm>
          <a:prstGeom prst="curvedConnector3">
            <a:avLst>
              <a:gd name="adj1" fmla="val 432761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1" idx="0"/>
            <a:endCxn id="12" idx="0"/>
          </p:cNvCxnSpPr>
          <p:nvPr/>
        </p:nvCxnSpPr>
        <p:spPr>
          <a:xfrm rot="5400000" flipH="1" flipV="1">
            <a:off x="3402507" y="2133584"/>
            <a:ext cx="12700" cy="2432075"/>
          </a:xfrm>
          <a:prstGeom prst="curvedConnector3">
            <a:avLst>
              <a:gd name="adj1" fmla="val 465729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3"/>
            <a:endCxn id="11" idx="1"/>
          </p:cNvCxnSpPr>
          <p:nvPr/>
        </p:nvCxnSpPr>
        <p:spPr>
          <a:xfrm rot="5400000" flipH="1">
            <a:off x="1715952" y="3642713"/>
            <a:ext cx="414494" cy="12700"/>
          </a:xfrm>
          <a:prstGeom prst="curvedConnector5">
            <a:avLst>
              <a:gd name="adj1" fmla="val -55152"/>
              <a:gd name="adj2" fmla="val 6804669"/>
              <a:gd name="adj3" fmla="val 15515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7"/>
            <a:endCxn id="12" idx="5"/>
          </p:cNvCxnSpPr>
          <p:nvPr/>
        </p:nvCxnSpPr>
        <p:spPr>
          <a:xfrm rot="16200000" flipH="1">
            <a:off x="4668249" y="3642713"/>
            <a:ext cx="414494" cy="12700"/>
          </a:xfrm>
          <a:prstGeom prst="curvedConnector5">
            <a:avLst>
              <a:gd name="adj1" fmla="val -55152"/>
              <a:gd name="adj2" fmla="val 6684520"/>
              <a:gd name="adj3" fmla="val 15515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28230" y="2428472"/>
            <a:ext cx="80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49451" y="3447316"/>
            <a:ext cx="544245" cy="369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07411" y="3385142"/>
            <a:ext cx="53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070095" y="4494072"/>
            <a:ext cx="65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18713" y="5094215"/>
            <a:ext cx="71352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observed sequence is ‘</a:t>
            </a:r>
            <a:r>
              <a:rPr lang="en-US" dirty="0" err="1" smtClean="0"/>
              <a:t>abba</a:t>
            </a:r>
            <a:r>
              <a:rPr lang="en-US" dirty="0" smtClean="0"/>
              <a:t>’,</a:t>
            </a:r>
          </a:p>
          <a:p>
            <a:pPr marL="342900" indent="-342900">
              <a:buAutoNum type="alphaLcPeriod"/>
            </a:pPr>
            <a:r>
              <a:rPr lang="en-US" dirty="0" smtClean="0"/>
              <a:t>predict the next sequence ? (need to estimate the next state)</a:t>
            </a:r>
          </a:p>
          <a:p>
            <a:pPr marL="342900" indent="-342900">
              <a:buAutoNum type="alphaLcPeriod"/>
            </a:pPr>
            <a:r>
              <a:rPr lang="en-US" dirty="0" smtClean="0"/>
              <a:t>How likely is the given sequence ? (forward algorithm)</a:t>
            </a:r>
          </a:p>
          <a:p>
            <a:endParaRPr lang="en-US" dirty="0" smtClean="0"/>
          </a:p>
          <a:p>
            <a:r>
              <a:rPr lang="en-US" dirty="0" smtClean="0"/>
              <a:t>Also how is the load distributed on the nodes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1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 in 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Prediction of failure using HMM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prediction of failures comprises two steps: First the current state </a:t>
            </a:r>
            <a:r>
              <a:rPr lang="en-US" dirty="0" smtClean="0"/>
              <a:t>is estimated </a:t>
            </a:r>
            <a:r>
              <a:rPr lang="en-US" dirty="0"/>
              <a:t>on the basis of the recent error events. Starting from the </a:t>
            </a:r>
            <a:r>
              <a:rPr lang="en-US" dirty="0" smtClean="0"/>
              <a:t>current state</a:t>
            </a:r>
            <a:r>
              <a:rPr lang="en-US" dirty="0"/>
              <a:t>, future behavior is extrapolated and the failure probability is computed </a:t>
            </a:r>
            <a:r>
              <a:rPr lang="en-US" dirty="0" smtClean="0"/>
              <a:t>in a </a:t>
            </a:r>
            <a:r>
              <a:rPr lang="en-US" dirty="0"/>
              <a:t>second step.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86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530</TotalTime>
  <Words>396</Words>
  <Application>Microsoft Macintosh PowerPoint</Application>
  <PresentationFormat>On-screen Show (4:3)</PresentationFormat>
  <Paragraphs>56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Breeze</vt:lpstr>
      <vt:lpstr>Introduction to HMM</vt:lpstr>
      <vt:lpstr>Elements of HMM</vt:lpstr>
      <vt:lpstr>Basic Problems</vt:lpstr>
      <vt:lpstr>Example</vt:lpstr>
      <vt:lpstr>Predictions in HMM</vt:lpstr>
    </vt:vector>
  </TitlesOfParts>
  <Company>IIIT Delhi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HMM</dc:title>
  <dc:creator>Megha Gupta</dc:creator>
  <cp:lastModifiedBy>Megha Gupta</cp:lastModifiedBy>
  <cp:revision>21</cp:revision>
  <dcterms:created xsi:type="dcterms:W3CDTF">2014-03-26T07:16:04Z</dcterms:created>
  <dcterms:modified xsi:type="dcterms:W3CDTF">2014-03-26T16:06:34Z</dcterms:modified>
</cp:coreProperties>
</file>