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80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Zen Hei Sharp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Zen Hei Sharp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Zen Hei Sharp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84B5B4-4208-48E0-87AB-8EFAA076D18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Zen Hei Sharp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3234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DD86A4-B5DD-4F9A-9CD4-9AF75D5C67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0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081C2-1597-40C4-A988-BFD02DCCC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321EE9-2A18-4B60-8458-206F27B022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AC3C1E-11DB-4B44-8A40-E66E168D1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E2046-5CC5-4D29-B45B-6FC3E8F798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5E6B9A-4290-4EF7-8204-B776E4558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C4977-75AD-479D-B8A0-F57F3F283D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C56BD1-952E-4DCF-A8FF-7C606B004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4FFE41-5141-4431-BE2A-601F31F700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9375A0-6D07-4292-B4CB-FC8EA897E9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0FAE-41B7-4CEB-886E-2175D42F76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5E260-D1D4-4491-8356-19D18EB32F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146750D-776B-4789-9E35-AEB3D20D066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8640" y="2377439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Winnow Based Approach to Context Sensitive Spelling Correction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457200" y="370439"/>
            <a:ext cx="9071640" cy="70361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2. Smoothing technique : </a:t>
            </a:r>
            <a:r>
              <a:rPr lang="en-US" dirty="0" err="1"/>
              <a:t>BaySpell</a:t>
            </a:r>
            <a:r>
              <a:rPr lang="en-US" dirty="0"/>
              <a:t> does not use MLE as it tends to give likelihoods of 0.0 for rare features which are abundant in this task. Instead it performs smoothing by interpolating between MLE of </a:t>
            </a:r>
            <a:r>
              <a:rPr lang="en-US" dirty="0">
                <a:latin typeface="Liberation Sans" pitchFamily="32"/>
              </a:rPr>
              <a:t>P(</a:t>
            </a:r>
            <a:r>
              <a:rPr lang="en-US" dirty="0" err="1">
                <a:latin typeface="Liberation Sans" pitchFamily="32"/>
              </a:rPr>
              <a:t>f|W</a:t>
            </a:r>
            <a:r>
              <a:rPr lang="en-US" baseline="-25000" dirty="0" err="1">
                <a:latin typeface="Liberation Sans" pitchFamily="32"/>
              </a:rPr>
              <a:t>i</a:t>
            </a:r>
            <a:r>
              <a:rPr lang="en-US" dirty="0">
                <a:latin typeface="Liberation Sans" pitchFamily="32"/>
              </a:rPr>
              <a:t>) </a:t>
            </a:r>
            <a:r>
              <a:rPr lang="en-US" dirty="0"/>
              <a:t>and the MLE of </a:t>
            </a:r>
            <a:r>
              <a:rPr lang="en-US" dirty="0" err="1"/>
              <a:t>uni</a:t>
            </a:r>
            <a:r>
              <a:rPr lang="en-US" dirty="0"/>
              <a:t>-gram probability P(f).</a:t>
            </a:r>
          </a:p>
          <a:p>
            <a:pPr lvl="0"/>
            <a:r>
              <a:rPr lang="en-US" dirty="0" err="1">
                <a:latin typeface="Liberation Sans" pitchFamily="32"/>
              </a:rPr>
              <a:t>P</a:t>
            </a:r>
            <a:r>
              <a:rPr lang="en-US" baseline="-25000" dirty="0" err="1">
                <a:latin typeface="Liberation Sans" pitchFamily="32"/>
              </a:rPr>
              <a:t>interp</a:t>
            </a:r>
            <a:r>
              <a:rPr lang="en-US" dirty="0">
                <a:latin typeface="Liberation Sans" pitchFamily="32"/>
              </a:rPr>
              <a:t>(</a:t>
            </a:r>
            <a:r>
              <a:rPr lang="en-US" dirty="0" err="1">
                <a:latin typeface="Liberation Sans" pitchFamily="32"/>
              </a:rPr>
              <a:t>f|W</a:t>
            </a:r>
            <a:r>
              <a:rPr lang="en-US" baseline="-25000" dirty="0" err="1">
                <a:latin typeface="Liberation Sans" pitchFamily="32"/>
              </a:rPr>
              <a:t>i</a:t>
            </a:r>
            <a:r>
              <a:rPr lang="en-US" dirty="0">
                <a:latin typeface="Liberation Sans" pitchFamily="32"/>
              </a:rPr>
              <a:t>) = (</a:t>
            </a:r>
            <a:r>
              <a:rPr lang="en-US" dirty="0" smtClean="0">
                <a:latin typeface="Liberation Sans" pitchFamily="32"/>
              </a:rPr>
              <a:t>1-</a:t>
            </a:r>
            <a:r>
              <a:rPr lang="en-US" dirty="0" smtClean="0">
                <a:latin typeface="Standard Symbols L"/>
                <a:sym typeface="Symbol"/>
              </a:rPr>
              <a:t></a:t>
            </a:r>
            <a:r>
              <a:rPr lang="en-US" dirty="0" smtClean="0">
                <a:latin typeface="Liberation Sans" pitchFamily="32"/>
              </a:rPr>
              <a:t>)*</a:t>
            </a:r>
            <a:r>
              <a:rPr lang="en-US" dirty="0">
                <a:latin typeface="Liberation Sans" pitchFamily="32"/>
              </a:rPr>
              <a:t>P</a:t>
            </a:r>
            <a:r>
              <a:rPr lang="en-US" baseline="-25000" dirty="0">
                <a:latin typeface="Liberation Sans" pitchFamily="32"/>
              </a:rPr>
              <a:t>ML</a:t>
            </a:r>
            <a:r>
              <a:rPr lang="en-US" dirty="0">
                <a:latin typeface="Liberation Sans" pitchFamily="32"/>
              </a:rPr>
              <a:t>(</a:t>
            </a:r>
            <a:r>
              <a:rPr lang="en-US" dirty="0" err="1">
                <a:latin typeface="Liberation Sans" pitchFamily="32"/>
              </a:rPr>
              <a:t>f|W</a:t>
            </a:r>
            <a:r>
              <a:rPr lang="en-US" baseline="-25000" dirty="0" err="1">
                <a:latin typeface="Liberation Sans" pitchFamily="32"/>
              </a:rPr>
              <a:t>i</a:t>
            </a:r>
            <a:r>
              <a:rPr lang="en-US" dirty="0">
                <a:latin typeface="Liberation Sans" pitchFamily="32"/>
              </a:rPr>
              <a:t>) + </a:t>
            </a:r>
            <a:r>
              <a:rPr lang="en-US" dirty="0" smtClean="0">
                <a:latin typeface="Liberation Sans" pitchFamily="32"/>
              </a:rPr>
              <a:t>(</a:t>
            </a:r>
            <a:r>
              <a:rPr lang="en-US" dirty="0" smtClean="0">
                <a:latin typeface="Standard Symbols L"/>
                <a:sym typeface="Symbol"/>
              </a:rPr>
              <a:t> </a:t>
            </a:r>
            <a:r>
              <a:rPr lang="en-US" dirty="0" smtClean="0">
                <a:latin typeface="Standard Symbols L"/>
              </a:rPr>
              <a:t>*</a:t>
            </a:r>
            <a:r>
              <a:rPr lang="en-US" dirty="0">
                <a:latin typeface="Liberation Sans" pitchFamily="32"/>
              </a:rPr>
              <a:t>P(f))</a:t>
            </a:r>
          </a:p>
          <a:p>
            <a:pPr lvl="0"/>
            <a:r>
              <a:rPr lang="en-US" dirty="0">
                <a:latin typeface="Liberation Sans" pitchFamily="32"/>
              </a:rPr>
              <a:t>where </a:t>
            </a:r>
            <a:r>
              <a:rPr lang="en-US" dirty="0" smtClean="0">
                <a:latin typeface="Standard Symbols L"/>
                <a:sym typeface="Symbol"/>
              </a:rPr>
              <a:t> </a:t>
            </a:r>
            <a:r>
              <a:rPr lang="en-US" dirty="0" smtClean="0">
                <a:latin typeface="Liberation Sans" pitchFamily="32"/>
              </a:rPr>
              <a:t>is </a:t>
            </a:r>
            <a:r>
              <a:rPr lang="en-US" dirty="0">
                <a:latin typeface="Liberation Sans" pitchFamily="32"/>
              </a:rPr>
              <a:t>set as the probability that the presence of the feature f is independent of the word W</a:t>
            </a:r>
            <a:r>
              <a:rPr lang="en-US" baseline="-25000" dirty="0">
                <a:latin typeface="Liberation Sans" pitchFamily="32"/>
              </a:rPr>
              <a:t>i</a:t>
            </a:r>
            <a:r>
              <a:rPr lang="en-US" dirty="0">
                <a:latin typeface="Liberation Sans" pitchFamily="32"/>
              </a:rPr>
              <a:t>. It is the chi-square probability that the observed association between f and W</a:t>
            </a:r>
            <a:r>
              <a:rPr lang="en-US" baseline="-25000" dirty="0">
                <a:latin typeface="Liberation Sans" pitchFamily="32"/>
              </a:rPr>
              <a:t>i</a:t>
            </a:r>
            <a:r>
              <a:rPr lang="en-US" dirty="0">
                <a:latin typeface="Liberation Sans" pitchFamily="32"/>
              </a:rPr>
              <a:t> is due to chance.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WinSpell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It learns the contextual characteristics of each word W</a:t>
            </a:r>
            <a:r>
              <a:rPr lang="en-US" baseline="-25000"/>
              <a:t>i </a:t>
            </a:r>
            <a:r>
              <a:rPr lang="en-US"/>
              <a:t>individually. This learning can then be used to distinguish W</a:t>
            </a:r>
            <a:r>
              <a:rPr lang="en-US" baseline="-25000"/>
              <a:t>i </a:t>
            </a:r>
            <a:r>
              <a:rPr lang="en-US"/>
              <a:t>from any other word in the set as well as to perform natural learning tasks.</a:t>
            </a:r>
          </a:p>
          <a:p>
            <a:pPr lvl="0"/>
            <a:r>
              <a:rPr lang="en-US"/>
              <a:t>The approach developed is influenced from Neuroidal system by Valiant (1994).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General approach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01040"/>
            <a:ext cx="9071640" cy="579095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The system consists of high level concepts, for which humans have words and low level predicates (they encode the current state of world &amp; are input to the architecture from outside) from which high level ones are composed.</a:t>
            </a:r>
          </a:p>
          <a:p>
            <a:pPr lvl="0"/>
            <a:r>
              <a:rPr lang="en-US"/>
              <a:t>Each high-level concept is learned by a cloud or ensemble of classifiers.</a:t>
            </a:r>
          </a:p>
          <a:p>
            <a:pPr lvl="0"/>
            <a:r>
              <a:rPr lang="en-US"/>
              <a:t>All classifiers within the cloud learn the cloud's high-level concept autonomously as a function of the same lower-level predicates but with different learning parameter values.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Within each classifier a variant of </a:t>
            </a:r>
            <a:r>
              <a:rPr lang="en-US" i="1"/>
              <a:t>Winnow</a:t>
            </a:r>
            <a:r>
              <a:rPr lang="en-US"/>
              <a:t> algorithm is used. Training occurs when the architecture interacts with the world.</a:t>
            </a:r>
          </a:p>
          <a:p>
            <a:pPr lvl="0"/>
            <a:r>
              <a:rPr lang="en-US"/>
              <a:t>ex. by reading a sentence; the architecture receives new values for its lower-level predicates which in turn train the high level ensemble of classifiers.</a:t>
            </a:r>
          </a:p>
          <a:p>
            <a:pPr lvl="0"/>
            <a:r>
              <a:rPr lang="en-US"/>
              <a:t>It is an on-line learning process that is done on a continuous basis.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45648"/>
            <a:ext cx="8784976" cy="747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Winnow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637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Each classifier takes as input a representation of a target sentence as a set of active features and return a binary decision as to whether its word W</a:t>
            </a:r>
            <a:r>
              <a:rPr lang="en-US" baseline="-25000" dirty="0"/>
              <a:t>i</a:t>
            </a:r>
            <a:r>
              <a:rPr lang="en-US" dirty="0"/>
              <a:t> belongs in the sentence.</a:t>
            </a:r>
          </a:p>
          <a:p>
            <a:pPr lvl="0"/>
            <a:r>
              <a:rPr lang="en-US" dirty="0"/>
              <a:t>It returns a classification of 1(+</a:t>
            </a:r>
            <a:r>
              <a:rPr lang="en-US" dirty="0" err="1"/>
              <a:t>ve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lvl="1" rtl="0" hangingPunct="0"/>
            <a:r>
              <a:rPr lang="en-US" dirty="0" smtClean="0">
                <a:latin typeface="Standard Symbols L"/>
              </a:rPr>
              <a:t>∑</a:t>
            </a:r>
            <a:r>
              <a:rPr lang="en-US" baseline="-25000" dirty="0" err="1" smtClean="0"/>
              <a:t>f</a:t>
            </a:r>
            <a:r>
              <a:rPr lang="en-US" baseline="-25000" dirty="0" err="1">
                <a:latin typeface="Standard Symbols L"/>
                <a:sym typeface="Symbol"/>
              </a:rPr>
              <a:t></a:t>
            </a:r>
            <a:r>
              <a:rPr lang="en-US" baseline="-25000" dirty="0" err="1" smtClean="0"/>
              <a:t>F</a:t>
            </a:r>
            <a:r>
              <a:rPr lang="en-US" dirty="0" err="1" smtClean="0"/>
              <a:t>W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>
                <a:latin typeface="Standard Symbols L"/>
              </a:rPr>
              <a:t>q</a:t>
            </a:r>
          </a:p>
          <a:p>
            <a:pPr lvl="0"/>
            <a:r>
              <a:rPr lang="en-US" dirty="0"/>
              <a:t>where 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is the weight on the arc connecting f to the classifier at hand and </a:t>
            </a:r>
            <a:r>
              <a:rPr lang="en-US" dirty="0">
                <a:latin typeface="Standard Symbols L"/>
              </a:rPr>
              <a:t>q</a:t>
            </a:r>
            <a:r>
              <a:rPr lang="en-US" dirty="0"/>
              <a:t> is the threshold parameter.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346680" y="365760"/>
            <a:ext cx="9071640" cy="68580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Initially the classifier has no connection to any feature in the network. Through training, it establishes appropriate connections and learns weight for these connections.</a:t>
            </a:r>
          </a:p>
          <a:p>
            <a:pPr lvl="0"/>
            <a:r>
              <a:rPr lang="en-US"/>
              <a:t>TRAINING:</a:t>
            </a:r>
          </a:p>
          <a:p>
            <a:pPr lvl="1" rtl="0" hangingPunct="0">
              <a:buNone/>
            </a:pPr>
            <a:r>
              <a:rPr lang="en-US"/>
              <a:t>1. For training the classifier on the example, appropriate connections between classifier and the active features F are established. If there is no connection present and the sentence is a positive example for the classifier, then we add a connection between the feature f and the classifier with a default weight of 0.1</a:t>
            </a:r>
          </a:p>
          <a:p>
            <a:pPr lvl="1" rtl="0" hangingPunct="0"/>
            <a:r>
              <a:rPr lang="en-US"/>
              <a:t>No connection is  made if the sentence is a negative example.</a:t>
            </a:r>
          </a:p>
          <a:p>
            <a:pPr lvl="1" rtl="0" hangingPunc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91440"/>
            <a:ext cx="9071640" cy="60624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2. Next step is to update the weights on the connections using Winnow </a:t>
            </a:r>
            <a:r>
              <a:rPr lang="en-US" dirty="0" smtClean="0"/>
              <a:t>multiplicative weight update </a:t>
            </a:r>
            <a:r>
              <a:rPr lang="en-US" dirty="0"/>
              <a:t>rule(mistake driven)</a:t>
            </a:r>
          </a:p>
          <a:p>
            <a:pPr lvl="1" rtl="0" hangingPunct="0"/>
            <a:r>
              <a:rPr lang="en-US" dirty="0"/>
              <a:t>If classifier predicts 0 for a positive (1) example, then the weights are promoted:</a:t>
            </a:r>
          </a:p>
          <a:p>
            <a:pPr lvl="1" rtl="0" hangingPunct="0"/>
            <a:r>
              <a:rPr lang="en-US" dirty="0"/>
              <a:t> </a:t>
            </a:r>
            <a:r>
              <a:rPr lang="en-US" dirty="0" smtClean="0">
                <a:latin typeface="Standard Symbols L"/>
                <a:sym typeface="Symbol"/>
              </a:rPr>
              <a:t> </a:t>
            </a:r>
            <a:r>
              <a:rPr lang="en-US" dirty="0" err="1" smtClean="0"/>
              <a:t>f</a:t>
            </a:r>
            <a:r>
              <a:rPr lang="en-US" dirty="0" err="1" smtClean="0">
                <a:latin typeface="Standard Symbols L"/>
                <a:sym typeface="Symbol"/>
              </a:rPr>
              <a:t></a:t>
            </a:r>
            <a:r>
              <a:rPr lang="en-US" dirty="0" err="1" smtClean="0"/>
              <a:t>F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baseline="-25000" dirty="0"/>
              <a:t>          </a:t>
            </a:r>
            <a:r>
              <a:rPr lang="en-US" dirty="0" smtClean="0">
                <a:latin typeface="Standard Symbols L"/>
                <a:sym typeface="Symbol"/>
              </a:rPr>
              <a:t></a:t>
            </a:r>
            <a:r>
              <a:rPr lang="en-US" dirty="0" smtClean="0"/>
              <a:t>.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baseline="-25000" dirty="0"/>
              <a:t>  </a:t>
            </a:r>
            <a:r>
              <a:rPr lang="en-US" dirty="0"/>
              <a:t>where </a:t>
            </a:r>
            <a:r>
              <a:rPr lang="en-US" dirty="0" smtClean="0">
                <a:latin typeface="Standard Symbols L"/>
                <a:sym typeface="Symbol"/>
              </a:rPr>
              <a:t></a:t>
            </a:r>
            <a:r>
              <a:rPr lang="en-US" dirty="0" smtClean="0">
                <a:latin typeface="Standard Symbols L"/>
              </a:rPr>
              <a:t> </a:t>
            </a:r>
            <a:r>
              <a:rPr lang="en-US" dirty="0">
                <a:latin typeface="Standard Symbols L"/>
              </a:rPr>
              <a:t>&gt; 1</a:t>
            </a:r>
          </a:p>
          <a:p>
            <a:pPr lvl="1" rtl="0" hangingPunct="0"/>
            <a:r>
              <a:rPr lang="en-US" dirty="0"/>
              <a:t>Otherwise demoted:</a:t>
            </a:r>
          </a:p>
          <a:p>
            <a:pPr lvl="1" rtl="0" hangingPunct="0"/>
            <a:r>
              <a:rPr lang="en-US" dirty="0" smtClean="0">
                <a:latin typeface="Standard Symbols L"/>
                <a:sym typeface="Symbol"/>
              </a:rPr>
              <a:t> </a:t>
            </a:r>
            <a:r>
              <a:rPr lang="en-US" dirty="0" err="1" smtClean="0"/>
              <a:t>f</a:t>
            </a:r>
            <a:r>
              <a:rPr lang="en-US" dirty="0" err="1" smtClean="0">
                <a:latin typeface="Standard Symbols L"/>
                <a:sym typeface="Symbol"/>
              </a:rPr>
              <a:t></a:t>
            </a:r>
            <a:r>
              <a:rPr lang="en-US" dirty="0" err="1" smtClean="0"/>
              <a:t>F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baseline="-25000" dirty="0" smtClean="0"/>
              <a:t>          </a:t>
            </a:r>
            <a:r>
              <a:rPr lang="en-US" dirty="0" smtClean="0"/>
              <a:t> </a:t>
            </a:r>
            <a:r>
              <a:rPr lang="en-US" dirty="0" smtClean="0">
                <a:latin typeface="Standard Symbols L"/>
                <a:sym typeface="Symbol"/>
              </a:rPr>
              <a:t>.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/>
              <a:t>where </a:t>
            </a:r>
            <a:r>
              <a:rPr lang="en-US" dirty="0" smtClean="0">
                <a:latin typeface="Standard Symbols L"/>
                <a:sym typeface="Symbol"/>
              </a:rPr>
              <a:t></a:t>
            </a:r>
            <a:r>
              <a:rPr lang="en-US" dirty="0" smtClean="0">
                <a:latin typeface="Standard Symbols L"/>
              </a:rPr>
              <a:t> </a:t>
            </a:r>
            <a:r>
              <a:rPr lang="en-US" dirty="0">
                <a:latin typeface="Standard Symbols L"/>
              </a:rPr>
              <a:t>= (0,1)</a:t>
            </a:r>
          </a:p>
          <a:p>
            <a:pPr lvl="1" rtl="0" hangingPunct="0"/>
            <a:r>
              <a:rPr lang="en-US" dirty="0">
                <a:latin typeface="Liberation Sans" pitchFamily="34"/>
              </a:rPr>
              <a:t>The update time of the </a:t>
            </a:r>
            <a:r>
              <a:rPr lang="en-US" dirty="0" err="1">
                <a:latin typeface="Liberation Sans" pitchFamily="34"/>
              </a:rPr>
              <a:t>algo</a:t>
            </a:r>
            <a:r>
              <a:rPr lang="en-US" dirty="0">
                <a:latin typeface="Liberation Sans" pitchFamily="34"/>
              </a:rPr>
              <a:t>. Depends on the number of active features and not on the total no. Of features in the domain.</a:t>
            </a:r>
          </a:p>
          <a:p>
            <a:pPr lvl="1" rtl="0" hangingPunct="0"/>
            <a:endParaRPr lang="en-US" dirty="0">
              <a:latin typeface="Liberation Sans" pitchFamily="34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090376" y="2824560"/>
            <a:ext cx="365760" cy="1828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 Sharp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18368" y="3995861"/>
            <a:ext cx="365760" cy="1828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 Sharp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Weighted Majority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71599"/>
            <a:ext cx="9071640" cy="6126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sz="2400" dirty="0" err="1"/>
              <a:t>WinSpell</a:t>
            </a:r>
            <a:r>
              <a:rPr lang="en-US" sz="2400" dirty="0"/>
              <a:t> combines the evidence from multiple classifiers to evaluate the evidence of a given word.</a:t>
            </a:r>
          </a:p>
          <a:p>
            <a:pPr lvl="0"/>
            <a:r>
              <a:rPr lang="en-US" sz="2400" dirty="0"/>
              <a:t>Each classifier makes different prediction, depending on the accuracy of its prediction a weight is derived.</a:t>
            </a:r>
          </a:p>
          <a:p>
            <a:pPr lvl="0"/>
            <a:r>
              <a:rPr lang="en-US" sz="2400" dirty="0"/>
              <a:t>For example, here a cloud is composed of 5 classifiers, differing in the value of </a:t>
            </a:r>
            <a:r>
              <a:rPr lang="en-US" sz="2400" dirty="0" smtClean="0">
                <a:latin typeface="Standard Symbols L"/>
                <a:sym typeface="Symbol"/>
              </a:rPr>
              <a:t></a:t>
            </a:r>
            <a:r>
              <a:rPr lang="en-US" sz="2400" dirty="0" smtClean="0">
                <a:latin typeface="Standard Symbols L"/>
              </a:rPr>
              <a:t> </a:t>
            </a:r>
            <a:r>
              <a:rPr lang="en-US" sz="2400" dirty="0">
                <a:latin typeface="Liberation Sans" pitchFamily="34"/>
              </a:rPr>
              <a:t>(.5,.6,.7,.8,.9).</a:t>
            </a:r>
          </a:p>
          <a:p>
            <a:pPr lvl="0"/>
            <a:r>
              <a:rPr lang="en-US" sz="2400" dirty="0">
                <a:latin typeface="Liberation Sans" pitchFamily="34"/>
              </a:rPr>
              <a:t>The weighting scheme assigns to the </a:t>
            </a:r>
            <a:r>
              <a:rPr lang="en-US" sz="2400" dirty="0" err="1">
                <a:latin typeface="Liberation Sans" pitchFamily="34"/>
              </a:rPr>
              <a:t>jth</a:t>
            </a:r>
            <a:r>
              <a:rPr lang="en-US" sz="2400" dirty="0">
                <a:latin typeface="Liberation Sans" pitchFamily="34"/>
              </a:rPr>
              <a:t> classifier a weight </a:t>
            </a:r>
            <a:r>
              <a:rPr lang="en-US" sz="2400" dirty="0" smtClean="0">
                <a:latin typeface="Standard Symbols L"/>
                <a:sym typeface="Symbol"/>
              </a:rPr>
              <a:t></a:t>
            </a:r>
            <a:r>
              <a:rPr lang="en-US" sz="2400" baseline="30000" dirty="0" err="1" smtClean="0">
                <a:latin typeface="Liberation Sans" pitchFamily="34"/>
              </a:rPr>
              <a:t>m</a:t>
            </a:r>
            <a:r>
              <a:rPr lang="en-US" sz="2400" baseline="-25000" dirty="0" err="1" smtClean="0">
                <a:latin typeface="Liberation Sans" pitchFamily="34"/>
              </a:rPr>
              <a:t>j</a:t>
            </a:r>
            <a:r>
              <a:rPr lang="en-US" sz="2400" baseline="-25000" dirty="0" smtClean="0">
                <a:latin typeface="Liberation Sans" pitchFamily="34"/>
              </a:rPr>
              <a:t>  </a:t>
            </a:r>
            <a:r>
              <a:rPr lang="en-US" sz="2400" dirty="0">
                <a:latin typeface="Liberation Sans" pitchFamily="34"/>
              </a:rPr>
              <a:t>where </a:t>
            </a:r>
            <a:r>
              <a:rPr lang="en-US" sz="2400" dirty="0" err="1">
                <a:latin typeface="Liberation Sans" pitchFamily="34"/>
              </a:rPr>
              <a:t>m</a:t>
            </a:r>
            <a:r>
              <a:rPr lang="en-US" sz="2400" baseline="-25000" dirty="0" err="1">
                <a:latin typeface="Liberation Sans" pitchFamily="34"/>
              </a:rPr>
              <a:t>j</a:t>
            </a:r>
            <a:r>
              <a:rPr lang="en-US" sz="2400" dirty="0">
                <a:latin typeface="Liberation Sans" pitchFamily="34"/>
              </a:rPr>
              <a:t> is the total no. of mistakes made by the classifier and </a:t>
            </a:r>
            <a:r>
              <a:rPr lang="en-US" sz="2400" dirty="0" smtClean="0">
                <a:latin typeface="Standard Symbols L"/>
                <a:sym typeface="Symbol"/>
              </a:rPr>
              <a:t></a:t>
            </a:r>
            <a:r>
              <a:rPr lang="en-US" sz="2400" dirty="0" smtClean="0">
                <a:latin typeface="Standard Symbols L"/>
              </a:rPr>
              <a:t> </a:t>
            </a:r>
            <a:r>
              <a:rPr lang="en-US" sz="2400" dirty="0">
                <a:latin typeface="Liberation Sans" pitchFamily="34"/>
              </a:rPr>
              <a:t>is a constant.</a:t>
            </a:r>
          </a:p>
          <a:p>
            <a:pPr lvl="0"/>
            <a:r>
              <a:rPr lang="en-US" sz="2400" dirty="0"/>
              <a:t>The final activation level output by the cloud is the sum of the predictions of its member classifiers weighted on the above mentioned weights.</a:t>
            </a:r>
          </a:p>
          <a:p>
            <a:pPr lvl="0"/>
            <a:r>
              <a:rPr lang="en-US" sz="2400" dirty="0"/>
              <a:t>The weight of the classifier that makes many mistakes  decreases with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Performance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89040"/>
            <a:ext cx="9071640" cy="5754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sz="2800" dirty="0"/>
              <a:t>When run on an </a:t>
            </a:r>
            <a:r>
              <a:rPr lang="en-US" sz="2800" dirty="0" err="1"/>
              <a:t>unpruned</a:t>
            </a:r>
            <a:r>
              <a:rPr lang="en-US" sz="2800" dirty="0"/>
              <a:t> set, </a:t>
            </a:r>
            <a:r>
              <a:rPr lang="en-US" sz="2800" dirty="0" err="1"/>
              <a:t>WinSpell</a:t>
            </a:r>
            <a:r>
              <a:rPr lang="en-US" sz="2800" dirty="0"/>
              <a:t> achieved higher accuracy than </a:t>
            </a:r>
            <a:r>
              <a:rPr lang="en-US" sz="2800" dirty="0" err="1"/>
              <a:t>BaySpell</a:t>
            </a:r>
            <a:r>
              <a:rPr lang="en-US" sz="2800" dirty="0"/>
              <a:t> could achieve on either pruned or </a:t>
            </a:r>
            <a:r>
              <a:rPr lang="en-US" sz="2800" dirty="0" err="1"/>
              <a:t>unpruned</a:t>
            </a:r>
            <a:r>
              <a:rPr lang="en-US" sz="2800" dirty="0"/>
              <a:t> set.</a:t>
            </a:r>
          </a:p>
          <a:p>
            <a:pPr lvl="0"/>
            <a:r>
              <a:rPr lang="en-US" sz="2800" dirty="0" err="1"/>
              <a:t>WinSpell</a:t>
            </a:r>
            <a:r>
              <a:rPr lang="en-US" sz="2800" dirty="0"/>
              <a:t> exhibits highest performance when compared to other systems.</a:t>
            </a:r>
          </a:p>
          <a:p>
            <a:pPr lvl="0"/>
            <a:r>
              <a:rPr lang="en-US" sz="2800" dirty="0"/>
              <a:t>The major factor that contributes to it superiority is that it learns a better linear separator than  </a:t>
            </a:r>
            <a:r>
              <a:rPr lang="en-US" sz="2800" dirty="0" err="1"/>
              <a:t>BaySpell</a:t>
            </a:r>
            <a:r>
              <a:rPr lang="en-US" sz="2800" dirty="0"/>
              <a:t> could learn.</a:t>
            </a:r>
          </a:p>
          <a:p>
            <a:pPr lvl="0"/>
            <a:r>
              <a:rPr lang="en-US" sz="2800" dirty="0"/>
              <a:t>When using a test set from a diff. Corpus than training set, </a:t>
            </a:r>
            <a:r>
              <a:rPr lang="en-US" sz="2800" dirty="0" err="1"/>
              <a:t>WinSpell</a:t>
            </a:r>
            <a:r>
              <a:rPr lang="en-US" sz="2800" dirty="0"/>
              <a:t> was better able to learn using sup/</a:t>
            </a:r>
            <a:r>
              <a:rPr lang="en-US" sz="2800" dirty="0" err="1"/>
              <a:t>unsup</a:t>
            </a:r>
            <a:r>
              <a:rPr lang="en-US" sz="2800" dirty="0"/>
              <a:t> approach that is to use supervised learning on training set and unsupervised on test 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2440" y="1335600"/>
            <a:ext cx="9071640" cy="60350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Spellcheckers are widely used to fix non-words errors but the predominant type of spelling errors are the ones that results in real but unintended words</a:t>
            </a:r>
          </a:p>
          <a:p>
            <a:pPr lvl="0"/>
            <a:r>
              <a:rPr lang="en-US"/>
              <a:t>For example, typing </a:t>
            </a:r>
            <a:r>
              <a:rPr lang="en-US" i="1"/>
              <a:t>there</a:t>
            </a:r>
            <a:r>
              <a:rPr lang="en-US"/>
              <a:t> when </a:t>
            </a:r>
            <a:r>
              <a:rPr lang="en-US" i="1"/>
              <a:t>their</a:t>
            </a:r>
            <a:r>
              <a:rPr lang="en-US"/>
              <a:t> was intended</a:t>
            </a:r>
          </a:p>
          <a:p>
            <a:pPr lvl="0"/>
            <a:r>
              <a:rPr lang="en-US"/>
              <a:t>requires completely diff. technology than conventional spell checkers</a:t>
            </a:r>
          </a:p>
          <a:p>
            <a:pPr lvl="0"/>
            <a:r>
              <a:rPr lang="en-US"/>
              <a:t>account anywhere from 25% to over 50 % of the observed spelling errors</a:t>
            </a:r>
          </a:p>
          <a:p>
            <a:pPr lvl="0"/>
            <a:r>
              <a:rPr lang="en-US"/>
              <a:t>Large scale real world task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Task?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290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Context sensitive spelling correction requires analyzing the context to infer when some other word is more likely to have been intended.</a:t>
            </a:r>
          </a:p>
          <a:p>
            <a:pPr lvl="0"/>
            <a:r>
              <a:rPr lang="en-US"/>
              <a:t>Task includes fixing errors like:</a:t>
            </a:r>
          </a:p>
          <a:p>
            <a:pPr lvl="1" rtl="0" hangingPunct="0">
              <a:buNone/>
            </a:pPr>
            <a:r>
              <a:rPr lang="en-US"/>
              <a:t>Homophone errors: “peace” and “piece”</a:t>
            </a:r>
          </a:p>
          <a:p>
            <a:pPr lvl="1" rtl="0" hangingPunct="0">
              <a:buNone/>
            </a:pPr>
            <a:r>
              <a:rPr lang="en-US"/>
              <a:t>Typographic errors: “form” and “from”</a:t>
            </a:r>
          </a:p>
          <a:p>
            <a:pPr lvl="1" rtl="0" hangingPunct="0">
              <a:buNone/>
            </a:pPr>
            <a:r>
              <a:rPr lang="en-US"/>
              <a:t>Grammatical errors: “among” and “between”</a:t>
            </a:r>
          </a:p>
          <a:p>
            <a:pPr lvl="1" rtl="0" hangingPunct="0">
              <a:buNone/>
            </a:pPr>
            <a:r>
              <a:rPr lang="en-US"/>
              <a:t>Errors crossing word boundaries: “may be” and “maybe”</a:t>
            </a:r>
          </a:p>
          <a:p>
            <a:pPr lvl="1" rtl="0" hangingPunc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Richness of linguistic structures to be represented results in high-dimensional feature space for the problems.</a:t>
            </a:r>
          </a:p>
          <a:p>
            <a:pPr lvl="0"/>
            <a:r>
              <a:rPr lang="en-US" dirty="0" smtClean="0"/>
              <a:t>Target </a:t>
            </a:r>
            <a:r>
              <a:rPr lang="en-US" dirty="0"/>
              <a:t>concept depends on a small subset of features leaving others as irrelevant for it.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paper proposed an approach called </a:t>
            </a:r>
            <a:r>
              <a:rPr lang="en-US" dirty="0" err="1">
                <a:solidFill>
                  <a:srgbClr val="FF3366"/>
                </a:solidFill>
              </a:rPr>
              <a:t>WinSpell</a:t>
            </a:r>
            <a:r>
              <a:rPr lang="en-US" dirty="0"/>
              <a:t>, combining variants of Winnow (</a:t>
            </a:r>
            <a:r>
              <a:rPr lang="en-US" dirty="0" err="1"/>
              <a:t>Littlestone</a:t>
            </a:r>
            <a:r>
              <a:rPr lang="en-US" dirty="0"/>
              <a:t>, 1988) and Weighted Majority (</a:t>
            </a:r>
            <a:r>
              <a:rPr lang="en-US" dirty="0" err="1"/>
              <a:t>Littlestone</a:t>
            </a:r>
            <a:r>
              <a:rPr lang="en-US" dirty="0"/>
              <a:t> and </a:t>
            </a:r>
            <a:r>
              <a:rPr lang="en-US" dirty="0" err="1"/>
              <a:t>Warmuth</a:t>
            </a:r>
            <a:r>
              <a:rPr lang="en-US" dirty="0"/>
              <a:t>, 1994)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411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Related 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403280"/>
            <a:ext cx="9071640" cy="5637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sz="2800" dirty="0"/>
              <a:t>Word trigrams (Mays et al., 1991)</a:t>
            </a:r>
          </a:p>
          <a:p>
            <a:pPr lvl="0"/>
            <a:r>
              <a:rPr lang="en-US" sz="2800" dirty="0"/>
              <a:t>Bayesian classifiers (Gale et al., 1993)</a:t>
            </a:r>
          </a:p>
          <a:p>
            <a:pPr lvl="0"/>
            <a:r>
              <a:rPr lang="en-US" sz="2800" dirty="0"/>
              <a:t>Decision list (</a:t>
            </a:r>
            <a:r>
              <a:rPr lang="en-US" sz="2800" dirty="0" err="1"/>
              <a:t>Yarowsky</a:t>
            </a:r>
            <a:r>
              <a:rPr lang="en-US" sz="2800" dirty="0"/>
              <a:t>, 1994)</a:t>
            </a:r>
          </a:p>
          <a:p>
            <a:pPr lvl="0"/>
            <a:r>
              <a:rPr lang="en-US" sz="2800" dirty="0">
                <a:solidFill>
                  <a:srgbClr val="FF3366"/>
                </a:solidFill>
              </a:rPr>
              <a:t>Bayesian hybrids: (Golding, 1995)</a:t>
            </a:r>
          </a:p>
          <a:p>
            <a:pPr lvl="0"/>
            <a:r>
              <a:rPr lang="en-US" sz="2800" dirty="0"/>
              <a:t>Combination of part-of-speech trigrams and Bayesian hybrids (Golding, 1995)</a:t>
            </a:r>
          </a:p>
          <a:p>
            <a:pPr lvl="0"/>
            <a:r>
              <a:rPr lang="en-US" sz="2800" dirty="0"/>
              <a:t>Transformation based learning (</a:t>
            </a:r>
            <a:r>
              <a:rPr lang="en-US" sz="2800" dirty="0" err="1"/>
              <a:t>Mangu</a:t>
            </a:r>
            <a:r>
              <a:rPr lang="en-US" sz="2800" dirty="0"/>
              <a:t> and Brill, 1997)</a:t>
            </a:r>
          </a:p>
          <a:p>
            <a:pPr lvl="0"/>
            <a:r>
              <a:rPr lang="en-US" sz="2800" dirty="0"/>
              <a:t>Latent semantic analysis (Jones and Martin, 1997)</a:t>
            </a:r>
          </a:p>
          <a:p>
            <a:pPr lvl="0"/>
            <a:r>
              <a:rPr lang="en-US" sz="2800" dirty="0"/>
              <a:t>Differential grammars (Powers, 1997)</a:t>
            </a:r>
          </a:p>
          <a:p>
            <a:pPr lvl="0"/>
            <a:r>
              <a:rPr lang="en-US" sz="2800" dirty="0" err="1">
                <a:solidFill>
                  <a:srgbClr val="FF3366"/>
                </a:solidFill>
              </a:rPr>
              <a:t>BaySpell</a:t>
            </a:r>
            <a:r>
              <a:rPr lang="en-US" sz="2800" dirty="0">
                <a:solidFill>
                  <a:srgbClr val="FF3366"/>
                </a:solidFill>
              </a:rPr>
              <a:t> (Golding, 1995) a statistics based method represents the state of the art for this task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0944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Problem Formulation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1000" y="1432800"/>
            <a:ext cx="9071640" cy="579095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sz="2800" dirty="0"/>
              <a:t>The ambiguous words are </a:t>
            </a:r>
            <a:r>
              <a:rPr lang="en-US" sz="2800" dirty="0" err="1"/>
              <a:t>modelled</a:t>
            </a:r>
            <a:r>
              <a:rPr lang="en-US" sz="2800" dirty="0"/>
              <a:t> by confusion sets, C = {W</a:t>
            </a:r>
            <a:r>
              <a:rPr lang="en-US" sz="2800" baseline="-25000" dirty="0"/>
              <a:t>1</a:t>
            </a:r>
            <a:r>
              <a:rPr lang="en-US" sz="2800" dirty="0"/>
              <a:t>,W</a:t>
            </a:r>
            <a:r>
              <a:rPr lang="en-US" sz="2800" baseline="-25000" dirty="0"/>
              <a:t>2</a:t>
            </a:r>
            <a:r>
              <a:rPr lang="en-US" sz="2800" dirty="0"/>
              <a:t>.....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</a:p>
          <a:p>
            <a:pPr lvl="0"/>
            <a:r>
              <a:rPr lang="en-US" sz="2800" dirty="0"/>
              <a:t>Target problem here consists of : Sentence and the target word in that sentence to correct.</a:t>
            </a:r>
          </a:p>
          <a:p>
            <a:pPr lvl="0"/>
            <a:r>
              <a:rPr lang="en-US" sz="2800" dirty="0"/>
              <a:t>Problem is represented as an active feature F which indicate the presence of a particular linguistic pattern in the context of the target word.</a:t>
            </a:r>
          </a:p>
          <a:p>
            <a:pPr lvl="0"/>
            <a:r>
              <a:rPr lang="en-US" sz="2800" dirty="0"/>
              <a:t>Two types of features: Context words, collocations</a:t>
            </a:r>
          </a:p>
          <a:p>
            <a:pPr lvl="0"/>
            <a:r>
              <a:rPr lang="en-US" sz="2800" dirty="0"/>
              <a:t>Context words test for the presence of a particular word within +- k words of the target word.</a:t>
            </a:r>
          </a:p>
          <a:p>
            <a:pPr lvl="0"/>
            <a:r>
              <a:rPr lang="en-US" sz="2800" dirty="0"/>
              <a:t>Collocations test for a pattern of up to </a:t>
            </a:r>
            <a:r>
              <a:rPr lang="en-US" sz="2800" i="1" dirty="0"/>
              <a:t>l</a:t>
            </a:r>
            <a:r>
              <a:rPr lang="en-US" sz="2800" dirty="0"/>
              <a:t> contiguous words/ part-of-speech tags around the target word.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193399"/>
            <a:ext cx="90716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Example of features for confusion set C = {weather, whether} include:</a:t>
            </a:r>
          </a:p>
          <a:p>
            <a:pPr lvl="0"/>
            <a:r>
              <a:rPr lang="en-US"/>
              <a:t>1. cloudy within +- 10 words</a:t>
            </a:r>
          </a:p>
          <a:p>
            <a:pPr lvl="0"/>
            <a:r>
              <a:rPr lang="en-US"/>
              <a:t>2. _ to VERB</a:t>
            </a:r>
          </a:p>
          <a:p>
            <a:pPr lvl="0"/>
            <a:endParaRPr lang="en-US"/>
          </a:p>
          <a:p>
            <a:pPr lvl="0"/>
            <a:r>
              <a:rPr lang="en-US"/>
              <a:t>Context features refer to the lexical atmosphere around the target word whereas collocations refer to the local syntax around the target word.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Existing approach: BaySpell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94560"/>
            <a:ext cx="90716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/>
              <a:t>Given a sentence with a target word to correct, BaySpell starts by invoking a feature extractor (pruning enabled) that converts the sentence into active features.</a:t>
            </a:r>
          </a:p>
          <a:p>
            <a:pPr lvl="0"/>
            <a:endParaRPr lang="en-US"/>
          </a:p>
          <a:p>
            <a:pPr lvl="0"/>
            <a:r>
              <a:rPr lang="en-US"/>
              <a:t>Suppose BaySpell acts a naive Bayesian  classifier. It would then calculate the probability that each word W</a:t>
            </a:r>
            <a:r>
              <a:rPr lang="en-US" baseline="-25000"/>
              <a:t>i</a:t>
            </a:r>
            <a:r>
              <a:rPr lang="en-US"/>
              <a:t> is the correct identity of the target word, given the features F have been observed using Bayes' rule with conditional probability assumption.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49040"/>
            <a:ext cx="9071640" cy="71661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Zen Hei Sharp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posterior = (prior * likelihood) / evidence</a:t>
            </a:r>
          </a:p>
          <a:p>
            <a:pPr lvl="0"/>
            <a:r>
              <a:rPr lang="en-US" dirty="0"/>
              <a:t>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|F</a:t>
            </a:r>
            <a:r>
              <a:rPr lang="en-US" dirty="0"/>
              <a:t>) = </a:t>
            </a:r>
            <a:r>
              <a:rPr lang="en-US" dirty="0" err="1" smtClean="0">
                <a:latin typeface="Liberation Sans" pitchFamily="32"/>
              </a:rPr>
              <a:t>Π</a:t>
            </a:r>
            <a:r>
              <a:rPr lang="en-US" baseline="-25000" dirty="0" err="1" smtClean="0">
                <a:latin typeface="Liberation Sans" pitchFamily="32"/>
              </a:rPr>
              <a:t>f</a:t>
            </a:r>
            <a:r>
              <a:rPr lang="en-US" baseline="-25000" dirty="0" err="1" smtClean="0">
                <a:latin typeface="Standard Symbols L"/>
                <a:sym typeface="Symbol"/>
              </a:rPr>
              <a:t></a:t>
            </a:r>
            <a:r>
              <a:rPr lang="en-US" baseline="-25000" dirty="0" err="1" smtClean="0">
                <a:latin typeface="Liberation Sans" pitchFamily="32"/>
              </a:rPr>
              <a:t>F</a:t>
            </a:r>
            <a:r>
              <a:rPr lang="en-US" baseline="-25000" dirty="0" smtClean="0">
                <a:latin typeface="Liberation Sans" pitchFamily="32"/>
              </a:rPr>
              <a:t> </a:t>
            </a:r>
            <a:r>
              <a:rPr lang="en-US" dirty="0">
                <a:latin typeface="Liberation Sans" pitchFamily="32"/>
              </a:rPr>
              <a:t>P(</a:t>
            </a:r>
            <a:r>
              <a:rPr lang="en-US" dirty="0" err="1">
                <a:latin typeface="Liberation Sans" pitchFamily="32"/>
              </a:rPr>
              <a:t>f|W</a:t>
            </a:r>
            <a:r>
              <a:rPr lang="en-US" baseline="-25000" dirty="0" err="1">
                <a:latin typeface="Liberation Sans" pitchFamily="32"/>
              </a:rPr>
              <a:t>i</a:t>
            </a:r>
            <a:r>
              <a:rPr lang="en-US" dirty="0">
                <a:latin typeface="Liberation Sans" pitchFamily="32"/>
              </a:rPr>
              <a:t>)</a:t>
            </a:r>
            <a:r>
              <a:rPr lang="en-US" dirty="0"/>
              <a:t> * P(W</a:t>
            </a:r>
            <a:r>
              <a:rPr lang="en-US" baseline="-25000" dirty="0"/>
              <a:t>i </a:t>
            </a:r>
            <a:r>
              <a:rPr lang="en-US" dirty="0"/>
              <a:t>) / P(F)</a:t>
            </a:r>
          </a:p>
          <a:p>
            <a:pPr lvl="0"/>
            <a:r>
              <a:rPr lang="en-US" dirty="0"/>
              <a:t>where each probability at right hand side is calculated by maximum likelihood estimation (MLE)</a:t>
            </a:r>
          </a:p>
          <a:p>
            <a:pPr lvl="0"/>
            <a:r>
              <a:rPr lang="en-US" dirty="0"/>
              <a:t>Word with highest 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|F</a:t>
            </a:r>
            <a:r>
              <a:rPr lang="en-US" dirty="0"/>
              <a:t>) would be picked up as answer.</a:t>
            </a:r>
          </a:p>
          <a:p>
            <a:pPr lvl="0"/>
            <a:r>
              <a:rPr lang="en-US" dirty="0" err="1"/>
              <a:t>BaySpell</a:t>
            </a:r>
            <a:r>
              <a:rPr lang="en-US" dirty="0"/>
              <a:t> differs in two aspects:</a:t>
            </a:r>
            <a:br>
              <a:rPr lang="en-US" dirty="0"/>
            </a:br>
            <a:r>
              <a:rPr lang="en-US" dirty="0"/>
              <a:t>1. Dependency Resolution: does not assume conditional independence among features rather detect strong dependencies, and resolve them by deleting features until left with a set F' of independent features which are then used in place of 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1378</Words>
  <Application>Microsoft Office PowerPoint</Application>
  <PresentationFormat>On-screen Show (4:3)</PresentationFormat>
  <Paragraphs>89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A Winnow Based Approach to Context Sensitive Spelling Correction</vt:lpstr>
      <vt:lpstr>Motivation</vt:lpstr>
      <vt:lpstr>Task?</vt:lpstr>
      <vt:lpstr>Challenges</vt:lpstr>
      <vt:lpstr>Related work</vt:lpstr>
      <vt:lpstr>Problem Formulation</vt:lpstr>
      <vt:lpstr>PowerPoint Presentation</vt:lpstr>
      <vt:lpstr>Existing approach: BaySpell</vt:lpstr>
      <vt:lpstr>PowerPoint Presentation</vt:lpstr>
      <vt:lpstr>PowerPoint Presentation</vt:lpstr>
      <vt:lpstr>WinSpell</vt:lpstr>
      <vt:lpstr>General approach</vt:lpstr>
      <vt:lpstr>PowerPoint Presentation</vt:lpstr>
      <vt:lpstr>PowerPoint Presentation</vt:lpstr>
      <vt:lpstr>Winnow</vt:lpstr>
      <vt:lpstr>PowerPoint Presentation</vt:lpstr>
      <vt:lpstr>PowerPoint Presentation</vt:lpstr>
      <vt:lpstr>Weighted Majority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Winnow Based Approach to Context Sensitive Spelling Correction</dc:title>
  <dc:creator>Megha</dc:creator>
  <cp:lastModifiedBy>Sandhya</cp:lastModifiedBy>
  <cp:revision>46</cp:revision>
  <dcterms:created xsi:type="dcterms:W3CDTF">2013-08-12T09:18:26Z</dcterms:created>
  <dcterms:modified xsi:type="dcterms:W3CDTF">2013-08-13T16:57:57Z</dcterms:modified>
</cp:coreProperties>
</file>