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2"/>
  </p:notesMasterIdLst>
  <p:handoutMasterIdLst>
    <p:handoutMasterId r:id="rId13"/>
  </p:handoutMasterIdLst>
  <p:sldIdLst>
    <p:sldId id="268" r:id="rId2"/>
    <p:sldId id="277" r:id="rId3"/>
    <p:sldId id="273" r:id="rId4"/>
    <p:sldId id="280" r:id="rId5"/>
    <p:sldId id="279" r:id="rId6"/>
    <p:sldId id="278" r:id="rId7"/>
    <p:sldId id="283" r:id="rId8"/>
    <p:sldId id="282" r:id="rId9"/>
    <p:sldId id="284" r:id="rId10"/>
    <p:sldId id="285" r:id="rId11"/>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snapToGrid="0">
      <p:cViewPr varScale="1">
        <p:scale>
          <a:sx n="82" d="100"/>
          <a:sy n="82" d="100"/>
        </p:scale>
        <p:origin x="56"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073892308719838E-3"/>
          <c:y val="6.3652327669970796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3700149460484107"/>
                  <c:y val="-0.342262297133671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b="0" i="0" u="none" strike="noStrike" kern="1200" spc="-150" baseline="0">
                          <a:solidFill>
                            <a:schemeClr val="accent2"/>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728200887863895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b="0" i="0" u="none" strike="noStrike" kern="1200" spc="-150" baseline="0">
                          <a:solidFill>
                            <a:schemeClr val="accent2"/>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fld id="{857C2360-0166-43D0-ADF6-D455675720A2}" type="VALUE">
                      <a:rPr lang="en-US" sz="3200" b="1" spc="-150">
                        <a:solidFill>
                          <a:schemeClr val="accent4">
                            <a:lumMod val="20000"/>
                            <a:lumOff val="80000"/>
                          </a:schemeClr>
                        </a:solidFill>
                      </a:rPr>
                      <a:pPr>
                        <a:defRPr sz="3200" b="0" i="0" u="none" strike="noStrike" kern="1200" spc="-150" baseline="0">
                          <a:solidFill>
                            <a:schemeClr val="accent4">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6014964275298921"/>
                  <c:y val="0.30586498077428975"/>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fld id="{857C2360-0166-43D0-ADF6-D455675720A2}" type="VALUE">
                      <a:rPr lang="en-US" sz="3200" b="1" spc="-150">
                        <a:solidFill>
                          <a:schemeClr val="accent3"/>
                        </a:solidFill>
                      </a:rPr>
                      <a:pPr>
                        <a:defRPr sz="3200" b="0" i="0" u="none" strike="noStrike" kern="1200" spc="-150" baseline="0">
                          <a:solidFill>
                            <a:schemeClr val="accent3"/>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3"/>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0.16</c:v>
                </c:pt>
                <c:pt idx="1">
                  <c:v>0.84</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1-04BD-49E7-9BD5-CF2444AB68E0}"/>
              </c:ext>
            </c:extLst>
          </c:dPt>
          <c:dPt>
            <c:idx val="1"/>
            <c:bubble3D val="0"/>
            <c:spPr>
              <a:noFill/>
              <a:ln w="19050">
                <a:noFill/>
              </a:ln>
              <a:effectLst/>
            </c:spPr>
            <c:extLst>
              <c:ext xmlns:c16="http://schemas.microsoft.com/office/drawing/2014/chart" uri="{C3380CC4-5D6E-409C-BE32-E72D297353CC}">
                <c16:uniqueId val="{00000003-04BD-49E7-9BD5-CF2444AB68E0}"/>
              </c:ext>
            </c:extLst>
          </c:dPt>
          <c:dLbls>
            <c:dLbl>
              <c:idx val="0"/>
              <c:layout>
                <c:manualLayout>
                  <c:x val="-0.11385334645669291"/>
                  <c:y val="-0.31911489435124396"/>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b="0" i="0" u="none" strike="noStrike" kern="1200" spc="-150" baseline="0">
                          <a:solidFill>
                            <a:schemeClr val="accent1">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04BD-49E7-9BD5-CF2444AB68E0}"/>
                </c:ext>
              </c:extLst>
            </c:dLbl>
            <c:dLbl>
              <c:idx val="1"/>
              <c:delete val="1"/>
              <c:extLst>
                <c:ext xmlns:c15="http://schemas.microsoft.com/office/drawing/2012/chart" uri="{CE6537A1-D6FC-4f65-9D91-7224C49458BB}"/>
                <c:ext xmlns:c16="http://schemas.microsoft.com/office/drawing/2014/chart" uri="{C3380CC4-5D6E-409C-BE32-E72D297353CC}">
                  <c16:uniqueId val="{00000003-04BD-49E7-9BD5-CF2444AB68E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4-04BD-49E7-9BD5-CF2444AB68E0}"/>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14161988432001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b="0" i="0" u="none" strike="noStrike" kern="1200" spc="-150" baseline="0">
                          <a:solidFill>
                            <a:schemeClr val="accent1">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 -B2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209911705720567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b="0" i="0" u="none" strike="noStrike" kern="1200" spc="-150" baseline="0">
                          <a:solidFill>
                            <a:schemeClr val="accent1">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3.3630260034642125E-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b="0" i="0" u="none" strike="noStrike" kern="1200" spc="-150" baseline="0">
                          <a:solidFill>
                            <a:schemeClr val="accent1">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11385334645669291"/>
                  <c:y val="-0.31911489435124396"/>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3200" b="1" spc="-150">
                        <a:solidFill>
                          <a:schemeClr val="accent1">
                            <a:lumMod val="20000"/>
                            <a:lumOff val="80000"/>
                          </a:schemeClr>
                        </a:solidFill>
                      </a:rPr>
                      <a:pPr>
                        <a:defRPr sz="3200" b="0" i="0" u="none" strike="noStrike" kern="1200" spc="-150" baseline="0">
                          <a:solidFill>
                            <a:schemeClr val="accent1">
                              <a:lumMod val="20000"/>
                              <a:lumOff val="80000"/>
                            </a:schemeClr>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0.87</c:v>
                </c:pt>
                <c:pt idx="1">
                  <c:v>0.13</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0644593904928552"/>
                  <c:y val="-0.24413918089786407"/>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b="0" i="0" u="none" strike="noStrike" kern="1200" spc="-150" baseline="0">
                          <a:solidFill>
                            <a:schemeClr val="accent2"/>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187803781471757"/>
                  <c:y val="0.23642277242700821"/>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b="0" i="0" u="none" strike="noStrike" kern="1200" spc="-150" baseline="0">
                          <a:solidFill>
                            <a:schemeClr val="accent2"/>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3731013658014971"/>
                  <c:y val="7.7161046991657822E-3"/>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b="0" i="0" u="none" strike="noStrike" kern="1200" spc="-150" baseline="0">
                          <a:solidFill>
                            <a:schemeClr val="accent2"/>
                          </a:solidFill>
                          <a:latin typeface="+mn-lt"/>
                          <a:ea typeface="+mn-ea"/>
                          <a:cs typeface="+mn-cs"/>
                        </a:defRPr>
                      </a:pPr>
                      <a:t>[VALUE]</a:t>
                    </a:fld>
                    <a:endParaRPr lang="en-IN"/>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6/16/2022</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6/16/2022</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11198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45807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416863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903468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a:p>
        </p:txBody>
      </p:sp>
    </p:spTree>
    <p:extLst>
      <p:ext uri="{BB962C8B-B14F-4D97-AF65-F5344CB8AC3E}">
        <p14:creationId xmlns:p14="http://schemas.microsoft.com/office/powerpoint/2010/main" val="28205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28811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a:p>
        </p:txBody>
      </p:sp>
    </p:spTree>
    <p:extLst>
      <p:ext uri="{BB962C8B-B14F-4D97-AF65-F5344CB8AC3E}">
        <p14:creationId xmlns:p14="http://schemas.microsoft.com/office/powerpoint/2010/main" val="204629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chart" Target="../charts/chart4.xml"/><Relationship Id="rId7" Type="http://schemas.openxmlformats.org/officeDocument/2006/relationships/chart" Target="../charts/chart8.xml"/><Relationship Id="rId12" Type="http://schemas.openxmlformats.org/officeDocument/2006/relationships/chart" Target="../charts/chart13.xml"/><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chart" Target="../charts/chart7.xml"/><Relationship Id="rId11" Type="http://schemas.openxmlformats.org/officeDocument/2006/relationships/chart" Target="../charts/chart12.xml"/><Relationship Id="rId5" Type="http://schemas.openxmlformats.org/officeDocument/2006/relationships/chart" Target="../charts/chart6.xml"/><Relationship Id="rId10" Type="http://schemas.openxmlformats.org/officeDocument/2006/relationships/chart" Target="../charts/chart11.xml"/><Relationship Id="rId4" Type="http://schemas.openxmlformats.org/officeDocument/2006/relationships/chart" Target="../charts/chart5.xml"/><Relationship Id="rId9" Type="http://schemas.openxmlformats.org/officeDocument/2006/relationships/chart" Target="../charts/char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dirty="0"/>
              <a:t>Ending slide</a:t>
            </a:r>
          </a:p>
        </p:txBody>
      </p:sp>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555247" cy="1348061"/>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ea typeface="+mn-ea"/>
                <a:cs typeface="+mn-cs"/>
              </a:rPr>
              <a:t>Fake News Detection</a:t>
            </a:r>
          </a:p>
        </p:txBody>
      </p:sp>
      <p:grpSp>
        <p:nvGrpSpPr>
          <p:cNvPr id="23" name="Group 22" descr="Chart with description of what chart shows and an icon">
            <a:extLst>
              <a:ext uri="{FF2B5EF4-FFF2-40B4-BE49-F238E27FC236}">
                <a16:creationId xmlns:a16="http://schemas.microsoft.com/office/drawing/2014/main" id="{3964A244-53CA-4405-89C9-CE1B3E1869A3}"/>
              </a:ext>
            </a:extLst>
          </p:cNvPr>
          <p:cNvGrpSpPr/>
          <p:nvPr/>
        </p:nvGrpSpPr>
        <p:grpSpPr>
          <a:xfrm>
            <a:off x="4442936" y="1388348"/>
            <a:ext cx="3465040" cy="1933909"/>
            <a:chOff x="11082537" y="-737221"/>
            <a:chExt cx="3465040" cy="1933909"/>
          </a:xfrm>
        </p:grpSpPr>
        <p:sp>
          <p:nvSpPr>
            <p:cNvPr id="5" name="TextBox 4">
              <a:extLst>
                <a:ext uri="{FF2B5EF4-FFF2-40B4-BE49-F238E27FC236}">
                  <a16:creationId xmlns:a16="http://schemas.microsoft.com/office/drawing/2014/main" id="{DA61607C-0E63-4B28-8C17-EF19EF25D97C}"/>
                </a:ext>
              </a:extLst>
            </p:cNvPr>
            <p:cNvSpPr txBox="1"/>
            <p:nvPr/>
          </p:nvSpPr>
          <p:spPr>
            <a:xfrm>
              <a:off x="11082537" y="-181543"/>
              <a:ext cx="34650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Segoe UI"/>
                <a:ea typeface="+mn-ea"/>
                <a:cs typeface="+mn-cs"/>
              </a:endParaRPr>
            </a:p>
          </p:txBody>
        </p:sp>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2" name="Freeform: Shape 11">
                <a:extLst>
                  <a:ext uri="{FF2B5EF4-FFF2-40B4-BE49-F238E27FC236}">
                    <a16:creationId xmlns:a16="http://schemas.microsoft.com/office/drawing/2014/main" id="{2E77977D-69ED-4F20-8A8E-8B1DF5120764}"/>
                  </a:ext>
                </a:extLst>
              </p:cNvPr>
              <p:cNvSpPr>
                <a:spLocks noChangeAspect="1"/>
              </p:cNvSpPr>
              <p:nvPr/>
            </p:nvSpPr>
            <p:spPr>
              <a:xfrm>
                <a:off x="702233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rgbClr val="6EAA2E"/>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1134535" y="-737221"/>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grpSp>
        <p:nvGrpSpPr>
          <p:cNvPr id="41" name="Group 40" descr="Overlaid shapes">
            <a:extLst>
              <a:ext uri="{FF2B5EF4-FFF2-40B4-BE49-F238E27FC236}">
                <a16:creationId xmlns:a16="http://schemas.microsoft.com/office/drawing/2014/main" id="{001C7E4D-2480-4696-A174-F1C70D084AA6}"/>
              </a:ext>
            </a:extLst>
          </p:cNvPr>
          <p:cNvGrpSpPr/>
          <p:nvPr/>
        </p:nvGrpSpPr>
        <p:grpSpPr>
          <a:xfrm>
            <a:off x="9289345" y="2581280"/>
            <a:ext cx="1591667" cy="477677"/>
            <a:chOff x="9191757" y="2765372"/>
            <a:chExt cx="1592049" cy="477677"/>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6" y="2855860"/>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33" name="Picture 32" descr="Logo">
            <a:extLst>
              <a:ext uri="{FF2B5EF4-FFF2-40B4-BE49-F238E27FC236}">
                <a16:creationId xmlns:a16="http://schemas.microsoft.com/office/drawing/2014/main" id="{90F6BF5B-D558-4215-8F07-87F17CD70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845" y="2713306"/>
            <a:ext cx="922936" cy="300984"/>
          </a:xfrm>
          <a:prstGeom prst="rect">
            <a:avLst/>
          </a:prstGeom>
        </p:spPr>
      </p:pic>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2357446926"/>
              </p:ext>
            </p:extLst>
          </p:nvPr>
        </p:nvGraphicFramePr>
        <p:xfrm>
          <a:off x="8026685" y="2342327"/>
          <a:ext cx="3338859" cy="3289212"/>
        </p:xfrm>
        <a:graphic>
          <a:graphicData uri="http://schemas.openxmlformats.org/drawingml/2006/chart">
            <c:chart xmlns:c="http://schemas.openxmlformats.org/drawingml/2006/chart" xmlns:r="http://schemas.openxmlformats.org/officeDocument/2006/relationships" r:id="rId4"/>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7932997" y="3800770"/>
            <a:ext cx="2326273" cy="18307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Where Exposure To Fake News Is Highest | Statista">
            <a:extLst>
              <a:ext uri="{FF2B5EF4-FFF2-40B4-BE49-F238E27FC236}">
                <a16:creationId xmlns:a16="http://schemas.microsoft.com/office/drawing/2014/main" id="{7351DD92-44F9-257C-0C92-F78866559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973" y="3673859"/>
            <a:ext cx="3059487"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00+ Fake News Pictures [HD] | Download Free Images on Unsplash">
            <a:extLst>
              <a:ext uri="{FF2B5EF4-FFF2-40B4-BE49-F238E27FC236}">
                <a16:creationId xmlns:a16="http://schemas.microsoft.com/office/drawing/2014/main" id="{2947BE1E-5C15-54C4-4027-AA7109BB8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8695" y="1694133"/>
            <a:ext cx="2857500"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Percent Chart" descr="Percent chart&#10;">
            <a:extLst>
              <a:ext uri="{FF2B5EF4-FFF2-40B4-BE49-F238E27FC236}">
                <a16:creationId xmlns:a16="http://schemas.microsoft.com/office/drawing/2014/main" id="{6BF0146D-7840-B2DA-B05A-25F81DAC2A1C}"/>
              </a:ext>
            </a:extLst>
          </p:cNvPr>
          <p:cNvGrpSpPr/>
          <p:nvPr/>
        </p:nvGrpSpPr>
        <p:grpSpPr>
          <a:xfrm>
            <a:off x="10934941" y="4050453"/>
            <a:ext cx="1207538" cy="1113414"/>
            <a:chOff x="4547093" y="1223945"/>
            <a:chExt cx="1645920" cy="1645973"/>
          </a:xfrm>
        </p:grpSpPr>
        <p:sp>
          <p:nvSpPr>
            <p:cNvPr id="34" name="Outer Oval">
              <a:extLst>
                <a:ext uri="{FF2B5EF4-FFF2-40B4-BE49-F238E27FC236}">
                  <a16:creationId xmlns:a16="http://schemas.microsoft.com/office/drawing/2014/main" id="{126E4C84-262D-93EF-0756-725BC326ACE8}"/>
                </a:ext>
              </a:extLst>
            </p:cNvPr>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35" name="dots">
              <a:extLst>
                <a:ext uri="{FF2B5EF4-FFF2-40B4-BE49-F238E27FC236}">
                  <a16:creationId xmlns:a16="http://schemas.microsoft.com/office/drawing/2014/main" id="{1B911D11-0D6A-7BCC-B667-BC6239D83E2F}"/>
                </a:ext>
              </a:extLst>
            </p:cNvPr>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37" name="Excel Chart">
              <a:extLst>
                <a:ext uri="{FF2B5EF4-FFF2-40B4-BE49-F238E27FC236}">
                  <a16:creationId xmlns:a16="http://schemas.microsoft.com/office/drawing/2014/main" id="{0AAD580E-7707-0492-CC12-9CF7AF93A557}"/>
                </a:ext>
              </a:extLst>
            </p:cNvPr>
            <p:cNvGraphicFramePr>
              <a:graphicFrameLocks noChangeAspect="1"/>
            </p:cNvGraphicFramePr>
            <p:nvPr>
              <p:extLst>
                <p:ext uri="{D42A27DB-BD31-4B8C-83A1-F6EECF244321}">
                  <p14:modId xmlns:p14="http://schemas.microsoft.com/office/powerpoint/2010/main" val="159329013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7"/>
            </a:graphicData>
          </a:graphic>
        </p:graphicFrame>
      </p:grpSp>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BA01-5F55-7110-4EF9-FB5937562E52}"/>
              </a:ext>
            </a:extLst>
          </p:cNvPr>
          <p:cNvSpPr>
            <a:spLocks noGrp="1"/>
          </p:cNvSpPr>
          <p:nvPr>
            <p:ph type="title"/>
          </p:nvPr>
        </p:nvSpPr>
        <p:spPr/>
        <p:txBody>
          <a:bodyPr/>
          <a:lstStyle/>
          <a:p>
            <a:endParaRPr lang="en-IN"/>
          </a:p>
        </p:txBody>
      </p:sp>
      <p:pic>
        <p:nvPicPr>
          <p:cNvPr id="1026" name="Picture 2" descr="TensorFlow's Neural Structured Learning Makes Deep Learning Super Easy">
            <a:extLst>
              <a:ext uri="{FF2B5EF4-FFF2-40B4-BE49-F238E27FC236}">
                <a16:creationId xmlns:a16="http://schemas.microsoft.com/office/drawing/2014/main" id="{9C92DE23-F9D7-27EF-F54B-B2335425D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9488"/>
            <a:ext cx="12192000" cy="489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212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C183D7F6-B498-43B3-948B-1728B52AA6E4}">
                <adec:decorative xmlns:adec="http://schemas.microsoft.com/office/drawing/2017/decorative" val="1"/>
              </a:ext>
            </a:extLst>
          </p:cNvPr>
          <p:cNvCxnSpPr/>
          <p:nvPr/>
        </p:nvCxnSpPr>
        <p:spPr>
          <a:xfrm>
            <a:off x="1888502" y="3935534"/>
            <a:ext cx="578586" cy="0"/>
          </a:xfrm>
          <a:prstGeom prst="line">
            <a:avLst/>
          </a:prstGeom>
          <a:noFill/>
          <a:ln w="31750" cap="rnd" cmpd="sng" algn="ctr">
            <a:solidFill>
              <a:schemeClr val="accent2">
                <a:alpha val="68000"/>
              </a:schemeClr>
            </a:solidFill>
            <a:prstDash val="sysDot"/>
          </a:ln>
          <a:effectLst/>
        </p:spPr>
      </p:cxnSp>
      <p:cxnSp>
        <p:nvCxnSpPr>
          <p:cNvPr id="35" name="Straight Connector 34">
            <a:extLst>
              <a:ext uri="{C183D7F6-B498-43B3-948B-1728B52AA6E4}">
                <adec:decorative xmlns:adec="http://schemas.microsoft.com/office/drawing/2017/decorative" val="1"/>
              </a:ext>
            </a:extLst>
          </p:cNvPr>
          <p:cNvCxnSpPr/>
          <p:nvPr/>
        </p:nvCxnSpPr>
        <p:spPr>
          <a:xfrm>
            <a:off x="3914616" y="3935534"/>
            <a:ext cx="578586" cy="0"/>
          </a:xfrm>
          <a:prstGeom prst="line">
            <a:avLst/>
          </a:prstGeom>
          <a:noFill/>
          <a:ln w="31750" cap="rnd" cmpd="sng" algn="ctr">
            <a:solidFill>
              <a:schemeClr val="accent2">
                <a:alpha val="68000"/>
              </a:schemeClr>
            </a:solidFill>
            <a:prstDash val="sysDot"/>
          </a:ln>
          <a:effectLst/>
        </p:spPr>
      </p:cxnSp>
      <p:cxnSp>
        <p:nvCxnSpPr>
          <p:cNvPr id="36" name="Straight Connector 35">
            <a:extLst>
              <a:ext uri="{C183D7F6-B498-43B3-948B-1728B52AA6E4}">
                <adec:decorative xmlns:adec="http://schemas.microsoft.com/office/drawing/2017/decorative" val="1"/>
              </a:ext>
            </a:extLst>
          </p:cNvPr>
          <p:cNvCxnSpPr/>
          <p:nvPr/>
        </p:nvCxnSpPr>
        <p:spPr>
          <a:xfrm>
            <a:off x="5902658" y="3935534"/>
            <a:ext cx="578586" cy="0"/>
          </a:xfrm>
          <a:prstGeom prst="line">
            <a:avLst/>
          </a:prstGeom>
          <a:noFill/>
          <a:ln w="31750" cap="rnd" cmpd="sng" algn="ctr">
            <a:solidFill>
              <a:schemeClr val="accent2">
                <a:alpha val="68000"/>
              </a:schemeClr>
            </a:solidFill>
            <a:prstDash val="sysDot"/>
          </a:ln>
          <a:effectLst/>
        </p:spPr>
      </p:cxnSp>
      <p:cxnSp>
        <p:nvCxnSpPr>
          <p:cNvPr id="49" name="Straight Connector 48">
            <a:extLst>
              <a:ext uri="{C183D7F6-B498-43B3-948B-1728B52AA6E4}">
                <adec:decorative xmlns:adec="http://schemas.microsoft.com/office/drawing/2017/decorative" val="1"/>
              </a:ext>
            </a:extLst>
          </p:cNvPr>
          <p:cNvCxnSpPr/>
          <p:nvPr/>
        </p:nvCxnSpPr>
        <p:spPr>
          <a:xfrm>
            <a:off x="1888502" y="2256941"/>
            <a:ext cx="578586" cy="0"/>
          </a:xfrm>
          <a:prstGeom prst="line">
            <a:avLst/>
          </a:prstGeom>
          <a:noFill/>
          <a:ln w="31750" cap="rnd" cmpd="sng" algn="ctr">
            <a:solidFill>
              <a:schemeClr val="accent2">
                <a:alpha val="68000"/>
              </a:schemeClr>
            </a:solidFill>
            <a:prstDash val="sysDot"/>
          </a:ln>
          <a:effectLst/>
        </p:spPr>
      </p:cxnSp>
      <p:cxnSp>
        <p:nvCxnSpPr>
          <p:cNvPr id="54" name="Straight Connector 53">
            <a:extLst>
              <a:ext uri="{C183D7F6-B498-43B3-948B-1728B52AA6E4}">
                <adec:decorative xmlns:adec="http://schemas.microsoft.com/office/drawing/2017/decorative" val="1"/>
              </a:ext>
            </a:extLst>
          </p:cNvPr>
          <p:cNvCxnSpPr/>
          <p:nvPr/>
        </p:nvCxnSpPr>
        <p:spPr>
          <a:xfrm>
            <a:off x="3914616" y="2256941"/>
            <a:ext cx="578586" cy="0"/>
          </a:xfrm>
          <a:prstGeom prst="line">
            <a:avLst/>
          </a:prstGeom>
          <a:noFill/>
          <a:ln w="31750" cap="rnd" cmpd="sng" algn="ctr">
            <a:solidFill>
              <a:schemeClr val="accent2">
                <a:alpha val="68000"/>
              </a:schemeClr>
            </a:solidFill>
            <a:prstDash val="sysDot"/>
          </a:ln>
          <a:effectLst/>
        </p:spPr>
      </p:cxnSp>
      <p:cxnSp>
        <p:nvCxnSpPr>
          <p:cNvPr id="55" name="Straight Connector 54">
            <a:extLst>
              <a:ext uri="{C183D7F6-B498-43B3-948B-1728B52AA6E4}">
                <adec:decorative xmlns:adec="http://schemas.microsoft.com/office/drawing/2017/decorative" val="1"/>
              </a:ext>
            </a:extLst>
          </p:cNvPr>
          <p:cNvCxnSpPr/>
          <p:nvPr/>
        </p:nvCxnSpPr>
        <p:spPr>
          <a:xfrm>
            <a:off x="5902658" y="2256941"/>
            <a:ext cx="578586" cy="0"/>
          </a:xfrm>
          <a:prstGeom prst="line">
            <a:avLst/>
          </a:prstGeom>
          <a:noFill/>
          <a:ln w="31750" cap="rnd" cmpd="sng" algn="ctr">
            <a:solidFill>
              <a:schemeClr val="accent2">
                <a:alpha val="68000"/>
              </a:schemeClr>
            </a:solidFill>
            <a:prstDash val="sysDot"/>
          </a:ln>
          <a:effectLst/>
        </p:spPr>
      </p:cxnSp>
      <p:sp>
        <p:nvSpPr>
          <p:cNvPr id="3" name="Title 2"/>
          <p:cNvSpPr>
            <a:spLocks noGrp="1"/>
          </p:cNvSpPr>
          <p:nvPr>
            <p:ph type="title"/>
          </p:nvPr>
        </p:nvSpPr>
        <p:spPr>
          <a:xfrm>
            <a:off x="0" y="0"/>
            <a:ext cx="12192000" cy="1050758"/>
          </a:xfrm>
        </p:spPr>
        <p:txBody>
          <a:bodyPr/>
          <a:lstStyle/>
          <a:p>
            <a:r>
              <a:rPr lang="en-US" b="1" dirty="0">
                <a:latin typeface="+mn-lt"/>
              </a:rPr>
              <a:t>FAKE NEWS DETECTION</a:t>
            </a:r>
          </a:p>
        </p:txBody>
      </p:sp>
      <p:grpSp>
        <p:nvGrpSpPr>
          <p:cNvPr id="77" name="Percent Chart" descr="Percent chart&#10;"/>
          <p:cNvGrpSpPr/>
          <p:nvPr/>
        </p:nvGrpSpPr>
        <p:grpSpPr>
          <a:xfrm>
            <a:off x="4417872" y="3045182"/>
            <a:ext cx="1645920" cy="1645973"/>
            <a:chOff x="4547093" y="1223945"/>
            <a:chExt cx="1645920" cy="1645973"/>
          </a:xfrm>
        </p:grpSpPr>
        <p:sp>
          <p:nvSpPr>
            <p:cNvPr id="78"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79"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80" name="Excel Chart"/>
            <p:cNvGraphicFramePr>
              <a:graphicFrameLocks noChangeAspect="1"/>
            </p:cNvGraphicFramePr>
            <p:nvPr>
              <p:extLst>
                <p:ext uri="{D42A27DB-BD31-4B8C-83A1-F6EECF244321}">
                  <p14:modId xmlns:p14="http://schemas.microsoft.com/office/powerpoint/2010/main" val="4037172237"/>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9" name="Percent Chart" descr="Percent chart&#10;"/>
          <p:cNvGrpSpPr/>
          <p:nvPr/>
        </p:nvGrpSpPr>
        <p:grpSpPr>
          <a:xfrm>
            <a:off x="2266190" y="1433955"/>
            <a:ext cx="1645920" cy="1645973"/>
            <a:chOff x="4547093" y="1223945"/>
            <a:chExt cx="1645920" cy="1645973"/>
          </a:xfrm>
        </p:grpSpPr>
        <p:sp>
          <p:nvSpPr>
            <p:cNvPr id="90"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91"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9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50" name="Percent Chart" descr="Percent chart&#10;"/>
          <p:cNvGrpSpPr/>
          <p:nvPr/>
        </p:nvGrpSpPr>
        <p:grpSpPr>
          <a:xfrm>
            <a:off x="6442093" y="1375870"/>
            <a:ext cx="1645920" cy="1645973"/>
            <a:chOff x="4547093" y="1223945"/>
            <a:chExt cx="1645920" cy="1645973"/>
          </a:xfrm>
        </p:grpSpPr>
        <p:sp>
          <p:nvSpPr>
            <p:cNvPr id="51"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53"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52"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85" name="Percent Chart" descr="Percent chart&#10;"/>
          <p:cNvGrpSpPr/>
          <p:nvPr/>
        </p:nvGrpSpPr>
        <p:grpSpPr>
          <a:xfrm>
            <a:off x="4546031" y="4916869"/>
            <a:ext cx="1645920" cy="1645973"/>
            <a:chOff x="4547093" y="1223945"/>
            <a:chExt cx="1645920" cy="1645973"/>
          </a:xfrm>
        </p:grpSpPr>
        <p:sp>
          <p:nvSpPr>
            <p:cNvPr id="86"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87"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88" name="Excel Chart"/>
            <p:cNvGraphicFramePr>
              <a:graphicFrameLocks noChangeAspect="1"/>
            </p:cNvGraphicFramePr>
            <p:nvPr>
              <p:extLst>
                <p:ext uri="{D42A27DB-BD31-4B8C-83A1-F6EECF244321}">
                  <p14:modId xmlns:p14="http://schemas.microsoft.com/office/powerpoint/2010/main" val="280626349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97" name="Percent Chart" descr="Percent chart&#10;"/>
          <p:cNvGrpSpPr/>
          <p:nvPr/>
        </p:nvGrpSpPr>
        <p:grpSpPr>
          <a:xfrm>
            <a:off x="2509356" y="4906959"/>
            <a:ext cx="1645920" cy="1645973"/>
            <a:chOff x="4547093" y="1223945"/>
            <a:chExt cx="1645920" cy="1645973"/>
          </a:xfrm>
        </p:grpSpPr>
        <p:sp>
          <p:nvSpPr>
            <p:cNvPr id="9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00" name="Excel Chart"/>
            <p:cNvGraphicFramePr>
              <a:graphicFrameLocks noChangeAspect="1"/>
            </p:cNvGraphicFramePr>
            <p:nvPr>
              <p:extLst>
                <p:ext uri="{D42A27DB-BD31-4B8C-83A1-F6EECF244321}">
                  <p14:modId xmlns:p14="http://schemas.microsoft.com/office/powerpoint/2010/main" val="878469315"/>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6"/>
            </a:graphicData>
          </a:graphic>
        </p:graphicFrame>
        <p:sp>
          <p:nvSpPr>
            <p:cNvPr id="99"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09" name="Percent Chart" descr="Percent chart&#10;"/>
          <p:cNvGrpSpPr/>
          <p:nvPr/>
        </p:nvGrpSpPr>
        <p:grpSpPr>
          <a:xfrm>
            <a:off x="234826" y="3037999"/>
            <a:ext cx="1645920" cy="1645973"/>
            <a:chOff x="4547093" y="1223945"/>
            <a:chExt cx="1645920" cy="1645973"/>
          </a:xfrm>
        </p:grpSpPr>
        <p:sp>
          <p:nvSpPr>
            <p:cNvPr id="110"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1" name="Excel Chart"/>
            <p:cNvGraphicFramePr>
              <a:graphicFrameLocks noChangeAspect="1"/>
            </p:cNvGraphicFramePr>
            <p:nvPr>
              <p:extLst>
                <p:ext uri="{D42A27DB-BD31-4B8C-83A1-F6EECF244321}">
                  <p14:modId xmlns:p14="http://schemas.microsoft.com/office/powerpoint/2010/main" val="703926746"/>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7"/>
            </a:graphicData>
          </a:graphic>
        </p:graphicFrame>
        <p:sp>
          <p:nvSpPr>
            <p:cNvPr id="112"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3" name="Percent Chart" descr="Percent chart&#10;"/>
          <p:cNvGrpSpPr/>
          <p:nvPr/>
        </p:nvGrpSpPr>
        <p:grpSpPr>
          <a:xfrm>
            <a:off x="2356441" y="3089838"/>
            <a:ext cx="1645920" cy="1645973"/>
            <a:chOff x="4547093" y="1223945"/>
            <a:chExt cx="1645920" cy="1645973"/>
          </a:xfrm>
        </p:grpSpPr>
        <p:sp>
          <p:nvSpPr>
            <p:cNvPr id="114"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5" name="Excel Chart"/>
            <p:cNvGraphicFramePr>
              <a:graphicFrameLocks noChangeAspect="1"/>
            </p:cNvGraphicFramePr>
            <p:nvPr>
              <p:extLst>
                <p:ext uri="{D42A27DB-BD31-4B8C-83A1-F6EECF244321}">
                  <p14:modId xmlns:p14="http://schemas.microsoft.com/office/powerpoint/2010/main" val="868624928"/>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8"/>
            </a:graphicData>
          </a:graphic>
        </p:graphicFrame>
        <p:sp>
          <p:nvSpPr>
            <p:cNvPr id="116" name="dots / line"/>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17" name="Percent Chart" descr="Percent chart&#10;"/>
          <p:cNvGrpSpPr/>
          <p:nvPr/>
        </p:nvGrpSpPr>
        <p:grpSpPr>
          <a:xfrm>
            <a:off x="6380456" y="3122967"/>
            <a:ext cx="1645920" cy="1645973"/>
            <a:chOff x="4547093" y="1223945"/>
            <a:chExt cx="1645920" cy="1645973"/>
          </a:xfrm>
        </p:grpSpPr>
        <p:sp>
          <p:nvSpPr>
            <p:cNvPr id="11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19" name="Excel Chart"/>
            <p:cNvGraphicFramePr>
              <a:graphicFrameLocks noChangeAspect="1"/>
            </p:cNvGraphicFramePr>
            <p:nvPr>
              <p:extLst>
                <p:ext uri="{D42A27DB-BD31-4B8C-83A1-F6EECF244321}">
                  <p14:modId xmlns:p14="http://schemas.microsoft.com/office/powerpoint/2010/main" val="3305006293"/>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9"/>
            </a:graphicData>
          </a:graphic>
        </p:graphicFrame>
        <p:sp>
          <p:nvSpPr>
            <p:cNvPr id="120"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1" name="Percent Chart" descr="Percent chart&#10;"/>
          <p:cNvGrpSpPr/>
          <p:nvPr/>
        </p:nvGrpSpPr>
        <p:grpSpPr>
          <a:xfrm>
            <a:off x="376829" y="4999900"/>
            <a:ext cx="1645920" cy="1645973"/>
            <a:chOff x="4547093" y="1223945"/>
            <a:chExt cx="1645920" cy="1645973"/>
          </a:xfrm>
        </p:grpSpPr>
        <p:sp>
          <p:nvSpPr>
            <p:cNvPr id="122" name="Outer Oval"/>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24"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23" name="Excel Chart"/>
            <p:cNvGraphicFramePr>
              <a:graphicFrameLocks noChangeAspect="1"/>
            </p:cNvGraphicFramePr>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0"/>
            </a:graphicData>
          </a:graphic>
        </p:graphicFrame>
      </p:grpSp>
      <p:grpSp>
        <p:nvGrpSpPr>
          <p:cNvPr id="125" name="Percent Chart" descr="Percent chart&#10;"/>
          <p:cNvGrpSpPr/>
          <p:nvPr/>
        </p:nvGrpSpPr>
        <p:grpSpPr>
          <a:xfrm>
            <a:off x="4315724" y="1415463"/>
            <a:ext cx="1645920" cy="1645973"/>
            <a:chOff x="4547093" y="1223945"/>
            <a:chExt cx="1645920" cy="1645973"/>
          </a:xfrm>
        </p:grpSpPr>
        <p:sp>
          <p:nvSpPr>
            <p:cNvPr id="126" name="Outer Oval"/>
            <p:cNvSpPr>
              <a:spLocks noChangeAspect="1"/>
            </p:cNvSpPr>
            <p:nvPr/>
          </p:nvSpPr>
          <p:spPr>
            <a:xfrm>
              <a:off x="4646290" y="1323168"/>
              <a:ext cx="1447527" cy="1447527"/>
            </a:xfrm>
            <a:prstGeom prst="ellipse">
              <a:avLst/>
            </a:prstGeom>
            <a:solidFill>
              <a:srgbClr val="004568"/>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27" name="Excel Chart"/>
            <p:cNvGraphicFramePr>
              <a:graphicFrameLocks noChangeAspect="1"/>
            </p:cNvGraphicFramePr>
            <p:nvPr>
              <p:extLst>
                <p:ext uri="{D42A27DB-BD31-4B8C-83A1-F6EECF244321}">
                  <p14:modId xmlns:p14="http://schemas.microsoft.com/office/powerpoint/2010/main" val="357752656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1"/>
            </a:graphicData>
          </a:graphic>
        </p:graphicFrame>
        <p:sp>
          <p:nvSpPr>
            <p:cNvPr id="128" name="dots / line"/>
            <p:cNvSpPr>
              <a:spLocks noChangeAspect="1"/>
            </p:cNvSpPr>
            <p:nvPr/>
          </p:nvSpPr>
          <p:spPr>
            <a:xfrm>
              <a:off x="4783558" y="1460436"/>
              <a:ext cx="1172990" cy="1172990"/>
            </a:xfrm>
            <a:prstGeom prst="ellipse">
              <a:avLst/>
            </a:prstGeom>
            <a:noFill/>
            <a:ln w="40005" cap="rnd" cmpd="sng" algn="ctr">
              <a:solidFill>
                <a:schemeClr val="accent4"/>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9" name="Percent Chart" descr="Percent chart&#10;"/>
          <p:cNvGrpSpPr/>
          <p:nvPr/>
        </p:nvGrpSpPr>
        <p:grpSpPr>
          <a:xfrm>
            <a:off x="277633" y="1450265"/>
            <a:ext cx="1645920" cy="1645973"/>
            <a:chOff x="4547093" y="1223945"/>
            <a:chExt cx="1645920" cy="1645973"/>
          </a:xfrm>
        </p:grpSpPr>
        <p:sp>
          <p:nvSpPr>
            <p:cNvPr id="130" name="Outer Oval"/>
            <p:cNvSpPr>
              <a:spLocks noChangeAspect="1"/>
            </p:cNvSpPr>
            <p:nvPr/>
          </p:nvSpPr>
          <p:spPr>
            <a:xfrm>
              <a:off x="4646290" y="1323168"/>
              <a:ext cx="1447527" cy="1447527"/>
            </a:xfrm>
            <a:prstGeom prst="ellipse">
              <a:avLst/>
            </a:prstGeom>
            <a:solidFill>
              <a:srgbClr val="FFFFFF"/>
            </a:solidFill>
            <a:ln w="28575" cap="flat" cmpd="sng" algn="ctr">
              <a:solidFill>
                <a:schemeClr val="accent3"/>
              </a:solid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32" name="dots"/>
            <p:cNvSpPr>
              <a:spLocks noChangeAspect="1"/>
            </p:cNvSpPr>
            <p:nvPr/>
          </p:nvSpPr>
          <p:spPr>
            <a:xfrm>
              <a:off x="4783558" y="1460436"/>
              <a:ext cx="1172990" cy="1172990"/>
            </a:xfrm>
            <a:prstGeom prst="ellipse">
              <a:avLst/>
            </a:prstGeom>
            <a:noFill/>
            <a:ln w="40005" cap="rnd" cmpd="sng" algn="ctr">
              <a:solidFill>
                <a:schemeClr val="accent2">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31" name="Excel Chart"/>
            <p:cNvGraphicFramePr>
              <a:graphicFrameLocks noChangeAspect="1"/>
            </p:cNvGraphicFramePr>
            <p:nvPr>
              <p:extLst>
                <p:ext uri="{D42A27DB-BD31-4B8C-83A1-F6EECF244321}">
                  <p14:modId xmlns:p14="http://schemas.microsoft.com/office/powerpoint/2010/main" val="256767294"/>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12"/>
            </a:graphicData>
          </a:graphic>
        </p:graphicFrame>
      </p:grpSp>
      <p:graphicFrame>
        <p:nvGraphicFramePr>
          <p:cNvPr id="20" name="Table 19"/>
          <p:cNvGraphicFramePr>
            <a:graphicFrameLocks noGrp="1"/>
          </p:cNvGraphicFramePr>
          <p:nvPr>
            <p:extLst>
              <p:ext uri="{D42A27DB-BD31-4B8C-83A1-F6EECF244321}">
                <p14:modId xmlns:p14="http://schemas.microsoft.com/office/powerpoint/2010/main" val="2449530569"/>
              </p:ext>
            </p:extLst>
          </p:nvPr>
        </p:nvGraphicFramePr>
        <p:xfrm>
          <a:off x="8423674" y="1347536"/>
          <a:ext cx="3654923" cy="10443460"/>
        </p:xfrm>
        <a:graphic>
          <a:graphicData uri="http://schemas.openxmlformats.org/drawingml/2006/table">
            <a:tbl>
              <a:tblPr firstRow="1">
                <a:tableStyleId>{5C22544A-7EE6-4342-B048-85BDC9FD1C3A}</a:tableStyleId>
              </a:tblPr>
              <a:tblGrid>
                <a:gridCol w="3654923">
                  <a:extLst>
                    <a:ext uri="{9D8B030D-6E8A-4147-A177-3AD203B41FA5}">
                      <a16:colId xmlns:a16="http://schemas.microsoft.com/office/drawing/2014/main" val="493813631"/>
                    </a:ext>
                  </a:extLst>
                </a:gridCol>
              </a:tblGrid>
              <a:tr h="40803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u="none" dirty="0">
                          <a:solidFill>
                            <a:schemeClr val="bg1"/>
                          </a:solidFill>
                          <a:effectLst/>
                          <a:latin typeface="Times New Roman" panose="02020603050405020304" pitchFamily="18" charset="0"/>
                          <a:cs typeface="Times New Roman" panose="02020603050405020304" pitchFamily="18" charset="0"/>
                        </a:rPr>
                        <a:t>Fake news is false or misleading information presented as </a:t>
                      </a:r>
                      <a:r>
                        <a:rPr lang="en-US" sz="1200" b="1" i="0" u="none" strike="noStrike" dirty="0">
                          <a:solidFill>
                            <a:schemeClr val="bg1"/>
                          </a:solidFill>
                          <a:effectLst/>
                          <a:latin typeface="Times New Roman" panose="02020603050405020304" pitchFamily="18" charset="0"/>
                          <a:cs typeface="Times New Roman" panose="02020603050405020304" pitchFamily="18" charset="0"/>
                        </a:rPr>
                        <a:t>news</a:t>
                      </a:r>
                      <a:r>
                        <a:rPr lang="en-US" sz="1200" b="1" i="0" u="none" dirty="0">
                          <a:solidFill>
                            <a:schemeClr val="bg1"/>
                          </a:solidFill>
                          <a:effectLst/>
                          <a:latin typeface="Times New Roman" panose="02020603050405020304" pitchFamily="18" charset="0"/>
                          <a:cs typeface="Times New Roman" panose="02020603050405020304" pitchFamily="18" charset="0"/>
                        </a:rPr>
                        <a:t>. Fake news often has the aim of damaging the reputation of a person or entity, or making money through </a:t>
                      </a:r>
                      <a:r>
                        <a:rPr lang="en-US" sz="1200" b="1" i="0" u="none" strike="noStrike" dirty="0">
                          <a:solidFill>
                            <a:schemeClr val="bg1"/>
                          </a:solidFill>
                          <a:effectLst/>
                          <a:latin typeface="Times New Roman" panose="02020603050405020304" pitchFamily="18" charset="0"/>
                          <a:cs typeface="Times New Roman" panose="02020603050405020304" pitchFamily="18" charset="0"/>
                        </a:rPr>
                        <a:t>advertising</a:t>
                      </a:r>
                      <a:r>
                        <a:rPr lang="en-US" sz="1200" b="1" i="0" u="none" dirty="0">
                          <a:solidFill>
                            <a:schemeClr val="bg1"/>
                          </a:solidFill>
                          <a:effectLst/>
                          <a:latin typeface="Times New Roman" panose="02020603050405020304" pitchFamily="18" charset="0"/>
                          <a:cs typeface="Times New Roman" panose="02020603050405020304" pitchFamily="18" charset="0"/>
                        </a:rPr>
                        <a:t> revenue. Although false news has always been spread throughout history, the term "fake news" was first used in the 1890s when sensational reports in newspapers were common. Nevertheless, the term does not have a fixed definition and has been applied broadly to any type of false information. It's also been used by high-profile people to apply to any news unfavorable to them. Fake news is false or misleading information presented as </a:t>
                      </a:r>
                      <a:r>
                        <a:rPr lang="en-US" sz="1200" b="1" i="0" u="none" strike="noStrike" dirty="0">
                          <a:solidFill>
                            <a:schemeClr val="bg1"/>
                          </a:solidFill>
                          <a:effectLst/>
                          <a:latin typeface="Times New Roman" panose="02020603050405020304" pitchFamily="18" charset="0"/>
                          <a:cs typeface="Times New Roman" panose="02020603050405020304" pitchFamily="18" charset="0"/>
                        </a:rPr>
                        <a:t>news</a:t>
                      </a:r>
                      <a:r>
                        <a:rPr lang="en-US" sz="1200" b="1" i="0" u="none" dirty="0">
                          <a:solidFill>
                            <a:schemeClr val="bg1"/>
                          </a:solidFill>
                          <a:effectLst/>
                          <a:latin typeface="Times New Roman" panose="02020603050405020304" pitchFamily="18" charset="0"/>
                          <a:cs typeface="Times New Roman" panose="02020603050405020304" pitchFamily="18" charset="0"/>
                        </a:rPr>
                        <a:t>. Fake news often has the aim of damaging the reputation of a person or entity, or making money through </a:t>
                      </a:r>
                      <a:r>
                        <a:rPr lang="en-US" sz="1200" b="1" i="0" u="none" strike="noStrike" dirty="0">
                          <a:solidFill>
                            <a:schemeClr val="bg1"/>
                          </a:solidFill>
                          <a:effectLst/>
                          <a:latin typeface="Times New Roman" panose="02020603050405020304" pitchFamily="18" charset="0"/>
                          <a:cs typeface="Times New Roman" panose="02020603050405020304" pitchFamily="18" charset="0"/>
                        </a:rPr>
                        <a:t>advertising</a:t>
                      </a:r>
                      <a:r>
                        <a:rPr lang="en-US" sz="1200" b="1" i="0" u="none" dirty="0">
                          <a:solidFill>
                            <a:schemeClr val="bg1"/>
                          </a:solidFill>
                          <a:effectLst/>
                          <a:latin typeface="Times New Roman" panose="02020603050405020304" pitchFamily="18" charset="0"/>
                          <a:cs typeface="Times New Roman" panose="02020603050405020304" pitchFamily="18" charset="0"/>
                        </a:rPr>
                        <a:t> revenue. Although false news has always been spread throughout history, the term "fake news" was first used in the 1890s when sensational reports in newspapers were common. Nevertheless, the term does not have a fixed definition and has been applied broadly to any type of false information. It's also been used by high-profile people to apply to any news unfavorable to them.</a:t>
                      </a:r>
                      <a:endParaRPr lang="en-US" sz="1200" b="1" u="none" spc="30" baseline="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1200" b="1" u="none" dirty="0">
                        <a:solidFill>
                          <a:schemeClr val="bg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08037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1" u="none" spc="30" baseline="0" dirty="0">
                        <a:solidFill>
                          <a:schemeClr val="bg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69355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1" u="none" spc="30" dirty="0">
                        <a:solidFill>
                          <a:schemeClr val="bg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1252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1" u="none" spc="30" dirty="0">
                        <a:solidFill>
                          <a:schemeClr val="bg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69355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1" u="none" spc="30" dirty="0">
                        <a:solidFill>
                          <a:schemeClr val="bg1"/>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cxnSp>
        <p:nvCxnSpPr>
          <p:cNvPr id="56" name="Straight Connector 55">
            <a:extLst>
              <a:ext uri="{FF2B5EF4-FFF2-40B4-BE49-F238E27FC236}">
                <a16:creationId xmlns:a16="http://schemas.microsoft.com/office/drawing/2014/main" id="{193AA433-3856-F2BB-AE4F-F0787AF57924}"/>
              </a:ext>
              <a:ext uri="{C183D7F6-B498-43B3-948B-1728B52AA6E4}">
                <adec:decorative xmlns:adec="http://schemas.microsoft.com/office/drawing/2017/decorative" val="1"/>
              </a:ext>
            </a:extLst>
          </p:cNvPr>
          <p:cNvCxnSpPr/>
          <p:nvPr/>
        </p:nvCxnSpPr>
        <p:spPr>
          <a:xfrm>
            <a:off x="4199471" y="5743469"/>
            <a:ext cx="578586" cy="0"/>
          </a:xfrm>
          <a:prstGeom prst="line">
            <a:avLst/>
          </a:prstGeom>
          <a:noFill/>
          <a:ln w="31750" cap="rnd" cmpd="sng" algn="ctr">
            <a:solidFill>
              <a:schemeClr val="accent2">
                <a:alpha val="68000"/>
              </a:schemeClr>
            </a:solidFill>
            <a:prstDash val="sysDot"/>
          </a:ln>
          <a:effectLst/>
        </p:spPr>
      </p:cxnSp>
      <p:cxnSp>
        <p:nvCxnSpPr>
          <p:cNvPr id="58" name="Straight Connector 57">
            <a:extLst>
              <a:ext uri="{FF2B5EF4-FFF2-40B4-BE49-F238E27FC236}">
                <a16:creationId xmlns:a16="http://schemas.microsoft.com/office/drawing/2014/main" id="{D026C626-2115-CEFC-9165-2B14B9397F7F}"/>
              </a:ext>
              <a:ext uri="{C183D7F6-B498-43B3-948B-1728B52AA6E4}">
                <adec:decorative xmlns:adec="http://schemas.microsoft.com/office/drawing/2017/decorative" val="1"/>
              </a:ext>
            </a:extLst>
          </p:cNvPr>
          <p:cNvCxnSpPr/>
          <p:nvPr/>
        </p:nvCxnSpPr>
        <p:spPr>
          <a:xfrm>
            <a:off x="2022749" y="5739855"/>
            <a:ext cx="578586" cy="0"/>
          </a:xfrm>
          <a:prstGeom prst="line">
            <a:avLst/>
          </a:prstGeom>
          <a:noFill/>
          <a:ln w="31750" cap="rnd" cmpd="sng" algn="ctr">
            <a:solidFill>
              <a:schemeClr val="accent2">
                <a:alpha val="68000"/>
              </a:schemeClr>
            </a:solidFill>
            <a:prstDash val="sysDot"/>
          </a:ln>
          <a:effectLst/>
        </p:spPr>
      </p:cxnSp>
    </p:spTree>
    <p:extLst>
      <p:ext uri="{BB962C8B-B14F-4D97-AF65-F5344CB8AC3E}">
        <p14:creationId xmlns:p14="http://schemas.microsoft.com/office/powerpoint/2010/main" val="10198138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pPr algn="just"/>
            <a:r>
              <a:rPr lang="en-US" sz="3600" b="1" dirty="0">
                <a:solidFill>
                  <a:schemeClr val="accent3">
                    <a:lumMod val="75000"/>
                  </a:schemeClr>
                </a:solidFill>
                <a:latin typeface="+mn-lt"/>
                <a:cs typeface="Times New Roman" panose="02020603050405020304" pitchFamily="18" charset="0"/>
              </a:rPr>
              <a:t>                   PROJECT BUILDING</a:t>
            </a:r>
            <a:endParaRPr lang="en-US" sz="3600" b="1" dirty="0">
              <a:latin typeface="+mn-lt"/>
              <a:cs typeface="Times New Roman" panose="02020603050405020304" pitchFamily="18" charset="0"/>
            </a:endParaRPr>
          </a:p>
        </p:txBody>
      </p:sp>
      <p:sp>
        <p:nvSpPr>
          <p:cNvPr id="3" name="TextBox 2">
            <a:extLst>
              <a:ext uri="{FF2B5EF4-FFF2-40B4-BE49-F238E27FC236}">
                <a16:creationId xmlns:a16="http://schemas.microsoft.com/office/drawing/2014/main" id="{CAD98DBA-8FED-B096-782E-55846096DF25}"/>
              </a:ext>
            </a:extLst>
          </p:cNvPr>
          <p:cNvSpPr txBox="1"/>
          <p:nvPr/>
        </p:nvSpPr>
        <p:spPr>
          <a:xfrm flipH="1">
            <a:off x="-1" y="1254034"/>
            <a:ext cx="11922033" cy="2585323"/>
          </a:xfrm>
          <a:prstGeom prst="rect">
            <a:avLst/>
          </a:prstGeom>
          <a:noFill/>
        </p:spPr>
        <p:txBody>
          <a:bodyPr wrap="square" rtlCol="0">
            <a:spAutoFit/>
          </a:bodyPr>
          <a:lstStyle/>
          <a:p>
            <a:pPr algn="just"/>
            <a:r>
              <a:rPr lang="en-US" b="1" dirty="0">
                <a:solidFill>
                  <a:srgbClr val="000000"/>
                </a:solidFill>
                <a:effectLst/>
                <a:latin typeface="Times New Roman" panose="02020603050405020304" pitchFamily="18" charset="0"/>
                <a:cs typeface="Times New Roman" panose="02020603050405020304" pitchFamily="18" charset="0"/>
              </a:rPr>
              <a:t>1. The Data Set</a:t>
            </a:r>
            <a:endParaRPr lang="en-US" b="0" dirty="0">
              <a:solidFill>
                <a:srgbClr val="000000"/>
              </a:solidFill>
              <a:effectLst/>
              <a:latin typeface="Times New Roman" panose="02020603050405020304" pitchFamily="18" charset="0"/>
              <a:cs typeface="Times New Roman" panose="02020603050405020304" pitchFamily="18" charset="0"/>
            </a:endParaRPr>
          </a:p>
          <a:p>
            <a:pPr algn="just"/>
            <a:r>
              <a:rPr lang="en-US" b="0" dirty="0">
                <a:solidFill>
                  <a:srgbClr val="000000"/>
                </a:solidFill>
                <a:effectLst/>
                <a:latin typeface="Times New Roman" panose="02020603050405020304" pitchFamily="18" charset="0"/>
                <a:cs typeface="Times New Roman" panose="02020603050405020304" pitchFamily="18" charset="0"/>
              </a:rPr>
              <a:t>The dataset used in this article is taken from Kaggle that is publically available as the </a:t>
            </a:r>
            <a:r>
              <a:rPr lang="en-US" dirty="0">
                <a:solidFill>
                  <a:srgbClr val="000000"/>
                </a:solidFill>
                <a:latin typeface="Times New Roman" panose="02020603050405020304" pitchFamily="18" charset="0"/>
                <a:cs typeface="Times New Roman" panose="02020603050405020304" pitchFamily="18" charset="0"/>
              </a:rPr>
              <a:t>Fake and real news dataset</a:t>
            </a:r>
            <a:r>
              <a:rPr lang="en-US" b="0" dirty="0">
                <a:solidFill>
                  <a:srgbClr val="000000"/>
                </a:solidFill>
                <a:effectLst/>
                <a:latin typeface="Times New Roman" panose="02020603050405020304" pitchFamily="18" charset="0"/>
                <a:cs typeface="Times New Roman" panose="02020603050405020304" pitchFamily="18" charset="0"/>
              </a:rPr>
              <a:t>. This data set has two CSV files containing true and fake news. Each having Title, text, subject and date attributes. There are 21417 true news data and 23481 fake news data given in the true and fake CSV files respectively. To train the model for classification, we will add a column in both the datasets as real or fake.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2.</a:t>
            </a:r>
            <a:r>
              <a:rPr lang="en-US" b="1" dirty="0">
                <a:solidFill>
                  <a:srgbClr val="000000"/>
                </a:solidFill>
                <a:effectLst/>
                <a:latin typeface="Times New Roman" panose="02020603050405020304" pitchFamily="18" charset="0"/>
                <a:cs typeface="Times New Roman" panose="02020603050405020304" pitchFamily="18" charset="0"/>
              </a:rPr>
              <a:t> We will import all the required libraries.</a:t>
            </a:r>
          </a:p>
          <a:p>
            <a:pPr algn="just"/>
            <a:endParaRPr lang="en-US" b="1" dirty="0">
              <a:solidFill>
                <a:srgbClr val="000000"/>
              </a:solidFill>
              <a:effectLst/>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E248BB8-9D6C-E336-81B2-0F6EB1CF5355}"/>
              </a:ext>
            </a:extLst>
          </p:cNvPr>
          <p:cNvSpPr>
            <a:spLocks noChangeArrowheads="1"/>
          </p:cNvSpPr>
          <p:nvPr/>
        </p:nvSpPr>
        <p:spPr bwMode="auto">
          <a:xfrm>
            <a:off x="0" y="3291840"/>
            <a:ext cx="11922033" cy="23121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PANDAS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As we know that the dataset must be prepared before training. In this case, Pandas comes handy as it was developed specifically for data extraction and preparation.</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NumPy is a very popular python library for large multi-dimensional array and matrix processing, with the help of a large collection of high-level mathematical functions.</a:t>
            </a: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effectLst/>
                <a:latin typeface="Times New Roman" panose="02020603050405020304" pitchFamily="18" charset="0"/>
                <a:cs typeface="Times New Roman" panose="02020603050405020304" pitchFamily="18" charset="0"/>
              </a:rPr>
              <a:t>Scikit-learn is one of the most popular ML libraries for classical ML algorithms. It is built on top of two basic Python libraries, viz., NumPy and SciPy. Scikit-learn supports most of the supervised and unsupervised learning algorithms. Scikit-learn can also be used for data-mining and data-analysis, which makes it a great tool who is starting out with ML.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58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17419" y="0"/>
            <a:ext cx="12192000" cy="1050758"/>
          </a:xfrm>
          <a:solidFill>
            <a:schemeClr val="bg1">
              <a:lumMod val="95000"/>
              <a:alpha val="85000"/>
            </a:schemeClr>
          </a:solidFill>
        </p:spPr>
        <p:txBody>
          <a:bodyPr/>
          <a:lstStyle/>
          <a:p>
            <a:pPr algn="just"/>
            <a:r>
              <a:rPr lang="en-US" sz="2600" dirty="0">
                <a:solidFill>
                  <a:schemeClr val="accent3">
                    <a:lumMod val="75000"/>
                  </a:schemeClr>
                </a:solidFill>
                <a:latin typeface="Times New Roman" panose="02020603050405020304" pitchFamily="18" charset="0"/>
                <a:cs typeface="Times New Roman" panose="02020603050405020304" pitchFamily="18" charset="0"/>
              </a:rPr>
              <a:t>                             </a:t>
            </a:r>
            <a:r>
              <a:rPr lang="en-US" sz="3600" b="1" dirty="0">
                <a:solidFill>
                  <a:schemeClr val="accent3">
                    <a:lumMod val="75000"/>
                  </a:schemeClr>
                </a:solidFill>
                <a:latin typeface="+mn-lt"/>
                <a:cs typeface="Times New Roman" panose="02020603050405020304" pitchFamily="18" charset="0"/>
              </a:rPr>
              <a:t>PROJECT BUILDING</a:t>
            </a:r>
            <a:endParaRPr lang="en-US" sz="2600" b="1" dirty="0">
              <a:latin typeface="+mn-lt"/>
              <a:cs typeface="Times New Roman" panose="02020603050405020304" pitchFamily="18" charset="0"/>
            </a:endParaRPr>
          </a:p>
        </p:txBody>
      </p:sp>
      <p:sp>
        <p:nvSpPr>
          <p:cNvPr id="3" name="TextBox 2">
            <a:extLst>
              <a:ext uri="{FF2B5EF4-FFF2-40B4-BE49-F238E27FC236}">
                <a16:creationId xmlns:a16="http://schemas.microsoft.com/office/drawing/2014/main" id="{CAD98DBA-8FED-B096-782E-55846096DF25}"/>
              </a:ext>
            </a:extLst>
          </p:cNvPr>
          <p:cNvSpPr txBox="1"/>
          <p:nvPr/>
        </p:nvSpPr>
        <p:spPr>
          <a:xfrm flipH="1">
            <a:off x="235130" y="1254034"/>
            <a:ext cx="11686903" cy="369332"/>
          </a:xfrm>
          <a:prstGeom prst="rect">
            <a:avLst/>
          </a:prstGeom>
          <a:noFill/>
        </p:spPr>
        <p:txBody>
          <a:bodyPr wrap="square" rtlCol="0">
            <a:spAutoFit/>
          </a:bodyPr>
          <a:lstStyle/>
          <a:p>
            <a:pPr algn="just"/>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5C701F9-D406-66F9-740E-70FC36935066}"/>
              </a:ext>
            </a:extLst>
          </p:cNvPr>
          <p:cNvSpPr>
            <a:spLocks noChangeArrowheads="1"/>
          </p:cNvSpPr>
          <p:nvPr/>
        </p:nvSpPr>
        <p:spPr bwMode="auto">
          <a:xfrm>
            <a:off x="-28219" y="1117351"/>
            <a:ext cx="122028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After importing the libraries, we will read the CSV files in the program.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#Reading CSV files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pd.read_csv</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("True.csv")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fake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pd.read_csv</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("Fake.csv")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AB41A7A7-342E-CE3A-9236-B68B0763C4A2}"/>
              </a:ext>
            </a:extLst>
          </p:cNvPr>
          <p:cNvSpPr>
            <a:spLocks noChangeArrowheads="1"/>
          </p:cNvSpPr>
          <p:nvPr/>
        </p:nvSpPr>
        <p:spPr bwMode="auto">
          <a:xfrm>
            <a:off x="-28219" y="2317680"/>
            <a:ext cx="1217458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Here, we will add fake and true labels as the target attribute with both the datasets and create our main data set that combines both fake and real datasets.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#Specifying fake and real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fake['target'] = 'fake’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True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['target'] = 'true’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t>
            </a:r>
            <a:r>
              <a:rPr lang="en-IN" b="1" dirty="0">
                <a:effectLst/>
                <a:latin typeface="Times New Roman" panose="02020603050405020304" pitchFamily="18" charset="0"/>
                <a:cs typeface="Times New Roman" panose="02020603050405020304" pitchFamily="18" charset="0"/>
              </a:rPr>
              <a:t>Concatenate </a:t>
            </a:r>
            <a:r>
              <a:rPr lang="en-IN" b="1" dirty="0" err="1">
                <a:effectLst/>
                <a:latin typeface="Times New Roman" panose="02020603050405020304" pitchFamily="18" charset="0"/>
                <a:cs typeface="Times New Roman" panose="02020603050405020304" pitchFamily="18" charset="0"/>
              </a:rPr>
              <a:t>dataframes</a:t>
            </a:r>
            <a:r>
              <a:rPr lang="en-IN" b="1" dirty="0">
                <a:effectLst/>
                <a:latin typeface="Times New Roman" panose="02020603050405020304" pitchFamily="18" charset="0"/>
                <a:cs typeface="Times New Roman" panose="02020603050405020304" pitchFamily="18" charset="0"/>
              </a:rPr>
              <a:t>, Here we concatenate both fake and </a:t>
            </a:r>
            <a:r>
              <a:rPr lang="en-IN" b="1">
                <a:effectLst/>
                <a:latin typeface="Times New Roman" panose="02020603050405020304" pitchFamily="18" charset="0"/>
                <a:cs typeface="Times New Roman" panose="02020603050405020304" pitchFamily="18" charset="0"/>
              </a:rPr>
              <a:t>true data as news</a:t>
            </a:r>
            <a:endParaRPr lang="en-IN" b="1"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news = </a:t>
            </a:r>
            <a:r>
              <a:rPr lang="en-IN" b="0" dirty="0" err="1">
                <a:effectLst/>
                <a:latin typeface="Times New Roman" panose="02020603050405020304" pitchFamily="18" charset="0"/>
                <a:cs typeface="Times New Roman" panose="02020603050405020304" pitchFamily="18" charset="0"/>
              </a:rPr>
              <a:t>pd.concat</a:t>
            </a:r>
            <a:r>
              <a:rPr lang="en-IN" b="0" dirty="0">
                <a:effectLst/>
                <a:latin typeface="Times New Roman" panose="02020603050405020304" pitchFamily="18" charset="0"/>
                <a:cs typeface="Times New Roman" panose="02020603050405020304" pitchFamily="18" charset="0"/>
              </a:rPr>
              <a:t>([fake, true]).</a:t>
            </a:r>
            <a:r>
              <a:rPr lang="en-IN" b="0" dirty="0" err="1">
                <a:effectLst/>
                <a:latin typeface="Times New Roman" panose="02020603050405020304" pitchFamily="18" charset="0"/>
                <a:cs typeface="Times New Roman" panose="02020603050405020304" pitchFamily="18" charset="0"/>
              </a:rPr>
              <a:t>reset_index</a:t>
            </a:r>
            <a:r>
              <a:rPr lang="en-IN" b="0" dirty="0">
                <a:effectLst/>
                <a:latin typeface="Times New Roman" panose="02020603050405020304" pitchFamily="18" charset="0"/>
                <a:cs typeface="Times New Roman" panose="02020603050405020304" pitchFamily="18" charset="0"/>
              </a:rPr>
              <a:t>(drop = True)</a:t>
            </a:r>
          </a:p>
          <a:p>
            <a:r>
              <a:rPr lang="en-IN" b="0" dirty="0" err="1">
                <a:effectLst/>
                <a:latin typeface="Times New Roman" panose="02020603050405020304" pitchFamily="18" charset="0"/>
                <a:cs typeface="Times New Roman" panose="02020603050405020304" pitchFamily="18" charset="0"/>
              </a:rPr>
              <a:t>news.shape</a:t>
            </a:r>
            <a:endParaRPr lang="en-IN" b="0" dirty="0">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6F4CC996-7C38-7278-73B9-606D5C8B25BB}"/>
              </a:ext>
            </a:extLst>
          </p:cNvPr>
          <p:cNvSpPr>
            <a:spLocks noChangeArrowheads="1"/>
          </p:cNvSpPr>
          <p:nvPr/>
        </p:nvSpPr>
        <p:spPr bwMode="auto">
          <a:xfrm>
            <a:off x="0" y="5001985"/>
            <a:ext cx="1193945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Times New Roman" panose="02020603050405020304" pitchFamily="18" charset="0"/>
                <a:cs typeface="Times New Roman" panose="02020603050405020304" pitchFamily="18" charset="0"/>
              </a:rPr>
              <a:t>6</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After specifying the main dataset, we will define the train and test data set by splitting the main data set.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We have kept 20% of the data for testing the classifiers. This can be adjusted accordingly.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#Train-test split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x_train,x_test,y_train,y_test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train_test_split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(news['text’],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news.target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test_size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=0.2,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random_state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02492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sz="3600" b="1" dirty="0">
                <a:solidFill>
                  <a:schemeClr val="accent3">
                    <a:lumMod val="75000"/>
                  </a:schemeClr>
                </a:solidFill>
                <a:latin typeface="+mn-lt"/>
              </a:rPr>
              <a:t>PROJECT BUILDING</a:t>
            </a:r>
            <a:endParaRPr lang="en-US" sz="3600" b="1" dirty="0">
              <a:latin typeface="+mn-lt"/>
            </a:endParaRPr>
          </a:p>
        </p:txBody>
      </p:sp>
      <p:sp>
        <p:nvSpPr>
          <p:cNvPr id="5" name="TextBox 4">
            <a:extLst>
              <a:ext uri="{FF2B5EF4-FFF2-40B4-BE49-F238E27FC236}">
                <a16:creationId xmlns:a16="http://schemas.microsoft.com/office/drawing/2014/main" id="{82D64EC5-F928-C563-7AF8-35DA8DF58077}"/>
              </a:ext>
            </a:extLst>
          </p:cNvPr>
          <p:cNvSpPr txBox="1"/>
          <p:nvPr/>
        </p:nvSpPr>
        <p:spPr>
          <a:xfrm>
            <a:off x="0" y="1201783"/>
            <a:ext cx="12009120" cy="4093428"/>
          </a:xfrm>
          <a:prstGeom prst="rect">
            <a:avLst/>
          </a:prstGeom>
          <a:noFill/>
        </p:spPr>
        <p:txBody>
          <a:bodyPr wrap="square">
            <a:spAutoFit/>
          </a:bodyPr>
          <a:lstStyle/>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In the next step, we will classify the news texts as fake or true using classification algorithms. </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We will perform this classification using three algorithms one by one. </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First, we will obtain the term frequencies and count vectorizer that will be included as input attributes for the classification model and the target attribute that we have defined above will work as the output attribute. </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To bind the count vectorizer, TF-IDF and classification model together, the concept of the pipeline is used. </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A machine learning pipeline is used to help automate machine learning workflows. </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They operate by enabling a sequence of data to be transformed and correlated together in a model that can be tested and evaluated to achieve an outcome, whether positive or negative.</a:t>
            </a: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TF-IDF stands for “Term Frequency — Inverse Document Frequency”.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Machine learning algorithms often use numerical data, so when dealing with textual data or any </a:t>
            </a:r>
            <a:r>
              <a:rPr lang="en-US" sz="2000" dirty="0">
                <a:latin typeface="Times New Roman" panose="02020603050405020304" pitchFamily="18" charset="0"/>
                <a:cs typeface="Times New Roman" panose="02020603050405020304" pitchFamily="18" charset="0"/>
              </a:rPr>
              <a:t>natural language processing (NLP)</a:t>
            </a:r>
            <a:r>
              <a:rPr lang="en-US" sz="2000" i="0" dirty="0">
                <a:effectLst/>
                <a:latin typeface="Times New Roman" panose="02020603050405020304" pitchFamily="18" charset="0"/>
                <a:cs typeface="Times New Roman" panose="02020603050405020304" pitchFamily="18" charset="0"/>
              </a:rPr>
              <a:t> task, a sub-field of ML/AI dealing with text, that data first needs to be converted to a vector of numerical data by a process known as </a:t>
            </a:r>
            <a:r>
              <a:rPr lang="en-US" sz="2000" dirty="0">
                <a:latin typeface="Times New Roman" panose="02020603050405020304" pitchFamily="18" charset="0"/>
                <a:cs typeface="Times New Roman" panose="02020603050405020304" pitchFamily="18" charset="0"/>
              </a:rPr>
              <a:t>vectorization</a:t>
            </a:r>
            <a:r>
              <a:rPr lang="en-US" sz="2000" i="0" dirty="0">
                <a:effectLst/>
                <a:latin typeface="Times New Roman" panose="02020603050405020304" pitchFamily="18" charset="0"/>
                <a:cs typeface="Times New Roman" panose="02020603050405020304" pitchFamily="18" charset="0"/>
              </a:rPr>
              <a:t>. TF-IDF vectorization involves calculating the TF-IDF score for every word in your corpus relative to that document and then putting that information into a vector.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6329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b="1" dirty="0">
                <a:solidFill>
                  <a:schemeClr val="accent3">
                    <a:lumMod val="75000"/>
                  </a:schemeClr>
                </a:solidFill>
                <a:latin typeface="+mn-lt"/>
              </a:rPr>
              <a:t>LOGISTIC REGRESSION</a:t>
            </a:r>
            <a:endParaRPr lang="en-US" b="1" dirty="0">
              <a:latin typeface="+mn-lt"/>
            </a:endParaRPr>
          </a:p>
        </p:txBody>
      </p:sp>
      <p:sp>
        <p:nvSpPr>
          <p:cNvPr id="3" name="TextBox 2">
            <a:extLst>
              <a:ext uri="{FF2B5EF4-FFF2-40B4-BE49-F238E27FC236}">
                <a16:creationId xmlns:a16="http://schemas.microsoft.com/office/drawing/2014/main" id="{CAD98DBA-8FED-B096-782E-55846096DF25}"/>
              </a:ext>
            </a:extLst>
          </p:cNvPr>
          <p:cNvSpPr txBox="1"/>
          <p:nvPr/>
        </p:nvSpPr>
        <p:spPr>
          <a:xfrm flipH="1">
            <a:off x="235130" y="1254034"/>
            <a:ext cx="11686903" cy="2308324"/>
          </a:xfrm>
          <a:prstGeom prst="rect">
            <a:avLst/>
          </a:prstGeom>
          <a:noFill/>
        </p:spPr>
        <p:txBody>
          <a:bodyPr wrap="square" rtlCol="0">
            <a:spAutoFit/>
          </a:bodyPr>
          <a:lstStyle/>
          <a:p>
            <a:pPr algn="just"/>
            <a:r>
              <a:rPr lang="en-US" i="0" dirty="0">
                <a:solidFill>
                  <a:srgbClr val="000000"/>
                </a:solidFill>
                <a:effectLst/>
                <a:latin typeface="Times New Roman" panose="02020603050405020304" pitchFamily="18" charset="0"/>
                <a:cs typeface="Times New Roman" panose="02020603050405020304" pitchFamily="18" charset="0"/>
              </a:rPr>
              <a:t>In the first step, we will classify the news text using the </a:t>
            </a:r>
            <a:r>
              <a:rPr lang="en-US" dirty="0">
                <a:solidFill>
                  <a:srgbClr val="000000"/>
                </a:solidFill>
                <a:latin typeface="Times New Roman" panose="02020603050405020304" pitchFamily="18" charset="0"/>
                <a:cs typeface="Times New Roman" panose="02020603050405020304" pitchFamily="18" charset="0"/>
              </a:rPr>
              <a:t>Logistic Regression</a:t>
            </a:r>
            <a:r>
              <a:rPr lang="en-US" i="0" dirty="0">
                <a:solidFill>
                  <a:srgbClr val="000000"/>
                </a:solidFill>
                <a:effectLst/>
                <a:latin typeface="Times New Roman" panose="02020603050405020304" pitchFamily="18" charset="0"/>
                <a:cs typeface="Times New Roman" panose="02020603050405020304" pitchFamily="18" charset="0"/>
              </a:rPr>
              <a:t> model and evaluate its performance using evaluation matrices.</a:t>
            </a:r>
          </a:p>
          <a:p>
            <a:pPr algn="just">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lgn="just"/>
            <a:endParaRPr lang="en-IN" b="1" dirty="0"/>
          </a:p>
        </p:txBody>
      </p:sp>
      <p:sp>
        <p:nvSpPr>
          <p:cNvPr id="4" name="Rectangle 1">
            <a:extLst>
              <a:ext uri="{FF2B5EF4-FFF2-40B4-BE49-F238E27FC236}">
                <a16:creationId xmlns:a16="http://schemas.microsoft.com/office/drawing/2014/main" id="{624F4B46-A6FB-A7B2-B9C7-9A5C38AB061B}"/>
              </a:ext>
            </a:extLst>
          </p:cNvPr>
          <p:cNvSpPr>
            <a:spLocks noChangeArrowheads="1"/>
          </p:cNvSpPr>
          <p:nvPr/>
        </p:nvSpPr>
        <p:spPr bwMode="auto">
          <a:xfrm>
            <a:off x="235130" y="3295397"/>
            <a:ext cx="555607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#Logistic regression classification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pipe1 = Pipeline([('</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vect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CountVectorizer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tfidf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TfidfTransformer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()),('model',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LogisticRegression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model_lr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pipe1.fit(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lr_pred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model_lr.predict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print("Accuracy of Logistic Regression Classifier: {}%".format(round(</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accuracy_score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lr_pred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)*100,2)))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nConfusion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Matrix of Logistic Regression Classifier:\n")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confusion_matrix</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lr_pred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nCLassification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Report of Logistic Regression Classifier:\n")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classification_report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lr_pred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099" name="Picture 3" descr="A Short Introduction - Logistic Regression Algorithm | Algorithms,  Blockchain and Cloud">
            <a:extLst>
              <a:ext uri="{FF2B5EF4-FFF2-40B4-BE49-F238E27FC236}">
                <a16:creationId xmlns:a16="http://schemas.microsoft.com/office/drawing/2014/main" id="{E08D0B6F-CCED-856F-F9DE-E0A9D9202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532" y="3067644"/>
            <a:ext cx="5400675" cy="376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624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b="1" dirty="0">
                <a:solidFill>
                  <a:schemeClr val="accent3">
                    <a:lumMod val="75000"/>
                  </a:schemeClr>
                </a:solidFill>
                <a:latin typeface="+mn-lt"/>
              </a:rPr>
              <a:t>SVM(SUPPORT VECTOR CLASSIFIER)</a:t>
            </a:r>
            <a:endParaRPr lang="en-US" b="1" dirty="0">
              <a:latin typeface="+mn-lt"/>
            </a:endParaRPr>
          </a:p>
        </p:txBody>
      </p:sp>
      <p:sp>
        <p:nvSpPr>
          <p:cNvPr id="3" name="TextBox 2">
            <a:extLst>
              <a:ext uri="{FF2B5EF4-FFF2-40B4-BE49-F238E27FC236}">
                <a16:creationId xmlns:a16="http://schemas.microsoft.com/office/drawing/2014/main" id="{CAD98DBA-8FED-B096-782E-55846096DF25}"/>
              </a:ext>
            </a:extLst>
          </p:cNvPr>
          <p:cNvSpPr txBox="1"/>
          <p:nvPr/>
        </p:nvSpPr>
        <p:spPr>
          <a:xfrm flipH="1">
            <a:off x="235130" y="1254034"/>
            <a:ext cx="11686903" cy="1754326"/>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Support Vector Machine(SVM) is a supervised machine learning algorithm used for both classification and regression. Though we say regression problems as well its best suited for classification. The objective of SVM algorithm is to find a hyperplane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B182813-7522-8649-1E62-6C5026EC964B}"/>
              </a:ext>
            </a:extLst>
          </p:cNvPr>
          <p:cNvSpPr>
            <a:spLocks noChangeArrowheads="1"/>
          </p:cNvSpPr>
          <p:nvPr/>
        </p:nvSpPr>
        <p:spPr bwMode="auto">
          <a:xfrm>
            <a:off x="217714" y="2926310"/>
            <a:ext cx="6570753"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#Support Vector classification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pipe2 = Pipeline([('</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vect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CountVectorizer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tfidf</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TfidfTransformer</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('model',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LinearSVC</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model_svc</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pipe2.fit(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svc_pred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model_svc.predict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print("Accuracy of SVM Classifier: {}%".format(round(</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accuracy_score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svc_pred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nConfusion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Matrix of SVM Classifier:\n")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confusion_matrix</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svc_pred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nClassification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Report of SVM Classifier:\n")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classification_report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svc_pred</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B7AE06CF-B2C9-A989-ED2E-A571055A7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883" y="2714897"/>
            <a:ext cx="5002939" cy="3912326"/>
          </a:xfrm>
          <a:prstGeom prst="rect">
            <a:avLst/>
          </a:prstGeom>
        </p:spPr>
      </p:pic>
    </p:spTree>
    <p:extLst>
      <p:ext uri="{BB962C8B-B14F-4D97-AF65-F5344CB8AC3E}">
        <p14:creationId xmlns:p14="http://schemas.microsoft.com/office/powerpoint/2010/main" val="12795755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IN" sz="3600" b="0" i="0" dirty="0">
                <a:effectLst/>
                <a:latin typeface="Times New Roman" panose="02020603050405020304" pitchFamily="18" charset="0"/>
                <a:cs typeface="Times New Roman" panose="02020603050405020304" pitchFamily="18" charset="0"/>
              </a:rPr>
              <a:t>3.Naïve Bayes Classifier Algorithm</a:t>
            </a:r>
            <a:endParaRPr lang="en-US" b="1" dirty="0">
              <a:latin typeface="+mn-lt"/>
            </a:endParaRPr>
          </a:p>
        </p:txBody>
      </p:sp>
      <p:sp>
        <p:nvSpPr>
          <p:cNvPr id="6" name="TextBox 5">
            <a:extLst>
              <a:ext uri="{FF2B5EF4-FFF2-40B4-BE49-F238E27FC236}">
                <a16:creationId xmlns:a16="http://schemas.microsoft.com/office/drawing/2014/main" id="{C00DD7F9-ED84-0FFB-12CF-3CA76335AE81}"/>
              </a:ext>
            </a:extLst>
          </p:cNvPr>
          <p:cNvSpPr txBox="1"/>
          <p:nvPr/>
        </p:nvSpPr>
        <p:spPr>
          <a:xfrm>
            <a:off x="435890" y="1310136"/>
            <a:ext cx="5507710" cy="3970318"/>
          </a:xfrm>
          <a:prstGeom prst="rect">
            <a:avLst/>
          </a:prstGeom>
          <a:noFill/>
        </p:spPr>
        <p:txBody>
          <a:bodyPr wrap="square">
            <a:spAutoFit/>
          </a:bodyPr>
          <a:lstStyle/>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Naïve Bayes algorithm is a supervised learning algorithm, which is based on Bayes theorem and used for solving classification problems.</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It is mainly used in text classification that includes a high-dimensional training dataset.</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It is a probabilistic classifier, which means it predicts on the basis of the probability of an object.</a:t>
            </a:r>
          </a:p>
          <a:p>
            <a:pPr algn="just">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Some popular examples of Naïve Bayes Algorithm are spam filtration, Sentimental analysis, and classifying articles.</a:t>
            </a:r>
          </a:p>
        </p:txBody>
      </p:sp>
      <p:pic>
        <p:nvPicPr>
          <p:cNvPr id="1026" name="Picture 2" descr="Building Naive Bayes Classifier from Scratch to Perform Sentiment Analysis">
            <a:extLst>
              <a:ext uri="{FF2B5EF4-FFF2-40B4-BE49-F238E27FC236}">
                <a16:creationId xmlns:a16="http://schemas.microsoft.com/office/drawing/2014/main" id="{E0451D73-4EEF-6E8B-A837-23EBF9F8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442" y="1707557"/>
            <a:ext cx="4396592" cy="308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801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479E16-D67B-E99C-F7ED-44FC027EA323}"/>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DB20DB61-4533-8466-BC1C-D65D29F52623}"/>
              </a:ext>
            </a:extLst>
          </p:cNvPr>
          <p:cNvGraphicFramePr>
            <a:graphicFrameLocks noGrp="1"/>
          </p:cNvGraphicFramePr>
          <p:nvPr>
            <p:extLst>
              <p:ext uri="{D42A27DB-BD31-4B8C-83A1-F6EECF244321}">
                <p14:modId xmlns:p14="http://schemas.microsoft.com/office/powerpoint/2010/main" val="3642520591"/>
              </p:ext>
            </p:extLst>
          </p:nvPr>
        </p:nvGraphicFramePr>
        <p:xfrm>
          <a:off x="2853410" y="2433234"/>
          <a:ext cx="5492428" cy="1263112"/>
        </p:xfrm>
        <a:graphic>
          <a:graphicData uri="http://schemas.openxmlformats.org/drawingml/2006/table">
            <a:tbl>
              <a:tblPr firstRow="1" bandRow="1">
                <a:tableStyleId>{5C22544A-7EE6-4342-B048-85BDC9FD1C3A}</a:tableStyleId>
              </a:tblPr>
              <a:tblGrid>
                <a:gridCol w="2746214">
                  <a:extLst>
                    <a:ext uri="{9D8B030D-6E8A-4147-A177-3AD203B41FA5}">
                      <a16:colId xmlns:a16="http://schemas.microsoft.com/office/drawing/2014/main" val="2621511320"/>
                    </a:ext>
                  </a:extLst>
                </a:gridCol>
                <a:gridCol w="2746214">
                  <a:extLst>
                    <a:ext uri="{9D8B030D-6E8A-4147-A177-3AD203B41FA5}">
                      <a16:colId xmlns:a16="http://schemas.microsoft.com/office/drawing/2014/main" val="1877853739"/>
                    </a:ext>
                  </a:extLst>
                </a:gridCol>
              </a:tblGrid>
              <a:tr h="623304">
                <a:tc>
                  <a:txBody>
                    <a:bodyPr/>
                    <a:lstStyle/>
                    <a:p>
                      <a:r>
                        <a:rPr lang="en-IN" dirty="0"/>
                        <a:t>   TRUE POSITIVE</a:t>
                      </a:r>
                    </a:p>
                  </a:txBody>
                  <a:tcPr/>
                </a:tc>
                <a:tc>
                  <a:txBody>
                    <a:bodyPr/>
                    <a:lstStyle/>
                    <a:p>
                      <a:r>
                        <a:rPr lang="en-IN" dirty="0"/>
                        <a:t>FALSE POSITIVE</a:t>
                      </a:r>
                    </a:p>
                  </a:txBody>
                  <a:tcPr/>
                </a:tc>
                <a:extLst>
                  <a:ext uri="{0D108BD9-81ED-4DB2-BD59-A6C34878D82A}">
                    <a16:rowId xmlns:a16="http://schemas.microsoft.com/office/drawing/2014/main" val="1778974739"/>
                  </a:ext>
                </a:extLst>
              </a:tr>
              <a:tr h="639808">
                <a:tc>
                  <a:txBody>
                    <a:bodyPr/>
                    <a:lstStyle/>
                    <a:p>
                      <a:r>
                        <a:rPr lang="en-IN" dirty="0"/>
                        <a:t>FALSE NEGATIVE</a:t>
                      </a:r>
                    </a:p>
                  </a:txBody>
                  <a:tcPr/>
                </a:tc>
                <a:tc>
                  <a:txBody>
                    <a:bodyPr/>
                    <a:lstStyle/>
                    <a:p>
                      <a:r>
                        <a:rPr lang="en-IN" dirty="0"/>
                        <a:t>TRUE NEGATIVE</a:t>
                      </a:r>
                    </a:p>
                  </a:txBody>
                  <a:tcPr/>
                </a:tc>
                <a:extLst>
                  <a:ext uri="{0D108BD9-81ED-4DB2-BD59-A6C34878D82A}">
                    <a16:rowId xmlns:a16="http://schemas.microsoft.com/office/drawing/2014/main" val="2960330468"/>
                  </a:ext>
                </a:extLst>
              </a:tr>
            </a:tbl>
          </a:graphicData>
        </a:graphic>
      </p:graphicFrame>
      <p:sp>
        <p:nvSpPr>
          <p:cNvPr id="5" name="TextBox 4">
            <a:extLst>
              <a:ext uri="{FF2B5EF4-FFF2-40B4-BE49-F238E27FC236}">
                <a16:creationId xmlns:a16="http://schemas.microsoft.com/office/drawing/2014/main" id="{17F42568-3173-28EA-A447-87318F2A1D0E}"/>
              </a:ext>
            </a:extLst>
          </p:cNvPr>
          <p:cNvSpPr txBox="1"/>
          <p:nvPr/>
        </p:nvSpPr>
        <p:spPr>
          <a:xfrm>
            <a:off x="5990095" y="1911480"/>
            <a:ext cx="2078069" cy="369332"/>
          </a:xfrm>
          <a:prstGeom prst="rect">
            <a:avLst/>
          </a:prstGeom>
          <a:noFill/>
        </p:spPr>
        <p:txBody>
          <a:bodyPr wrap="none" rtlCol="0">
            <a:spAutoFit/>
          </a:bodyPr>
          <a:lstStyle/>
          <a:p>
            <a:r>
              <a:rPr lang="en-IN" dirty="0"/>
              <a:t>Actual negative (0)</a:t>
            </a:r>
          </a:p>
        </p:txBody>
      </p:sp>
      <p:sp>
        <p:nvSpPr>
          <p:cNvPr id="9" name="TextBox 8">
            <a:extLst>
              <a:ext uri="{FF2B5EF4-FFF2-40B4-BE49-F238E27FC236}">
                <a16:creationId xmlns:a16="http://schemas.microsoft.com/office/drawing/2014/main" id="{1BCD80B5-92EE-7282-1A11-BAF521E088FC}"/>
              </a:ext>
            </a:extLst>
          </p:cNvPr>
          <p:cNvSpPr txBox="1"/>
          <p:nvPr/>
        </p:nvSpPr>
        <p:spPr>
          <a:xfrm>
            <a:off x="3373680" y="1911480"/>
            <a:ext cx="2225944" cy="369332"/>
          </a:xfrm>
          <a:prstGeom prst="rect">
            <a:avLst/>
          </a:prstGeom>
          <a:noFill/>
        </p:spPr>
        <p:txBody>
          <a:bodyPr wrap="square">
            <a:spAutoFit/>
          </a:bodyPr>
          <a:lstStyle/>
          <a:p>
            <a:r>
              <a:rPr lang="en-IN" dirty="0"/>
              <a:t>Actual positive(1)</a:t>
            </a:r>
          </a:p>
        </p:txBody>
      </p:sp>
      <p:sp>
        <p:nvSpPr>
          <p:cNvPr id="13" name="TextBox 12">
            <a:extLst>
              <a:ext uri="{FF2B5EF4-FFF2-40B4-BE49-F238E27FC236}">
                <a16:creationId xmlns:a16="http://schemas.microsoft.com/office/drawing/2014/main" id="{B45ED88A-6451-E350-FDF1-CEB7058F7D34}"/>
              </a:ext>
            </a:extLst>
          </p:cNvPr>
          <p:cNvSpPr txBox="1"/>
          <p:nvPr/>
        </p:nvSpPr>
        <p:spPr>
          <a:xfrm>
            <a:off x="549975" y="2469452"/>
            <a:ext cx="2303435" cy="369332"/>
          </a:xfrm>
          <a:prstGeom prst="rect">
            <a:avLst/>
          </a:prstGeom>
          <a:noFill/>
        </p:spPr>
        <p:txBody>
          <a:bodyPr wrap="square">
            <a:spAutoFit/>
          </a:bodyPr>
          <a:lstStyle/>
          <a:p>
            <a:r>
              <a:rPr lang="en-IN" dirty="0"/>
              <a:t>Predicted positive(1)</a:t>
            </a:r>
          </a:p>
        </p:txBody>
      </p:sp>
      <p:sp>
        <p:nvSpPr>
          <p:cNvPr id="15" name="TextBox 14">
            <a:extLst>
              <a:ext uri="{FF2B5EF4-FFF2-40B4-BE49-F238E27FC236}">
                <a16:creationId xmlns:a16="http://schemas.microsoft.com/office/drawing/2014/main" id="{C049AF10-5FEE-6185-6FCE-D6B908E115BE}"/>
              </a:ext>
            </a:extLst>
          </p:cNvPr>
          <p:cNvSpPr txBox="1"/>
          <p:nvPr/>
        </p:nvSpPr>
        <p:spPr>
          <a:xfrm>
            <a:off x="502834" y="3244334"/>
            <a:ext cx="2548395" cy="369332"/>
          </a:xfrm>
          <a:prstGeom prst="rect">
            <a:avLst/>
          </a:prstGeom>
          <a:noFill/>
        </p:spPr>
        <p:txBody>
          <a:bodyPr wrap="square">
            <a:spAutoFit/>
          </a:bodyPr>
          <a:lstStyle/>
          <a:p>
            <a:r>
              <a:rPr lang="en-IN" dirty="0"/>
              <a:t>Predicted Negative(0)</a:t>
            </a:r>
          </a:p>
        </p:txBody>
      </p:sp>
      <p:pic>
        <p:nvPicPr>
          <p:cNvPr id="2050" name="Picture 2" descr="Confusion matrix. Exemplified CM with the formulas of precision (PR),... |  Download Scientific Diagram">
            <a:extLst>
              <a:ext uri="{FF2B5EF4-FFF2-40B4-BE49-F238E27FC236}">
                <a16:creationId xmlns:a16="http://schemas.microsoft.com/office/drawing/2014/main" id="{88417A65-3AC6-C00B-5F6A-2EA62D5AA2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458" t="-5896" b="1"/>
          <a:stretch/>
        </p:blipFill>
        <p:spPr bwMode="auto">
          <a:xfrm>
            <a:off x="3262393" y="4223568"/>
            <a:ext cx="3417376" cy="230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399881"/>
      </p:ext>
    </p:extLst>
  </p:cSld>
  <p:clrMapOvr>
    <a:masterClrMapping/>
  </p:clrMapOvr>
  <p:transition>
    <p:fade/>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192</TotalTime>
  <Words>1573</Words>
  <Application>Microsoft Office PowerPoint</Application>
  <PresentationFormat>Widescreen</PresentationFormat>
  <Paragraphs>101</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Georgia</vt:lpstr>
      <vt:lpstr>Segoe UI</vt:lpstr>
      <vt:lpstr>Segoe UI Light</vt:lpstr>
      <vt:lpstr>Segoe UI Semibold</vt:lpstr>
      <vt:lpstr>Times New Roman</vt:lpstr>
      <vt:lpstr>1_Smart Graphics Sampler Neal Creative</vt:lpstr>
      <vt:lpstr>Ending slide</vt:lpstr>
      <vt:lpstr>FAKE NEWS DETECTION</vt:lpstr>
      <vt:lpstr>                   PROJECT BUILDING</vt:lpstr>
      <vt:lpstr>                             PROJECT BUILDING</vt:lpstr>
      <vt:lpstr>PROJECT BUILDING</vt:lpstr>
      <vt:lpstr>LOGISTIC REGRESSION</vt:lpstr>
      <vt:lpstr>SVM(SUPPORT VECTOR CLASSIFIER)</vt:lpstr>
      <vt:lpstr>3.Naïve Bayes Classifier Algorithm</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Ending slide</dc:title>
  <dc:subject/>
  <dc:creator>Yashaswini M</dc:creator>
  <cp:keywords/>
  <dc:description/>
  <cp:lastModifiedBy>Yashaswini M</cp:lastModifiedBy>
  <cp:revision>10</cp:revision>
  <dcterms:created xsi:type="dcterms:W3CDTF">2022-05-18T04:00:44Z</dcterms:created>
  <dcterms:modified xsi:type="dcterms:W3CDTF">2022-06-16T14:13:19Z</dcterms:modified>
  <cp:category/>
</cp:coreProperties>
</file>