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316" r:id="rId3"/>
    <p:sldId id="314" r:id="rId4"/>
    <p:sldId id="258" r:id="rId5"/>
    <p:sldId id="259" r:id="rId6"/>
    <p:sldId id="260" r:id="rId7"/>
    <p:sldId id="261" r:id="rId8"/>
    <p:sldId id="277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278" r:id="rId17"/>
    <p:sldId id="279" r:id="rId18"/>
    <p:sldId id="281" r:id="rId19"/>
    <p:sldId id="282" r:id="rId20"/>
    <p:sldId id="284" r:id="rId21"/>
    <p:sldId id="285" r:id="rId22"/>
    <p:sldId id="286" r:id="rId23"/>
    <p:sldId id="287" r:id="rId24"/>
    <p:sldId id="322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319" r:id="rId36"/>
    <p:sldId id="307" r:id="rId37"/>
    <p:sldId id="299" r:id="rId38"/>
    <p:sldId id="300" r:id="rId39"/>
    <p:sldId id="318" r:id="rId40"/>
    <p:sldId id="320" r:id="rId41"/>
    <p:sldId id="303" r:id="rId42"/>
    <p:sldId id="304" r:id="rId43"/>
    <p:sldId id="321" r:id="rId44"/>
    <p:sldId id="331" r:id="rId45"/>
    <p:sldId id="305" r:id="rId46"/>
    <p:sldId id="323" r:id="rId47"/>
    <p:sldId id="31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79FC-52D6-4242-B6AB-A76AFE529F6D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5CB0-A64E-489F-B7AF-752238BA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96806-87CB-47D9-AFCC-79AFDE32FCA5}" type="slidenum">
              <a:rPr lang="en-GB"/>
              <a:pPr/>
              <a:t>8</a:t>
            </a:fld>
            <a:endParaRPr lang="en-GB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0DE5B-ADCE-4CE0-B5A1-A6167989EF58}" type="slidenum">
              <a:rPr lang="en-GB"/>
              <a:pPr/>
              <a:t>25</a:t>
            </a:fld>
            <a:endParaRPr lang="en-GB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C5B4A-9729-4A0C-843C-1F2E2AE8E054}" type="slidenum">
              <a:rPr lang="en-GB"/>
              <a:pPr/>
              <a:t>26</a:t>
            </a:fld>
            <a:endParaRPr lang="en-GB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4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34B90-957C-4686-903D-0B5DE1E794AD}" type="slidenum">
              <a:rPr lang="en-GB"/>
              <a:pPr/>
              <a:t>27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70A09-0C18-40E6-8989-8CA7802EBB6C}" type="slidenum">
              <a:rPr lang="en-GB"/>
              <a:pPr/>
              <a:t>28</a:t>
            </a:fld>
            <a:endParaRPr lang="en-GB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0B239-40B9-43FE-9E20-2C99D292473C}" type="slidenum">
              <a:rPr lang="en-GB"/>
              <a:pPr/>
              <a:t>29</a:t>
            </a:fld>
            <a:endParaRPr lang="en-GB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4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310FF-009C-4CE5-869C-50460CFF1195}" type="slidenum">
              <a:rPr lang="en-GB"/>
              <a:pPr/>
              <a:t>30</a:t>
            </a:fld>
            <a:endParaRPr lang="en-GB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1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C3745-3C0F-4F23-8254-AD7959B5E9A5}" type="slidenum">
              <a:rPr lang="en-GB"/>
              <a:pPr/>
              <a:t>31</a:t>
            </a:fld>
            <a:endParaRPr lang="en-GB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B53AF-37DC-4525-AF06-79F7B14466C1}" type="slidenum">
              <a:rPr lang="en-GB"/>
              <a:pPr/>
              <a:t>16</a:t>
            </a:fld>
            <a:endParaRPr lang="en-GB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0BB7-A899-4C43-B668-F203F5C6C797}" type="slidenum">
              <a:rPr lang="en-GB"/>
              <a:pPr/>
              <a:t>17</a:t>
            </a:fld>
            <a:endParaRPr lang="en-GB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6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3B007-D7D5-43BB-8B14-3FE4400E94C9}" type="slidenum">
              <a:rPr lang="en-GB"/>
              <a:pPr/>
              <a:t>18</a:t>
            </a:fld>
            <a:endParaRPr lang="en-GB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511FB-010A-4C64-85AC-99C7D3A7F224}" type="slidenum">
              <a:rPr lang="en-GB"/>
              <a:pPr/>
              <a:t>19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AD5ED-F3CF-43AE-9DC6-CE51EE70A6C7}" type="slidenum">
              <a:rPr lang="en-GB"/>
              <a:pPr/>
              <a:t>20</a:t>
            </a:fld>
            <a:endParaRPr lang="en-GB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2A076-E827-434A-B477-3466C26A7EF4}" type="slidenum">
              <a:rPr lang="en-GB"/>
              <a:pPr/>
              <a:t>21</a:t>
            </a:fld>
            <a:endParaRPr lang="en-GB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D973D-0ABE-4297-B8A2-5742D0278211}" type="slidenum">
              <a:rPr lang="en-GB"/>
              <a:pPr/>
              <a:t>22</a:t>
            </a:fld>
            <a:endParaRPr lang="en-GB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49971-5ABC-44A2-85EC-2B247E2FF6AC}" type="slidenum">
              <a:rPr lang="en-GB"/>
              <a:pPr/>
              <a:t>23</a:t>
            </a:fld>
            <a:endParaRPr lang="en-GB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9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0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1" y="304800"/>
            <a:ext cx="100859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72733" y="1981200"/>
            <a:ext cx="10168467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1" y="6248400"/>
            <a:ext cx="2377016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3067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506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CF90740-B41E-4F88-8999-D4A3A747CB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0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4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4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2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4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A654-C308-411B-BAA0-8496D27EA307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7BB4-7A45-46AE-9FD1-26470F12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4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nterview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451" y="-1"/>
            <a:ext cx="13906501" cy="746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551" y="586898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B_Reginet" panose="00000400000000000000" pitchFamily="2" charset="0"/>
              </a:rPr>
              <a:t>Dr.R.Ganesasubramanian</a:t>
            </a:r>
            <a:endParaRPr lang="en-US" sz="2800" b="1" dirty="0" smtClean="0">
              <a:solidFill>
                <a:srgbClr val="FF0000"/>
              </a:solidFill>
              <a:latin typeface="TAB_Reginet" panose="00000400000000000000" pitchFamily="2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AB_Reginet" panose="00000400000000000000" pitchFamily="2" charset="0"/>
              </a:rPr>
              <a:t>Assistant Professor  </a:t>
            </a:r>
            <a:endParaRPr lang="en-US" sz="2800" b="1" dirty="0">
              <a:solidFill>
                <a:srgbClr val="FF0000"/>
              </a:solidFill>
              <a:latin typeface="TAB_Reginet" panose="00000400000000000000" pitchFamily="2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0819"/>
            <a:ext cx="12191999" cy="1470025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AB_Reginet" panose="00000400000000000000" pitchFamily="2" charset="0"/>
              </a:rPr>
              <a:t>Skills and </a:t>
            </a:r>
            <a:r>
              <a:rPr lang="en-US" sz="4400" b="1" dirty="0">
                <a:latin typeface="TAB_Reginet" panose="00000400000000000000" pitchFamily="2" charset="0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2631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>
                <a:latin typeface="Arial Rounded MT Bold" panose="020F0704030504030204" pitchFamily="34" charset="0"/>
              </a:rPr>
              <a:t>5 Stages</a:t>
            </a:r>
            <a:br>
              <a:rPr lang="en-US" sz="3800" b="1" dirty="0">
                <a:latin typeface="Arial Rounded MT Bold" panose="020F0704030504030204" pitchFamily="34" charset="0"/>
              </a:rPr>
            </a:br>
            <a:r>
              <a:rPr lang="en-US" sz="3800" b="1" dirty="0">
                <a:latin typeface="Arial Rounded MT Bold" panose="020F0704030504030204" pitchFamily="34" charset="0"/>
              </a:rPr>
              <a:t>Interview Process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Icebreaker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Greetings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First Impressions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Small talk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Personal Qualifications and Interest in Position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Abilities, Skills, and Work Experience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Accomplishments and Activities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592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Interview 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Arial Rounded MT Bold" panose="020F0704030504030204" pitchFamily="34" charset="0"/>
              </a:rPr>
              <a:t>3. Organization and Position</a:t>
            </a:r>
          </a:p>
          <a:p>
            <a:pPr lvl="1"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Employer may test your knowledge of the company.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“Why do you want to work for this company?”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“What do you know about this department?”</a:t>
            </a:r>
          </a:p>
          <a:p>
            <a:pPr lvl="2">
              <a:buFont typeface="Wingdings" panose="05000000000000000000" pitchFamily="2" charset="2"/>
              <a:buNone/>
            </a:pPr>
            <a:endParaRPr lang="en-US" i="1" dirty="0">
              <a:latin typeface="Arial Rounded MT Bold" panose="020F070403050403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Other general questions regarding the company or the job.</a:t>
            </a:r>
          </a:p>
          <a:p>
            <a:pPr lvl="1">
              <a:buFontTx/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			“What is your geographic preference?”</a:t>
            </a:r>
          </a:p>
          <a:p>
            <a:pPr lvl="1">
              <a:buFontTx/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			“Are you willing to relocate?”</a:t>
            </a:r>
          </a:p>
          <a:p>
            <a:pPr lvl="1">
              <a:buFontTx/>
              <a:buNone/>
            </a:pPr>
            <a:endParaRPr lang="en-US" sz="2000" i="1" dirty="0">
              <a:latin typeface="Arial Rounded MT Bold" panose="020F0704030504030204" pitchFamily="34" charset="0"/>
            </a:endParaRPr>
          </a:p>
          <a:p>
            <a:pPr lvl="2"/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Interview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US" dirty="0">
                <a:latin typeface="Arial Rounded MT Bold" panose="020F0704030504030204" pitchFamily="34" charset="0"/>
              </a:rPr>
              <a:t>Candidate Questions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Your chance to ask questions about job</a:t>
            </a:r>
          </a:p>
          <a:p>
            <a:pPr marL="952500" lvl="1" indent="-495300">
              <a:buNone/>
            </a:pPr>
            <a:r>
              <a:rPr lang="en-US" dirty="0">
                <a:latin typeface="Arial Rounded MT Bold" panose="020F0704030504030204" pitchFamily="34" charset="0"/>
              </a:rPr>
              <a:t>		</a:t>
            </a:r>
            <a:r>
              <a:rPr lang="en-US" sz="2000" i="1" dirty="0">
                <a:latin typeface="Arial Rounded MT Bold" panose="020F0704030504030204" pitchFamily="34" charset="0"/>
              </a:rPr>
              <a:t>“What type of on the job training do you provide?”</a:t>
            </a:r>
          </a:p>
          <a:p>
            <a:pPr marL="952500" lvl="1" indent="-495300"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		“What makes your company different from its 			competitors?”</a:t>
            </a:r>
          </a:p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US" dirty="0">
                <a:latin typeface="Arial Rounded MT Bold" panose="020F0704030504030204" pitchFamily="34" charset="0"/>
              </a:rPr>
              <a:t>Close and Follow-Up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Find out who makes next move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Thank the interview for their time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Evaluate your performance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Send a thank you note within 24 hours</a:t>
            </a:r>
          </a:p>
          <a:p>
            <a:pPr marL="952500" lvl="1" indent="-49530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STAR</a:t>
            </a:r>
            <a:r>
              <a:rPr lang="en-US" dirty="0">
                <a:latin typeface="Arial Rounded MT Bold" panose="020F0704030504030204" pitchFamily="34" charset="0"/>
              </a:rPr>
              <a:t> Technique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825625"/>
            <a:ext cx="11771290" cy="4351338"/>
          </a:xfrm>
        </p:spPr>
        <p:txBody>
          <a:bodyPr/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S</a:t>
            </a:r>
            <a:r>
              <a:rPr lang="en-US" dirty="0">
                <a:latin typeface="Arial Rounded MT Bold" panose="020F0704030504030204" pitchFamily="34" charset="0"/>
              </a:rPr>
              <a:t>ituation – describe the situation, problem, or issue that you encountered.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T</a:t>
            </a:r>
            <a:r>
              <a:rPr lang="en-US" dirty="0">
                <a:latin typeface="Arial Rounded MT Bold" panose="020F0704030504030204" pitchFamily="34" charset="0"/>
              </a:rPr>
              <a:t>ask – describe the tasks/responsibilities you took on to help solve the problem.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A</a:t>
            </a:r>
            <a:r>
              <a:rPr lang="en-US" dirty="0">
                <a:latin typeface="Arial Rounded MT Bold" panose="020F0704030504030204" pitchFamily="34" charset="0"/>
              </a:rPr>
              <a:t>ction – discuss the steps you actually took to effect a solution.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R</a:t>
            </a:r>
            <a:r>
              <a:rPr lang="en-US" dirty="0">
                <a:latin typeface="Arial Rounded MT Bold" panose="020F0704030504030204" pitchFamily="34" charset="0"/>
              </a:rPr>
              <a:t>esult – describe the positive results of your actions.</a:t>
            </a:r>
          </a:p>
        </p:txBody>
      </p:sp>
      <p:pic>
        <p:nvPicPr>
          <p:cNvPr id="18436" name="Picture 4" descr="MCj04316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MCj04316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Tips for Successful Interviewing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Interviewing is a two-way process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Never give “yes” or “no” answers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Listen carefully and react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Use specific examples to make your case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interview begins the minute you step onto the company lot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Be positive!</a:t>
            </a:r>
          </a:p>
        </p:txBody>
      </p:sp>
      <p:pic>
        <p:nvPicPr>
          <p:cNvPr id="19460" name="Picture 4" descr="MCWB01372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0"/>
            <a:ext cx="17526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371600"/>
            <a:ext cx="3097362" cy="25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Tips for Successful Interviewing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Think like an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employer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Don’t criticize past employers or co-workers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Be aware of illegal questions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Maintain professionalism, even if the employer does not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Be prepared for the unexpected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Be aware of body language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Be well-groomed</a:t>
            </a:r>
          </a:p>
        </p:txBody>
      </p:sp>
    </p:spTree>
    <p:extLst>
      <p:ext uri="{BB962C8B-B14F-4D97-AF65-F5344CB8AC3E}">
        <p14:creationId xmlns:p14="http://schemas.microsoft.com/office/powerpoint/2010/main" val="19762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Watch the Body Language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First impressions very powerful</a:t>
            </a:r>
          </a:p>
          <a:p>
            <a:r>
              <a:rPr lang="en-IE" dirty="0" smtClean="0">
                <a:latin typeface="Arial Rounded MT Bold" panose="020F0704030504030204" pitchFamily="34" charset="0"/>
              </a:rPr>
              <a:t>Allow </a:t>
            </a:r>
            <a:r>
              <a:rPr lang="en-IE" dirty="0">
                <a:latin typeface="Arial Rounded MT Bold" panose="020F0704030504030204" pitchFamily="34" charset="0"/>
              </a:rPr>
              <a:t>time to relax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Dress appropriately 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Entrance, introductions &amp; handshake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Smile and make eye contact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Be aware of own movements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Watch body language of interviewer</a:t>
            </a:r>
          </a:p>
          <a:p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Typical Questions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3645" y="1429555"/>
            <a:ext cx="8668555" cy="52417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About you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Tell me about yourself  -  Bring me up to date with your CV?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Why did you choose that particular degree programme?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What experience have you had that is relevant to this post?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What would you consider your major achievements to date?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About the job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What interests you about this job?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What do you know about this organisation?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What other options are you considering?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How do you see your career developing – 5 years?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If you were Head of Department, what would be your priorities?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General knowledge</a:t>
            </a:r>
          </a:p>
          <a:p>
            <a:pPr lvl="1">
              <a:lnSpc>
                <a:spcPct val="90000"/>
              </a:lnSpc>
            </a:pPr>
            <a:r>
              <a:rPr lang="en-IE" sz="2000" i="1" dirty="0">
                <a:latin typeface="Arial Rounded MT Bold" panose="020F0704030504030204" pitchFamily="34" charset="0"/>
              </a:rPr>
              <a:t>What do you think of the Government’s policy on college fees</a:t>
            </a:r>
            <a:r>
              <a:rPr lang="en-IE" sz="2000" i="1" dirty="0" smtClean="0">
                <a:latin typeface="Arial Rounded MT Bold" panose="020F0704030504030204" pitchFamily="34" charset="0"/>
              </a:rPr>
              <a:t>?</a:t>
            </a:r>
            <a:endParaRPr lang="en-IE" sz="2000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Competency-based Interviews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81070"/>
            <a:ext cx="10881575" cy="53769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Company identifies key skills required for job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Designs questions to elicit evidence of skills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Emphasis on past behaviour as predictor of success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Teamwork: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Describe a team project you  worked on.  What problems arose? How did you deal with them?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Communication Skills: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Describe situation when you had to persuade others to support your view.  Give an example of any reports you’ve written which illustrate your writing skills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Interpersonal skills</a:t>
            </a:r>
            <a:r>
              <a:rPr lang="en-GB" sz="2000" dirty="0">
                <a:latin typeface="Arial Rounded MT Bold" panose="020F0704030504030204" pitchFamily="34" charset="0"/>
              </a:rPr>
              <a:t>: </a:t>
            </a:r>
            <a:r>
              <a:rPr lang="en-GB" sz="1600" i="1" dirty="0">
                <a:latin typeface="Arial Rounded MT Bold" panose="020F0704030504030204" pitchFamily="34" charset="0"/>
              </a:rPr>
              <a:t>What kinds of people do you find it difficult to work with?  How do you handle those situations?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Rounded MT Bold" panose="020F0704030504030204" pitchFamily="34" charset="0"/>
              </a:rPr>
              <a:t>Taking Responsibility:</a:t>
            </a:r>
            <a:r>
              <a:rPr lang="en-GB" sz="2000" dirty="0">
                <a:latin typeface="Arial Rounded MT Bold" panose="020F0704030504030204" pitchFamily="34" charset="0"/>
              </a:rPr>
              <a:t> </a:t>
            </a:r>
            <a:r>
              <a:rPr lang="en-GB" sz="1600" i="1" dirty="0">
                <a:latin typeface="Arial Rounded MT Bold" panose="020F0704030504030204" pitchFamily="34" charset="0"/>
              </a:rPr>
              <a:t>Describe a time when you took responsibility to achieve a challenging goal</a:t>
            </a:r>
          </a:p>
          <a:p>
            <a:pPr>
              <a:lnSpc>
                <a:spcPct val="90000"/>
              </a:lnSpc>
            </a:pPr>
            <a:r>
              <a:rPr lang="en-GB" sz="2400" dirty="0" err="1">
                <a:latin typeface="Arial Rounded MT Bold" panose="020F0704030504030204" pitchFamily="34" charset="0"/>
              </a:rPr>
              <a:t>Problem-solving</a:t>
            </a:r>
            <a:r>
              <a:rPr lang="en-GB" sz="2000" dirty="0" err="1">
                <a:latin typeface="Arial Rounded MT Bold" panose="020F0704030504030204" pitchFamily="34" charset="0"/>
              </a:rPr>
              <a:t>:</a:t>
            </a:r>
            <a:r>
              <a:rPr lang="en-GB" sz="1600" i="1" dirty="0" err="1">
                <a:latin typeface="Arial Rounded MT Bold" panose="020F0704030504030204" pitchFamily="34" charset="0"/>
              </a:rPr>
              <a:t>Tell</a:t>
            </a:r>
            <a:r>
              <a:rPr lang="en-GB" sz="1600" i="1" dirty="0">
                <a:latin typeface="Arial Rounded MT Bold" panose="020F0704030504030204" pitchFamily="34" charset="0"/>
              </a:rPr>
              <a:t> about a time when you had several tasks to manage at one time with conflicting deadlines.</a:t>
            </a:r>
          </a:p>
        </p:txBody>
      </p:sp>
    </p:spTree>
    <p:extLst>
      <p:ext uri="{BB962C8B-B14F-4D97-AF65-F5344CB8AC3E}">
        <p14:creationId xmlns:p14="http://schemas.microsoft.com/office/powerpoint/2010/main" val="1268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 Rounded MT Bold" panose="020F0704030504030204" pitchFamily="34" charset="0"/>
              </a:rPr>
              <a:t>Preparing for Competency Interview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30" y="1825625"/>
            <a:ext cx="11513712" cy="4351338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Identify the competencies required for job</a:t>
            </a:r>
          </a:p>
          <a:p>
            <a:pPr lvl="1"/>
            <a:r>
              <a:rPr lang="en-GB" dirty="0">
                <a:latin typeface="Arial Rounded MT Bold" panose="020F0704030504030204" pitchFamily="34" charset="0"/>
              </a:rPr>
              <a:t>Review job description or ask for information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Define each competency in behavioural terms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Identify past experience to illustrate how you demonstrated that behaviour 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Prepare examples for each competency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Practice talking about your experience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Try to give a complete answer - </a:t>
            </a:r>
            <a:r>
              <a:rPr lang="en-GB" dirty="0" smtClean="0">
                <a:latin typeface="Arial Rounded MT Bold" panose="020F0704030504030204" pitchFamily="34" charset="0"/>
              </a:rPr>
              <a:t>STAR</a:t>
            </a: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Meaning </a:t>
            </a:r>
            <a:r>
              <a:rPr lang="en-IN" dirty="0" smtClean="0">
                <a:latin typeface="Arial Rounded MT Bold" panose="020F0704030504030204" pitchFamily="34" charset="0"/>
              </a:rPr>
              <a:t>of an </a:t>
            </a:r>
            <a:r>
              <a:rPr lang="en-IN" dirty="0">
                <a:latin typeface="Arial Rounded MT Bold" panose="020F0704030504030204" pitchFamily="34" charset="0"/>
              </a:rPr>
              <a:t>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>
                <a:latin typeface="Arial Rounded MT Bold" panose="020F0704030504030204" pitchFamily="34" charset="0"/>
              </a:rPr>
              <a:t>The </a:t>
            </a:r>
            <a:r>
              <a:rPr lang="en-IN" dirty="0">
                <a:latin typeface="Arial Rounded MT Bold" panose="020F0704030504030204" pitchFamily="34" charset="0"/>
              </a:rPr>
              <a:t>word interview comes from Latin and middle French words meaning to “see between” or “see each other”. Generally, an interview means a private meeting between people when questions are asked and </a:t>
            </a:r>
            <a:r>
              <a:rPr lang="en-IN" dirty="0" smtClean="0">
                <a:latin typeface="Arial Rounded MT Bold" panose="020F0704030504030204" pitchFamily="34" charset="0"/>
              </a:rPr>
              <a:t>answered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Interview = A meeting with an objective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Employer’s objective is to find the best person for the job 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Employer: reviews candidate’s experience and abilities</a:t>
            </a:r>
          </a:p>
          <a:p>
            <a:pPr lvl="2"/>
            <a:r>
              <a:rPr lang="en-IE" i="1" dirty="0">
                <a:latin typeface="Arial Rounded MT Bold" panose="020F0704030504030204" pitchFamily="34" charset="0"/>
              </a:rPr>
              <a:t>Can you do the job?  (skills, </a:t>
            </a:r>
            <a:r>
              <a:rPr lang="en-IE" i="1" dirty="0" err="1">
                <a:latin typeface="Arial Rounded MT Bold" panose="020F0704030504030204" pitchFamily="34" charset="0"/>
              </a:rPr>
              <a:t>abilitie</a:t>
            </a:r>
            <a:r>
              <a:rPr lang="en-IE" i="1" dirty="0">
                <a:latin typeface="Arial Rounded MT Bold" panose="020F0704030504030204" pitchFamily="34" charset="0"/>
              </a:rPr>
              <a:t>, qualifications)</a:t>
            </a:r>
          </a:p>
          <a:p>
            <a:pPr lvl="2"/>
            <a:r>
              <a:rPr lang="en-IE" i="1" dirty="0">
                <a:latin typeface="Arial Rounded MT Bold" panose="020F0704030504030204" pitchFamily="34" charset="0"/>
              </a:rPr>
              <a:t>Will you do the job?  (interest, attitude &amp; motivation)</a:t>
            </a:r>
          </a:p>
          <a:p>
            <a:pPr lvl="2"/>
            <a:r>
              <a:rPr lang="en-IE" i="1" dirty="0">
                <a:latin typeface="Arial Rounded MT Bold" panose="020F0704030504030204" pitchFamily="34" charset="0"/>
              </a:rPr>
              <a:t>How will you fit into the organisation? (personality</a:t>
            </a:r>
            <a:r>
              <a:rPr lang="en-IE" i="1" dirty="0" smtClean="0">
                <a:latin typeface="Arial Rounded MT Bold" panose="020F0704030504030204" pitchFamily="34" charset="0"/>
              </a:rPr>
              <a:t>)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 Rounded MT Bold" panose="020F0704030504030204" pitchFamily="34" charset="0"/>
              </a:rPr>
              <a:t>Matching Skills to Requirements</a:t>
            </a:r>
          </a:p>
        </p:txBody>
      </p:sp>
      <p:sp>
        <p:nvSpPr>
          <p:cNvPr id="99331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965915" y="1981200"/>
            <a:ext cx="577619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u="sng" dirty="0">
                <a:latin typeface="Arial Rounded MT Bold" panose="020F0704030504030204" pitchFamily="34" charset="0"/>
              </a:rPr>
              <a:t>Employer needs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Communication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Team work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Leadership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Initiative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Customer Care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IT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Commercial awareness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99332" name="Rectangle 2052"/>
          <p:cNvSpPr>
            <a:spLocks noGrp="1" noChangeArrowheads="1"/>
          </p:cNvSpPr>
          <p:nvPr>
            <p:ph type="body" sz="half" idx="2"/>
          </p:nvPr>
        </p:nvSpPr>
        <p:spPr>
          <a:xfrm>
            <a:off x="6891338" y="1981200"/>
            <a:ext cx="5201924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u="sng" dirty="0">
                <a:latin typeface="Arial Rounded MT Bold" panose="020F0704030504030204" pitchFamily="34" charset="0"/>
              </a:rPr>
              <a:t>Your evidence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Presentation to class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Example from Coop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Class rep, Committee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Fundraising for charity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Working in </a:t>
            </a:r>
            <a:r>
              <a:rPr lang="en-GB" dirty="0" smtClean="0">
                <a:latin typeface="Arial Rounded MT Bold" panose="020F0704030504030204" pitchFamily="34" charset="0"/>
              </a:rPr>
              <a:t>Supergun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Designed website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Arial Rounded MT Bold" panose="020F0704030504030204" pitchFamily="34" charset="0"/>
              </a:rPr>
              <a:t>Business pages</a:t>
            </a:r>
          </a:p>
        </p:txBody>
      </p:sp>
    </p:spTree>
    <p:extLst>
      <p:ext uri="{BB962C8B-B14F-4D97-AF65-F5344CB8AC3E}">
        <p14:creationId xmlns:p14="http://schemas.microsoft.com/office/powerpoint/2010/main" val="17178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Your Answers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Listen carefully, seek clarification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Illustrate answers with real examples and evidence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Be positive – constructive criticism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Keep answers specific and </a:t>
            </a:r>
            <a:r>
              <a:rPr lang="en-IE" dirty="0" smtClean="0">
                <a:latin typeface="Arial Rounded MT Bold" panose="020F0704030504030204" pitchFamily="34" charset="0"/>
              </a:rPr>
              <a:t>brief</a:t>
            </a:r>
            <a:endParaRPr lang="en-IE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Take time to respond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Be alert to interviewer’s  body language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Speak clearly, smile and show enthusiasm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Know what you want to say, and find 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34496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Qualities Employers Seek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Good all-round intelligence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Enthusiasm, commitment and motivation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Good communication skills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Team work ability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Ability to solve problems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Capacity to work hard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Initiative and self-reliance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Balanced personality</a:t>
            </a:r>
          </a:p>
        </p:txBody>
      </p:sp>
    </p:spTree>
    <p:extLst>
      <p:ext uri="{BB962C8B-B14F-4D97-AF65-F5344CB8AC3E}">
        <p14:creationId xmlns:p14="http://schemas.microsoft.com/office/powerpoint/2010/main" val="41281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latin typeface="Arial Rounded MT Bold" panose="020F0704030504030204" pitchFamily="34" charset="0"/>
              </a:rPr>
              <a:t>Competencies </a:t>
            </a:r>
            <a:r>
              <a:rPr lang="en-GB" sz="3600" dirty="0">
                <a:latin typeface="Arial Rounded MT Bold" panose="020F0704030504030204" pitchFamily="34" charset="0"/>
              </a:rPr>
              <a:t>required by </a:t>
            </a:r>
            <a:r>
              <a:rPr lang="en-GB" sz="3600" dirty="0" smtClean="0">
                <a:latin typeface="Arial Rounded MT Bold" panose="020F0704030504030204" pitchFamily="34" charset="0"/>
              </a:rPr>
              <a:t> Company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Adaptability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Integrity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Innovation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Teamwork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Initiative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Drive for Results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Know the Business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Open Exchange of Information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Rounded MT Bold" panose="020F0704030504030204" pitchFamily="34" charset="0"/>
              </a:rPr>
              <a:t>Makes Difficult </a:t>
            </a:r>
            <a:r>
              <a:rPr lang="en-GB" dirty="0" smtClean="0">
                <a:latin typeface="Arial Rounded MT Bold" panose="020F0704030504030204" pitchFamily="34" charset="0"/>
              </a:rPr>
              <a:t>Decisions</a:t>
            </a: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Interview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0"/>
            <a:ext cx="12192000" cy="695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Your Questions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Training programmes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Career development opportunities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Types of projects &amp; responsibilities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Reporting structure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Performance appraisal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Profile of staff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Questions about topics raised in interview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What happens next?</a:t>
            </a:r>
          </a:p>
          <a:p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Rounded MT Bold" panose="020F0704030504030204" pitchFamily="34" charset="0"/>
              </a:rPr>
              <a:t>Interview Marking Sheet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12823404"/>
              </p:ext>
            </p:extLst>
          </p:nvPr>
        </p:nvGraphicFramePr>
        <p:xfrm>
          <a:off x="1805816" y="1981201"/>
          <a:ext cx="7626350" cy="4114801"/>
        </p:xfrm>
        <a:graphic>
          <a:graphicData uri="http://schemas.openxmlformats.org/drawingml/2006/table">
            <a:tbl>
              <a:tblPr/>
              <a:tblGrid>
                <a:gridCol w="3813175"/>
                <a:gridCol w="3813175"/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Mark-max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Communication Skills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Max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Problem Solving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Max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Team 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Max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Relevant Experience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Max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Project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Max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Interview Rating Scale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585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Rating: 0-5; </a:t>
            </a:r>
            <a:r>
              <a:rPr lang="en-IE" i="1" dirty="0">
                <a:latin typeface="Arial Rounded MT Bold" panose="020F0704030504030204" pitchFamily="34" charset="0"/>
              </a:rPr>
              <a:t>0=no response; 5=excellent</a:t>
            </a:r>
          </a:p>
          <a:p>
            <a:pPr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Selection Criteria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Intelligence – Academic performance, Questions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Responsibility – Work roles, external activities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Appearance &amp; poise – First impressions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Interpersonal relations – Interests, team-roles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Integrity – no inconsistencies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Self-confidence – Relaxed manner, responsible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Communication skills – Articulate, coherent, grammar, responsive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Interests – External interests, involvement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Leadership potential – Elective offices, initiative</a:t>
            </a:r>
          </a:p>
          <a:p>
            <a:pPr lvl="1">
              <a:lnSpc>
                <a:spcPct val="90000"/>
              </a:lnSpc>
            </a:pPr>
            <a:r>
              <a:rPr lang="en-IE" sz="2000" dirty="0">
                <a:latin typeface="Arial Rounded MT Bold" panose="020F0704030504030204" pitchFamily="34" charset="0"/>
              </a:rPr>
              <a:t>Interviewing skills – Logical thinking, knows priorities</a:t>
            </a:r>
          </a:p>
          <a:p>
            <a:pPr lvl="1">
              <a:lnSpc>
                <a:spcPct val="90000"/>
              </a:lnSpc>
            </a:pPr>
            <a:endParaRPr lang="en-IE" sz="20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endParaRPr lang="en-IE" sz="24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endParaRPr lang="en-IE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15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What creates a bad impression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Poor personal appearance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Negative attitude – evasive, using excuses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Lack of interest and enthusiasm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Lack of preparation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Poor knowledge of role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Failure to give concrete examples of skills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Over emphasis on money/rewards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Lack of career plan</a:t>
            </a:r>
          </a:p>
        </p:txBody>
      </p:sp>
    </p:spTree>
    <p:extLst>
      <p:ext uri="{BB962C8B-B14F-4D97-AF65-F5344CB8AC3E}">
        <p14:creationId xmlns:p14="http://schemas.microsoft.com/office/powerpoint/2010/main" val="8617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 Rounded MT Bold" panose="020F0704030504030204" pitchFamily="34" charset="0"/>
              </a:rPr>
              <a:t>After the Interview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IE" sz="2400" dirty="0">
                <a:latin typeface="Arial Rounded MT Bold" panose="020F0704030504030204" pitchFamily="34" charset="0"/>
              </a:rPr>
              <a:t>Review own performance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		</a:t>
            </a:r>
            <a:r>
              <a:rPr lang="en-GB" sz="2000" dirty="0">
                <a:latin typeface="Arial Rounded MT Bold" panose="020F0704030504030204" pitchFamily="34" charset="0"/>
              </a:rPr>
              <a:t>what went well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what went badly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what you wished you had said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IE" sz="2000" dirty="0">
                <a:latin typeface="Arial Rounded MT Bold" panose="020F0704030504030204" pitchFamily="34" charset="0"/>
              </a:rPr>
              <a:t>		prepare for next stage</a:t>
            </a:r>
            <a:endParaRPr lang="en-GB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Invitation to second / final round interviews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		</a:t>
            </a:r>
            <a:r>
              <a:rPr lang="en-GB" sz="2000" dirty="0">
                <a:latin typeface="Arial Rounded MT Bold" panose="020F0704030504030204" pitchFamily="34" charset="0"/>
              </a:rPr>
              <a:t>assessment centre 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psychometric testing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000" dirty="0">
                <a:latin typeface="Arial Rounded MT Bold" panose="020F0704030504030204" pitchFamily="34" charset="0"/>
              </a:rPr>
              <a:t>		panel interview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Rejection letter / email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GB" sz="2400" dirty="0">
                <a:latin typeface="Arial Rounded MT Bold" panose="020F0704030504030204" pitchFamily="34" charset="0"/>
              </a:rPr>
              <a:t>		</a:t>
            </a:r>
            <a:r>
              <a:rPr lang="en-GB" sz="2000" dirty="0">
                <a:latin typeface="Arial Rounded MT Bold" panose="020F0704030504030204" pitchFamily="34" charset="0"/>
              </a:rPr>
              <a:t>if you can request feedback - use it</a:t>
            </a:r>
          </a:p>
          <a:p>
            <a:pPr>
              <a:lnSpc>
                <a:spcPct val="90000"/>
              </a:lnSpc>
            </a:pPr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Objectives of </a:t>
            </a:r>
            <a:r>
              <a:rPr lang="en-IN" b="1" dirty="0" smtClean="0">
                <a:latin typeface="Arial Rounded MT Bold" panose="020F0704030504030204" pitchFamily="34" charset="0"/>
              </a:rPr>
              <a:t>Interview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In the selection process, interview serves the </a:t>
            </a:r>
            <a:r>
              <a:rPr lang="en-IN" dirty="0" smtClean="0">
                <a:latin typeface="Arial Rounded MT Bold" panose="020F0704030504030204" pitchFamily="34" charset="0"/>
              </a:rPr>
              <a:t>following</a:t>
            </a:r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1. Verifies the information obtained through application form and tests.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 smtClean="0">
                <a:latin typeface="Arial Rounded MT Bold" panose="020F0704030504030204" pitchFamily="34" charset="0"/>
              </a:rPr>
              <a:t>2</a:t>
            </a:r>
            <a:r>
              <a:rPr lang="en-IN" dirty="0">
                <a:latin typeface="Arial Rounded MT Bold" panose="020F0704030504030204" pitchFamily="34" charset="0"/>
              </a:rPr>
              <a:t>. Helps obtain additional information from the applicant otherwise not available.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3. Gives the candidate necessary facts and information about the job and the organisation.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4. Helps establish mutual understanding between the company and the candidate and build the company’s image.</a:t>
            </a:r>
          </a:p>
        </p:txBody>
      </p:sp>
    </p:spTree>
    <p:extLst>
      <p:ext uri="{BB962C8B-B14F-4D97-AF65-F5344CB8AC3E}">
        <p14:creationId xmlns:p14="http://schemas.microsoft.com/office/powerpoint/2010/main" val="1739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Telephone Interviews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Prepare as thoroughly as for ‘real’ interview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Select comfortable, private, quiet  place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 Rounded MT Bold" panose="020F0704030504030204" pitchFamily="34" charset="0"/>
              </a:rPr>
              <a:t>Have </a:t>
            </a:r>
            <a:r>
              <a:rPr lang="en-US" sz="2400" dirty="0">
                <a:latin typeface="Arial Rounded MT Bold" panose="020F0704030504030204" pitchFamily="34" charset="0"/>
              </a:rPr>
              <a:t>copy of CV and company information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Have pen and paper at hand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Prepare for usual interview questions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Practice on phone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Record answers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Try  standing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Smile and use gestures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latin typeface="Arial Rounded MT Bold" panose="020F0704030504030204" pitchFamily="34" charset="0"/>
              </a:rPr>
              <a:t>Avoid monotones</a:t>
            </a:r>
            <a:endParaRPr lang="en-US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32504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latin typeface="Arial Rounded MT Bold" panose="020F0704030504030204" pitchFamily="34" charset="0"/>
              </a:rPr>
              <a:t>Other Types  Of Interviews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IE" sz="2400" dirty="0">
                <a:latin typeface="Arial Rounded MT Bold" panose="020F0704030504030204" pitchFamily="34" charset="0"/>
              </a:rPr>
              <a:t>Rotating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Like one-to-one with different interviewers</a:t>
            </a:r>
            <a:endParaRPr lang="en-IE" dirty="0">
              <a:latin typeface="Arial Rounded MT Bold" panose="020F0704030504030204" pitchFamily="34" charset="0"/>
            </a:endParaRPr>
          </a:p>
          <a:p>
            <a:r>
              <a:rPr lang="en-IE" sz="2400" dirty="0">
                <a:latin typeface="Arial Rounded MT Bold" panose="020F0704030504030204" pitchFamily="34" charset="0"/>
              </a:rPr>
              <a:t>Group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6-8 candidates</a:t>
            </a:r>
            <a:endParaRPr lang="en-IE" dirty="0">
              <a:latin typeface="Arial Rounded MT Bold" panose="020F0704030504030204" pitchFamily="34" charset="0"/>
            </a:endParaRP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Group observed while discussing topic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Be aware of group interaction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Panel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2-5 interviewers, or as many as 13!!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Try to identify different roles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Respond to interviewer, include others through eye contact</a:t>
            </a:r>
          </a:p>
          <a:p>
            <a:pPr lvl="1"/>
            <a:r>
              <a:rPr lang="en-IE" sz="2000" dirty="0">
                <a:latin typeface="Arial Rounded MT Bold" panose="020F0704030504030204" pitchFamily="34" charset="0"/>
              </a:rPr>
              <a:t>May involve presentation</a:t>
            </a:r>
          </a:p>
          <a:p>
            <a:pPr lvl="1"/>
            <a:endParaRPr lang="en-IE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91314" y="685800"/>
            <a:ext cx="6480048" cy="12954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Interview preparation</a:t>
            </a:r>
            <a:endParaRPr dirty="0"/>
          </a:p>
        </p:txBody>
      </p:sp>
      <p:pic>
        <p:nvPicPr>
          <p:cNvPr id="7171" name="Picture 6" descr="C:\Documents and Settings\squeene\Local Settings\Temporary Internet Files\Content.IE5\WOVXT0I5\MPj0438509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228044"/>
            <a:ext cx="3733800" cy="402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00" y="2228044"/>
            <a:ext cx="3611898" cy="40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8176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Before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Research the potential employer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Review the job description and be able to match your experience and education with the duties of the position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Prepare a 1 to 2 minute script about yourself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Make sure you have the appropriate interview attire</a:t>
            </a:r>
          </a:p>
        </p:txBody>
      </p:sp>
    </p:spTree>
    <p:extLst>
      <p:ext uri="{BB962C8B-B14F-4D97-AF65-F5344CB8AC3E}">
        <p14:creationId xmlns:p14="http://schemas.microsoft.com/office/powerpoint/2010/main" val="1780124111"/>
      </p:ext>
    </p:extLst>
  </p:cSld>
  <p:clrMapOvr>
    <a:masterClrMapping/>
  </p:clrMapOvr>
  <p:transition advTm="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70456" y="365125"/>
            <a:ext cx="11083344" cy="1325563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Tips Regarding Attire (Men)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825625"/>
            <a:ext cx="11083344" cy="43513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Rounded MT Bold" panose="020F0704030504030204" pitchFamily="34" charset="0"/>
              </a:rPr>
              <a:t>If possible, wear a suit to the interview</a:t>
            </a:r>
          </a:p>
          <a:p>
            <a:pPr eaLnBrk="1" hangingPunct="1"/>
            <a:r>
              <a:rPr lang="en-US" dirty="0" smtClean="0">
                <a:latin typeface="Arial Rounded MT Bold" panose="020F0704030504030204" pitchFamily="34" charset="0"/>
              </a:rPr>
              <a:t>Belt and shoes should be same color</a:t>
            </a:r>
          </a:p>
          <a:p>
            <a:pPr eaLnBrk="1" hangingPunct="1"/>
            <a:r>
              <a:rPr lang="en-US" dirty="0" smtClean="0">
                <a:latin typeface="Arial Rounded MT Bold" panose="020F0704030504030204" pitchFamily="34" charset="0"/>
              </a:rPr>
              <a:t>Avoid ties with elaborate patterns or too many colors</a:t>
            </a:r>
          </a:p>
          <a:p>
            <a:pPr eaLnBrk="1" hangingPunct="1"/>
            <a:r>
              <a:rPr lang="en-US" dirty="0" smtClean="0">
                <a:latin typeface="Arial Rounded MT Bold" panose="020F0704030504030204" pitchFamily="34" charset="0"/>
              </a:rPr>
              <a:t>A wedding ring and/or watch is generally the only jewelry that should be worn</a:t>
            </a:r>
          </a:p>
          <a:p>
            <a:pPr eaLnBrk="1" hangingPunct="1"/>
            <a:r>
              <a:rPr lang="en-US" dirty="0" smtClean="0">
                <a:latin typeface="Arial Rounded MT Bold" panose="020F0704030504030204" pitchFamily="34" charset="0"/>
              </a:rPr>
              <a:t>Head to Toe: Hair should be well groomed and shoes should be polished</a:t>
            </a:r>
          </a:p>
          <a:p>
            <a:pPr eaLnBrk="1" hangingPunct="1"/>
            <a:endParaRPr lang="en-US" dirty="0" smtClean="0">
              <a:latin typeface="Arial Rounded MT Bold" panose="020F0704030504030204" pitchFamily="34" charset="0"/>
            </a:endParaRPr>
          </a:p>
        </p:txBody>
      </p:sp>
      <p:pic>
        <p:nvPicPr>
          <p:cNvPr id="9220" name="Picture 5" descr="C:\Documents and Settings\squeene\Local Settings\Temporary Internet Files\Content.IE5\1W6N9C18\MPj0438528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546" y="304800"/>
            <a:ext cx="144565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73376"/>
      </p:ext>
    </p:ext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4" name="Picture 4" descr="https://media.licdn.com/mpr/mpr/shrinknp_1000_1000/AAEAAQAAAAAAAAY4AAAAJGExMDQyY2QwLTc2MWUtNGUxOC04ZDVlLWJmODJhMWZhNGQz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840" y="10407"/>
            <a:ext cx="6431159" cy="684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40" y="257657"/>
            <a:ext cx="8142921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Would You Hire?</a:t>
            </a:r>
          </a:p>
        </p:txBody>
      </p:sp>
      <p:pic>
        <p:nvPicPr>
          <p:cNvPr id="10243" name="Content Placeholder 3" descr="266970_fpx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905000"/>
            <a:ext cx="3124200" cy="3962400"/>
          </a:xfrm>
        </p:spPr>
      </p:pic>
      <p:pic>
        <p:nvPicPr>
          <p:cNvPr id="10244" name="Content Placeholder 6" descr="mm-871_zi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919288"/>
            <a:ext cx="3352800" cy="3886200"/>
          </a:xfrm>
        </p:spPr>
      </p:pic>
    </p:spTree>
    <p:extLst>
      <p:ext uri="{BB962C8B-B14F-4D97-AF65-F5344CB8AC3E}">
        <p14:creationId xmlns:p14="http://schemas.microsoft.com/office/powerpoint/2010/main" val="2018051430"/>
      </p:ext>
    </p:extLst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Tips Regarding Attire (Women)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A suit or dress is preferable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Skirts should meet at the top of the knee or longer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The amount of jewelry should be minimized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Make-up should be light</a:t>
            </a:r>
          </a:p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Avoid perfumes and scented powders</a:t>
            </a:r>
          </a:p>
        </p:txBody>
      </p:sp>
    </p:spTree>
    <p:extLst>
      <p:ext uri="{BB962C8B-B14F-4D97-AF65-F5344CB8AC3E}">
        <p14:creationId xmlns:p14="http://schemas.microsoft.com/office/powerpoint/2010/main" val="3297131148"/>
      </p:ext>
    </p:extLst>
  </p:cSld>
  <p:clrMapOvr>
    <a:masterClrMapping/>
  </p:clrMapOvr>
  <p:transition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mage result for interview dress code fem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24" y="13889"/>
            <a:ext cx="7251581" cy="68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MCj023174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26" y="2209801"/>
            <a:ext cx="289560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Facts of Interviewing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6477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 Rounded MT Bold" panose="020F0704030504030204" pitchFamily="34" charset="0"/>
              </a:rPr>
              <a:t>Interviews are the most widely used process for screening job applicants.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Rounded MT Bold" panose="020F0704030504030204" pitchFamily="34" charset="0"/>
              </a:rPr>
              <a:t>They provide the most direct information about a candidate’s background, personality, and skills.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Rounded MT Bold" panose="020F0704030504030204" pitchFamily="34" charset="0"/>
              </a:rPr>
              <a:t>The purpose of an interview is to receive the job offer.</a:t>
            </a:r>
          </a:p>
        </p:txBody>
      </p:sp>
    </p:spTree>
    <p:extLst>
      <p:ext uri="{BB962C8B-B14F-4D97-AF65-F5344CB8AC3E}">
        <p14:creationId xmlns:p14="http://schemas.microsoft.com/office/powerpoint/2010/main" val="42480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interview dress c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21" y="68908"/>
            <a:ext cx="8902158" cy="6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Rounded MT Bold" panose="020F0704030504030204" pitchFamily="34" charset="0"/>
              </a:rPr>
              <a:t>Starting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Be sure to arrive 10 to 15 minutes prior to the start of the interview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Greet the interviewer with a firm handshake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Maintain good eye contact and posture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Make sure you are energetic and enthusiastic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>
                <a:latin typeface="Arial Rounded MT Bold" panose="020F0704030504030204" pitchFamily="34" charset="0"/>
              </a:rPr>
              <a:t>Speak clearly and articulate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4340" name="Picture 3" descr="C:\Documents and Settings\squeene\Local Settings\Temporary Internet Files\Content.IE5\TC8HAB1N\MPj04308030000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8151" y="3366756"/>
            <a:ext cx="3962400" cy="3048000"/>
          </a:xfrm>
        </p:spPr>
      </p:pic>
      <p:pic>
        <p:nvPicPr>
          <p:cNvPr id="5" name="Picture 6" descr="Image result for interview skil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99" y="511785"/>
            <a:ext cx="3989751" cy="29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0965"/>
      </p:ext>
    </p:extLst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 Rounded MT Bold" panose="020F0704030504030204" pitchFamily="34" charset="0"/>
              </a:rPr>
              <a:t>Standard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Would you tell me about yourself?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What is your greatest strength?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What is your greatest weakness?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Where do you see yourself in 5 years?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What about this position do you find most appealing?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Why do you want to work for our company?</a:t>
            </a:r>
          </a:p>
          <a:p>
            <a:pPr eaLnBrk="1" hangingPunct="1"/>
            <a:r>
              <a:rPr lang="en-US" dirty="0">
                <a:latin typeface="Arial Rounded MT Bold" panose="020F0704030504030204" pitchFamily="34" charset="0"/>
              </a:rPr>
              <a:t>Why should we hire you?</a:t>
            </a:r>
          </a:p>
        </p:txBody>
      </p:sp>
    </p:spTree>
    <p:extLst>
      <p:ext uri="{BB962C8B-B14F-4D97-AF65-F5344CB8AC3E}">
        <p14:creationId xmlns:p14="http://schemas.microsoft.com/office/powerpoint/2010/main" val="3059363239"/>
      </p:ext>
    </p:ext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The five most important factors interviewers considered when </a:t>
            </a:r>
            <a:r>
              <a:rPr lang="en-IN" b="1" dirty="0" smtClean="0">
                <a:latin typeface="Arial Rounded MT Bold" panose="020F0704030504030204" pitchFamily="34" charset="0"/>
              </a:rPr>
              <a:t>hiring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Work </a:t>
            </a:r>
            <a:r>
              <a:rPr lang="en-IN" dirty="0">
                <a:latin typeface="Arial Rounded MT Bold" panose="020F0704030504030204" pitchFamily="34" charset="0"/>
              </a:rPr>
              <a:t>experience (36%)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First impressions of the candidate (24%)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Education (12%)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Professional qualifications (10%)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References (9%)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 Rounded MT Bold" panose="020F0704030504030204" pitchFamily="34" charset="0"/>
              </a:rPr>
              <a:t>Ask Questions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What are your expectations of the employees in your company?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What are the strengths and weaknesses of your organization?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Describe a typical day on the job in this position.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Avoid asking questions about salary and benefits.</a:t>
            </a:r>
          </a:p>
        </p:txBody>
      </p:sp>
      <p:pic>
        <p:nvPicPr>
          <p:cNvPr id="21508" name="Picture 4" descr="MCj043485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28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MCj043485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38BE-F0F9-41D4-A968-B1A6D473EA1A}" type="slidenum">
              <a:rPr lang="en-US">
                <a:latin typeface="Arial Rounded MT Bold" panose="020F0704030504030204" pitchFamily="34" charset="0"/>
              </a:rPr>
              <a:pPr/>
              <a:t>45</a:t>
            </a:fld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Graceful Exits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070" y="1600201"/>
            <a:ext cx="9034530" cy="4403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Thank you for your time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  I appreciate it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  I will be looking forward to hearing from you</a:t>
            </a:r>
          </a:p>
        </p:txBody>
      </p:sp>
    </p:spTree>
    <p:extLst>
      <p:ext uri="{BB962C8B-B14F-4D97-AF65-F5344CB8AC3E}">
        <p14:creationId xmlns:p14="http://schemas.microsoft.com/office/powerpoint/2010/main" val="160252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003" y="365125"/>
            <a:ext cx="10928797" cy="1325563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After the Interview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003" y="1825625"/>
            <a:ext cx="10928797" cy="4351338"/>
          </a:xfrm>
        </p:spPr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Evaluate your performance</a:t>
            </a:r>
          </a:p>
          <a:p>
            <a:r>
              <a:rPr lang="en-US">
                <a:latin typeface="Arial Rounded MT Bold" panose="020F0704030504030204" pitchFamily="34" charset="0"/>
              </a:rPr>
              <a:t>Send a thank-you note within 24 hours</a:t>
            </a:r>
          </a:p>
          <a:p>
            <a:r>
              <a:rPr lang="en-US">
                <a:latin typeface="Arial Rounded MT Bold" panose="020F0704030504030204" pitchFamily="34" charset="0"/>
              </a:rPr>
              <a:t>Keep records of important dates and details for the follow-up</a:t>
            </a:r>
          </a:p>
        </p:txBody>
      </p:sp>
      <p:pic>
        <p:nvPicPr>
          <p:cNvPr id="23556" name="Picture 4" descr="MCj043266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21" y="3505200"/>
            <a:ext cx="300937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55" y="232141"/>
            <a:ext cx="6422291" cy="64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Know Yourself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Employment objective and how it relates to the position and the employer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Educational background and how it relates to the position and the employer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Work experience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Abilities and skills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Always be able to give examples!</a:t>
            </a:r>
          </a:p>
        </p:txBody>
      </p:sp>
    </p:spTree>
    <p:extLst>
      <p:ext uri="{BB962C8B-B14F-4D97-AF65-F5344CB8AC3E}">
        <p14:creationId xmlns:p14="http://schemas.microsoft.com/office/powerpoint/2010/main" val="1881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Know the Employer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Research! Research! Research!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 to demonstrate your knowledge of the profession and the company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 to give reasons for your interest in working in that profession/company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Develop questions in advance to ask about the job/organization</a:t>
            </a:r>
          </a:p>
        </p:txBody>
      </p:sp>
    </p:spTree>
    <p:extLst>
      <p:ext uri="{BB962C8B-B14F-4D97-AF65-F5344CB8AC3E}">
        <p14:creationId xmlns:p14="http://schemas.microsoft.com/office/powerpoint/2010/main" val="26419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 Rounded MT Bold" panose="020F0704030504030204" pitchFamily="34" charset="0"/>
              </a:rPr>
              <a:t>Interview Preparation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>
                <a:latin typeface="Arial Rounded MT Bold" panose="020F0704030504030204" pitchFamily="34" charset="0"/>
              </a:rPr>
              <a:t>Situational Knowledge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Where/when the interview takes place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Arrive 10 minutes early!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>
              <a:latin typeface="Arial Rounded MT Bold" panose="020F0704030504030204" pitchFamily="34" charset="0"/>
            </a:endParaRPr>
          </a:p>
          <a:p>
            <a:r>
              <a:rPr lang="en-US" sz="2400">
                <a:latin typeface="Arial Rounded MT Bold" panose="020F0704030504030204" pitchFamily="34" charset="0"/>
              </a:rPr>
              <a:t>Physical Preparation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Get plenty of rest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Dress for success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>
                <a:latin typeface="Arial Rounded MT Bold" panose="020F0704030504030204" pitchFamily="34" charset="0"/>
              </a:rPr>
              <a:t>Mental Preparation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Knowledge of company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Practice a mock interview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>
              <a:latin typeface="Arial Rounded MT Bold" panose="020F0704030504030204" pitchFamily="34" charset="0"/>
            </a:endParaRPr>
          </a:p>
          <a:p>
            <a:r>
              <a:rPr lang="en-US" sz="2400">
                <a:latin typeface="Arial Rounded MT Bold" panose="020F0704030504030204" pitchFamily="34" charset="0"/>
              </a:rPr>
              <a:t>Written Preparation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Take extra resumes, references, etc.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Make notes</a:t>
            </a:r>
          </a:p>
          <a:p>
            <a:pPr lvl="1"/>
            <a:r>
              <a:rPr lang="en-US" sz="2200">
                <a:latin typeface="Arial Rounded MT Bold" panose="020F0704030504030204" pitchFamily="34" charset="0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792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2093"/>
            <a:ext cx="10515600" cy="1351827"/>
          </a:xfrm>
        </p:spPr>
        <p:txBody>
          <a:bodyPr/>
          <a:lstStyle/>
          <a:p>
            <a:r>
              <a:rPr lang="en-IE" sz="3600" dirty="0">
                <a:latin typeface="Arial Rounded MT Bold" panose="020F0704030504030204" pitchFamily="34" charset="0"/>
              </a:rPr>
              <a:t>Preparation is the key to success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58340"/>
            <a:ext cx="7772400" cy="4584879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Review own skills, experiences and qualities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Check CV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Anticipate questions and identify relevant examples 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Prepare key selling points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Research organisation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Websites, reports, articles, company literature, </a:t>
            </a:r>
            <a:r>
              <a:rPr lang="en-IE" dirty="0" err="1">
                <a:latin typeface="Arial Rounded MT Bold" panose="020F0704030504030204" pitchFamily="34" charset="0"/>
              </a:rPr>
              <a:t>etc</a:t>
            </a:r>
            <a:endParaRPr lang="en-IE" dirty="0">
              <a:latin typeface="Arial Rounded MT Bold" panose="020F070403050403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Contacts with knowledge of organisation or sector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Relevant articles in the press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Personal visit or telephone call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Research job and occupational area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Job description – or similar</a:t>
            </a:r>
          </a:p>
          <a:p>
            <a:pPr lvl="2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Current issues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Prepare your questions</a:t>
            </a:r>
          </a:p>
          <a:p>
            <a:pPr lvl="1">
              <a:lnSpc>
                <a:spcPct val="90000"/>
              </a:lnSpc>
            </a:pPr>
            <a:r>
              <a:rPr lang="en-IE" dirty="0">
                <a:latin typeface="Arial Rounded MT Bold" panose="020F0704030504030204" pitchFamily="34" charset="0"/>
              </a:rPr>
              <a:t>Practice</a:t>
            </a:r>
          </a:p>
          <a:p>
            <a:pPr lvl="1">
              <a:lnSpc>
                <a:spcPct val="90000"/>
              </a:lnSpc>
            </a:pPr>
            <a:endParaRPr lang="en-I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Types of Interviews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18" y="1600200"/>
            <a:ext cx="6229082" cy="4724400"/>
          </a:xfrm>
        </p:spPr>
        <p:txBody>
          <a:bodyPr/>
          <a:lstStyle/>
          <a:p>
            <a:r>
              <a:rPr lang="en-US" sz="3200" dirty="0">
                <a:latin typeface="Arial Rounded MT Bold" panose="020F0704030504030204" pitchFamily="34" charset="0"/>
              </a:rPr>
              <a:t>Basic/traditional interview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Telephone interview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Group interview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Interview during a meal or social occasion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Serial interview</a:t>
            </a:r>
          </a:p>
        </p:txBody>
      </p:sp>
      <p:pic>
        <p:nvPicPr>
          <p:cNvPr id="12292" name="Picture 4" descr="MCj02949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1766</Words>
  <Application>Microsoft Office PowerPoint</Application>
  <PresentationFormat>Widescreen</PresentationFormat>
  <Paragraphs>358</Paragraphs>
  <Slides>47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Rounded MT Bold</vt:lpstr>
      <vt:lpstr>Calibri</vt:lpstr>
      <vt:lpstr>Calibri Light</vt:lpstr>
      <vt:lpstr>TAB_Reginet</vt:lpstr>
      <vt:lpstr>Times New Roman</vt:lpstr>
      <vt:lpstr>Wingdings</vt:lpstr>
      <vt:lpstr>Wingdings 2</vt:lpstr>
      <vt:lpstr>Office Theme</vt:lpstr>
      <vt:lpstr>Skills and Techniques</vt:lpstr>
      <vt:lpstr>Meaning of an interview</vt:lpstr>
      <vt:lpstr>Objectives of Interview</vt:lpstr>
      <vt:lpstr>Facts of Interviewing</vt:lpstr>
      <vt:lpstr>Know Yourself</vt:lpstr>
      <vt:lpstr>Know the Employer</vt:lpstr>
      <vt:lpstr>Interview Preparation</vt:lpstr>
      <vt:lpstr>Preparation is the key to success</vt:lpstr>
      <vt:lpstr>Types of Interviews</vt:lpstr>
      <vt:lpstr>5 Stages Interview Process</vt:lpstr>
      <vt:lpstr>Interview Process</vt:lpstr>
      <vt:lpstr>Interview Process</vt:lpstr>
      <vt:lpstr>STAR Technique</vt:lpstr>
      <vt:lpstr>Tips for Successful Interviewing</vt:lpstr>
      <vt:lpstr>Tips for Successful Interviewing</vt:lpstr>
      <vt:lpstr>Watch the Body Language</vt:lpstr>
      <vt:lpstr>Typical Questions</vt:lpstr>
      <vt:lpstr>Competency-based Interviews</vt:lpstr>
      <vt:lpstr>Preparing for Competency Interview</vt:lpstr>
      <vt:lpstr>Matching Skills to Requirements</vt:lpstr>
      <vt:lpstr>Your Answers</vt:lpstr>
      <vt:lpstr>Qualities Employers Seek</vt:lpstr>
      <vt:lpstr>Competencies required by  Company</vt:lpstr>
      <vt:lpstr>PowerPoint Presentation</vt:lpstr>
      <vt:lpstr>Your Questions</vt:lpstr>
      <vt:lpstr>Interview Marking Sheet</vt:lpstr>
      <vt:lpstr>Interview Rating Scale</vt:lpstr>
      <vt:lpstr>What creates a bad impression</vt:lpstr>
      <vt:lpstr>After the Interview</vt:lpstr>
      <vt:lpstr>Telephone Interviews</vt:lpstr>
      <vt:lpstr>Other Types  Of Interviews</vt:lpstr>
      <vt:lpstr>Interview preparation</vt:lpstr>
      <vt:lpstr>Before The Interview</vt:lpstr>
      <vt:lpstr>Tips Regarding Attire (Men)</vt:lpstr>
      <vt:lpstr>PowerPoint Presentation</vt:lpstr>
      <vt:lpstr>PowerPoint Presentation</vt:lpstr>
      <vt:lpstr>Who Would You Hire?</vt:lpstr>
      <vt:lpstr>Tips Regarding Attire (Women)</vt:lpstr>
      <vt:lpstr>PowerPoint Presentation</vt:lpstr>
      <vt:lpstr>PowerPoint Presentation</vt:lpstr>
      <vt:lpstr>Starting The Interview</vt:lpstr>
      <vt:lpstr>Standard Interview Questions</vt:lpstr>
      <vt:lpstr>The five most important factors interviewers considered when hiring</vt:lpstr>
      <vt:lpstr>Ask Questions</vt:lpstr>
      <vt:lpstr>Graceful Exits</vt:lpstr>
      <vt:lpstr>After the Interview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Ganesasubramanian R</dc:creator>
  <cp:lastModifiedBy>Ganesasubramanian R</cp:lastModifiedBy>
  <cp:revision>17</cp:revision>
  <dcterms:created xsi:type="dcterms:W3CDTF">2017-12-06T10:52:05Z</dcterms:created>
  <dcterms:modified xsi:type="dcterms:W3CDTF">2017-12-07T01:56:53Z</dcterms:modified>
</cp:coreProperties>
</file>