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 1" panose="020B0604020202020204" charset="0"/>
      <p:regular r:id="rId25"/>
    </p:embeddedFont>
    <p:embeddedFont>
      <p:font typeface="Open Sans 1 Bold" panose="020B0604020202020204" charset="0"/>
      <p:regular r:id="rId26"/>
    </p:embeddedFont>
    <p:embeddedFont>
      <p:font typeface="Open Sans 1 Bold Italics" panose="020B0604020202020204" charset="0"/>
      <p:regular r:id="rId27"/>
    </p:embeddedFont>
    <p:embeddedFont>
      <p:font typeface="Open Sans 2" panose="020B0604020202020204" charset="0"/>
      <p:regular r:id="rId28"/>
    </p:embeddedFont>
    <p:embeddedFont>
      <p:font typeface="Open Sans 2 Bold" panose="020B0604020202020204" charset="0"/>
      <p:regular r:id="rId29"/>
    </p:embeddedFont>
    <p:embeddedFont>
      <p:font typeface="Open Sans 3 Bold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0485" y="8820150"/>
            <a:ext cx="6430191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 spc="-115">
                <a:solidFill>
                  <a:srgbClr val="000000"/>
                </a:solidFill>
                <a:latin typeface="Open Sans 1 Bold"/>
              </a:rPr>
              <a:t>Ivy Professional School – Top Ranked Corporate Education Provider</a:t>
            </a:r>
          </a:p>
        </p:txBody>
      </p:sp>
      <p:sp>
        <p:nvSpPr>
          <p:cNvPr id="3" name="Freeform 3"/>
          <p:cNvSpPr/>
          <p:nvPr/>
        </p:nvSpPr>
        <p:spPr>
          <a:xfrm>
            <a:off x="6314712" y="1844956"/>
            <a:ext cx="5201737" cy="4751034"/>
          </a:xfrm>
          <a:custGeom>
            <a:avLst/>
            <a:gdLst/>
            <a:ahLst/>
            <a:cxnLst/>
            <a:rect l="l" t="t" r="r" b="b"/>
            <a:pathLst>
              <a:path w="5201737" h="4751034">
                <a:moveTo>
                  <a:pt x="0" y="0"/>
                </a:moveTo>
                <a:lnTo>
                  <a:pt x="5201737" y="0"/>
                </a:lnTo>
                <a:lnTo>
                  <a:pt x="5201737" y="4751034"/>
                </a:lnTo>
                <a:lnTo>
                  <a:pt x="0" y="4751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37" t="-1454" r="-10648" b="-145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535003" y="7030110"/>
            <a:ext cx="12761156" cy="1694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76"/>
              </a:lnSpc>
            </a:pPr>
            <a:endParaRPr/>
          </a:p>
          <a:p>
            <a:pPr algn="ctr">
              <a:lnSpc>
                <a:spcPts val="2676"/>
              </a:lnSpc>
            </a:pPr>
            <a:endParaRPr/>
          </a:p>
          <a:p>
            <a:pPr algn="ctr">
              <a:lnSpc>
                <a:spcPts val="2676"/>
              </a:lnSpc>
            </a:pPr>
            <a:endParaRPr/>
          </a:p>
          <a:p>
            <a:pPr algn="ctr">
              <a:lnSpc>
                <a:spcPts val="2676"/>
              </a:lnSpc>
            </a:pPr>
            <a:r>
              <a:rPr lang="en-US" sz="3097" spc="-123">
                <a:solidFill>
                  <a:srgbClr val="000000"/>
                </a:solidFill>
                <a:latin typeface="Open Sans 1 Bold Italics"/>
              </a:rPr>
              <a:t>Top Ranked Data Science &amp; Analytics Education Provider since 2007</a:t>
            </a:r>
          </a:p>
          <a:p>
            <a:pPr algn="ctr">
              <a:lnSpc>
                <a:spcPts val="2676"/>
              </a:lnSpc>
            </a:pPr>
            <a:endParaRPr lang="en-US" sz="3097" spc="-123">
              <a:solidFill>
                <a:srgbClr val="000000"/>
              </a:solidFill>
              <a:latin typeface="Open Sans 1 Bold Itali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07340" y="9589770"/>
            <a:ext cx="39319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 1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0711" y="743338"/>
            <a:ext cx="16972188" cy="2113775"/>
            <a:chOff x="0" y="0"/>
            <a:chExt cx="3263118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3118" cy="406400"/>
            </a:xfrm>
            <a:custGeom>
              <a:avLst/>
              <a:gdLst/>
              <a:ahLst/>
              <a:cxnLst/>
              <a:rect l="l" t="t" r="r" b="b"/>
              <a:pathLst>
                <a:path w="3263118" h="406400">
                  <a:moveTo>
                    <a:pt x="3263118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3263118" y="406400"/>
                  </a:lnTo>
                  <a:lnTo>
                    <a:pt x="3161518" y="203200"/>
                  </a:lnTo>
                  <a:lnTo>
                    <a:pt x="3263118" y="0"/>
                  </a:lnTo>
                  <a:close/>
                </a:path>
              </a:pathLst>
            </a:custGeom>
            <a:solidFill>
              <a:srgbClr val="6207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88900" y="9525"/>
              <a:ext cx="635000" cy="396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820227" y="4615120"/>
            <a:ext cx="14218755" cy="4882826"/>
            <a:chOff x="0" y="0"/>
            <a:chExt cx="3744857" cy="128601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744857" cy="1286012"/>
            </a:xfrm>
            <a:custGeom>
              <a:avLst/>
              <a:gdLst/>
              <a:ahLst/>
              <a:cxnLst/>
              <a:rect l="l" t="t" r="r" b="b"/>
              <a:pathLst>
                <a:path w="3744857" h="1286012">
                  <a:moveTo>
                    <a:pt x="27769" y="0"/>
                  </a:moveTo>
                  <a:lnTo>
                    <a:pt x="3717089" y="0"/>
                  </a:lnTo>
                  <a:cubicBezTo>
                    <a:pt x="3732425" y="0"/>
                    <a:pt x="3744857" y="12433"/>
                    <a:pt x="3744857" y="27769"/>
                  </a:cubicBezTo>
                  <a:lnTo>
                    <a:pt x="3744857" y="1258243"/>
                  </a:lnTo>
                  <a:cubicBezTo>
                    <a:pt x="3744857" y="1273579"/>
                    <a:pt x="3732425" y="1286012"/>
                    <a:pt x="3717089" y="1286012"/>
                  </a:cubicBezTo>
                  <a:lnTo>
                    <a:pt x="27769" y="1286012"/>
                  </a:lnTo>
                  <a:cubicBezTo>
                    <a:pt x="12433" y="1286012"/>
                    <a:pt x="0" y="1273579"/>
                    <a:pt x="0" y="1258243"/>
                  </a:cubicBezTo>
                  <a:lnTo>
                    <a:pt x="0" y="27769"/>
                  </a:lnTo>
                  <a:cubicBezTo>
                    <a:pt x="0" y="12433"/>
                    <a:pt x="12433" y="0"/>
                    <a:pt x="2776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128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820227" y="4742406"/>
            <a:ext cx="13877154" cy="5544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62"/>
              </a:lnSpc>
            </a:pPr>
            <a:r>
              <a:rPr lang="en-US" sz="5258" spc="-205">
                <a:solidFill>
                  <a:srgbClr val="E50301"/>
                </a:solidFill>
                <a:latin typeface="Open Sans 2 Bold"/>
              </a:rPr>
              <a:t>Maharashtra-19,28,603</a:t>
            </a:r>
          </a:p>
          <a:p>
            <a:pPr algn="ctr">
              <a:lnSpc>
                <a:spcPts val="7362"/>
              </a:lnSpc>
            </a:pPr>
            <a:r>
              <a:rPr lang="en-US" sz="5258" spc="-205">
                <a:solidFill>
                  <a:srgbClr val="111111"/>
                </a:solidFill>
                <a:latin typeface="Open Sans 2 Bold"/>
              </a:rPr>
              <a:t>Karnataka-9,18,544</a:t>
            </a:r>
          </a:p>
          <a:p>
            <a:pPr algn="ctr">
              <a:lnSpc>
                <a:spcPts val="7362"/>
              </a:lnSpc>
            </a:pPr>
            <a:r>
              <a:rPr lang="en-US" sz="5258" spc="-205">
                <a:solidFill>
                  <a:srgbClr val="111111"/>
                </a:solidFill>
                <a:latin typeface="Open Sans 2 Bold"/>
              </a:rPr>
              <a:t>West Bengal-5,50,893</a:t>
            </a:r>
          </a:p>
          <a:p>
            <a:pPr algn="ctr">
              <a:lnSpc>
                <a:spcPts val="7362"/>
              </a:lnSpc>
            </a:pPr>
            <a:r>
              <a:rPr lang="en-US" sz="5258" spc="-205">
                <a:solidFill>
                  <a:srgbClr val="111111"/>
                </a:solidFill>
                <a:latin typeface="Open Sans 2 Bold"/>
              </a:rPr>
              <a:t>Assam-2,16,139</a:t>
            </a:r>
          </a:p>
          <a:p>
            <a:pPr algn="ctr">
              <a:lnSpc>
                <a:spcPts val="7362"/>
              </a:lnSpc>
            </a:pPr>
            <a:r>
              <a:rPr lang="en-US" sz="5258" spc="-205">
                <a:solidFill>
                  <a:srgbClr val="0A9C46"/>
                </a:solidFill>
                <a:latin typeface="Open Sans 2 Bold"/>
              </a:rPr>
              <a:t>Lakshadweep-0</a:t>
            </a:r>
          </a:p>
          <a:p>
            <a:pPr algn="ctr">
              <a:lnSpc>
                <a:spcPts val="7222"/>
              </a:lnSpc>
              <a:spcBef>
                <a:spcPct val="0"/>
              </a:spcBef>
            </a:pPr>
            <a:endParaRPr lang="en-US" sz="5258" spc="-205">
              <a:solidFill>
                <a:srgbClr val="0A9C46"/>
              </a:solidFill>
              <a:latin typeface="Open Sans 2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1188198"/>
            <a:ext cx="16010283" cy="1109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82"/>
              </a:lnSpc>
              <a:spcBef>
                <a:spcPct val="0"/>
              </a:spcBef>
            </a:pPr>
            <a:r>
              <a:rPr lang="en-US" sz="6558" spc="-255">
                <a:solidFill>
                  <a:srgbClr val="F4F2F2"/>
                </a:solidFill>
                <a:latin typeface="Open Sans 2 Bold"/>
              </a:rPr>
              <a:t>People affected in various states in 2020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58535"/>
            <a:ext cx="18288000" cy="10604069"/>
          </a:xfrm>
          <a:custGeom>
            <a:avLst/>
            <a:gdLst/>
            <a:ahLst/>
            <a:cxnLst/>
            <a:rect l="l" t="t" r="r" b="b"/>
            <a:pathLst>
              <a:path w="18288000" h="10604069">
                <a:moveTo>
                  <a:pt x="0" y="0"/>
                </a:moveTo>
                <a:lnTo>
                  <a:pt x="18288000" y="0"/>
                </a:lnTo>
                <a:lnTo>
                  <a:pt x="18288000" y="10604070"/>
                </a:lnTo>
                <a:lnTo>
                  <a:pt x="0" y="10604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26" b="-3134"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7073" y="301455"/>
            <a:ext cx="12652857" cy="1814489"/>
            <a:chOff x="0" y="0"/>
            <a:chExt cx="3332440" cy="477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32440" cy="477890"/>
            </a:xfrm>
            <a:custGeom>
              <a:avLst/>
              <a:gdLst/>
              <a:ahLst/>
              <a:cxnLst/>
              <a:rect l="l" t="t" r="r" b="b"/>
              <a:pathLst>
                <a:path w="3332440" h="477890">
                  <a:moveTo>
                    <a:pt x="3332440" y="0"/>
                  </a:moveTo>
                  <a:lnTo>
                    <a:pt x="0" y="0"/>
                  </a:lnTo>
                  <a:lnTo>
                    <a:pt x="101600" y="238945"/>
                  </a:lnTo>
                  <a:lnTo>
                    <a:pt x="0" y="477890"/>
                  </a:lnTo>
                  <a:lnTo>
                    <a:pt x="3332440" y="477890"/>
                  </a:lnTo>
                  <a:lnTo>
                    <a:pt x="3230840" y="238945"/>
                  </a:lnTo>
                  <a:lnTo>
                    <a:pt x="3332440" y="0"/>
                  </a:lnTo>
                  <a:close/>
                </a:path>
              </a:pathLst>
            </a:custGeom>
            <a:solidFill>
              <a:srgbClr val="6207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88900" y="0"/>
              <a:ext cx="3123565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279"/>
                </a:lnSpc>
              </a:pPr>
              <a:r>
                <a:rPr lang="en-US" sz="6899" spc="-275" dirty="0">
                  <a:solidFill>
                    <a:srgbClr val="FFFFFF"/>
                  </a:solidFill>
                  <a:latin typeface="Open Sans 2"/>
                </a:rPr>
                <a:t>Comparison of Deaths in 2021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670480" y="2916511"/>
            <a:ext cx="5144484" cy="7235907"/>
            <a:chOff x="0" y="0"/>
            <a:chExt cx="1354926" cy="19057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54926" cy="1905753"/>
            </a:xfrm>
            <a:custGeom>
              <a:avLst/>
              <a:gdLst/>
              <a:ahLst/>
              <a:cxnLst/>
              <a:rect l="l" t="t" r="r" b="b"/>
              <a:pathLst>
                <a:path w="1354926" h="1905753">
                  <a:moveTo>
                    <a:pt x="76750" y="0"/>
                  </a:moveTo>
                  <a:lnTo>
                    <a:pt x="1278176" y="0"/>
                  </a:lnTo>
                  <a:cubicBezTo>
                    <a:pt x="1320564" y="0"/>
                    <a:pt x="1354926" y="34362"/>
                    <a:pt x="1354926" y="76750"/>
                  </a:cubicBezTo>
                  <a:lnTo>
                    <a:pt x="1354926" y="1829004"/>
                  </a:lnTo>
                  <a:cubicBezTo>
                    <a:pt x="1354926" y="1849359"/>
                    <a:pt x="1346840" y="1868880"/>
                    <a:pt x="1332446" y="1883274"/>
                  </a:cubicBezTo>
                  <a:cubicBezTo>
                    <a:pt x="1318053" y="1897667"/>
                    <a:pt x="1298531" y="1905753"/>
                    <a:pt x="1278176" y="1905753"/>
                  </a:cubicBezTo>
                  <a:lnTo>
                    <a:pt x="76750" y="1905753"/>
                  </a:lnTo>
                  <a:cubicBezTo>
                    <a:pt x="56394" y="1905753"/>
                    <a:pt x="36873" y="1897667"/>
                    <a:pt x="22479" y="1883274"/>
                  </a:cubicBezTo>
                  <a:cubicBezTo>
                    <a:pt x="8086" y="1868880"/>
                    <a:pt x="0" y="1849359"/>
                    <a:pt x="0" y="1829004"/>
                  </a:cubicBezTo>
                  <a:lnTo>
                    <a:pt x="0" y="76750"/>
                  </a:lnTo>
                  <a:cubicBezTo>
                    <a:pt x="0" y="56394"/>
                    <a:pt x="8086" y="36873"/>
                    <a:pt x="22479" y="22479"/>
                  </a:cubicBezTo>
                  <a:cubicBezTo>
                    <a:pt x="36873" y="8086"/>
                    <a:pt x="56394" y="0"/>
                    <a:pt x="7675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128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877801" y="2830784"/>
            <a:ext cx="2364922" cy="7598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sz="4698" spc="-183" dirty="0">
                <a:solidFill>
                  <a:srgbClr val="000000"/>
                </a:solidFill>
                <a:latin typeface="Open Sans 2 Bold"/>
              </a:rPr>
              <a:t>Months</a:t>
            </a:r>
          </a:p>
          <a:p>
            <a:pPr algn="ctr">
              <a:lnSpc>
                <a:spcPts val="5317"/>
              </a:lnSpc>
            </a:pPr>
            <a:endParaRPr lang="en-US" sz="4698" spc="-183" dirty="0">
              <a:solidFill>
                <a:srgbClr val="000000"/>
              </a:solidFill>
              <a:latin typeface="Open Sans 2 Bold"/>
            </a:endParaRPr>
          </a:p>
          <a:p>
            <a:pPr algn="ctr">
              <a:lnSpc>
                <a:spcPts val="5317"/>
              </a:lnSpc>
            </a:pPr>
            <a:r>
              <a:rPr lang="en-US" sz="3798" spc="-148" dirty="0">
                <a:solidFill>
                  <a:srgbClr val="000000"/>
                </a:solidFill>
                <a:latin typeface="Open Sans 2 Bold"/>
              </a:rPr>
              <a:t>January</a:t>
            </a:r>
          </a:p>
          <a:p>
            <a:pPr algn="ctr">
              <a:lnSpc>
                <a:spcPts val="5317"/>
              </a:lnSpc>
            </a:pPr>
            <a:r>
              <a:rPr lang="en-US" sz="3798" spc="-148" dirty="0">
                <a:solidFill>
                  <a:srgbClr val="000000"/>
                </a:solidFill>
                <a:latin typeface="Open Sans 2 Bold"/>
              </a:rPr>
              <a:t>February</a:t>
            </a:r>
          </a:p>
          <a:p>
            <a:pPr algn="ctr">
              <a:lnSpc>
                <a:spcPts val="5317"/>
              </a:lnSpc>
            </a:pPr>
            <a:r>
              <a:rPr lang="en-US" sz="3798" spc="-148" dirty="0">
                <a:solidFill>
                  <a:srgbClr val="000000"/>
                </a:solidFill>
                <a:latin typeface="Open Sans 2 Bold"/>
              </a:rPr>
              <a:t>March</a:t>
            </a:r>
          </a:p>
          <a:p>
            <a:pPr algn="ctr">
              <a:lnSpc>
                <a:spcPts val="5317"/>
              </a:lnSpc>
            </a:pPr>
            <a:r>
              <a:rPr lang="en-US" sz="3798" spc="-148" dirty="0">
                <a:solidFill>
                  <a:srgbClr val="000000"/>
                </a:solidFill>
                <a:latin typeface="Open Sans 2 Bold"/>
              </a:rPr>
              <a:t>April</a:t>
            </a:r>
          </a:p>
          <a:p>
            <a:pPr algn="ctr">
              <a:lnSpc>
                <a:spcPts val="5317"/>
              </a:lnSpc>
            </a:pPr>
            <a:r>
              <a:rPr lang="en-US" sz="3798" spc="-148" dirty="0">
                <a:solidFill>
                  <a:srgbClr val="000000"/>
                </a:solidFill>
                <a:latin typeface="Open Sans 2 Bold"/>
              </a:rPr>
              <a:t>May</a:t>
            </a:r>
          </a:p>
          <a:p>
            <a:pPr algn="ctr">
              <a:lnSpc>
                <a:spcPts val="5317"/>
              </a:lnSpc>
            </a:pPr>
            <a:r>
              <a:rPr lang="en-US" sz="3798" spc="-148" dirty="0">
                <a:solidFill>
                  <a:srgbClr val="000000"/>
                </a:solidFill>
                <a:latin typeface="Open Sans 2 Bold"/>
              </a:rPr>
              <a:t>June</a:t>
            </a:r>
          </a:p>
          <a:p>
            <a:pPr algn="ctr">
              <a:lnSpc>
                <a:spcPts val="5317"/>
              </a:lnSpc>
            </a:pPr>
            <a:r>
              <a:rPr lang="en-US" sz="3798" spc="-148" dirty="0">
                <a:solidFill>
                  <a:srgbClr val="E50301"/>
                </a:solidFill>
                <a:latin typeface="Open Sans 2 Bold"/>
              </a:rPr>
              <a:t>July</a:t>
            </a:r>
          </a:p>
          <a:p>
            <a:pPr algn="ctr">
              <a:lnSpc>
                <a:spcPts val="5317"/>
              </a:lnSpc>
            </a:pPr>
            <a:r>
              <a:rPr lang="en-US" sz="3798" spc="-148" dirty="0">
                <a:solidFill>
                  <a:srgbClr val="000000"/>
                </a:solidFill>
                <a:latin typeface="Open Sans 2 Bold"/>
              </a:rPr>
              <a:t>August</a:t>
            </a:r>
          </a:p>
          <a:p>
            <a:pPr algn="ctr">
              <a:lnSpc>
                <a:spcPts val="5317"/>
              </a:lnSpc>
              <a:spcBef>
                <a:spcPct val="0"/>
              </a:spcBef>
            </a:pPr>
            <a:endParaRPr lang="en-US" sz="3798" spc="-148" dirty="0">
              <a:solidFill>
                <a:srgbClr val="000000"/>
              </a:solidFill>
              <a:latin typeface="Open Sans 2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480983" y="2830786"/>
            <a:ext cx="2052141" cy="7456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7"/>
              </a:lnSpc>
            </a:pPr>
            <a:r>
              <a:rPr lang="en-US" sz="4598" spc="-179">
                <a:solidFill>
                  <a:srgbClr val="000000"/>
                </a:solidFill>
                <a:latin typeface="Open Sans 2 Bold"/>
              </a:rPr>
              <a:t>Deaths</a:t>
            </a:r>
          </a:p>
          <a:p>
            <a:pPr algn="ctr">
              <a:lnSpc>
                <a:spcPts val="5317"/>
              </a:lnSpc>
            </a:pPr>
            <a:endParaRPr lang="en-US" sz="4598" spc="-179">
              <a:solidFill>
                <a:srgbClr val="000000"/>
              </a:solidFill>
              <a:latin typeface="Open Sans 2 Bold"/>
            </a:endParaRPr>
          </a:p>
          <a:p>
            <a:pPr algn="ctr">
              <a:lnSpc>
                <a:spcPts val="5317"/>
              </a:lnSpc>
            </a:pPr>
            <a:r>
              <a:rPr lang="en-US" sz="3798" spc="-148">
                <a:solidFill>
                  <a:srgbClr val="000000"/>
                </a:solidFill>
                <a:latin typeface="Open Sans 2 Bold"/>
              </a:rPr>
              <a:t>4709167</a:t>
            </a:r>
          </a:p>
          <a:p>
            <a:pPr algn="ctr">
              <a:lnSpc>
                <a:spcPts val="5317"/>
              </a:lnSpc>
            </a:pPr>
            <a:r>
              <a:rPr lang="en-US" sz="3798" spc="-148">
                <a:solidFill>
                  <a:srgbClr val="000000"/>
                </a:solidFill>
                <a:latin typeface="Open Sans 2 Bold"/>
              </a:rPr>
              <a:t>4359434</a:t>
            </a:r>
          </a:p>
          <a:p>
            <a:pPr algn="ctr">
              <a:lnSpc>
                <a:spcPts val="5317"/>
              </a:lnSpc>
            </a:pPr>
            <a:r>
              <a:rPr lang="en-US" sz="3798" spc="-148">
                <a:solidFill>
                  <a:srgbClr val="000000"/>
                </a:solidFill>
                <a:latin typeface="Open Sans 2 Bold"/>
              </a:rPr>
              <a:t>4935253</a:t>
            </a:r>
          </a:p>
          <a:p>
            <a:pPr algn="ctr">
              <a:lnSpc>
                <a:spcPts val="5317"/>
              </a:lnSpc>
            </a:pPr>
            <a:r>
              <a:rPr lang="en-US" sz="3798" spc="-148">
                <a:solidFill>
                  <a:srgbClr val="000000"/>
                </a:solidFill>
                <a:latin typeface="Open Sans 2 Bold"/>
              </a:rPr>
              <a:t>5340298</a:t>
            </a:r>
          </a:p>
          <a:p>
            <a:pPr algn="ctr">
              <a:lnSpc>
                <a:spcPts val="5317"/>
              </a:lnSpc>
            </a:pPr>
            <a:r>
              <a:rPr lang="en-US" sz="3798" spc="-148">
                <a:solidFill>
                  <a:srgbClr val="000000"/>
                </a:solidFill>
                <a:latin typeface="Open Sans 2 Bold"/>
              </a:rPr>
              <a:t>8390917</a:t>
            </a:r>
          </a:p>
          <a:p>
            <a:pPr algn="ctr">
              <a:lnSpc>
                <a:spcPts val="5317"/>
              </a:lnSpc>
            </a:pPr>
            <a:r>
              <a:rPr lang="en-US" sz="3798" spc="-148">
                <a:solidFill>
                  <a:srgbClr val="000000"/>
                </a:solidFill>
                <a:latin typeface="Open Sans 2 Bold"/>
              </a:rPr>
              <a:t>11155377</a:t>
            </a:r>
          </a:p>
          <a:p>
            <a:pPr algn="ctr">
              <a:lnSpc>
                <a:spcPts val="5317"/>
              </a:lnSpc>
            </a:pPr>
            <a:r>
              <a:rPr lang="en-US" sz="3798" spc="-148">
                <a:solidFill>
                  <a:srgbClr val="E50301"/>
                </a:solidFill>
                <a:latin typeface="Open Sans 2 Bold"/>
              </a:rPr>
              <a:t>12781528</a:t>
            </a:r>
          </a:p>
          <a:p>
            <a:pPr algn="ctr">
              <a:lnSpc>
                <a:spcPts val="5317"/>
              </a:lnSpc>
            </a:pPr>
            <a:r>
              <a:rPr lang="en-US" sz="3798" spc="-148">
                <a:solidFill>
                  <a:srgbClr val="000000"/>
                </a:solidFill>
                <a:latin typeface="Open Sans 2 Bold"/>
              </a:rPr>
              <a:t>4694523</a:t>
            </a:r>
          </a:p>
          <a:p>
            <a:pPr algn="ctr">
              <a:lnSpc>
                <a:spcPts val="5317"/>
              </a:lnSpc>
              <a:spcBef>
                <a:spcPct val="0"/>
              </a:spcBef>
            </a:pPr>
            <a:endParaRPr lang="en-US" sz="3798" spc="-148">
              <a:solidFill>
                <a:srgbClr val="000000"/>
              </a:solidFill>
              <a:latin typeface="Open Sans 2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27193" y="4043476"/>
            <a:ext cx="9892617" cy="2228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37"/>
              </a:lnSpc>
              <a:spcBef>
                <a:spcPct val="0"/>
              </a:spcBef>
            </a:pPr>
            <a:r>
              <a:rPr lang="en-US" sz="6383" spc="-248">
                <a:solidFill>
                  <a:srgbClr val="000000"/>
                </a:solidFill>
                <a:latin typeface="Open Sans 2 Bold"/>
              </a:rPr>
              <a:t>More no of people died in july 2021 in Covid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350" y="0"/>
            <a:ext cx="17259300" cy="10287000"/>
          </a:xfrm>
          <a:custGeom>
            <a:avLst/>
            <a:gdLst/>
            <a:ahLst/>
            <a:cxnLst/>
            <a:rect l="l" t="t" r="r" b="b"/>
            <a:pathLst>
              <a:path w="17259300" h="10287000">
                <a:moveTo>
                  <a:pt x="0" y="0"/>
                </a:moveTo>
                <a:lnTo>
                  <a:pt x="17259300" y="0"/>
                </a:lnTo>
                <a:lnTo>
                  <a:pt x="172593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39" r="-41" b="-3003"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74164" y="1021055"/>
            <a:ext cx="13020938" cy="2001039"/>
            <a:chOff x="0" y="0"/>
            <a:chExt cx="3429383" cy="5270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29383" cy="527023"/>
            </a:xfrm>
            <a:custGeom>
              <a:avLst/>
              <a:gdLst/>
              <a:ahLst/>
              <a:cxnLst/>
              <a:rect l="l" t="t" r="r" b="b"/>
              <a:pathLst>
                <a:path w="3429383" h="527023">
                  <a:moveTo>
                    <a:pt x="3429383" y="0"/>
                  </a:moveTo>
                  <a:lnTo>
                    <a:pt x="0" y="0"/>
                  </a:lnTo>
                  <a:lnTo>
                    <a:pt x="101600" y="263511"/>
                  </a:lnTo>
                  <a:lnTo>
                    <a:pt x="0" y="527023"/>
                  </a:lnTo>
                  <a:lnTo>
                    <a:pt x="3429383" y="527023"/>
                  </a:lnTo>
                  <a:lnTo>
                    <a:pt x="3327783" y="263511"/>
                  </a:lnTo>
                  <a:lnTo>
                    <a:pt x="3429383" y="0"/>
                  </a:lnTo>
                  <a:close/>
                </a:path>
              </a:pathLst>
            </a:custGeom>
            <a:solidFill>
              <a:srgbClr val="6207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88900" y="82290"/>
              <a:ext cx="3225625" cy="324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159"/>
                </a:lnSpc>
              </a:pPr>
              <a:r>
                <a:rPr lang="en-US" sz="6799" spc="-271" dirty="0">
                  <a:solidFill>
                    <a:srgbClr val="FFFFFF"/>
                  </a:solidFill>
                  <a:latin typeface="Open Sans 2 Bold"/>
                </a:rPr>
                <a:t>Worlds </a:t>
              </a:r>
              <a:r>
                <a:rPr lang="en-US" sz="6799" spc="-271" dirty="0" err="1">
                  <a:solidFill>
                    <a:srgbClr val="FFFFFF"/>
                  </a:solidFill>
                  <a:latin typeface="Open Sans 2 Bold"/>
                </a:rPr>
                <a:t>Covid</a:t>
              </a:r>
              <a:r>
                <a:rPr lang="en-US" sz="6799" spc="-271" dirty="0">
                  <a:solidFill>
                    <a:srgbClr val="FFFFFF"/>
                  </a:solidFill>
                  <a:latin typeface="Open Sans 2 Bold"/>
                </a:rPr>
                <a:t> Records in 2020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828333" y="3734372"/>
            <a:ext cx="7701220" cy="5058976"/>
            <a:chOff x="0" y="0"/>
            <a:chExt cx="2028305" cy="1332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28305" cy="1332405"/>
            </a:xfrm>
            <a:custGeom>
              <a:avLst/>
              <a:gdLst/>
              <a:ahLst/>
              <a:cxnLst/>
              <a:rect l="l" t="t" r="r" b="b"/>
              <a:pathLst>
                <a:path w="2028305" h="1332405">
                  <a:moveTo>
                    <a:pt x="51270" y="0"/>
                  </a:moveTo>
                  <a:lnTo>
                    <a:pt x="1977035" y="0"/>
                  </a:lnTo>
                  <a:cubicBezTo>
                    <a:pt x="1990633" y="0"/>
                    <a:pt x="2003673" y="5402"/>
                    <a:pt x="2013288" y="15016"/>
                  </a:cubicBezTo>
                  <a:cubicBezTo>
                    <a:pt x="2022903" y="24631"/>
                    <a:pt x="2028305" y="37672"/>
                    <a:pt x="2028305" y="51270"/>
                  </a:cubicBezTo>
                  <a:lnTo>
                    <a:pt x="2028305" y="1281136"/>
                  </a:lnTo>
                  <a:cubicBezTo>
                    <a:pt x="2028305" y="1294733"/>
                    <a:pt x="2022903" y="1307774"/>
                    <a:pt x="2013288" y="1317389"/>
                  </a:cubicBezTo>
                  <a:cubicBezTo>
                    <a:pt x="2003673" y="1327003"/>
                    <a:pt x="1990633" y="1332405"/>
                    <a:pt x="1977035" y="1332405"/>
                  </a:cubicBezTo>
                  <a:lnTo>
                    <a:pt x="51270" y="1332405"/>
                  </a:lnTo>
                  <a:cubicBezTo>
                    <a:pt x="37672" y="1332405"/>
                    <a:pt x="24631" y="1327003"/>
                    <a:pt x="15016" y="1317389"/>
                  </a:cubicBezTo>
                  <a:cubicBezTo>
                    <a:pt x="5402" y="1307774"/>
                    <a:pt x="0" y="1294733"/>
                    <a:pt x="0" y="1281136"/>
                  </a:cubicBezTo>
                  <a:lnTo>
                    <a:pt x="0" y="51270"/>
                  </a:lnTo>
                  <a:cubicBezTo>
                    <a:pt x="0" y="37672"/>
                    <a:pt x="5402" y="24631"/>
                    <a:pt x="15016" y="15016"/>
                  </a:cubicBezTo>
                  <a:cubicBezTo>
                    <a:pt x="24631" y="5402"/>
                    <a:pt x="37672" y="0"/>
                    <a:pt x="512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128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029200" y="3770537"/>
            <a:ext cx="7239000" cy="51462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54"/>
              </a:lnSpc>
            </a:pPr>
            <a:r>
              <a:rPr lang="en-US" sz="5539" spc="-216" dirty="0">
                <a:solidFill>
                  <a:srgbClr val="000000"/>
                </a:solidFill>
                <a:latin typeface="Open Sans 2 Bold"/>
              </a:rPr>
              <a:t>Confirmed- 84,88,235</a:t>
            </a:r>
          </a:p>
          <a:p>
            <a:pPr algn="ctr">
              <a:lnSpc>
                <a:spcPts val="7754"/>
              </a:lnSpc>
            </a:pPr>
            <a:r>
              <a:rPr lang="en-US" sz="5539" spc="-216" dirty="0">
                <a:solidFill>
                  <a:srgbClr val="0A9C46"/>
                </a:solidFill>
                <a:latin typeface="Open Sans 2 Bold"/>
              </a:rPr>
              <a:t>Recovered- 40,90,382</a:t>
            </a:r>
          </a:p>
          <a:p>
            <a:pPr algn="ctr">
              <a:lnSpc>
                <a:spcPts val="7754"/>
              </a:lnSpc>
            </a:pPr>
            <a:r>
              <a:rPr lang="en-US" sz="5539" spc="-216" dirty="0">
                <a:solidFill>
                  <a:srgbClr val="000000"/>
                </a:solidFill>
                <a:latin typeface="Open Sans 2 Bold"/>
              </a:rPr>
              <a:t>Active- 39,43,888</a:t>
            </a:r>
          </a:p>
          <a:p>
            <a:pPr algn="ctr">
              <a:lnSpc>
                <a:spcPts val="7754"/>
              </a:lnSpc>
            </a:pPr>
            <a:r>
              <a:rPr lang="en-US" sz="5539" spc="-216" dirty="0">
                <a:solidFill>
                  <a:srgbClr val="E50301"/>
                </a:solidFill>
                <a:latin typeface="Open Sans 2 Bold"/>
              </a:rPr>
              <a:t>Deaths- 4,53,965</a:t>
            </a:r>
          </a:p>
          <a:p>
            <a:pPr algn="ctr">
              <a:lnSpc>
                <a:spcPts val="9982"/>
              </a:lnSpc>
              <a:spcBef>
                <a:spcPct val="0"/>
              </a:spcBef>
            </a:pPr>
            <a:endParaRPr lang="en-US" sz="5539" spc="-216" dirty="0">
              <a:solidFill>
                <a:srgbClr val="E50301"/>
              </a:solidFill>
              <a:latin typeface="Open Sans 2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869" b="-3985"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761338"/>
            <a:ext cx="10637720" cy="1719200"/>
            <a:chOff x="0" y="0"/>
            <a:chExt cx="2801704" cy="4527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01704" cy="452793"/>
            </a:xfrm>
            <a:custGeom>
              <a:avLst/>
              <a:gdLst/>
              <a:ahLst/>
              <a:cxnLst/>
              <a:rect l="l" t="t" r="r" b="b"/>
              <a:pathLst>
                <a:path w="2801704" h="452793">
                  <a:moveTo>
                    <a:pt x="2801704" y="0"/>
                  </a:moveTo>
                  <a:lnTo>
                    <a:pt x="0" y="0"/>
                  </a:lnTo>
                  <a:lnTo>
                    <a:pt x="101600" y="226397"/>
                  </a:lnTo>
                  <a:lnTo>
                    <a:pt x="0" y="452793"/>
                  </a:lnTo>
                  <a:lnTo>
                    <a:pt x="2801704" y="452793"/>
                  </a:lnTo>
                  <a:lnTo>
                    <a:pt x="2700104" y="226397"/>
                  </a:lnTo>
                  <a:lnTo>
                    <a:pt x="2801704" y="0"/>
                  </a:lnTo>
                  <a:close/>
                </a:path>
              </a:pathLst>
            </a:custGeom>
            <a:solidFill>
              <a:srgbClr val="6207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88900" y="0"/>
              <a:ext cx="2590330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159"/>
                </a:lnSpc>
              </a:pPr>
              <a:r>
                <a:rPr lang="en-US" sz="6799" spc="-271" dirty="0">
                  <a:solidFill>
                    <a:srgbClr val="FAFCFA"/>
                  </a:solidFill>
                  <a:latin typeface="Open Sans 2 Bold"/>
                </a:rPr>
                <a:t>% Rate of Cured people</a:t>
              </a:r>
              <a:r>
                <a:rPr lang="en-US" sz="6799" spc="-271" dirty="0">
                  <a:solidFill>
                    <a:srgbClr val="000000"/>
                  </a:solidFill>
                  <a:latin typeface="Open Sans 2"/>
                </a:rPr>
                <a:t> 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71202" y="3265688"/>
            <a:ext cx="16588098" cy="5668579"/>
            <a:chOff x="0" y="0"/>
            <a:chExt cx="4368882" cy="14929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368882" cy="1492959"/>
            </a:xfrm>
            <a:custGeom>
              <a:avLst/>
              <a:gdLst/>
              <a:ahLst/>
              <a:cxnLst/>
              <a:rect l="l" t="t" r="r" b="b"/>
              <a:pathLst>
                <a:path w="4368882" h="1492959">
                  <a:moveTo>
                    <a:pt x="23802" y="0"/>
                  </a:moveTo>
                  <a:lnTo>
                    <a:pt x="4345079" y="0"/>
                  </a:lnTo>
                  <a:cubicBezTo>
                    <a:pt x="4351392" y="0"/>
                    <a:pt x="4357446" y="2508"/>
                    <a:pt x="4361910" y="6972"/>
                  </a:cubicBezTo>
                  <a:cubicBezTo>
                    <a:pt x="4366374" y="11435"/>
                    <a:pt x="4368882" y="17490"/>
                    <a:pt x="4368882" y="23802"/>
                  </a:cubicBezTo>
                  <a:lnTo>
                    <a:pt x="4368882" y="1469157"/>
                  </a:lnTo>
                  <a:cubicBezTo>
                    <a:pt x="4368882" y="1475470"/>
                    <a:pt x="4366374" y="1481524"/>
                    <a:pt x="4361910" y="1485988"/>
                  </a:cubicBezTo>
                  <a:cubicBezTo>
                    <a:pt x="4357446" y="1490451"/>
                    <a:pt x="4351392" y="1492959"/>
                    <a:pt x="4345079" y="1492959"/>
                  </a:cubicBezTo>
                  <a:lnTo>
                    <a:pt x="23802" y="1492959"/>
                  </a:lnTo>
                  <a:cubicBezTo>
                    <a:pt x="17490" y="1492959"/>
                    <a:pt x="11435" y="1490451"/>
                    <a:pt x="6972" y="1485988"/>
                  </a:cubicBezTo>
                  <a:cubicBezTo>
                    <a:pt x="2508" y="1481524"/>
                    <a:pt x="0" y="1475470"/>
                    <a:pt x="0" y="1469157"/>
                  </a:cubicBezTo>
                  <a:lnTo>
                    <a:pt x="0" y="23802"/>
                  </a:lnTo>
                  <a:cubicBezTo>
                    <a:pt x="0" y="17490"/>
                    <a:pt x="2508" y="11435"/>
                    <a:pt x="6972" y="6972"/>
                  </a:cubicBezTo>
                  <a:cubicBezTo>
                    <a:pt x="11435" y="2508"/>
                    <a:pt x="17490" y="0"/>
                    <a:pt x="2380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128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0" y="5915170"/>
            <a:ext cx="17865241" cy="1793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22"/>
              </a:lnSpc>
              <a:spcBef>
                <a:spcPct val="0"/>
              </a:spcBef>
            </a:pPr>
            <a:r>
              <a:rPr lang="en-US" sz="5158" spc="-201">
                <a:solidFill>
                  <a:srgbClr val="000000"/>
                </a:solidFill>
                <a:latin typeface="Open Sans 2 Bold"/>
              </a:rPr>
              <a:t>Cured Percentage rate is  6% more in India than other country till june 2020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04093" y="3769347"/>
            <a:ext cx="11566018" cy="181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7"/>
              </a:lnSpc>
            </a:pPr>
            <a:r>
              <a:rPr lang="en-US" sz="5198" spc="-202">
                <a:solidFill>
                  <a:srgbClr val="000000"/>
                </a:solidFill>
                <a:latin typeface="Open Sans 2 Bold"/>
              </a:rPr>
              <a:t>India- 54 %</a:t>
            </a:r>
          </a:p>
          <a:p>
            <a:pPr algn="ctr">
              <a:lnSpc>
                <a:spcPts val="7277"/>
              </a:lnSpc>
              <a:spcBef>
                <a:spcPct val="0"/>
              </a:spcBef>
            </a:pPr>
            <a:r>
              <a:rPr lang="en-US" sz="5198" spc="-202">
                <a:solidFill>
                  <a:srgbClr val="000000"/>
                </a:solidFill>
                <a:latin typeface="Open Sans 2 Bold"/>
              </a:rPr>
              <a:t>Other Countries- 48%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63066" y="641681"/>
            <a:ext cx="14361867" cy="9003639"/>
          </a:xfrm>
          <a:custGeom>
            <a:avLst/>
            <a:gdLst/>
            <a:ahLst/>
            <a:cxnLst/>
            <a:rect l="l" t="t" r="r" b="b"/>
            <a:pathLst>
              <a:path w="14361867" h="9003639">
                <a:moveTo>
                  <a:pt x="0" y="0"/>
                </a:moveTo>
                <a:lnTo>
                  <a:pt x="14361868" y="0"/>
                </a:lnTo>
                <a:lnTo>
                  <a:pt x="14361868" y="9003638"/>
                </a:lnTo>
                <a:lnTo>
                  <a:pt x="0" y="90036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20" b="-1082"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2323" y="708063"/>
            <a:ext cx="7461677" cy="1543050"/>
            <a:chOff x="0" y="0"/>
            <a:chExt cx="1965215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65215" cy="406400"/>
            </a:xfrm>
            <a:custGeom>
              <a:avLst/>
              <a:gdLst/>
              <a:ahLst/>
              <a:cxnLst/>
              <a:rect l="l" t="t" r="r" b="b"/>
              <a:pathLst>
                <a:path w="1965215" h="406400">
                  <a:moveTo>
                    <a:pt x="1762015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762015" y="406400"/>
                  </a:lnTo>
                  <a:lnTo>
                    <a:pt x="1965215" y="203200"/>
                  </a:lnTo>
                  <a:lnTo>
                    <a:pt x="1762015" y="0"/>
                  </a:lnTo>
                  <a:close/>
                </a:path>
              </a:pathLst>
            </a:custGeom>
            <a:solidFill>
              <a:srgbClr val="6207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698500" cy="396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01575" y="2754932"/>
            <a:ext cx="16457725" cy="7031817"/>
            <a:chOff x="0" y="0"/>
            <a:chExt cx="4334545" cy="185200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334545" cy="1852001"/>
            </a:xfrm>
            <a:custGeom>
              <a:avLst/>
              <a:gdLst/>
              <a:ahLst/>
              <a:cxnLst/>
              <a:rect l="l" t="t" r="r" b="b"/>
              <a:pathLst>
                <a:path w="4334545" h="1852001">
                  <a:moveTo>
                    <a:pt x="23991" y="0"/>
                  </a:moveTo>
                  <a:lnTo>
                    <a:pt x="4310554" y="0"/>
                  </a:lnTo>
                  <a:cubicBezTo>
                    <a:pt x="4316916" y="0"/>
                    <a:pt x="4323019" y="2528"/>
                    <a:pt x="4327518" y="7027"/>
                  </a:cubicBezTo>
                  <a:cubicBezTo>
                    <a:pt x="4332017" y="11526"/>
                    <a:pt x="4334545" y="17628"/>
                    <a:pt x="4334545" y="23991"/>
                  </a:cubicBezTo>
                  <a:lnTo>
                    <a:pt x="4334545" y="1828010"/>
                  </a:lnTo>
                  <a:cubicBezTo>
                    <a:pt x="4334545" y="1834373"/>
                    <a:pt x="4332017" y="1840475"/>
                    <a:pt x="4327518" y="1844974"/>
                  </a:cubicBezTo>
                  <a:cubicBezTo>
                    <a:pt x="4323019" y="1849474"/>
                    <a:pt x="4316916" y="1852001"/>
                    <a:pt x="4310554" y="1852001"/>
                  </a:cubicBezTo>
                  <a:lnTo>
                    <a:pt x="23991" y="1852001"/>
                  </a:lnTo>
                  <a:cubicBezTo>
                    <a:pt x="17628" y="1852001"/>
                    <a:pt x="11526" y="1849474"/>
                    <a:pt x="7027" y="1844974"/>
                  </a:cubicBezTo>
                  <a:cubicBezTo>
                    <a:pt x="2528" y="1840475"/>
                    <a:pt x="0" y="1834373"/>
                    <a:pt x="0" y="1828010"/>
                  </a:cubicBezTo>
                  <a:lnTo>
                    <a:pt x="0" y="23991"/>
                  </a:lnTo>
                  <a:cubicBezTo>
                    <a:pt x="0" y="17628"/>
                    <a:pt x="2528" y="11526"/>
                    <a:pt x="7027" y="7027"/>
                  </a:cubicBezTo>
                  <a:cubicBezTo>
                    <a:pt x="11526" y="2528"/>
                    <a:pt x="17628" y="0"/>
                    <a:pt x="2399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128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060436" y="673112"/>
            <a:ext cx="5923326" cy="1451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7"/>
              </a:lnSpc>
              <a:spcBef>
                <a:spcPct val="0"/>
              </a:spcBef>
            </a:pPr>
            <a:r>
              <a:rPr lang="en-US" sz="8497" spc="-331">
                <a:solidFill>
                  <a:srgbClr val="F4F2F2"/>
                </a:solidFill>
                <a:latin typeface="Open Sans 2 Bold"/>
              </a:rPr>
              <a:t>Findings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063987"/>
            <a:ext cx="15752843" cy="7089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1132" lvl="1" indent="-480566">
              <a:lnSpc>
                <a:spcPts val="6232"/>
              </a:lnSpc>
              <a:buFont typeface="Arial"/>
              <a:buChar char="•"/>
            </a:pPr>
            <a:r>
              <a:rPr lang="en-US" sz="4451" spc="-173">
                <a:solidFill>
                  <a:srgbClr val="000000"/>
                </a:solidFill>
                <a:latin typeface="Open Sans 2 Bold"/>
              </a:rPr>
              <a:t>In 2021 more no of people affected in covid19 than 2020</a:t>
            </a:r>
          </a:p>
          <a:p>
            <a:pPr marL="929505" lvl="1" indent="-464752">
              <a:lnSpc>
                <a:spcPts val="6027"/>
              </a:lnSpc>
              <a:buFont typeface="Arial"/>
              <a:buChar char="•"/>
            </a:pPr>
            <a:r>
              <a:rPr lang="en-US" sz="4305" spc="-167">
                <a:solidFill>
                  <a:srgbClr val="000000"/>
                </a:solidFill>
                <a:latin typeface="Open Sans 2 Bold"/>
              </a:rPr>
              <a:t>Maharashtra had more confirmed and deaths cases than other states of india</a:t>
            </a:r>
          </a:p>
          <a:p>
            <a:pPr marL="929505" lvl="1" indent="-464752">
              <a:lnSpc>
                <a:spcPts val="6027"/>
              </a:lnSpc>
              <a:buFont typeface="Arial"/>
              <a:buChar char="•"/>
            </a:pPr>
            <a:r>
              <a:rPr lang="en-US" sz="4305" spc="-167">
                <a:solidFill>
                  <a:srgbClr val="000000"/>
                </a:solidFill>
                <a:latin typeface="Open Sans 2 Bold"/>
              </a:rPr>
              <a:t>More no of people died in the month of july of  2021 in Covid19</a:t>
            </a:r>
          </a:p>
          <a:p>
            <a:pPr marL="929505" lvl="1" indent="-464752">
              <a:lnSpc>
                <a:spcPts val="6027"/>
              </a:lnSpc>
              <a:buFont typeface="Arial"/>
              <a:buChar char="•"/>
            </a:pPr>
            <a:r>
              <a:rPr lang="en-US" sz="4305" spc="-167">
                <a:solidFill>
                  <a:srgbClr val="000000"/>
                </a:solidFill>
                <a:latin typeface="Open Sans 2 Bold"/>
              </a:rPr>
              <a:t>Cured Percentage rate is 6% more in India than other countries till june 2020</a:t>
            </a:r>
          </a:p>
          <a:p>
            <a:pPr marL="929505" lvl="1" indent="-464752">
              <a:lnSpc>
                <a:spcPts val="6027"/>
              </a:lnSpc>
              <a:buFont typeface="Arial"/>
              <a:buChar char="•"/>
            </a:pPr>
            <a:r>
              <a:rPr lang="en-US" sz="4305" spc="-167">
                <a:solidFill>
                  <a:srgbClr val="000000"/>
                </a:solidFill>
                <a:latin typeface="Open Sans 2 Bold"/>
              </a:rPr>
              <a:t>USA had more confirmed cases than other countries</a:t>
            </a:r>
          </a:p>
          <a:p>
            <a:pPr algn="ctr">
              <a:lnSpc>
                <a:spcPts val="3894"/>
              </a:lnSpc>
            </a:pPr>
            <a:endParaRPr lang="en-US" sz="4305" spc="-167">
              <a:solidFill>
                <a:srgbClr val="000000"/>
              </a:solidFill>
              <a:latin typeface="Open Sans 2 Bold"/>
            </a:endParaRPr>
          </a:p>
          <a:p>
            <a:pPr algn="ctr">
              <a:lnSpc>
                <a:spcPts val="3894"/>
              </a:lnSpc>
              <a:spcBef>
                <a:spcPct val="0"/>
              </a:spcBef>
            </a:pPr>
            <a:endParaRPr lang="en-US" sz="4305" spc="-167">
              <a:solidFill>
                <a:srgbClr val="000000"/>
              </a:solidFill>
              <a:latin typeface="Open Sans 2 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7041" y="3737836"/>
            <a:ext cx="14091029" cy="2865093"/>
            <a:chOff x="0" y="0"/>
            <a:chExt cx="3641573" cy="7404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41573" cy="740432"/>
            </a:xfrm>
            <a:custGeom>
              <a:avLst/>
              <a:gdLst/>
              <a:ahLst/>
              <a:cxnLst/>
              <a:rect l="l" t="t" r="r" b="b"/>
              <a:pathLst>
                <a:path w="3641573" h="740432">
                  <a:moveTo>
                    <a:pt x="3641573" y="0"/>
                  </a:moveTo>
                  <a:lnTo>
                    <a:pt x="0" y="0"/>
                  </a:lnTo>
                  <a:lnTo>
                    <a:pt x="101600" y="370216"/>
                  </a:lnTo>
                  <a:lnTo>
                    <a:pt x="0" y="740432"/>
                  </a:lnTo>
                  <a:lnTo>
                    <a:pt x="3641573" y="740432"/>
                  </a:lnTo>
                  <a:lnTo>
                    <a:pt x="3539973" y="370216"/>
                  </a:lnTo>
                  <a:lnTo>
                    <a:pt x="3641573" y="0"/>
                  </a:lnTo>
                  <a:close/>
                </a:path>
              </a:pathLst>
            </a:custGeom>
            <a:solidFill>
              <a:srgbClr val="6207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88900" y="9525"/>
              <a:ext cx="635000" cy="396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25122" y="3655681"/>
            <a:ext cx="9714866" cy="267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36"/>
              </a:lnSpc>
              <a:spcBef>
                <a:spcPct val="0"/>
              </a:spcBef>
            </a:pPr>
            <a:r>
              <a:rPr lang="en-US" sz="15526" spc="-605">
                <a:solidFill>
                  <a:srgbClr val="FFFFFF"/>
                </a:solidFill>
                <a:latin typeface="Open Sans 2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8229600"/>
          </a:xfrm>
          <a:custGeom>
            <a:avLst/>
            <a:gdLst/>
            <a:ahLst/>
            <a:cxnLst/>
            <a:rect l="l" t="t" r="r" b="b"/>
            <a:pathLst>
              <a:path w="18288000" h="8229600">
                <a:moveTo>
                  <a:pt x="0" y="0"/>
                </a:moveTo>
                <a:lnTo>
                  <a:pt x="18288000" y="0"/>
                </a:lnTo>
                <a:lnTo>
                  <a:pt x="182880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42" t="-1606" b="-160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8288844"/>
            <a:ext cx="18288000" cy="198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20"/>
              </a:lnSpc>
              <a:spcBef>
                <a:spcPct val="0"/>
              </a:spcBef>
            </a:pPr>
            <a:r>
              <a:rPr lang="en-US" sz="6657" spc="-259">
                <a:solidFill>
                  <a:srgbClr val="620707"/>
                </a:solidFill>
                <a:latin typeface="Open Sans 2 Bold"/>
              </a:rPr>
              <a:t>Covid19 Research project </a:t>
            </a:r>
          </a:p>
          <a:p>
            <a:pPr algn="ctr">
              <a:lnSpc>
                <a:spcPts val="6520"/>
              </a:lnSpc>
              <a:spcBef>
                <a:spcPct val="0"/>
              </a:spcBef>
            </a:pPr>
            <a:r>
              <a:rPr lang="en-US" sz="4657" spc="-185">
                <a:solidFill>
                  <a:srgbClr val="000000"/>
                </a:solidFill>
                <a:latin typeface="Open Sans 2 Bold"/>
              </a:rPr>
              <a:t> </a:t>
            </a:r>
            <a:r>
              <a:rPr lang="en-US" sz="4657" spc="-185">
                <a:solidFill>
                  <a:srgbClr val="620707"/>
                </a:solidFill>
                <a:latin typeface="Open Sans 2 Bold"/>
              </a:rPr>
              <a:t>By Megha Das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31106" y="2091934"/>
            <a:ext cx="6626631" cy="7166366"/>
            <a:chOff x="0" y="0"/>
            <a:chExt cx="782352" cy="8460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2352" cy="846075"/>
            </a:xfrm>
            <a:custGeom>
              <a:avLst/>
              <a:gdLst/>
              <a:ahLst/>
              <a:cxnLst/>
              <a:rect l="l" t="t" r="r" b="b"/>
              <a:pathLst>
                <a:path w="782352" h="846075">
                  <a:moveTo>
                    <a:pt x="782352" y="0"/>
                  </a:moveTo>
                  <a:lnTo>
                    <a:pt x="782352" y="846075"/>
                  </a:lnTo>
                  <a:lnTo>
                    <a:pt x="391176" y="719074"/>
                  </a:lnTo>
                  <a:lnTo>
                    <a:pt x="0" y="846075"/>
                  </a:lnTo>
                  <a:lnTo>
                    <a:pt x="0" y="0"/>
                  </a:lnTo>
                  <a:lnTo>
                    <a:pt x="782352" y="0"/>
                  </a:lnTo>
                  <a:close/>
                </a:path>
              </a:pathLst>
            </a:custGeom>
            <a:solidFill>
              <a:srgbClr val="89313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736600" cy="676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6861" y="247740"/>
            <a:ext cx="6776563" cy="2318108"/>
            <a:chOff x="0" y="0"/>
            <a:chExt cx="1784774" cy="6105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84774" cy="610531"/>
            </a:xfrm>
            <a:custGeom>
              <a:avLst/>
              <a:gdLst/>
              <a:ahLst/>
              <a:cxnLst/>
              <a:rect l="l" t="t" r="r" b="b"/>
              <a:pathLst>
                <a:path w="1784774" h="610531">
                  <a:moveTo>
                    <a:pt x="1581574" y="0"/>
                  </a:moveTo>
                  <a:lnTo>
                    <a:pt x="0" y="0"/>
                  </a:lnTo>
                  <a:lnTo>
                    <a:pt x="0" y="610531"/>
                  </a:lnTo>
                  <a:lnTo>
                    <a:pt x="1581574" y="610531"/>
                  </a:lnTo>
                  <a:lnTo>
                    <a:pt x="1784774" y="305265"/>
                  </a:lnTo>
                  <a:lnTo>
                    <a:pt x="1581574" y="0"/>
                  </a:lnTo>
                  <a:close/>
                </a:path>
              </a:pathLst>
            </a:custGeom>
            <a:solidFill>
              <a:srgbClr val="620707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698500" cy="396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0" y="340801"/>
            <a:ext cx="7925889" cy="1751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55"/>
              </a:lnSpc>
              <a:spcBef>
                <a:spcPct val="0"/>
              </a:spcBef>
            </a:pPr>
            <a:r>
              <a:rPr lang="en-US" sz="10182" spc="-405">
                <a:solidFill>
                  <a:srgbClr val="FFFFFF"/>
                </a:solidFill>
                <a:latin typeface="Open Sans 2 Bold"/>
              </a:rPr>
              <a:t>INDEX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839371" y="2120266"/>
            <a:ext cx="5410101" cy="6985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26"/>
              </a:lnSpc>
            </a:pPr>
            <a:r>
              <a:rPr lang="en-US" sz="6590" spc="-257">
                <a:solidFill>
                  <a:srgbClr val="FFFFFF"/>
                </a:solidFill>
                <a:latin typeface="Open Sans 2 Bold"/>
              </a:rPr>
              <a:t>Introduction</a:t>
            </a:r>
          </a:p>
          <a:p>
            <a:pPr algn="ctr">
              <a:lnSpc>
                <a:spcPts val="9226"/>
              </a:lnSpc>
            </a:pPr>
            <a:r>
              <a:rPr lang="en-US" sz="6590" spc="-257">
                <a:solidFill>
                  <a:srgbClr val="FFFFFF"/>
                </a:solidFill>
                <a:latin typeface="Open Sans 2 Bold"/>
              </a:rPr>
              <a:t>Objectives</a:t>
            </a:r>
          </a:p>
          <a:p>
            <a:pPr algn="ctr">
              <a:lnSpc>
                <a:spcPts val="9226"/>
              </a:lnSpc>
            </a:pPr>
            <a:r>
              <a:rPr lang="en-US" sz="6590" spc="-257">
                <a:solidFill>
                  <a:srgbClr val="FFFFFF"/>
                </a:solidFill>
                <a:latin typeface="Open Sans 2 Bold"/>
              </a:rPr>
              <a:t>Table analysis</a:t>
            </a:r>
          </a:p>
          <a:p>
            <a:pPr algn="ctr">
              <a:lnSpc>
                <a:spcPts val="9226"/>
              </a:lnSpc>
            </a:pPr>
            <a:r>
              <a:rPr lang="en-US" sz="6590" spc="-257">
                <a:solidFill>
                  <a:srgbClr val="FFFFFF"/>
                </a:solidFill>
                <a:latin typeface="Open Sans 2 Bold"/>
              </a:rPr>
              <a:t>Data analysis</a:t>
            </a:r>
          </a:p>
          <a:p>
            <a:pPr algn="ctr">
              <a:lnSpc>
                <a:spcPts val="9226"/>
              </a:lnSpc>
            </a:pPr>
            <a:r>
              <a:rPr lang="en-US" sz="6590" spc="-257">
                <a:solidFill>
                  <a:srgbClr val="FFFFFF"/>
                </a:solidFill>
                <a:latin typeface="Open Sans 2 Bold"/>
              </a:rPr>
              <a:t>Findings</a:t>
            </a:r>
          </a:p>
          <a:p>
            <a:pPr algn="ctr">
              <a:lnSpc>
                <a:spcPts val="9226"/>
              </a:lnSpc>
            </a:pPr>
            <a:endParaRPr lang="en-US" sz="6590" spc="-257">
              <a:solidFill>
                <a:srgbClr val="FFFFFF"/>
              </a:solidFill>
              <a:latin typeface="Open Sans 2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8740" y="376137"/>
            <a:ext cx="8545260" cy="2097434"/>
            <a:chOff x="0" y="0"/>
            <a:chExt cx="2250604" cy="5524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50604" cy="552411"/>
            </a:xfrm>
            <a:custGeom>
              <a:avLst/>
              <a:gdLst/>
              <a:ahLst/>
              <a:cxnLst/>
              <a:rect l="l" t="t" r="r" b="b"/>
              <a:pathLst>
                <a:path w="2250604" h="552411">
                  <a:moveTo>
                    <a:pt x="2047404" y="0"/>
                  </a:moveTo>
                  <a:lnTo>
                    <a:pt x="0" y="0"/>
                  </a:lnTo>
                  <a:lnTo>
                    <a:pt x="0" y="552411"/>
                  </a:lnTo>
                  <a:lnTo>
                    <a:pt x="2047404" y="552411"/>
                  </a:lnTo>
                  <a:lnTo>
                    <a:pt x="2250604" y="276205"/>
                  </a:lnTo>
                  <a:lnTo>
                    <a:pt x="2047404" y="0"/>
                  </a:lnTo>
                  <a:close/>
                </a:path>
              </a:pathLst>
            </a:custGeom>
            <a:solidFill>
              <a:srgbClr val="6207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2110120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2239"/>
                </a:lnSpc>
              </a:pPr>
              <a:r>
                <a:rPr lang="en-US" sz="10199" spc="-406" dirty="0">
                  <a:solidFill>
                    <a:srgbClr val="F4F2F2"/>
                  </a:solidFill>
                  <a:latin typeface="Open Sans 2 Bold"/>
                </a:rPr>
                <a:t>Introduction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056368" y="3153191"/>
            <a:ext cx="14707632" cy="6790909"/>
            <a:chOff x="0" y="0"/>
            <a:chExt cx="4274998" cy="19190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998" cy="1919002"/>
            </a:xfrm>
            <a:custGeom>
              <a:avLst/>
              <a:gdLst/>
              <a:ahLst/>
              <a:cxnLst/>
              <a:rect l="l" t="t" r="r" b="b"/>
              <a:pathLst>
                <a:path w="4274998" h="1919002">
                  <a:moveTo>
                    <a:pt x="0" y="0"/>
                  </a:moveTo>
                  <a:lnTo>
                    <a:pt x="4274998" y="0"/>
                  </a:lnTo>
                  <a:lnTo>
                    <a:pt x="4274998" y="1919002"/>
                  </a:lnTo>
                  <a:lnTo>
                    <a:pt x="0" y="19190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128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692474" y="3173012"/>
            <a:ext cx="11498397" cy="4196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7"/>
              </a:lnSpc>
            </a:pPr>
            <a:r>
              <a:rPr lang="en-US" sz="4798" spc="-187">
                <a:solidFill>
                  <a:srgbClr val="000000"/>
                </a:solidFill>
                <a:latin typeface="Open Sans 2 Bold"/>
              </a:rPr>
              <a:t>Project contains 2 Datasets</a:t>
            </a:r>
          </a:p>
          <a:p>
            <a:pPr algn="ctr">
              <a:lnSpc>
                <a:spcPts val="6717"/>
              </a:lnSpc>
            </a:pPr>
            <a:r>
              <a:rPr lang="en-US" sz="4798" spc="-187">
                <a:solidFill>
                  <a:srgbClr val="000000"/>
                </a:solidFill>
                <a:latin typeface="Open Sans 2 Bold"/>
              </a:rPr>
              <a:t>covid_19_india</a:t>
            </a:r>
          </a:p>
          <a:p>
            <a:pPr algn="ctr">
              <a:lnSpc>
                <a:spcPts val="6717"/>
              </a:lnSpc>
            </a:pPr>
            <a:r>
              <a:rPr lang="en-US" sz="4798" spc="-187">
                <a:solidFill>
                  <a:srgbClr val="000000"/>
                </a:solidFill>
                <a:latin typeface="Open Sans 2 Bold"/>
              </a:rPr>
              <a:t> covid_19_world</a:t>
            </a:r>
          </a:p>
          <a:p>
            <a:pPr algn="ctr">
              <a:lnSpc>
                <a:spcPts val="6717"/>
              </a:lnSpc>
            </a:pPr>
            <a:endParaRPr lang="en-US" sz="4798" spc="-187">
              <a:solidFill>
                <a:srgbClr val="000000"/>
              </a:solidFill>
              <a:latin typeface="Open Sans 2 Bold"/>
            </a:endParaRPr>
          </a:p>
          <a:p>
            <a:pPr algn="ctr">
              <a:lnSpc>
                <a:spcPts val="6717"/>
              </a:lnSpc>
              <a:spcBef>
                <a:spcPct val="0"/>
              </a:spcBef>
            </a:pPr>
            <a:endParaRPr lang="en-US" sz="4798" spc="-187">
              <a:solidFill>
                <a:srgbClr val="000000"/>
              </a:solidFill>
              <a:latin typeface="Open Sans 2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743200" y="6183122"/>
            <a:ext cx="14020800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1642" lvl="1" indent="-430821">
              <a:lnSpc>
                <a:spcPts val="5587"/>
              </a:lnSpc>
              <a:buFont typeface="Arial"/>
              <a:buChar char="•"/>
            </a:pPr>
            <a:r>
              <a:rPr lang="en-US" sz="3990" spc="-155" dirty="0">
                <a:solidFill>
                  <a:srgbClr val="000000"/>
                </a:solidFill>
                <a:latin typeface="Open Sans 2 Bold"/>
              </a:rPr>
              <a:t>The first dataset consist of  covid19 </a:t>
            </a:r>
            <a:r>
              <a:rPr lang="en-US" sz="3990" spc="-155" dirty="0" err="1">
                <a:solidFill>
                  <a:srgbClr val="000000"/>
                </a:solidFill>
                <a:latin typeface="Open Sans 2 Bold"/>
              </a:rPr>
              <a:t>confirmed,cured</a:t>
            </a:r>
            <a:r>
              <a:rPr lang="en-US" sz="3990" spc="-155" dirty="0">
                <a:solidFill>
                  <a:srgbClr val="000000"/>
                </a:solidFill>
                <a:latin typeface="Open Sans 2 Bold"/>
              </a:rPr>
              <a:t> and deaths cases in various states of India.</a:t>
            </a:r>
          </a:p>
          <a:p>
            <a:pPr marL="861642" lvl="1" indent="-430821">
              <a:lnSpc>
                <a:spcPts val="5587"/>
              </a:lnSpc>
              <a:buFont typeface="Arial"/>
              <a:buChar char="•"/>
            </a:pPr>
            <a:r>
              <a:rPr lang="en-US" sz="3990" spc="-155" dirty="0">
                <a:solidFill>
                  <a:srgbClr val="000000"/>
                </a:solidFill>
                <a:latin typeface="Open Sans 2 Bold"/>
              </a:rPr>
              <a:t>The second dataset consist of covid19 </a:t>
            </a:r>
            <a:r>
              <a:rPr lang="en-US" sz="3990" spc="-155" dirty="0" err="1">
                <a:solidFill>
                  <a:srgbClr val="000000"/>
                </a:solidFill>
                <a:latin typeface="Open Sans 2 Bold"/>
              </a:rPr>
              <a:t>confirmed,active,recoverd</a:t>
            </a:r>
            <a:r>
              <a:rPr lang="en-US" sz="3990" spc="-155" dirty="0">
                <a:solidFill>
                  <a:srgbClr val="000000"/>
                </a:solidFill>
                <a:latin typeface="Open Sans 2 Bold"/>
              </a:rPr>
              <a:t> and deaths cases in various countries.</a:t>
            </a:r>
          </a:p>
          <a:p>
            <a:pPr algn="ctr">
              <a:lnSpc>
                <a:spcPts val="3639"/>
              </a:lnSpc>
            </a:pPr>
            <a:endParaRPr lang="en-US" sz="3990" spc="-155" dirty="0">
              <a:solidFill>
                <a:srgbClr val="000000"/>
              </a:solidFill>
              <a:latin typeface="Open Sans 2 Bold"/>
            </a:endParaRPr>
          </a:p>
          <a:p>
            <a:pPr algn="ctr">
              <a:lnSpc>
                <a:spcPts val="4410"/>
              </a:lnSpc>
              <a:spcBef>
                <a:spcPct val="0"/>
              </a:spcBef>
            </a:pPr>
            <a:endParaRPr lang="en-US" sz="3990" spc="-155" dirty="0">
              <a:solidFill>
                <a:srgbClr val="000000"/>
              </a:solidFill>
              <a:latin typeface="Open Sans 2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4310" y="737429"/>
            <a:ext cx="7953795" cy="1802660"/>
            <a:chOff x="0" y="0"/>
            <a:chExt cx="2094827" cy="4747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94827" cy="474775"/>
            </a:xfrm>
            <a:custGeom>
              <a:avLst/>
              <a:gdLst/>
              <a:ahLst/>
              <a:cxnLst/>
              <a:rect l="l" t="t" r="r" b="b"/>
              <a:pathLst>
                <a:path w="2094827" h="474775">
                  <a:moveTo>
                    <a:pt x="1891627" y="0"/>
                  </a:moveTo>
                  <a:lnTo>
                    <a:pt x="0" y="0"/>
                  </a:lnTo>
                  <a:lnTo>
                    <a:pt x="0" y="474775"/>
                  </a:lnTo>
                  <a:lnTo>
                    <a:pt x="1891627" y="474775"/>
                  </a:lnTo>
                  <a:lnTo>
                    <a:pt x="2094827" y="237387"/>
                  </a:lnTo>
                  <a:lnTo>
                    <a:pt x="1891627" y="0"/>
                  </a:lnTo>
                  <a:close/>
                </a:path>
              </a:pathLst>
            </a:custGeom>
            <a:solidFill>
              <a:srgbClr val="6207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698500" cy="396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08790" y="2900235"/>
            <a:ext cx="17375791" cy="7386765"/>
            <a:chOff x="0" y="0"/>
            <a:chExt cx="4576340" cy="194548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76340" cy="1945486"/>
            </a:xfrm>
            <a:custGeom>
              <a:avLst/>
              <a:gdLst/>
              <a:ahLst/>
              <a:cxnLst/>
              <a:rect l="l" t="t" r="r" b="b"/>
              <a:pathLst>
                <a:path w="4576340" h="1945486">
                  <a:moveTo>
                    <a:pt x="0" y="0"/>
                  </a:moveTo>
                  <a:lnTo>
                    <a:pt x="4576340" y="0"/>
                  </a:lnTo>
                  <a:lnTo>
                    <a:pt x="4576340" y="1945486"/>
                  </a:lnTo>
                  <a:lnTo>
                    <a:pt x="0" y="1945486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128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08790" y="537404"/>
            <a:ext cx="6443714" cy="1749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318"/>
              </a:lnSpc>
              <a:spcBef>
                <a:spcPct val="0"/>
              </a:spcBef>
            </a:pPr>
            <a:r>
              <a:rPr lang="en-US" sz="10227" spc="-398">
                <a:solidFill>
                  <a:srgbClr val="FAFCFA"/>
                </a:solidFill>
                <a:latin typeface="Open Sans 2 Bold"/>
              </a:rPr>
              <a:t>Objectives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08790" y="5057775"/>
            <a:ext cx="17375791" cy="5356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9701" lvl="1" indent="-469850">
              <a:lnSpc>
                <a:spcPts val="6093"/>
              </a:lnSpc>
              <a:buFont typeface="Arial"/>
              <a:buChar char="•"/>
            </a:pPr>
            <a:r>
              <a:rPr lang="en-US" sz="4352" spc="-169" dirty="0">
                <a:solidFill>
                  <a:srgbClr val="000000"/>
                </a:solidFill>
                <a:latin typeface="Open Sans 2 Bold"/>
              </a:rPr>
              <a:t>  Comparison of confirmed cases between 2020 and 2021                      </a:t>
            </a:r>
          </a:p>
          <a:p>
            <a:pPr marL="939701" lvl="1" indent="-469850">
              <a:lnSpc>
                <a:spcPts val="6093"/>
              </a:lnSpc>
              <a:buFont typeface="Arial"/>
              <a:buChar char="•"/>
            </a:pPr>
            <a:r>
              <a:rPr lang="en-US" sz="4352" spc="-169" dirty="0">
                <a:solidFill>
                  <a:srgbClr val="000000"/>
                </a:solidFill>
                <a:latin typeface="Open Sans 2 Bold"/>
              </a:rPr>
              <a:t>No. of people affected in covid19 in different state of India</a:t>
            </a:r>
          </a:p>
          <a:p>
            <a:pPr marL="939701" lvl="1" indent="-469850">
              <a:lnSpc>
                <a:spcPts val="6093"/>
              </a:lnSpc>
              <a:buFont typeface="Arial"/>
              <a:buChar char="•"/>
            </a:pPr>
            <a:r>
              <a:rPr lang="en-US" sz="4352" spc="-169" dirty="0">
                <a:solidFill>
                  <a:srgbClr val="000000"/>
                </a:solidFill>
                <a:latin typeface="Open Sans 2 Bold"/>
              </a:rPr>
              <a:t>Monthly comparison of deaths people  in 2021</a:t>
            </a:r>
          </a:p>
          <a:p>
            <a:pPr marL="939701" lvl="1" indent="-469850">
              <a:lnSpc>
                <a:spcPts val="6093"/>
              </a:lnSpc>
              <a:buFont typeface="Arial"/>
              <a:buChar char="•"/>
            </a:pPr>
            <a:r>
              <a:rPr lang="en-US" sz="4352" spc="-169" dirty="0">
                <a:solidFill>
                  <a:srgbClr val="000000"/>
                </a:solidFill>
                <a:latin typeface="Open Sans 2 Bold"/>
              </a:rPr>
              <a:t>Comparison between </a:t>
            </a:r>
            <a:r>
              <a:rPr lang="en-US" sz="4352" spc="-169" dirty="0" err="1">
                <a:solidFill>
                  <a:srgbClr val="000000"/>
                </a:solidFill>
                <a:latin typeface="Open Sans 2 Bold"/>
              </a:rPr>
              <a:t>active,recoverd</a:t>
            </a:r>
            <a:r>
              <a:rPr lang="en-US" sz="4352" spc="-169" dirty="0">
                <a:solidFill>
                  <a:srgbClr val="000000"/>
                </a:solidFill>
                <a:latin typeface="Open Sans 2 Bold"/>
              </a:rPr>
              <a:t> and deaths cases in various countries                                                     </a:t>
            </a:r>
          </a:p>
          <a:p>
            <a:pPr marL="920526" lvl="1" indent="-460263">
              <a:lnSpc>
                <a:spcPts val="5969"/>
              </a:lnSpc>
              <a:buFont typeface="Arial"/>
              <a:buChar char="•"/>
            </a:pPr>
            <a:r>
              <a:rPr lang="en-US" sz="4263" spc="-166" dirty="0">
                <a:solidFill>
                  <a:srgbClr val="000000"/>
                </a:solidFill>
                <a:latin typeface="Open Sans 2 Bold"/>
              </a:rPr>
              <a:t>Rates of percentage of cured people in </a:t>
            </a:r>
            <a:r>
              <a:rPr lang="en-US" sz="4263" spc="-166" dirty="0" err="1">
                <a:solidFill>
                  <a:srgbClr val="000000"/>
                </a:solidFill>
                <a:latin typeface="Open Sans 2 Bold"/>
              </a:rPr>
              <a:t>india</a:t>
            </a:r>
            <a:r>
              <a:rPr lang="en-US" sz="4263" spc="-166" dirty="0">
                <a:solidFill>
                  <a:srgbClr val="000000"/>
                </a:solidFill>
                <a:latin typeface="Open Sans 2 Bold"/>
              </a:rPr>
              <a:t> than other country                                                                                                        </a:t>
            </a:r>
          </a:p>
          <a:p>
            <a:pPr>
              <a:lnSpc>
                <a:spcPts val="6093"/>
              </a:lnSpc>
            </a:pPr>
            <a:r>
              <a:rPr lang="en-US" sz="4352" spc="-169" dirty="0">
                <a:solidFill>
                  <a:srgbClr val="000000"/>
                </a:solidFill>
                <a:latin typeface="Open Sans 2 Bold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90797" y="3061022"/>
            <a:ext cx="5203062" cy="1409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80"/>
              </a:lnSpc>
              <a:spcBef>
                <a:spcPct val="0"/>
              </a:spcBef>
            </a:pPr>
            <a:r>
              <a:rPr lang="en-US" sz="8271" spc="-322">
                <a:solidFill>
                  <a:srgbClr val="004AAD"/>
                </a:solidFill>
                <a:latin typeface="Open Sans 3 Bold"/>
              </a:rPr>
              <a:t>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9212" y="556596"/>
            <a:ext cx="8929394" cy="1964917"/>
            <a:chOff x="0" y="0"/>
            <a:chExt cx="2351775" cy="5175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1774" cy="517509"/>
            </a:xfrm>
            <a:custGeom>
              <a:avLst/>
              <a:gdLst/>
              <a:ahLst/>
              <a:cxnLst/>
              <a:rect l="l" t="t" r="r" b="b"/>
              <a:pathLst>
                <a:path w="2351774" h="517509">
                  <a:moveTo>
                    <a:pt x="2148574" y="0"/>
                  </a:moveTo>
                  <a:lnTo>
                    <a:pt x="0" y="0"/>
                  </a:lnTo>
                  <a:lnTo>
                    <a:pt x="0" y="517509"/>
                  </a:lnTo>
                  <a:lnTo>
                    <a:pt x="2148574" y="517509"/>
                  </a:lnTo>
                  <a:lnTo>
                    <a:pt x="2351774" y="258754"/>
                  </a:lnTo>
                  <a:lnTo>
                    <a:pt x="2148574" y="0"/>
                  </a:lnTo>
                  <a:close/>
                </a:path>
              </a:pathLst>
            </a:custGeom>
            <a:solidFill>
              <a:srgbClr val="6207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698500" cy="396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29212" y="2857500"/>
            <a:ext cx="17226752" cy="7049877"/>
            <a:chOff x="0" y="0"/>
            <a:chExt cx="4537087" cy="18567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37087" cy="1856758"/>
            </a:xfrm>
            <a:custGeom>
              <a:avLst/>
              <a:gdLst/>
              <a:ahLst/>
              <a:cxnLst/>
              <a:rect l="l" t="t" r="r" b="b"/>
              <a:pathLst>
                <a:path w="4537087" h="1856758">
                  <a:moveTo>
                    <a:pt x="22920" y="0"/>
                  </a:moveTo>
                  <a:lnTo>
                    <a:pt x="4514167" y="0"/>
                  </a:lnTo>
                  <a:cubicBezTo>
                    <a:pt x="4526825" y="0"/>
                    <a:pt x="4537087" y="10262"/>
                    <a:pt x="4537087" y="22920"/>
                  </a:cubicBezTo>
                  <a:lnTo>
                    <a:pt x="4537087" y="1833837"/>
                  </a:lnTo>
                  <a:cubicBezTo>
                    <a:pt x="4537087" y="1839916"/>
                    <a:pt x="4534672" y="1845746"/>
                    <a:pt x="4530374" y="1850044"/>
                  </a:cubicBezTo>
                  <a:cubicBezTo>
                    <a:pt x="4526076" y="1854343"/>
                    <a:pt x="4520246" y="1856758"/>
                    <a:pt x="4514167" y="1856758"/>
                  </a:cubicBezTo>
                  <a:lnTo>
                    <a:pt x="22920" y="1856758"/>
                  </a:lnTo>
                  <a:cubicBezTo>
                    <a:pt x="10262" y="1856758"/>
                    <a:pt x="0" y="1846496"/>
                    <a:pt x="0" y="1833837"/>
                  </a:cubicBezTo>
                  <a:lnTo>
                    <a:pt x="0" y="22920"/>
                  </a:lnTo>
                  <a:cubicBezTo>
                    <a:pt x="0" y="10262"/>
                    <a:pt x="10262" y="0"/>
                    <a:pt x="2292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128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32036" y="3860403"/>
            <a:ext cx="16627264" cy="6278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91"/>
              </a:lnSpc>
            </a:pPr>
            <a:r>
              <a:rPr lang="en-US" sz="3851" spc="-150" dirty="0">
                <a:solidFill>
                  <a:srgbClr val="000000"/>
                </a:solidFill>
                <a:latin typeface="Open Sans 2 Bold"/>
              </a:rPr>
              <a:t>Covid19_india dataset consist of Cumulative total of </a:t>
            </a:r>
            <a:r>
              <a:rPr lang="en-US" sz="3851" spc="-150" dirty="0" err="1">
                <a:solidFill>
                  <a:srgbClr val="000000"/>
                </a:solidFill>
                <a:latin typeface="Open Sans 2 Bold"/>
              </a:rPr>
              <a:t>confirmed,cured</a:t>
            </a:r>
            <a:r>
              <a:rPr lang="en-US" sz="3851" spc="-150" dirty="0">
                <a:solidFill>
                  <a:srgbClr val="000000"/>
                </a:solidFill>
                <a:latin typeface="Open Sans 2 Bold"/>
              </a:rPr>
              <a:t> and deaths cases of various states in 2020 and 2021 where </a:t>
            </a:r>
          </a:p>
          <a:p>
            <a:pPr>
              <a:lnSpc>
                <a:spcPts val="5391"/>
              </a:lnSpc>
            </a:pPr>
            <a:r>
              <a:rPr lang="en-US" sz="3851" spc="-150" dirty="0">
                <a:solidFill>
                  <a:srgbClr val="111111"/>
                </a:solidFill>
                <a:latin typeface="Open Sans 2 Bold"/>
              </a:rPr>
              <a:t>confirmed- 42,30,3185,Cured- 41,081,261 and Deaths- 5,77,917</a:t>
            </a:r>
          </a:p>
          <a:p>
            <a:pPr>
              <a:lnSpc>
                <a:spcPts val="5391"/>
              </a:lnSpc>
            </a:pPr>
            <a:endParaRPr lang="en-US" sz="3851" spc="-150" dirty="0">
              <a:solidFill>
                <a:srgbClr val="111111"/>
              </a:solidFill>
              <a:latin typeface="Open Sans 2 Bold"/>
            </a:endParaRPr>
          </a:p>
          <a:p>
            <a:pPr>
              <a:lnSpc>
                <a:spcPts val="5391"/>
              </a:lnSpc>
            </a:pPr>
            <a:r>
              <a:rPr lang="en-US" sz="3851" spc="-150" dirty="0">
                <a:solidFill>
                  <a:srgbClr val="000000"/>
                </a:solidFill>
                <a:latin typeface="Open Sans 2 Bold"/>
              </a:rPr>
              <a:t>In covid19_world dataset consist of cumulative total of  </a:t>
            </a:r>
            <a:r>
              <a:rPr lang="en-US" sz="3851" spc="-150" dirty="0" err="1">
                <a:solidFill>
                  <a:srgbClr val="000000"/>
                </a:solidFill>
                <a:latin typeface="Open Sans 2 Bold"/>
              </a:rPr>
              <a:t>confirmed,Recovered,active</a:t>
            </a:r>
            <a:r>
              <a:rPr lang="en-US" sz="3851" spc="-150" dirty="0">
                <a:solidFill>
                  <a:srgbClr val="000000"/>
                </a:solidFill>
                <a:latin typeface="Open Sans 2 Bold"/>
              </a:rPr>
              <a:t> and deaths cases of various country in 2020</a:t>
            </a:r>
          </a:p>
          <a:p>
            <a:pPr>
              <a:lnSpc>
                <a:spcPts val="5316"/>
              </a:lnSpc>
            </a:pPr>
            <a:r>
              <a:rPr lang="en-US" sz="3797" spc="-148" dirty="0">
                <a:solidFill>
                  <a:srgbClr val="000000"/>
                </a:solidFill>
                <a:latin typeface="Open Sans 2 Bold"/>
              </a:rPr>
              <a:t>where confirmed- 84,88,235,Recovered- 40,90,382,Active- 39,43,888 and Deaths- 4,53,965</a:t>
            </a:r>
          </a:p>
          <a:p>
            <a:pPr algn="ctr">
              <a:lnSpc>
                <a:spcPts val="7213"/>
              </a:lnSpc>
              <a:spcBef>
                <a:spcPct val="0"/>
              </a:spcBef>
            </a:pPr>
            <a:r>
              <a:rPr lang="en-US" sz="5152" spc="-200" dirty="0">
                <a:solidFill>
                  <a:srgbClr val="000000"/>
                </a:solidFill>
                <a:latin typeface="Open Sans 2 Bold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564089"/>
            <a:ext cx="9144000" cy="1749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323"/>
              </a:lnSpc>
              <a:spcBef>
                <a:spcPct val="0"/>
              </a:spcBef>
            </a:pPr>
            <a:r>
              <a:rPr lang="en-US" sz="10231" spc="-399">
                <a:solidFill>
                  <a:srgbClr val="F4F2F2"/>
                </a:solidFill>
                <a:latin typeface="Open Sans 2"/>
              </a:rPr>
              <a:t>Table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4796" y="1028700"/>
            <a:ext cx="8722888" cy="2097434"/>
            <a:chOff x="0" y="0"/>
            <a:chExt cx="2297386" cy="552411"/>
          </a:xfrm>
        </p:grpSpPr>
        <p:sp>
          <p:nvSpPr>
            <p:cNvPr id="3" name="Freeform 3"/>
            <p:cNvSpPr/>
            <p:nvPr/>
          </p:nvSpPr>
          <p:spPr>
            <a:xfrm>
              <a:off x="2803" y="0"/>
              <a:ext cx="2294583" cy="552411"/>
            </a:xfrm>
            <a:custGeom>
              <a:avLst/>
              <a:gdLst/>
              <a:ahLst/>
              <a:cxnLst/>
              <a:rect l="l" t="t" r="r" b="b"/>
              <a:pathLst>
                <a:path w="2297386" h="552411">
                  <a:moveTo>
                    <a:pt x="2094186" y="0"/>
                  </a:moveTo>
                  <a:lnTo>
                    <a:pt x="0" y="0"/>
                  </a:lnTo>
                  <a:lnTo>
                    <a:pt x="0" y="552411"/>
                  </a:lnTo>
                  <a:lnTo>
                    <a:pt x="2094186" y="552411"/>
                  </a:lnTo>
                  <a:lnTo>
                    <a:pt x="2297386" y="276205"/>
                  </a:lnTo>
                  <a:lnTo>
                    <a:pt x="2094186" y="0"/>
                  </a:lnTo>
                  <a:close/>
                </a:path>
              </a:pathLst>
            </a:custGeom>
            <a:solidFill>
              <a:srgbClr val="6207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2146187" cy="4816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2239"/>
                </a:lnSpc>
              </a:pPr>
              <a:r>
                <a:rPr lang="en-US" sz="10199" spc="-406" dirty="0">
                  <a:solidFill>
                    <a:srgbClr val="F4F2F2"/>
                  </a:solidFill>
                  <a:latin typeface="Open Sans 2"/>
                </a:rPr>
                <a:t>Data Analysis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71202" y="4262821"/>
            <a:ext cx="16588098" cy="4995479"/>
            <a:chOff x="0" y="0"/>
            <a:chExt cx="4368882" cy="13156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368882" cy="1315682"/>
            </a:xfrm>
            <a:custGeom>
              <a:avLst/>
              <a:gdLst/>
              <a:ahLst/>
              <a:cxnLst/>
              <a:rect l="l" t="t" r="r" b="b"/>
              <a:pathLst>
                <a:path w="4368882" h="1315682">
                  <a:moveTo>
                    <a:pt x="23802" y="0"/>
                  </a:moveTo>
                  <a:lnTo>
                    <a:pt x="4345079" y="0"/>
                  </a:lnTo>
                  <a:cubicBezTo>
                    <a:pt x="4351392" y="0"/>
                    <a:pt x="4357446" y="2508"/>
                    <a:pt x="4361910" y="6972"/>
                  </a:cubicBezTo>
                  <a:cubicBezTo>
                    <a:pt x="4366374" y="11435"/>
                    <a:pt x="4368882" y="17490"/>
                    <a:pt x="4368882" y="23802"/>
                  </a:cubicBezTo>
                  <a:lnTo>
                    <a:pt x="4368882" y="1291879"/>
                  </a:lnTo>
                  <a:cubicBezTo>
                    <a:pt x="4368882" y="1298192"/>
                    <a:pt x="4366374" y="1304246"/>
                    <a:pt x="4361910" y="1308710"/>
                  </a:cubicBezTo>
                  <a:cubicBezTo>
                    <a:pt x="4357446" y="1313174"/>
                    <a:pt x="4351392" y="1315682"/>
                    <a:pt x="4345079" y="1315682"/>
                  </a:cubicBezTo>
                  <a:lnTo>
                    <a:pt x="23802" y="1315682"/>
                  </a:lnTo>
                  <a:cubicBezTo>
                    <a:pt x="17490" y="1315682"/>
                    <a:pt x="11435" y="1313174"/>
                    <a:pt x="6972" y="1308710"/>
                  </a:cubicBezTo>
                  <a:cubicBezTo>
                    <a:pt x="2508" y="1304246"/>
                    <a:pt x="0" y="1298192"/>
                    <a:pt x="0" y="1291879"/>
                  </a:cubicBezTo>
                  <a:lnTo>
                    <a:pt x="0" y="23802"/>
                  </a:lnTo>
                  <a:cubicBezTo>
                    <a:pt x="0" y="17490"/>
                    <a:pt x="2508" y="11435"/>
                    <a:pt x="6972" y="6972"/>
                  </a:cubicBezTo>
                  <a:cubicBezTo>
                    <a:pt x="11435" y="2508"/>
                    <a:pt x="17490" y="0"/>
                    <a:pt x="2380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128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14175" y="5009647"/>
            <a:ext cx="15702151" cy="3425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9"/>
              </a:lnSpc>
            </a:pPr>
            <a:r>
              <a:rPr lang="en-US" sz="3892" spc="-151">
                <a:solidFill>
                  <a:srgbClr val="000000"/>
                </a:solidFill>
                <a:latin typeface="Open Sans 2 Bold"/>
              </a:rPr>
              <a:t>In data analysis of covid19_India dataset presents</a:t>
            </a:r>
          </a:p>
          <a:p>
            <a:pPr>
              <a:lnSpc>
                <a:spcPts val="5449"/>
              </a:lnSpc>
            </a:pPr>
            <a:r>
              <a:rPr lang="en-US" sz="3892" spc="-151">
                <a:solidFill>
                  <a:srgbClr val="000000"/>
                </a:solidFill>
                <a:latin typeface="Open Sans 2 Bold"/>
              </a:rPr>
              <a:t>cumulative total of  confirmed,cured and deaths cases till december,2020 and till august,2021</a:t>
            </a:r>
          </a:p>
          <a:p>
            <a:pPr>
              <a:lnSpc>
                <a:spcPts val="5449"/>
              </a:lnSpc>
            </a:pPr>
            <a:r>
              <a:rPr lang="en-US" sz="3892" spc="-151">
                <a:solidFill>
                  <a:srgbClr val="000000"/>
                </a:solidFill>
                <a:latin typeface="Open Sans 2 Bold"/>
              </a:rPr>
              <a:t>and Covid19_world dataset presents cumulative total of Confirmed,recovered,active and deaths cases till june, 2020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52013" y="2873165"/>
            <a:ext cx="13104691" cy="6089209"/>
            <a:chOff x="0" y="0"/>
            <a:chExt cx="3451441" cy="16037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51441" cy="1603742"/>
            </a:xfrm>
            <a:custGeom>
              <a:avLst/>
              <a:gdLst/>
              <a:ahLst/>
              <a:cxnLst/>
              <a:rect l="l" t="t" r="r" b="b"/>
              <a:pathLst>
                <a:path w="3451441" h="1603742">
                  <a:moveTo>
                    <a:pt x="30130" y="0"/>
                  </a:moveTo>
                  <a:lnTo>
                    <a:pt x="3421312" y="0"/>
                  </a:lnTo>
                  <a:cubicBezTo>
                    <a:pt x="3429303" y="0"/>
                    <a:pt x="3436966" y="3174"/>
                    <a:pt x="3442617" y="8825"/>
                  </a:cubicBezTo>
                  <a:cubicBezTo>
                    <a:pt x="3448267" y="14475"/>
                    <a:pt x="3451441" y="22139"/>
                    <a:pt x="3451441" y="30130"/>
                  </a:cubicBezTo>
                  <a:lnTo>
                    <a:pt x="3451441" y="1573613"/>
                  </a:lnTo>
                  <a:cubicBezTo>
                    <a:pt x="3451441" y="1590253"/>
                    <a:pt x="3437952" y="1603742"/>
                    <a:pt x="3421312" y="1603742"/>
                  </a:cubicBezTo>
                  <a:lnTo>
                    <a:pt x="30130" y="1603742"/>
                  </a:lnTo>
                  <a:cubicBezTo>
                    <a:pt x="22139" y="1603742"/>
                    <a:pt x="14475" y="1600568"/>
                    <a:pt x="8825" y="1594918"/>
                  </a:cubicBezTo>
                  <a:cubicBezTo>
                    <a:pt x="3174" y="1589267"/>
                    <a:pt x="0" y="1581604"/>
                    <a:pt x="0" y="1573613"/>
                  </a:cubicBezTo>
                  <a:lnTo>
                    <a:pt x="0" y="30130"/>
                  </a:lnTo>
                  <a:cubicBezTo>
                    <a:pt x="0" y="22139"/>
                    <a:pt x="3174" y="14475"/>
                    <a:pt x="8825" y="8825"/>
                  </a:cubicBezTo>
                  <a:cubicBezTo>
                    <a:pt x="14475" y="3174"/>
                    <a:pt x="22139" y="0"/>
                    <a:pt x="301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8128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73307" y="3493981"/>
            <a:ext cx="12366328" cy="5468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22"/>
              </a:lnSpc>
            </a:pPr>
            <a:r>
              <a:rPr lang="en-US" sz="5158" spc="-201">
                <a:solidFill>
                  <a:srgbClr val="000000"/>
                </a:solidFill>
                <a:latin typeface="Open Sans 2 Bold"/>
              </a:rPr>
              <a:t>In 2020 confirmed cases-22,68,675</a:t>
            </a:r>
          </a:p>
          <a:p>
            <a:pPr algn="ctr">
              <a:lnSpc>
                <a:spcPts val="7222"/>
              </a:lnSpc>
            </a:pPr>
            <a:r>
              <a:rPr lang="en-US" sz="5158" spc="-201">
                <a:solidFill>
                  <a:srgbClr val="000000"/>
                </a:solidFill>
                <a:latin typeface="Open Sans 2 Bold"/>
              </a:rPr>
              <a:t>In 2021 confirmed cases-32,03,6511</a:t>
            </a:r>
          </a:p>
          <a:p>
            <a:pPr algn="ctr">
              <a:lnSpc>
                <a:spcPts val="7222"/>
              </a:lnSpc>
            </a:pPr>
            <a:endParaRPr lang="en-US" sz="5158" spc="-201">
              <a:solidFill>
                <a:srgbClr val="000000"/>
              </a:solidFill>
              <a:latin typeface="Open Sans 2 Bold"/>
            </a:endParaRPr>
          </a:p>
          <a:p>
            <a:pPr algn="ctr">
              <a:lnSpc>
                <a:spcPts val="7222"/>
              </a:lnSpc>
            </a:pPr>
            <a:r>
              <a:rPr lang="en-US" sz="5158" spc="-201">
                <a:solidFill>
                  <a:srgbClr val="000000"/>
                </a:solidFill>
                <a:latin typeface="Open Sans 2 Bold"/>
              </a:rPr>
              <a:t>So,in 2021, 29,76,7836 no. of </a:t>
            </a:r>
          </a:p>
          <a:p>
            <a:pPr algn="ctr">
              <a:lnSpc>
                <a:spcPts val="7222"/>
              </a:lnSpc>
            </a:pPr>
            <a:r>
              <a:rPr lang="en-US" sz="5158" spc="-201">
                <a:solidFill>
                  <a:srgbClr val="000000"/>
                </a:solidFill>
                <a:latin typeface="Open Sans 2 Bold"/>
              </a:rPr>
              <a:t> more people affected in covid than 2020 </a:t>
            </a:r>
          </a:p>
          <a:p>
            <a:pPr algn="ctr">
              <a:lnSpc>
                <a:spcPts val="7362"/>
              </a:lnSpc>
              <a:spcBef>
                <a:spcPct val="0"/>
              </a:spcBef>
            </a:pPr>
            <a:endParaRPr lang="en-US" sz="5158" spc="-201">
              <a:solidFill>
                <a:srgbClr val="000000"/>
              </a:solidFill>
              <a:latin typeface="Open Sans 2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990197" y="685483"/>
            <a:ext cx="16269103" cy="1543050"/>
            <a:chOff x="0" y="0"/>
            <a:chExt cx="4284867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4867" cy="406400"/>
            </a:xfrm>
            <a:custGeom>
              <a:avLst/>
              <a:gdLst/>
              <a:ahLst/>
              <a:cxnLst/>
              <a:rect l="l" t="t" r="r" b="b"/>
              <a:pathLst>
                <a:path w="4284867" h="406400">
                  <a:moveTo>
                    <a:pt x="4284867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4284867" y="406400"/>
                  </a:lnTo>
                  <a:lnTo>
                    <a:pt x="4183267" y="203200"/>
                  </a:lnTo>
                  <a:lnTo>
                    <a:pt x="4284867" y="0"/>
                  </a:lnTo>
                  <a:close/>
                </a:path>
              </a:pathLst>
            </a:custGeom>
            <a:solidFill>
              <a:srgbClr val="62070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88900" y="9525"/>
              <a:ext cx="635000" cy="396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86664" y="914400"/>
            <a:ext cx="15876169" cy="970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9"/>
              </a:lnSpc>
              <a:spcBef>
                <a:spcPct val="0"/>
              </a:spcBef>
            </a:pPr>
            <a:r>
              <a:rPr lang="en-US" sz="5649" spc="-220">
                <a:solidFill>
                  <a:srgbClr val="F4F2F2"/>
                </a:solidFill>
                <a:latin typeface="Open Sans 2"/>
              </a:rPr>
              <a:t>Comparison  between 2020 and 2021 till august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36" b="-4719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440</Words>
  <Application>Microsoft Office PowerPoint</Application>
  <PresentationFormat>Custom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</vt:lpstr>
      <vt:lpstr>Open Sans 2</vt:lpstr>
      <vt:lpstr>Open Sans 2 Bold</vt:lpstr>
      <vt:lpstr>Open Sans 1 Bold Italics</vt:lpstr>
      <vt:lpstr>Arial</vt:lpstr>
      <vt:lpstr>Open Sans 1 Bold</vt:lpstr>
      <vt:lpstr>Open Sans 1</vt:lpstr>
      <vt:lpstr>Open Sans 3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Ivy - Deck Template_2022_v1[2862].pptx</dc:title>
  <cp:lastModifiedBy>user</cp:lastModifiedBy>
  <cp:revision>5</cp:revision>
  <dcterms:created xsi:type="dcterms:W3CDTF">2006-08-16T00:00:00Z</dcterms:created>
  <dcterms:modified xsi:type="dcterms:W3CDTF">2023-09-23T19:09:07Z</dcterms:modified>
  <dc:identifier>DAFu82qk4pA</dc:identifier>
</cp:coreProperties>
</file>