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4" r:id="rId10"/>
    <p:sldId id="268" r:id="rId11"/>
    <p:sldId id="265" r:id="rId12"/>
    <p:sldId id="269" r:id="rId13"/>
    <p:sldId id="270" r:id="rId14"/>
    <p:sldId id="271" r:id="rId15"/>
    <p:sldId id="277" r:id="rId16"/>
    <p:sldId id="274" r:id="rId17"/>
    <p:sldId id="275" r:id="rId18"/>
    <p:sldId id="276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832E-53BA-4703-98A0-EE019DF8D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1" y="-38100"/>
            <a:ext cx="6924674" cy="2333625"/>
          </a:xfrm>
        </p:spPr>
        <p:txBody>
          <a:bodyPr>
            <a:normAutofit/>
          </a:bodyPr>
          <a:lstStyle/>
          <a:p>
            <a:r>
              <a:rPr lang="en-US" dirty="0"/>
              <a:t>WATER QUALITY PREDICTION IN PYTHON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F6477-2E5E-4FCC-B5D4-55701A3F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9824" y="5657850"/>
            <a:ext cx="2162176" cy="120014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PYTHON project analysis BY MEGHA DAS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8577-C7BB-40D4-A485-247A6292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938"/>
            <a:ext cx="9925050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893D19-1D60-4C84-A019-0D53E4A6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304800"/>
            <a:ext cx="9493738" cy="3403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EA1A0-02D3-41C3-8932-E28B4540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0" y="3695700"/>
            <a:ext cx="9490319" cy="166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E0781-4382-4FC4-AA9E-12FE5BF35F24}"/>
              </a:ext>
            </a:extLst>
          </p:cNvPr>
          <p:cNvSpPr txBox="1"/>
          <p:nvPr/>
        </p:nvSpPr>
        <p:spPr>
          <a:xfrm>
            <a:off x="4019551" y="5800725"/>
            <a:ext cx="330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of the predictors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7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0548-0F25-4AC0-8C80-580DFDC226E8}"/>
              </a:ext>
            </a:extLst>
          </p:cNvPr>
          <p:cNvSpPr/>
          <p:nvPr/>
        </p:nvSpPr>
        <p:spPr>
          <a:xfrm>
            <a:off x="3019425" y="76199"/>
            <a:ext cx="6343648" cy="866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C13B25EA-BDAA-4DF7-AB54-96250D28394A}"/>
              </a:ext>
            </a:extLst>
          </p:cNvPr>
          <p:cNvSpPr/>
          <p:nvPr/>
        </p:nvSpPr>
        <p:spPr>
          <a:xfrm>
            <a:off x="1781175" y="1371600"/>
            <a:ext cx="9039223" cy="5267325"/>
          </a:xfrm>
          <a:prstGeom prst="snip2Same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8173B-5A72-4D2B-BF36-20BBE193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6675"/>
            <a:ext cx="10364451" cy="1371601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Interpretation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5B10-9C5C-47FC-A898-6E2B22D53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0274" y="1714500"/>
            <a:ext cx="8429625" cy="4924425"/>
          </a:xfrm>
        </p:spPr>
        <p:txBody>
          <a:bodyPr>
            <a:norm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Solids-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Chloramines-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Conductivity-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Selected. The distribution is good.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55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33ABE91-2960-49D3-8834-CA2FE7F7A9FD}"/>
              </a:ext>
            </a:extLst>
          </p:cNvPr>
          <p:cNvSpPr/>
          <p:nvPr/>
        </p:nvSpPr>
        <p:spPr>
          <a:xfrm>
            <a:off x="1625600" y="2819401"/>
            <a:ext cx="8985250" cy="2571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1ECE88-A6A4-41FC-B01E-B5B2AC440DFB}"/>
              </a:ext>
            </a:extLst>
          </p:cNvPr>
          <p:cNvSpPr/>
          <p:nvPr/>
        </p:nvSpPr>
        <p:spPr>
          <a:xfrm>
            <a:off x="819150" y="1562100"/>
            <a:ext cx="10306050" cy="8572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68D5-0D73-4949-9A46-65028541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300786"/>
            <a:ext cx="10829925" cy="137159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exploration of relationship between variables</a:t>
            </a:r>
            <a:br>
              <a:rPr lang="en-US" sz="3000" b="1" dirty="0"/>
            </a:br>
            <a:endParaRPr lang="en-GB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34D33-F8D7-4F8C-9B90-5BECA1197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33750"/>
            <a:ext cx="8689976" cy="19240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Target Variable Vs Continuous Predictor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exploration --Box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Measurement-ANOVA TEST</a:t>
            </a:r>
            <a:br>
              <a:rPr lang="en-US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5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F9691-B176-4424-83B1-D489D612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22" y="1085851"/>
            <a:ext cx="9849356" cy="401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33C37-2044-4DAC-8538-87AAA2BA8324}"/>
              </a:ext>
            </a:extLst>
          </p:cNvPr>
          <p:cNvSpPr txBox="1"/>
          <p:nvPr/>
        </p:nvSpPr>
        <p:spPr>
          <a:xfrm>
            <a:off x="3638646" y="5279706"/>
            <a:ext cx="44861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Vs Continuous -- Box Plots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17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7999C-FDDC-4C60-9118-F1BA1575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39" y="1076325"/>
            <a:ext cx="8191921" cy="4438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2F708-A14E-4603-863C-B1771C8D8685}"/>
              </a:ext>
            </a:extLst>
          </p:cNvPr>
          <p:cNvSpPr txBox="1"/>
          <p:nvPr/>
        </p:nvSpPr>
        <p:spPr>
          <a:xfrm>
            <a:off x="3533774" y="5781675"/>
            <a:ext cx="397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 HEATMAP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6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>
            <a:extLst>
              <a:ext uri="{FF2B5EF4-FFF2-40B4-BE49-F238E27FC236}">
                <a16:creationId xmlns:a16="http://schemas.microsoft.com/office/drawing/2014/main" id="{52F8A55A-0027-48AD-9E07-8E3B1BF72F19}"/>
              </a:ext>
            </a:extLst>
          </p:cNvPr>
          <p:cNvSpPr/>
          <p:nvPr/>
        </p:nvSpPr>
        <p:spPr>
          <a:xfrm>
            <a:off x="3976687" y="2067533"/>
            <a:ext cx="4591050" cy="4171949"/>
          </a:xfrm>
          <a:prstGeom prst="teardrop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C297F463-8954-4694-A980-CFAD6CF2761C}"/>
              </a:ext>
            </a:extLst>
          </p:cNvPr>
          <p:cNvSpPr/>
          <p:nvPr/>
        </p:nvSpPr>
        <p:spPr>
          <a:xfrm>
            <a:off x="3638550" y="695325"/>
            <a:ext cx="5200650" cy="885825"/>
          </a:xfrm>
          <a:prstGeom prst="snip2Same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59B56-78E2-4FBE-B51B-9F6D8DA3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6458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AD3C-9433-4A7C-BA51-EAB30A3F5B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8550" y="1990726"/>
            <a:ext cx="5267325" cy="4010024"/>
          </a:xfrm>
        </p:spPr>
        <p:txBody>
          <a:bodyPr>
            <a:noAutofit/>
          </a:bodyPr>
          <a:lstStyle/>
          <a:p>
            <a:pPr algn="ctr"/>
            <a:r>
              <a:rPr lang="en-GB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</a:t>
            </a:r>
            <a:endParaRPr lang="en-GB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</a:t>
            </a: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Solids</a:t>
            </a: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Chloramines</a:t>
            </a:r>
          </a:p>
          <a:p>
            <a:pPr algn="ctr"/>
            <a:r>
              <a:rPr lang="en-GB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</a:t>
            </a:r>
            <a:endParaRPr lang="en-GB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Conductivity</a:t>
            </a:r>
          </a:p>
          <a:p>
            <a:pPr algn="ctr"/>
            <a:r>
              <a:rPr lang="en-GB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endParaRPr lang="en-GB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</a:t>
            </a: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</a:t>
            </a:r>
          </a:p>
          <a:p>
            <a:pPr algn="ctr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</a:t>
            </a:r>
          </a:p>
        </p:txBody>
      </p:sp>
    </p:spTree>
    <p:extLst>
      <p:ext uri="{BB962C8B-B14F-4D97-AF65-F5344CB8AC3E}">
        <p14:creationId xmlns:p14="http://schemas.microsoft.com/office/powerpoint/2010/main" val="283101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F303D70-BCD1-4EEB-9BE1-CA0BFA9F4701}"/>
              </a:ext>
            </a:extLst>
          </p:cNvPr>
          <p:cNvSpPr/>
          <p:nvPr/>
        </p:nvSpPr>
        <p:spPr>
          <a:xfrm>
            <a:off x="2714624" y="152401"/>
            <a:ext cx="7534275" cy="657225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8762F8-5DC8-49B6-A671-DF4A2F8DFCEB}"/>
              </a:ext>
            </a:extLst>
          </p:cNvPr>
          <p:cNvSpPr/>
          <p:nvPr/>
        </p:nvSpPr>
        <p:spPr>
          <a:xfrm>
            <a:off x="3419475" y="1447801"/>
            <a:ext cx="5714999" cy="45243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B45F7-F67A-47FE-A288-ADE23184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71451"/>
            <a:ext cx="9086850" cy="638175"/>
          </a:xfrm>
        </p:spPr>
        <p:txBody>
          <a:bodyPr/>
          <a:lstStyle/>
          <a:p>
            <a:r>
              <a:rPr lang="en-IN" dirty="0"/>
              <a:t>MACHINE LEARNING Model BUILDING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3E81-64E3-49BB-9FF5-4B4D2E3008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4375" y="1847851"/>
            <a:ext cx="3524250" cy="4124324"/>
          </a:xfrm>
          <a:noFill/>
        </p:spPr>
        <p:txBody>
          <a:bodyPr>
            <a:normAutofit/>
          </a:bodyPr>
          <a:lstStyle/>
          <a:p>
            <a:pPr algn="ctr"/>
            <a:r>
              <a:rPr lang="en-GB" b="1" dirty="0"/>
              <a:t>Logistic Regression</a:t>
            </a:r>
          </a:p>
          <a:p>
            <a:pPr algn="ctr"/>
            <a:r>
              <a:rPr lang="en-GB" b="1" dirty="0"/>
              <a:t>Decision Trees</a:t>
            </a:r>
          </a:p>
          <a:p>
            <a:pPr algn="ctr"/>
            <a:r>
              <a:rPr lang="en-GB" b="1" dirty="0"/>
              <a:t>Random Forest</a:t>
            </a:r>
          </a:p>
          <a:p>
            <a:pPr algn="ctr"/>
            <a:r>
              <a:rPr lang="en-GB" b="1" dirty="0"/>
              <a:t>AdaBoost</a:t>
            </a:r>
          </a:p>
          <a:p>
            <a:pPr algn="ctr"/>
            <a:r>
              <a:rPr lang="en-GB" b="1" dirty="0" err="1"/>
              <a:t>XGBoost</a:t>
            </a:r>
            <a:endParaRPr lang="en-GB" b="1" dirty="0"/>
          </a:p>
          <a:p>
            <a:pPr algn="ctr"/>
            <a:r>
              <a:rPr lang="en-GB" b="1" dirty="0"/>
              <a:t>KNN</a:t>
            </a:r>
          </a:p>
          <a:p>
            <a:pPr algn="ctr"/>
            <a:r>
              <a:rPr lang="en-GB" b="1" dirty="0"/>
              <a:t>SVM</a:t>
            </a:r>
          </a:p>
          <a:p>
            <a:pPr algn="ctr"/>
            <a:r>
              <a:rPr lang="en-GB" b="1" dirty="0"/>
              <a:t>Naive Bayes</a:t>
            </a:r>
          </a:p>
          <a:p>
            <a:endParaRPr lang="en-GB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AFB0E-8DF1-48BC-BAE5-13D326D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628776"/>
            <a:ext cx="1724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Down 12">
            <a:extLst>
              <a:ext uri="{FF2B5EF4-FFF2-40B4-BE49-F238E27FC236}">
                <a16:creationId xmlns:a16="http://schemas.microsoft.com/office/drawing/2014/main" id="{A8266EC9-3EE0-4323-AA97-74406FEA50CC}"/>
              </a:ext>
            </a:extLst>
          </p:cNvPr>
          <p:cNvSpPr/>
          <p:nvPr/>
        </p:nvSpPr>
        <p:spPr>
          <a:xfrm>
            <a:off x="4062411" y="85724"/>
            <a:ext cx="4067175" cy="111977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EC56F-B224-4162-9C73-2925EAF3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3680"/>
            <a:ext cx="10364451" cy="1013379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GB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CE44-B072-474F-B23B-FC09636700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4450"/>
            <a:ext cx="10364451" cy="16175783"/>
          </a:xfrm>
        </p:spPr>
        <p:txBody>
          <a:bodyPr/>
          <a:lstStyle/>
          <a:p>
            <a:pPr marL="0" indent="0">
              <a:buNone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KNN</a:t>
            </a:r>
          </a:p>
          <a:p>
            <a:pPr marL="0" indent="0">
              <a:buNone/>
            </a:pPr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selected predictors : </a:t>
            </a:r>
            <a:r>
              <a:rPr lang="en-US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PH,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Hardness, Solids, Chloramines,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Conductivity</a:t>
            </a:r>
            <a:endParaRPr lang="en-US" alt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GB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1D33E-1159-46FB-AF53-E09D3D0DF588}"/>
              </a:ext>
            </a:extLst>
          </p:cNvPr>
          <p:cNvSpPr/>
          <p:nvPr/>
        </p:nvSpPr>
        <p:spPr>
          <a:xfrm>
            <a:off x="1413993" y="3131407"/>
            <a:ext cx="2038350" cy="192868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the model on Testing Sample Data 0.6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4BBD94-7627-4575-B63E-512BC4CAABF2}"/>
              </a:ext>
            </a:extLst>
          </p:cNvPr>
          <p:cNvSpPr/>
          <p:nvPr/>
        </p:nvSpPr>
        <p:spPr>
          <a:xfrm>
            <a:off x="5193704" y="3693526"/>
            <a:ext cx="2038350" cy="192868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Average Accuracy of the model 0.58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2FF59-565B-48A4-949D-96642899D3F9}"/>
              </a:ext>
            </a:extLst>
          </p:cNvPr>
          <p:cNvSpPr/>
          <p:nvPr/>
        </p:nvSpPr>
        <p:spPr>
          <a:xfrm>
            <a:off x="8886512" y="3131405"/>
            <a:ext cx="2038350" cy="192868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value for potability of water 0.49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7100442-6C25-4912-8F1D-E395EA1C9766}"/>
              </a:ext>
            </a:extLst>
          </p:cNvPr>
          <p:cNvSpPr/>
          <p:nvPr/>
        </p:nvSpPr>
        <p:spPr>
          <a:xfrm rot="3369156">
            <a:off x="4268628" y="1567491"/>
            <a:ext cx="254885" cy="2512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5F763F-0DC6-4A7E-BCD1-F883127057E8}"/>
              </a:ext>
            </a:extLst>
          </p:cNvPr>
          <p:cNvSpPr/>
          <p:nvPr/>
        </p:nvSpPr>
        <p:spPr>
          <a:xfrm rot="17572543">
            <a:off x="7756209" y="1173969"/>
            <a:ext cx="268644" cy="2964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8DDF2E-60B2-4908-8B0C-8B14D852461C}"/>
              </a:ext>
            </a:extLst>
          </p:cNvPr>
          <p:cNvSpPr/>
          <p:nvPr/>
        </p:nvSpPr>
        <p:spPr>
          <a:xfrm>
            <a:off x="5888269" y="2129752"/>
            <a:ext cx="281157" cy="1454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27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0784000-646F-4192-8D0C-BE0B02F5ACF7}"/>
              </a:ext>
            </a:extLst>
          </p:cNvPr>
          <p:cNvSpPr/>
          <p:nvPr/>
        </p:nvSpPr>
        <p:spPr>
          <a:xfrm>
            <a:off x="1485900" y="1781175"/>
            <a:ext cx="9258300" cy="419099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7FDD263-3014-471E-BB76-FFEE86F64F4A}"/>
              </a:ext>
            </a:extLst>
          </p:cNvPr>
          <p:cNvSpPr/>
          <p:nvPr/>
        </p:nvSpPr>
        <p:spPr>
          <a:xfrm>
            <a:off x="3190875" y="283130"/>
            <a:ext cx="6143625" cy="1123950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A4BFC-ACDE-4067-A4A2-C9B031EA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83130"/>
            <a:ext cx="10011401" cy="1123950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the Model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97B7-5C1F-41C8-9098-BF9A0B6E1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5075" y="2809874"/>
            <a:ext cx="7724775" cy="29051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the model using 100% data available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model as a serialized file which can be stored anywhere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python function which gets integrated with front-end to take all the inputs and returns the prediction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64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7DE2B1-C8EB-4F57-A8A6-D0A9E906C697}"/>
              </a:ext>
            </a:extLst>
          </p:cNvPr>
          <p:cNvSpPr/>
          <p:nvPr/>
        </p:nvSpPr>
        <p:spPr>
          <a:xfrm>
            <a:off x="2552700" y="2066925"/>
            <a:ext cx="7686675" cy="37052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F80F34E-315F-4EE6-A076-269A32F47F63}"/>
              </a:ext>
            </a:extLst>
          </p:cNvPr>
          <p:cNvSpPr/>
          <p:nvPr/>
        </p:nvSpPr>
        <p:spPr>
          <a:xfrm>
            <a:off x="3771900" y="466119"/>
            <a:ext cx="4486275" cy="92392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66DF7-7B6B-410F-8B4D-ED031E76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6119"/>
            <a:ext cx="10364451" cy="1076325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863E-892A-4904-9E38-2137D6FDD3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2750" y="2162175"/>
            <a:ext cx="6486525" cy="34575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Function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WaterPotabilityPrediction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used to produce the predictions that the water is potable or not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factors which effects more in Water quality are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Hardness,  Solids, Chloramines, Sulfate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Conductivity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After deployment, the Final Average Accuracy of the model is same as original KNN model which is 0.58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D853B9-FD56-48B4-8484-537EAFDCA213}"/>
              </a:ext>
            </a:extLst>
          </p:cNvPr>
          <p:cNvSpPr/>
          <p:nvPr/>
        </p:nvSpPr>
        <p:spPr>
          <a:xfrm>
            <a:off x="3809999" y="1743076"/>
            <a:ext cx="5095875" cy="4495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EC0D0F9-947F-44C5-8383-62B02F282C4C}"/>
              </a:ext>
            </a:extLst>
          </p:cNvPr>
          <p:cNvSpPr/>
          <p:nvPr/>
        </p:nvSpPr>
        <p:spPr>
          <a:xfrm>
            <a:off x="2933700" y="266700"/>
            <a:ext cx="6210299" cy="1009652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850F3-6A02-4F87-B0AC-778C05CC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0"/>
            <a:ext cx="10097125" cy="1457325"/>
          </a:xfrm>
        </p:spPr>
        <p:txBody>
          <a:bodyPr>
            <a:normAutofit/>
          </a:bodyPr>
          <a:lstStyle/>
          <a:p>
            <a:r>
              <a:rPr lang="en-IN" sz="5000" dirty="0"/>
              <a:t> INDEX</a:t>
            </a:r>
            <a:endParaRPr lang="en-GB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561A-88FD-4636-B813-D22C1201F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76725" y="1743076"/>
            <a:ext cx="5943600" cy="4962524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follow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Exploratory Data Analysis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Features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 BUILDING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the Model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50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2E0-1D5D-4FA8-B1D0-DFB65574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6" y="1647825"/>
            <a:ext cx="5886449" cy="2876550"/>
          </a:xfrm>
          <a:solidFill>
            <a:schemeClr val="tx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IN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GB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3EDE02FF-1E76-4BC1-ABE9-BA0EB3475A42}"/>
              </a:ext>
            </a:extLst>
          </p:cNvPr>
          <p:cNvSpPr/>
          <p:nvPr/>
        </p:nvSpPr>
        <p:spPr>
          <a:xfrm>
            <a:off x="3838569" y="876300"/>
            <a:ext cx="4533906" cy="962025"/>
          </a:xfrm>
          <a:prstGeom prst="snip1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11BD-E955-4FD8-8599-0DFBE5E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GB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D60B-F9EF-4F3A-8371-D34579650B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essential for determining components of water and ensuring safe consumption for humans and the environment. Monitoring and managing water quality is crucial for preserving ecosystems and safeguarding public health.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water_potability.Csv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contains water quality metrics for 3276 different water bodies.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create a predictive model which can predict whether this water consumption safe or not..?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EFFC6-EC0C-48C5-B598-C6D9DFD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69" y="4857750"/>
            <a:ext cx="225743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5DF6038A-C228-45C2-A9ED-25276B4BD02C}"/>
              </a:ext>
            </a:extLst>
          </p:cNvPr>
          <p:cNvSpPr/>
          <p:nvPr/>
        </p:nvSpPr>
        <p:spPr>
          <a:xfrm>
            <a:off x="4133850" y="0"/>
            <a:ext cx="4181475" cy="600076"/>
          </a:xfrm>
          <a:prstGeom prst="snip1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99A7-6E48-4BF3-9E5F-ED5C3A55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75" y="0"/>
            <a:ext cx="10211425" cy="600076"/>
          </a:xfrm>
        </p:spPr>
        <p:txBody>
          <a:bodyPr/>
          <a:lstStyle/>
          <a:p>
            <a:r>
              <a:rPr lang="en-IN" dirty="0"/>
              <a:t>DATA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627-DC7F-4D79-A3C7-DE2A6F94C7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825" y="600076"/>
            <a:ext cx="11944350" cy="6438900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value: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is an indicator of acidic or alkaline condition of water status.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 is mainly caused by calcium and magnesium salts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Solids (Total dissolved solids - TDS):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TDS value indicates that water is highly mineralized (containing potassium, calcium, sodium, bicarbonates).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Chloramine: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chloramine uses as disinfectants in public water systems. Chlorine levels up to 4 milligrams per liter (mg/L) are considered safe in drinking water.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Sulfate: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Sulfate is a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chemical,ranges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3 to 30 mg/L in most freshwater supplies, although much higher concentrations (1000 mg/L) are found in some geographic locations.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Conductivity: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amount of dissolved solids in water determines the electrical conductivity.</a:t>
            </a:r>
          </a:p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organic carbon(TOC) is a measure of the total amount of carbon in organic compounds in pure water.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Trihalomethanes(THM) levels up to 80 ppm is considered safe in drinking water.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Turbidity: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turbidity of water depends on the quantity of solid matter present in the suspended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state.It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measure of light emitting properties of water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if water is safe for human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consumption,where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1=Potable,0 = Not potable.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2E7953-D68A-4771-B793-859AEA4C67C1}"/>
              </a:ext>
            </a:extLst>
          </p:cNvPr>
          <p:cNvSpPr/>
          <p:nvPr/>
        </p:nvSpPr>
        <p:spPr>
          <a:xfrm>
            <a:off x="6096000" y="1628777"/>
            <a:ext cx="4867275" cy="42005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7F8C16-2315-4EB8-AD3B-F4363A822DFF}"/>
              </a:ext>
            </a:extLst>
          </p:cNvPr>
          <p:cNvSpPr/>
          <p:nvPr/>
        </p:nvSpPr>
        <p:spPr>
          <a:xfrm>
            <a:off x="523250" y="2438399"/>
            <a:ext cx="5106025" cy="408622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7007-854C-4472-A3BC-4C070BCD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8150"/>
            <a:ext cx="10364451" cy="971550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step we have to perform to create a Machine learning model for predicting water potability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C0C8-98D8-4D10-ABAD-C9995AB62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100" y="2562224"/>
            <a:ext cx="5219700" cy="396240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data (Data Description)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the data in python                                                  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Defining the problem statement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the Target variable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 at the distribution of Target variable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Data exploration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Rejecting useless columns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Exploratory Data Analysis for data distribution (Histogram and </a:t>
            </a:r>
            <a:r>
              <a:rPr lang="en-US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Barcharts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based on data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F412C-DE22-493C-B2CF-B4D8DF4364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324" y="1819884"/>
            <a:ext cx="4867275" cy="441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treatment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  Missing Values treatment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  Visual correlation analysis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Statistical correlation analysis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Converting data to numeric for ML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Sampling and K-fold cross validation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Trying multiple classification algorithms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17. Selecting the best Model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18. Deploying the best model in production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4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9F76C0C7-21A0-45A5-8900-DA9C4380E262}"/>
              </a:ext>
            </a:extLst>
          </p:cNvPr>
          <p:cNvSpPr/>
          <p:nvPr/>
        </p:nvSpPr>
        <p:spPr>
          <a:xfrm>
            <a:off x="5543552" y="2165539"/>
            <a:ext cx="5667375" cy="36066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E23525-0CC3-4EC9-B0E1-1CFF391A6DB6}"/>
              </a:ext>
            </a:extLst>
          </p:cNvPr>
          <p:cNvSpPr/>
          <p:nvPr/>
        </p:nvSpPr>
        <p:spPr>
          <a:xfrm>
            <a:off x="238124" y="1876425"/>
            <a:ext cx="3647735" cy="498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6FD15F8-E887-4F73-A14C-C6A636E13922}"/>
              </a:ext>
            </a:extLst>
          </p:cNvPr>
          <p:cNvSpPr/>
          <p:nvPr/>
        </p:nvSpPr>
        <p:spPr>
          <a:xfrm>
            <a:off x="3543300" y="742491"/>
            <a:ext cx="4810125" cy="1047750"/>
          </a:xfrm>
          <a:prstGeom prst="snip1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25C0-090F-4373-B780-5B255FD5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67193"/>
            <a:ext cx="10144750" cy="1847501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9F8-682E-4CAA-BB36-2E89244CEE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5850" y="2367092"/>
            <a:ext cx="4933950" cy="41237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Predictors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Chloramines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Conductivity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3A2E7-F16D-4C51-BC8A-4FD918B559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676525"/>
            <a:ext cx="3800475" cy="3095624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GB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Potability=0 Water is not safe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Potability=1 Water is safe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48272-B9A7-4748-8DF7-7F17E4FF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60" y="2565936"/>
            <a:ext cx="954641" cy="605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903D93-B785-456B-A769-C2E64252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985" y="4330118"/>
            <a:ext cx="637341" cy="542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45A62-13D3-4D25-A2FA-2CF360090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410" y="3596824"/>
            <a:ext cx="542927" cy="542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43FD2-415A-4610-BD21-5850CA34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731" y="3370669"/>
            <a:ext cx="864329" cy="8262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3FEAFA-7AFD-4F3E-AA5E-9FFF75FBA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260" y="4255357"/>
            <a:ext cx="1228420" cy="1228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83A248-4546-4E5E-925D-B3DD33FB7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305" y="5626478"/>
            <a:ext cx="864329" cy="8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1F73B20C-C471-4383-BADB-5184032B1E5E}"/>
              </a:ext>
            </a:extLst>
          </p:cNvPr>
          <p:cNvSpPr/>
          <p:nvPr/>
        </p:nvSpPr>
        <p:spPr>
          <a:xfrm>
            <a:off x="1295401" y="466725"/>
            <a:ext cx="9610100" cy="695325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D57A7-1E08-4A3E-A420-5E8D6A206F7B}"/>
              </a:ext>
            </a:extLst>
          </p:cNvPr>
          <p:cNvSpPr/>
          <p:nvPr/>
        </p:nvSpPr>
        <p:spPr>
          <a:xfrm>
            <a:off x="790574" y="1590674"/>
            <a:ext cx="10114927" cy="4876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75CA-EAAD-4B02-AE0F-F749F56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4325"/>
            <a:ext cx="10364451" cy="147637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the type of Machine Learning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DDDE-EC86-4AF2-80CD-35F0AED676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0675"/>
            <a:ext cx="10241252" cy="48767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problem statement we can understand that we need to create a supervised ML classification model, as the target variable is categorical.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the target variable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C8043-F3AF-49D6-A4C2-165141CB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524125"/>
            <a:ext cx="5676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24556C2-0443-443A-B3A6-CBC868CE87E3}"/>
              </a:ext>
            </a:extLst>
          </p:cNvPr>
          <p:cNvSpPr/>
          <p:nvPr/>
        </p:nvSpPr>
        <p:spPr>
          <a:xfrm>
            <a:off x="6829424" y="1962150"/>
            <a:ext cx="5095878" cy="465772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08B9D64-C1EA-4F16-97DE-9D2258B1C5BA}"/>
              </a:ext>
            </a:extLst>
          </p:cNvPr>
          <p:cNvSpPr/>
          <p:nvPr/>
        </p:nvSpPr>
        <p:spPr>
          <a:xfrm>
            <a:off x="495300" y="1890845"/>
            <a:ext cx="5524500" cy="4729030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6FCCB43-8CE4-40B1-AB87-737A13AC1FF2}"/>
              </a:ext>
            </a:extLst>
          </p:cNvPr>
          <p:cNvSpPr/>
          <p:nvPr/>
        </p:nvSpPr>
        <p:spPr>
          <a:xfrm>
            <a:off x="2962275" y="342900"/>
            <a:ext cx="7753350" cy="121920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FBBE3-E41C-491F-95F8-41EAB54B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275" y="409575"/>
            <a:ext cx="7686675" cy="828676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Data Exploration Results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2B3E-BF7D-43F3-AFBB-3A30993D76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2038350"/>
            <a:ext cx="5324475" cy="447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This helps to see a few sample rows of the data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This provides the summarized information of the data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This provides the descriptive statistical details of the data</a:t>
            </a:r>
          </a:p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nunique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helps us to identify if a column is categorical or continuous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375B9-E97B-4425-B672-FA9A470D37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58026" y="2133600"/>
            <a:ext cx="4867276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r>
              <a:rPr lang="en-GB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RESULTS</a:t>
            </a:r>
          </a:p>
          <a:p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Hardness-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Solids-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Chloramines-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Sulfate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Conductivity-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Organic_carbon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Trihalomethanes-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Continuous. Selected.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Potability-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Categorical. Selected. This is the Target Variable!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0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BDD2E7AB-D136-4AA5-BFC1-9EB950207212}"/>
              </a:ext>
            </a:extLst>
          </p:cNvPr>
          <p:cNvSpPr/>
          <p:nvPr/>
        </p:nvSpPr>
        <p:spPr>
          <a:xfrm>
            <a:off x="1076325" y="731563"/>
            <a:ext cx="9353550" cy="129250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0FFF74B8-9D2C-47B0-9AF6-49471AC298C7}"/>
              </a:ext>
            </a:extLst>
          </p:cNvPr>
          <p:cNvSpPr/>
          <p:nvPr/>
        </p:nvSpPr>
        <p:spPr>
          <a:xfrm>
            <a:off x="1009650" y="2495550"/>
            <a:ext cx="9486900" cy="35814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4222-030C-44A6-9E72-A71B8B45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95375"/>
            <a:ext cx="9582775" cy="1109794"/>
          </a:xfrm>
        </p:spPr>
        <p:txBody>
          <a:bodyPr>
            <a:normAutofit fontScale="90000"/>
          </a:bodyPr>
          <a:lstStyle/>
          <a:p>
            <a:r>
              <a:rPr lang="en-US" sz="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Exploratory Data Analysis</a:t>
            </a:r>
            <a:br>
              <a:rPr lang="en-US" sz="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4A4D-8F62-4A9C-B7BC-2DCEBF0D27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9650" y="3438524"/>
            <a:ext cx="7124700" cy="30956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Bar plot</a:t>
            </a:r>
          </a:p>
          <a:p>
            <a:pPr algn="ctr"/>
            <a:r>
              <a:rPr lang="en-US" sz="3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variables</a:t>
            </a: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Histogram</a:t>
            </a:r>
            <a:b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/>
            </a:b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B38F3-8158-4B6C-860A-C4132898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902" y="2886567"/>
            <a:ext cx="1238098" cy="1238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BAA49-218C-4622-B670-CA2672E6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273978"/>
            <a:ext cx="1238098" cy="12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720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382</TotalTime>
  <Words>981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WATER QUALITY PREDICTION IN PYTHON </vt:lpstr>
      <vt:lpstr> INDEX</vt:lpstr>
      <vt:lpstr>InTRODUCTION</vt:lpstr>
      <vt:lpstr>DATA DESCRIPTION</vt:lpstr>
      <vt:lpstr>The below step we have to perform to create a Machine learning model for predicting water potability</vt:lpstr>
      <vt:lpstr>problem statement</vt:lpstr>
      <vt:lpstr>Determining the type of Machine Learning </vt:lpstr>
      <vt:lpstr>Basic Data Exploration Results</vt:lpstr>
      <vt:lpstr>Visual Exploratory Data Analysis </vt:lpstr>
      <vt:lpstr>PowerPoint Presentation</vt:lpstr>
      <vt:lpstr>Histogram Interpretation </vt:lpstr>
      <vt:lpstr>Visual exploration of relationship between variables </vt:lpstr>
      <vt:lpstr>PowerPoint Presentation</vt:lpstr>
      <vt:lpstr>PowerPoint Presentation</vt:lpstr>
      <vt:lpstr>Selected FEATURES</vt:lpstr>
      <vt:lpstr>MACHINE LEARNING Model BUILDING</vt:lpstr>
      <vt:lpstr>Result</vt:lpstr>
      <vt:lpstr>Deployment of the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Das</dc:creator>
  <cp:lastModifiedBy>Megha Das</cp:lastModifiedBy>
  <cp:revision>55</cp:revision>
  <dcterms:created xsi:type="dcterms:W3CDTF">2024-06-11T17:51:19Z</dcterms:created>
  <dcterms:modified xsi:type="dcterms:W3CDTF">2024-09-12T03:55:43Z</dcterms:modified>
</cp:coreProperties>
</file>