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3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66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2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3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9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1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1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0B3E85-208B-4666-8FD5-B602DB61E694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79F1-1C98-46F9-91B5-015688A83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14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pilot.com/blog/improve-customer-satisfaction-saas/" TargetMode="External"/><Relationship Id="rId2" Type="http://schemas.openxmlformats.org/officeDocument/2006/relationships/hyperlink" Target="https://userpilot.com/blog/customer-lifecycle-marketing-guid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pilot.com/blog/increase-product-stickiness-saas/" TargetMode="External"/><Relationship Id="rId2" Type="http://schemas.openxmlformats.org/officeDocument/2006/relationships/hyperlink" Target="https://userpilot.com/blog/customer-behaviour-analytic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pilot.com/blog/how-to-increase-monthly-active-users/" TargetMode="External"/><Relationship Id="rId2" Type="http://schemas.openxmlformats.org/officeDocument/2006/relationships/hyperlink" Target="https://userpilot.com/blog/in-app-training-saa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erpilot.com/blog/reengage-inactive-users-saa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A32B3-77FD-5D16-5969-540A3D088683}"/>
              </a:ext>
            </a:extLst>
          </p:cNvPr>
          <p:cNvSpPr txBox="1"/>
          <p:nvPr/>
        </p:nvSpPr>
        <p:spPr>
          <a:xfrm>
            <a:off x="2851353" y="2145580"/>
            <a:ext cx="6912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RETENTION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634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72C9E-0ADE-DEF2-9E85-C6CC1D5EAAF7}"/>
              </a:ext>
            </a:extLst>
          </p:cNvPr>
          <p:cNvSpPr txBox="1"/>
          <p:nvPr/>
        </p:nvSpPr>
        <p:spPr>
          <a:xfrm>
            <a:off x="1219201" y="1271924"/>
            <a:ext cx="9438968" cy="2779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000"/>
              </a:spcBef>
              <a:spcAft>
                <a:spcPts val="750"/>
              </a:spcAft>
            </a:pPr>
            <a:r>
              <a:rPr lang="en-IN" sz="3200" b="1" dirty="0">
                <a:solidFill>
                  <a:srgbClr val="FF0000"/>
                </a:solidFill>
                <a:effectLst/>
                <a:latin typeface="Karl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retention rate</a:t>
            </a:r>
            <a:endParaRPr lang="en-IN" sz="3200" b="1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Now that you understand entirely what active users stand for, you calculate the retention rate. This will be your starting point for what you will be looking to improve.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Divide the number of paying customers at the end of the time period (usually a month) by the total number of paying customers at the beginning of that period. Next, multiply the result by 100. Thus you will get the retention rate in percentage.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example, 1375/1547×100 equal 89% (customer retention rate).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1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8352-8BAC-5C52-9E2F-E7E1DD95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you </a:t>
            </a:r>
            <a:r>
              <a:rPr lang="en-IN" sz="3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 retention?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1545-F4C0-6FF1-3F2A-22E2E71D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Conducting a customer retention analysis is much more than calculating the churn rate.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retention KPIs. 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IN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indicate churn risk for at-risk customers. .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churn triggers for each cohort &amp; personal.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behaviour's associated with churn and retention. 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direct feedback from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42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934-43C1-BD59-742E-6FCEB6BF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3749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 analysis using customer engagement score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3428-581A-E348-BFAD-A53B642A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key events and define what engagement means for your product.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an engagement score to each completed event.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event value for each event (multiply the event value by the number of times the user performs that action)</a:t>
            </a:r>
            <a:endParaRPr lang="en-IN" sz="18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0AF-9B08-6EC4-697C-CC8EF981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3627"/>
            <a:ext cx="9242323" cy="82590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effectLst/>
                <a:latin typeface="Karl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 is retention analysis?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C798A-7BFD-8C1D-D3AD-52CC41D8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7187"/>
            <a:ext cx="9144000" cy="470965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Retention analysis allows you to understand customer </a:t>
            </a:r>
            <a:r>
              <a:rPr lang="en-IN" sz="6400" dirty="0" err="1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behavior</a:t>
            </a: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when it comes to using and abandoning your product so you can maintain healthy growth through constantly improving retention.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Tracking customer </a:t>
            </a:r>
            <a:r>
              <a:rPr lang="en-IN" sz="6400" dirty="0" err="1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behavior</a:t>
            </a: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will get you insights into :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the average </a:t>
            </a:r>
            <a:r>
              <a:rPr lang="en-IN" sz="6400" u="sng" dirty="0"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lifecycle</a:t>
            </a: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your customer retention rate?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customer segments churn within the first months?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makes customers stick around longer?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improve </a:t>
            </a:r>
            <a:r>
              <a:rPr lang="en-IN" sz="6400" u="sng" dirty="0"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users’ satisfaction</a:t>
            </a:r>
            <a:r>
              <a:rPr lang="en-IN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64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reduce customer churn</a:t>
            </a: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1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1DB7-4B49-3A71-C072-62B4261C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224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What does a retention analyst do?</a:t>
            </a:r>
            <a:br>
              <a:rPr lang="en-IN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E41A9-559C-6D61-EDFB-F81C5057E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9973"/>
            <a:ext cx="9438968" cy="462116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retention analyst is responsible for sustainable business growth by retaining customers. Their goal is to figure out why users are leaving the product and how to prevent it.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Among their tasks are: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large data set of </a:t>
            </a:r>
            <a:r>
              <a:rPr lang="en-IN" sz="5600" u="sng" dirty="0">
                <a:solidFill>
                  <a:srgbClr val="EB5A8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customer </a:t>
            </a:r>
            <a:r>
              <a:rPr lang="en-IN" sz="5600" u="sng" dirty="0" err="1">
                <a:solidFill>
                  <a:srgbClr val="EB5A8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behavior</a:t>
            </a:r>
            <a:r>
              <a:rPr lang="en-IN" sz="5600" u="sng" dirty="0">
                <a:solidFill>
                  <a:srgbClr val="EB5A8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 analytics</a:t>
            </a: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understand churned customer </a:t>
            </a:r>
            <a:r>
              <a:rPr lang="en-IN" sz="5600" dirty="0" err="1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user </a:t>
            </a:r>
            <a:r>
              <a:rPr lang="en-IN" sz="5600" u="sng" dirty="0">
                <a:solidFill>
                  <a:srgbClr val="EB5A80"/>
                </a:solidFill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stickiness</a:t>
            </a: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around the product (how many customers return to your product because it’s engaging and valuable to them).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5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customer retention strategies that increase the customer lifetime value.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04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55C9-CB64-7C57-1D77-5D00A7DEF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271"/>
            <a:ext cx="9144000" cy="141584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How do you measure retention?</a:t>
            </a:r>
            <a:br>
              <a:rPr lang="en-IN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1237F-7841-B33F-6202-AFF80B15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7355"/>
            <a:ext cx="9144000" cy="5093110"/>
          </a:xfrm>
        </p:spPr>
        <p:txBody>
          <a:bodyPr/>
          <a:lstStyle/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Every product faces churn. It’s inevitable. Sometimes users sign-up just to hang around for five minutes or buy the cheapest plan to solve a one-time task, then never return.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Yet our goal is to increase the number of customers who continue to use your product month after month.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Before starting to </a:t>
            </a:r>
            <a:r>
              <a:rPr lang="en-IN" sz="1800" dirty="0" err="1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analyze</a:t>
            </a: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customer retention, you first need to understand what customer success looks like for your users using your product.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learn how to prepare proper data sets for accurate retention analysis.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85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4F57E-8C26-0BDF-2F52-395FDB00B80A}"/>
              </a:ext>
            </a:extLst>
          </p:cNvPr>
          <p:cNvSpPr txBox="1"/>
          <p:nvPr/>
        </p:nvSpPr>
        <p:spPr>
          <a:xfrm>
            <a:off x="1002890" y="499822"/>
            <a:ext cx="10196052" cy="5107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000"/>
              </a:spcBef>
              <a:spcAft>
                <a:spcPts val="750"/>
              </a:spcAft>
            </a:pPr>
            <a:r>
              <a:rPr lang="en-IN" sz="2800" b="1" dirty="0">
                <a:solidFill>
                  <a:srgbClr val="FF0000"/>
                </a:solidFill>
                <a:effectLst/>
                <a:latin typeface="Karl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active vs. inactive users</a:t>
            </a:r>
            <a:endParaRPr lang="en-IN" sz="2800" b="1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first step toward customer retention analysis is defining what inactive users are and excluding them.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will help you focus your analysis on </a:t>
            </a:r>
            <a:r>
              <a:rPr lang="en-IN" sz="1800" u="sng" dirty="0"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users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Just for recalling: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u="sng" dirty="0"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Active users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those who constantly engage with your core product features and have a high customer engagement score.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u="sng" dirty="0">
                <a:effectLst/>
                <a:latin typeface="inherit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Inactive users 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 </a:t>
            </a:r>
            <a:r>
              <a:rPr lang="en-IN" sz="16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ones who suddenly stop engaging with your product.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Defining what active means will be different depending on your product and how it was meant to be used.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example, if you have an invoicing tool, you won’t count active users based on the number of logins, as the user might only need to issue one invoice in a month.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12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e-User-retention-analysis">
            <a:extLst>
              <a:ext uri="{FF2B5EF4-FFF2-40B4-BE49-F238E27FC236}">
                <a16:creationId xmlns:a16="http://schemas.microsoft.com/office/drawing/2014/main" id="{1AB9A2D9-B1FB-DCAE-7EA4-455413E2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2" y="786581"/>
            <a:ext cx="8062452" cy="5034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2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E1776B-BA8D-83DD-1B32-B70E1134D209}"/>
              </a:ext>
            </a:extLst>
          </p:cNvPr>
          <p:cNvSpPr txBox="1"/>
          <p:nvPr/>
        </p:nvSpPr>
        <p:spPr>
          <a:xfrm>
            <a:off x="1061883" y="1588261"/>
            <a:ext cx="9891251" cy="286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000"/>
              </a:spcBef>
              <a:spcAft>
                <a:spcPts val="750"/>
              </a:spcAft>
            </a:pPr>
            <a:r>
              <a:rPr lang="en-IN" sz="2800" b="1" dirty="0">
                <a:solidFill>
                  <a:srgbClr val="FF0000"/>
                </a:solidFill>
                <a:effectLst/>
                <a:latin typeface="Karl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engagement</a:t>
            </a:r>
            <a:endParaRPr lang="en-IN" sz="2800" b="1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Active users also mean engaged users. But what are the features they are mostly engaging with?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Once you understand this, you pretty much understand what’s bringing value to them.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user getting value from your product is going to return and continuously take the same actions that brought him value.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  <a:spcAft>
                <a:spcPts val="1200"/>
              </a:spcAft>
            </a:pPr>
            <a:r>
              <a:rPr lang="en-IN" sz="180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You’ll want to track how users are performing those actions in your retention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1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685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inherit</vt:lpstr>
      <vt:lpstr>Karla</vt:lpstr>
      <vt:lpstr>Symbol</vt:lpstr>
      <vt:lpstr>Times New Roman</vt:lpstr>
      <vt:lpstr>Wingdings 3</vt:lpstr>
      <vt:lpstr>Ion</vt:lpstr>
      <vt:lpstr>PowerPoint Presentation</vt:lpstr>
      <vt:lpstr>How do you analyze customer retention? </vt:lpstr>
      <vt:lpstr>Retention analysis using customer engagement score </vt:lpstr>
      <vt:lpstr>What is retention analysis?</vt:lpstr>
      <vt:lpstr>What does a retention analyst do? </vt:lpstr>
      <vt:lpstr>How do you measure retention?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</dc:title>
  <dc:creator>MEGHA DHANAKE</dc:creator>
  <cp:lastModifiedBy>MEGHA DHANAKE</cp:lastModifiedBy>
  <cp:revision>8</cp:revision>
  <dcterms:created xsi:type="dcterms:W3CDTF">2022-11-16T10:42:47Z</dcterms:created>
  <dcterms:modified xsi:type="dcterms:W3CDTF">2022-11-16T11:03:41Z</dcterms:modified>
</cp:coreProperties>
</file>