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93B7-6BB6-4C75-850E-BB76315FC2B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0073-6C43-4634-B6A1-464EF0E5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73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93B7-6BB6-4C75-850E-BB76315FC2B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0073-6C43-4634-B6A1-464EF0E5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35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93B7-6BB6-4C75-850E-BB76315FC2B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0073-6C43-4634-B6A1-464EF0E59A9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74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93B7-6BB6-4C75-850E-BB76315FC2B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0073-6C43-4634-B6A1-464EF0E5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928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93B7-6BB6-4C75-850E-BB76315FC2B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0073-6C43-4634-B6A1-464EF0E59A9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005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93B7-6BB6-4C75-850E-BB76315FC2B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0073-6C43-4634-B6A1-464EF0E5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524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93B7-6BB6-4C75-850E-BB76315FC2B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0073-6C43-4634-B6A1-464EF0E5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897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93B7-6BB6-4C75-850E-BB76315FC2B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0073-6C43-4634-B6A1-464EF0E5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40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93B7-6BB6-4C75-850E-BB76315FC2B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0073-6C43-4634-B6A1-464EF0E5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75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93B7-6BB6-4C75-850E-BB76315FC2B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0073-6C43-4634-B6A1-464EF0E5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67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93B7-6BB6-4C75-850E-BB76315FC2B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0073-6C43-4634-B6A1-464EF0E5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47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93B7-6BB6-4C75-850E-BB76315FC2B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0073-6C43-4634-B6A1-464EF0E5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34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93B7-6BB6-4C75-850E-BB76315FC2B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0073-6C43-4634-B6A1-464EF0E5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85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93B7-6BB6-4C75-850E-BB76315FC2B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0073-6C43-4634-B6A1-464EF0E5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79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93B7-6BB6-4C75-850E-BB76315FC2B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0073-6C43-4634-B6A1-464EF0E5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1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93B7-6BB6-4C75-850E-BB76315FC2B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0073-6C43-4634-B6A1-464EF0E5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67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93B7-6BB6-4C75-850E-BB76315FC2B1}" type="datetimeFigureOut">
              <a:rPr lang="en-IN" smtClean="0"/>
              <a:t>18-12-2022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300073-6C43-4634-B6A1-464EF0E59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58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DF6823-8CEC-D897-C3D8-6C9BDD6AD999}"/>
              </a:ext>
            </a:extLst>
          </p:cNvPr>
          <p:cNvSpPr txBox="1"/>
          <p:nvPr/>
        </p:nvSpPr>
        <p:spPr>
          <a:xfrm>
            <a:off x="4273261" y="2610489"/>
            <a:ext cx="71047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Cause of Death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603329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1FE715-D1C5-DE11-C855-54C7250F37B7}"/>
              </a:ext>
            </a:extLst>
          </p:cNvPr>
          <p:cNvSpPr txBox="1"/>
          <p:nvPr/>
        </p:nvSpPr>
        <p:spPr>
          <a:xfrm>
            <a:off x="979343" y="1674674"/>
            <a:ext cx="75619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292929"/>
                </a:solidFill>
                <a:effectLst/>
                <a:latin typeface="sohne"/>
              </a:rPr>
              <a:t>4. Machine Learning + Predictive Analytics</a:t>
            </a:r>
          </a:p>
          <a:p>
            <a:pPr algn="l"/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Our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goal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in this section is to build a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 multiple linear regression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model that will be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trained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to understand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correlation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between our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features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and our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predictor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. We want to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predict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Y (suicides count), given a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source-serif-pro"/>
              </a:rPr>
              <a:t>a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 specific year, pertaining to a specific age group &amp; gender.</a:t>
            </a:r>
          </a:p>
        </p:txBody>
      </p:sp>
    </p:spTree>
    <p:extLst>
      <p:ext uri="{BB962C8B-B14F-4D97-AF65-F5344CB8AC3E}">
        <p14:creationId xmlns:p14="http://schemas.microsoft.com/office/powerpoint/2010/main" val="170254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8DC5DF-9A0E-6718-DF66-8C70DE4314B9}"/>
              </a:ext>
            </a:extLst>
          </p:cNvPr>
          <p:cNvSpPr txBox="1"/>
          <p:nvPr/>
        </p:nvSpPr>
        <p:spPr>
          <a:xfrm>
            <a:off x="916997" y="965997"/>
            <a:ext cx="87257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292929"/>
                </a:solidFill>
                <a:effectLst/>
                <a:latin typeface="sohne"/>
              </a:rPr>
              <a:t>Conclusions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There was a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decrease 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in suicides toward the 80’s. This could be due to awareness of suicide &amp; mental health in the 80s, as well as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improved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recognition of those at risk. But shortly after that their is a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rise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suicides that we are seeing.</a:t>
            </a:r>
          </a:p>
          <a:p>
            <a:pPr algn="l"/>
            <a:endParaRPr lang="en-US" sz="28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/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2.Russian levels of alcohol consumption plays an immense role in it’s large suicide count, but their is a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lack of data to support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this due to Soviet secrecy.</a:t>
            </a:r>
          </a:p>
        </p:txBody>
      </p:sp>
    </p:spTree>
    <p:extLst>
      <p:ext uri="{BB962C8B-B14F-4D97-AF65-F5344CB8AC3E}">
        <p14:creationId xmlns:p14="http://schemas.microsoft.com/office/powerpoint/2010/main" val="157709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147EF5-A042-98EB-E5E7-1FD8C93E16C4}"/>
              </a:ext>
            </a:extLst>
          </p:cNvPr>
          <p:cNvSpPr txBox="1"/>
          <p:nvPr/>
        </p:nvSpPr>
        <p:spPr>
          <a:xfrm>
            <a:off x="685800" y="716973"/>
            <a:ext cx="847118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3.The data illustrates that middle aged adults, between the ages of 30 through 60, have the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highest suicide 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count. While elderly and adolescents have about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half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the amount as middle aged adults.</a:t>
            </a:r>
          </a:p>
          <a:p>
            <a:pPr algn="l"/>
            <a:endParaRPr lang="en-US" sz="28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/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4.Suicide is one of the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leading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causes of death among all Americans adults. Data show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alarming differences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in suicide for different sexes. It’s evident that males are more inclined to suicide, than females. In addition, Mental health is a major predictor for suicide.</a:t>
            </a:r>
          </a:p>
        </p:txBody>
      </p:sp>
    </p:spTree>
    <p:extLst>
      <p:ext uri="{BB962C8B-B14F-4D97-AF65-F5344CB8AC3E}">
        <p14:creationId xmlns:p14="http://schemas.microsoft.com/office/powerpoint/2010/main" val="331441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E2145-13DA-0541-7B97-9721F6CDF303}"/>
              </a:ext>
            </a:extLst>
          </p:cNvPr>
          <p:cNvSpPr txBox="1"/>
          <p:nvPr/>
        </p:nvSpPr>
        <p:spPr>
          <a:xfrm>
            <a:off x="935182" y="2115418"/>
            <a:ext cx="77490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Table of Contents</a:t>
            </a:r>
            <a:endParaRPr lang="en-US" sz="28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/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. Introduction</a:t>
            </a:r>
            <a:endParaRPr lang="en-US" sz="28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/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. Data Wrangling</a:t>
            </a:r>
            <a:endParaRPr lang="en-US" sz="28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/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. Exploratory Data Analysis</a:t>
            </a:r>
            <a:endParaRPr lang="en-US" sz="28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/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. Machine Learning + Predictive Analytics</a:t>
            </a:r>
            <a:endParaRPr lang="en-US" sz="28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/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.Conclusions</a:t>
            </a:r>
            <a:endParaRPr lang="en-US" sz="2800" b="0" i="0" dirty="0">
              <a:solidFill>
                <a:srgbClr val="292929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98310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2123B9-68C5-D8C3-DF32-F5E2DC29D6D9}"/>
              </a:ext>
            </a:extLst>
          </p:cNvPr>
          <p:cNvSpPr txBox="1"/>
          <p:nvPr/>
        </p:nvSpPr>
        <p:spPr>
          <a:xfrm>
            <a:off x="1039091" y="1609958"/>
            <a:ext cx="809192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292929"/>
                </a:solidFill>
                <a:effectLst/>
                <a:latin typeface="sohne"/>
              </a:rPr>
              <a:t>1. Introduction</a:t>
            </a:r>
          </a:p>
          <a:p>
            <a:pPr algn="l"/>
            <a:r>
              <a:rPr lang="en-US" sz="2800" b="1" i="0" dirty="0">
                <a:solidFill>
                  <a:srgbClr val="292929"/>
                </a:solidFill>
                <a:effectLst/>
                <a:latin typeface="sohne"/>
              </a:rPr>
              <a:t>Scenario:</a:t>
            </a:r>
          </a:p>
          <a:p>
            <a:pPr algn="l"/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You have just </a:t>
            </a:r>
            <a:r>
              <a:rPr lang="en-US" sz="2800" dirty="0">
                <a:solidFill>
                  <a:srgbClr val="292929"/>
                </a:solidFill>
                <a:latin typeface="source-serif-pro"/>
              </a:rPr>
              <a:t>find out 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number of suicide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clusters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being reported across the world. A data collector hands you this data to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perform Data Analysis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and wants you to examine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trends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&amp;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correlations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within our data. We would like to make a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Machine Learning algorithm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where we can train our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AI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to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learn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&amp; improve from experience. Thus, we would want to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predict 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the amount of suicides numbers in a certain demographic.</a:t>
            </a:r>
          </a:p>
        </p:txBody>
      </p:sp>
    </p:spTree>
    <p:extLst>
      <p:ext uri="{BB962C8B-B14F-4D97-AF65-F5344CB8AC3E}">
        <p14:creationId xmlns:p14="http://schemas.microsoft.com/office/powerpoint/2010/main" val="48160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BF9753-D38A-95FB-7A00-C4CB3832AF26}"/>
              </a:ext>
            </a:extLst>
          </p:cNvPr>
          <p:cNvSpPr txBox="1"/>
          <p:nvPr/>
        </p:nvSpPr>
        <p:spPr>
          <a:xfrm>
            <a:off x="924791" y="1997839"/>
            <a:ext cx="821661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sohne"/>
              </a:rPr>
              <a:t>Features &amp; Predictor:</a:t>
            </a:r>
          </a:p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Our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source-serif-pro"/>
              </a:rPr>
              <a:t> Predictor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 (Y,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source-serif-pro"/>
              </a:rPr>
              <a:t>Suicide Count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) is determined by 5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source-serif-pro"/>
              </a:rPr>
              <a:t>features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 (X):</a:t>
            </a:r>
          </a:p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1. 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source-serif-pro"/>
              </a:rPr>
              <a:t>country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 (Categorical)</a:t>
            </a:r>
            <a:b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2. 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source-serif-pro"/>
              </a:rPr>
              <a:t>year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: year of suicide (Categorical)</a:t>
            </a:r>
            <a:b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3. 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source-serif-pro"/>
              </a:rPr>
              <a:t>sex: 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Male, Female (Categorical)</a:t>
            </a:r>
            <a:b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4. 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source-serif-pro"/>
              </a:rPr>
              <a:t>age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 (Categorical)</a:t>
            </a:r>
            <a:b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</a:b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5. 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source-serif-pro"/>
              </a:rPr>
              <a:t>population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: (#)</a:t>
            </a:r>
          </a:p>
          <a:p>
            <a:br>
              <a:rPr lang="en-US" b="0" i="0" dirty="0">
                <a:effectLst/>
                <a:latin typeface="medium-content-sans-serif-font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82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6A617-BFA7-0CC7-5DAB-AB18706060AD}"/>
              </a:ext>
            </a:extLst>
          </p:cNvPr>
          <p:cNvSpPr txBox="1"/>
          <p:nvPr/>
        </p:nvSpPr>
        <p:spPr>
          <a:xfrm>
            <a:off x="1070264" y="1402773"/>
            <a:ext cx="74710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292929"/>
                </a:solidFill>
                <a:effectLst/>
                <a:latin typeface="sohne"/>
              </a:rPr>
              <a:t>2. Data Wrangling</a:t>
            </a:r>
          </a:p>
          <a:p>
            <a:pPr algn="l"/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Our data set has 5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Features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(Country, Year, Gender, Age, Population). We will explore all of these in detail. While the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source-serif-pro"/>
              </a:rPr>
              <a:t>suicide_no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 is what we would like to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predict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IN" sz="2800" b="1" i="0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396508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030D61-C0AD-6427-2C74-B055649817CC}"/>
              </a:ext>
            </a:extLst>
          </p:cNvPr>
          <p:cNvSpPr txBox="1"/>
          <p:nvPr/>
        </p:nvSpPr>
        <p:spPr>
          <a:xfrm>
            <a:off x="1018309" y="1402774"/>
            <a:ext cx="682422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292929"/>
                </a:solidFill>
                <a:effectLst/>
                <a:latin typeface="sohne"/>
              </a:rPr>
              <a:t>3. Exploratory Data Analysis</a:t>
            </a:r>
          </a:p>
          <a:p>
            <a:pPr algn="l"/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From observing our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Time Series Line Plot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, we can see a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sharp drop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in suicides in 1985. This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decrease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could be due to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awareness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of suicide &amp;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mental health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in the 80s, as well as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improved recognition 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of those at risk. This is indeed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accurate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, as the research, “Suicide in the elderly”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supports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this claim</a:t>
            </a:r>
            <a:r>
              <a:rPr lang="en-US" sz="2800" dirty="0">
                <a:solidFill>
                  <a:srgbClr val="292929"/>
                </a:solidFill>
                <a:latin typeface="source-serif-pro"/>
              </a:rPr>
              <a:t>.</a:t>
            </a:r>
            <a:endParaRPr lang="en-IN" b="1" i="0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154151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60E573-1409-7863-7941-DBB6DBBC8FE7}"/>
              </a:ext>
            </a:extLst>
          </p:cNvPr>
          <p:cNvSpPr txBox="1"/>
          <p:nvPr/>
        </p:nvSpPr>
        <p:spPr>
          <a:xfrm>
            <a:off x="789709" y="1319646"/>
            <a:ext cx="8351693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92929"/>
                </a:solidFill>
                <a:latin typeface="source-serif-pro"/>
              </a:rPr>
              <a:t>T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he graph &amp; </a:t>
            </a:r>
            <a:r>
              <a:rPr lang="en-US" sz="2800" b="0" i="0" dirty="0" err="1">
                <a:solidFill>
                  <a:srgbClr val="292929"/>
                </a:solidFill>
                <a:effectLst/>
                <a:latin typeface="source-serif-pro"/>
              </a:rPr>
              <a:t>find_minmax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 function above,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confirm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that Albania had the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lowest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suicide count, while Zimbabwe &amp; Russian Federation, had the largest suicide count. A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reason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the Russian Federations may have a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large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suicide count may be that they have a very large population (144.5 million, while Albania only has about 3 million). It has been reported that Russian levels of alcohol consumption plays an immense role in it’s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large suicide count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, but their is a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lack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of data to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support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this due to Soviet secrecy.</a:t>
            </a:r>
          </a:p>
          <a:p>
            <a:br>
              <a:rPr lang="en-US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40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D12818-53D4-0E31-668C-D7184B980B41}"/>
              </a:ext>
            </a:extLst>
          </p:cNvPr>
          <p:cNvSpPr txBox="1"/>
          <p:nvPr/>
        </p:nvSpPr>
        <p:spPr>
          <a:xfrm>
            <a:off x="893618" y="1454727"/>
            <a:ext cx="81542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The data illustrates that middle aged adults, between the ages of 30 through 60, have the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highest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suicide count. While elderly and adolescents have about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half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the amount as middle aged adults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38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E9162D-423D-0BD3-8F98-879F9341A8D0}"/>
              </a:ext>
            </a:extLst>
          </p:cNvPr>
          <p:cNvSpPr txBox="1"/>
          <p:nvPr/>
        </p:nvSpPr>
        <p:spPr>
          <a:xfrm>
            <a:off x="1072861" y="1090274"/>
            <a:ext cx="79256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Suicide is one of the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leading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causes of death among all Americans adults. Data show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heightened differences 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in suicide for different sexes. It’s evident that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males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are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more inclined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 to suicide. For Females, the 4 age categories seem to </a:t>
            </a:r>
            <a:r>
              <a:rPr lang="en-US" sz="2800" b="1" i="0" dirty="0">
                <a:solidFill>
                  <a:srgbClr val="292929"/>
                </a:solidFill>
                <a:effectLst/>
                <a:latin typeface="source-serif-pro"/>
              </a:rPr>
              <a:t>level off </a:t>
            </a:r>
            <a:r>
              <a:rPr lang="en-US" sz="2800" b="0" i="0" dirty="0">
                <a:solidFill>
                  <a:srgbClr val="292929"/>
                </a:solidFill>
                <a:effectLst/>
                <a:latin typeface="source-serif-pro"/>
              </a:rPr>
              <a:t>at 150. We can’t say the same for males. Male adults &amp; male middle aged adults are at very high risk of suicide. Both genders show middle aged adults as the leading age group of suicide.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152219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727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medium-content-sans-serif-font</vt:lpstr>
      <vt:lpstr>sohne</vt:lpstr>
      <vt:lpstr>source-serif-pro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 DHANAKE</dc:creator>
  <cp:lastModifiedBy>MEGHA DHANAKE</cp:lastModifiedBy>
  <cp:revision>5</cp:revision>
  <dcterms:created xsi:type="dcterms:W3CDTF">2022-12-17T13:13:05Z</dcterms:created>
  <dcterms:modified xsi:type="dcterms:W3CDTF">2022-12-18T13:21:38Z</dcterms:modified>
</cp:coreProperties>
</file>