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34"/>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F93770-6C8D-471E-A22F-6ABF3D11C334}" type="doc">
      <dgm:prSet loTypeId="urn:microsoft.com/office/officeart/2005/8/layout/bProcess2" loCatId="process" qsTypeId="urn:microsoft.com/office/officeart/2005/8/quickstyle/simple1" qsCatId="simple" csTypeId="urn:microsoft.com/office/officeart/2005/8/colors/colorful5" csCatId="colorful"/>
      <dgm:spPr/>
      <dgm:t>
        <a:bodyPr/>
        <a:lstStyle/>
        <a:p>
          <a:endParaRPr lang="en-US"/>
        </a:p>
      </dgm:t>
    </dgm:pt>
    <dgm:pt modelId="{D859E12D-1866-4017-A33B-B92ECFB9B79C}">
      <dgm:prSet/>
      <dgm:spPr/>
      <dgm:t>
        <a:bodyPr/>
        <a:lstStyle/>
        <a:p>
          <a:r>
            <a:rPr lang="en-US"/>
            <a:t>First part of the process will be to explore the data and understand that how a particular data column is distributed.</a:t>
          </a:r>
        </a:p>
      </dgm:t>
    </dgm:pt>
    <dgm:pt modelId="{44B080BA-FBC6-4DAA-B848-8A57EBC86152}" type="parTrans" cxnId="{287C91F5-0F45-4B34-A8B1-23B7FB132F73}">
      <dgm:prSet/>
      <dgm:spPr/>
      <dgm:t>
        <a:bodyPr/>
        <a:lstStyle/>
        <a:p>
          <a:endParaRPr lang="en-US"/>
        </a:p>
      </dgm:t>
    </dgm:pt>
    <dgm:pt modelId="{7A62D8DB-BAA2-495F-B597-4CFC48C678FF}" type="sibTrans" cxnId="{287C91F5-0F45-4B34-A8B1-23B7FB132F73}">
      <dgm:prSet/>
      <dgm:spPr/>
      <dgm:t>
        <a:bodyPr/>
        <a:lstStyle/>
        <a:p>
          <a:endParaRPr lang="en-US"/>
        </a:p>
      </dgm:t>
    </dgm:pt>
    <dgm:pt modelId="{572EFE27-D6E9-44C4-99FF-57A011035552}">
      <dgm:prSet/>
      <dgm:spPr/>
      <dgm:t>
        <a:bodyPr/>
        <a:lstStyle/>
        <a:p>
          <a:r>
            <a:rPr lang="en-US"/>
            <a:t>Most of our data columns are categorical and we need to know that how affect the severity of the accident.</a:t>
          </a:r>
        </a:p>
      </dgm:t>
    </dgm:pt>
    <dgm:pt modelId="{D7F089C9-72A8-417E-A657-C1B587402EEC}" type="parTrans" cxnId="{0259F55F-AC29-40F8-89B1-B267F668FFBF}">
      <dgm:prSet/>
      <dgm:spPr/>
      <dgm:t>
        <a:bodyPr/>
        <a:lstStyle/>
        <a:p>
          <a:endParaRPr lang="en-US"/>
        </a:p>
      </dgm:t>
    </dgm:pt>
    <dgm:pt modelId="{3D64326A-C345-47CE-87B7-D322C57BF547}" type="sibTrans" cxnId="{0259F55F-AC29-40F8-89B1-B267F668FFBF}">
      <dgm:prSet/>
      <dgm:spPr/>
      <dgm:t>
        <a:bodyPr/>
        <a:lstStyle/>
        <a:p>
          <a:endParaRPr lang="en-US"/>
        </a:p>
      </dgm:t>
    </dgm:pt>
    <dgm:pt modelId="{9A4CF6B9-F8C2-F94D-AC37-23BE99061C5C}" type="pres">
      <dgm:prSet presAssocID="{85F93770-6C8D-471E-A22F-6ABF3D11C334}" presName="diagram" presStyleCnt="0">
        <dgm:presLayoutVars>
          <dgm:dir/>
          <dgm:resizeHandles/>
        </dgm:presLayoutVars>
      </dgm:prSet>
      <dgm:spPr/>
    </dgm:pt>
    <dgm:pt modelId="{BA58C28C-8954-B443-A7BC-AFC251166296}" type="pres">
      <dgm:prSet presAssocID="{D859E12D-1866-4017-A33B-B92ECFB9B79C}" presName="firstNode" presStyleLbl="node1" presStyleIdx="0" presStyleCnt="2">
        <dgm:presLayoutVars>
          <dgm:bulletEnabled val="1"/>
        </dgm:presLayoutVars>
      </dgm:prSet>
      <dgm:spPr/>
    </dgm:pt>
    <dgm:pt modelId="{529588C5-0FF0-564B-833C-43062D28B959}" type="pres">
      <dgm:prSet presAssocID="{7A62D8DB-BAA2-495F-B597-4CFC48C678FF}" presName="sibTrans" presStyleLbl="sibTrans2D1" presStyleIdx="0" presStyleCnt="1"/>
      <dgm:spPr/>
    </dgm:pt>
    <dgm:pt modelId="{080E533B-F590-DF47-BC19-01AC9989B0F5}" type="pres">
      <dgm:prSet presAssocID="{572EFE27-D6E9-44C4-99FF-57A011035552}" presName="lastNode" presStyleLbl="node1" presStyleIdx="1" presStyleCnt="2">
        <dgm:presLayoutVars>
          <dgm:bulletEnabled val="1"/>
        </dgm:presLayoutVars>
      </dgm:prSet>
      <dgm:spPr/>
    </dgm:pt>
  </dgm:ptLst>
  <dgm:cxnLst>
    <dgm:cxn modelId="{0259F55F-AC29-40F8-89B1-B267F668FFBF}" srcId="{85F93770-6C8D-471E-A22F-6ABF3D11C334}" destId="{572EFE27-D6E9-44C4-99FF-57A011035552}" srcOrd="1" destOrd="0" parTransId="{D7F089C9-72A8-417E-A657-C1B587402EEC}" sibTransId="{3D64326A-C345-47CE-87B7-D322C57BF547}"/>
    <dgm:cxn modelId="{F15F0184-4A8F-B240-A680-D27BEA33ED2E}" type="presOf" srcId="{7A62D8DB-BAA2-495F-B597-4CFC48C678FF}" destId="{529588C5-0FF0-564B-833C-43062D28B959}" srcOrd="0" destOrd="0" presId="urn:microsoft.com/office/officeart/2005/8/layout/bProcess2"/>
    <dgm:cxn modelId="{E47A089C-8EB9-C041-9393-066914D9B9BE}" type="presOf" srcId="{D859E12D-1866-4017-A33B-B92ECFB9B79C}" destId="{BA58C28C-8954-B443-A7BC-AFC251166296}" srcOrd="0" destOrd="0" presId="urn:microsoft.com/office/officeart/2005/8/layout/bProcess2"/>
    <dgm:cxn modelId="{5467B2BF-F048-804D-852B-667A2560E2EE}" type="presOf" srcId="{85F93770-6C8D-471E-A22F-6ABF3D11C334}" destId="{9A4CF6B9-F8C2-F94D-AC37-23BE99061C5C}" srcOrd="0" destOrd="0" presId="urn:microsoft.com/office/officeart/2005/8/layout/bProcess2"/>
    <dgm:cxn modelId="{F72C50CB-96F8-C942-A7E6-C354A0E577DB}" type="presOf" srcId="{572EFE27-D6E9-44C4-99FF-57A011035552}" destId="{080E533B-F590-DF47-BC19-01AC9989B0F5}" srcOrd="0" destOrd="0" presId="urn:microsoft.com/office/officeart/2005/8/layout/bProcess2"/>
    <dgm:cxn modelId="{287C91F5-0F45-4B34-A8B1-23B7FB132F73}" srcId="{85F93770-6C8D-471E-A22F-6ABF3D11C334}" destId="{D859E12D-1866-4017-A33B-B92ECFB9B79C}" srcOrd="0" destOrd="0" parTransId="{44B080BA-FBC6-4DAA-B848-8A57EBC86152}" sibTransId="{7A62D8DB-BAA2-495F-B597-4CFC48C678FF}"/>
    <dgm:cxn modelId="{E7A9868B-1D3E-0641-B3E1-A1D9AFB9A8CE}" type="presParOf" srcId="{9A4CF6B9-F8C2-F94D-AC37-23BE99061C5C}" destId="{BA58C28C-8954-B443-A7BC-AFC251166296}" srcOrd="0" destOrd="0" presId="urn:microsoft.com/office/officeart/2005/8/layout/bProcess2"/>
    <dgm:cxn modelId="{0580C555-771E-2E4B-BB84-427FAFD3A84F}" type="presParOf" srcId="{9A4CF6B9-F8C2-F94D-AC37-23BE99061C5C}" destId="{529588C5-0FF0-564B-833C-43062D28B959}" srcOrd="1" destOrd="0" presId="urn:microsoft.com/office/officeart/2005/8/layout/bProcess2"/>
    <dgm:cxn modelId="{D48FEA51-9102-4948-81FD-33E269C3AB85}" type="presParOf" srcId="{9A4CF6B9-F8C2-F94D-AC37-23BE99061C5C}" destId="{080E533B-F590-DF47-BC19-01AC9989B0F5}"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8C28C-8954-B443-A7BC-AFC251166296}">
      <dsp:nvSpPr>
        <dsp:cNvPr id="0" name=""/>
        <dsp:cNvSpPr/>
      </dsp:nvSpPr>
      <dsp:spPr>
        <a:xfrm>
          <a:off x="1186" y="67784"/>
          <a:ext cx="3887155" cy="3887155"/>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First part of the process will be to explore the data and understand that how a particular data column is distributed.</a:t>
          </a:r>
        </a:p>
      </dsp:txBody>
      <dsp:txXfrm>
        <a:off x="570447" y="637045"/>
        <a:ext cx="2748633" cy="2748633"/>
      </dsp:txXfrm>
    </dsp:sp>
    <dsp:sp modelId="{529588C5-0FF0-564B-833C-43062D28B959}">
      <dsp:nvSpPr>
        <dsp:cNvPr id="0" name=""/>
        <dsp:cNvSpPr/>
      </dsp:nvSpPr>
      <dsp:spPr>
        <a:xfrm rot="5400000">
          <a:off x="4209032" y="1496314"/>
          <a:ext cx="1360504" cy="1030096"/>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E533B-F590-DF47-BC19-01AC9989B0F5}">
      <dsp:nvSpPr>
        <dsp:cNvPr id="0" name=""/>
        <dsp:cNvSpPr/>
      </dsp:nvSpPr>
      <dsp:spPr>
        <a:xfrm>
          <a:off x="5831919" y="67784"/>
          <a:ext cx="3887155" cy="3887155"/>
        </a:xfrm>
        <a:prstGeom prst="ellipse">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Most of our data columns are categorical and we need to know that how affect the severity of the accident.</a:t>
          </a:r>
        </a:p>
      </dsp:txBody>
      <dsp:txXfrm>
        <a:off x="6401180" y="637045"/>
        <a:ext cx="2748633" cy="274863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9/5/20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oeZih49DknTm2s0ZyCO6Yg.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bBqtpP4jzg2FpBAvNx7X0w.p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cwg1K8RN7uSop3ARKzoopQ.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GdnMJpzXe6DjLrRBPWRYNQ.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sA4fUfxSqPRf0kBh9o-blQ.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rashstats.nhtsa.dot.gov/Api/Public/ViewPublication/81294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N9bGaxFMS0glj-c8usR0ng.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var/folders/nt/l4qbrfqj0kdg77tvjgqsy_j80000gn/T/com.microsoft.Word/WebArchiveCopyPasteTempFiles/1*cEPtN2I6jJZq-Wu8Ztw4-Q.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990A-7187-BE4F-B6B0-D95535D6FCE4}"/>
              </a:ext>
            </a:extLst>
          </p:cNvPr>
          <p:cNvSpPr>
            <a:spLocks noGrp="1"/>
          </p:cNvSpPr>
          <p:nvPr>
            <p:ph type="ctrTitle"/>
          </p:nvPr>
        </p:nvSpPr>
        <p:spPr/>
        <p:txBody>
          <a:bodyPr>
            <a:normAutofit/>
          </a:bodyPr>
          <a:lstStyle/>
          <a:p>
            <a:r>
              <a:rPr lang="en-US" b="1" dirty="0"/>
              <a:t>Car Accident Severity Analysis </a:t>
            </a:r>
            <a:endParaRPr lang="en-US" dirty="0"/>
          </a:p>
        </p:txBody>
      </p:sp>
      <p:sp>
        <p:nvSpPr>
          <p:cNvPr id="3" name="Subtitle 2">
            <a:extLst>
              <a:ext uri="{FF2B5EF4-FFF2-40B4-BE49-F238E27FC236}">
                <a16:creationId xmlns:a16="http://schemas.microsoft.com/office/drawing/2014/main" id="{90C2524C-52E0-6044-A75A-23B2B6719A14}"/>
              </a:ext>
            </a:extLst>
          </p:cNvPr>
          <p:cNvSpPr>
            <a:spLocks noGrp="1"/>
          </p:cNvSpPr>
          <p:nvPr>
            <p:ph type="subTitle" idx="1"/>
          </p:nvPr>
        </p:nvSpPr>
        <p:spPr/>
        <p:txBody>
          <a:bodyPr/>
          <a:lstStyle/>
          <a:p>
            <a:r>
              <a:rPr lang="en-US" b="1" dirty="0"/>
              <a:t>IBM Capstone Project</a:t>
            </a:r>
            <a:endParaRPr lang="en-US" dirty="0"/>
          </a:p>
        </p:txBody>
      </p:sp>
    </p:spTree>
    <p:extLst>
      <p:ext uri="{BB962C8B-B14F-4D97-AF65-F5344CB8AC3E}">
        <p14:creationId xmlns:p14="http://schemas.microsoft.com/office/powerpoint/2010/main" val="297048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8" name="Straight Connector 7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1566CE-B6C2-8942-8B04-83075C4AEAD7}"/>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3500" kern="1200" cap="all" spc="200" baseline="0" dirty="0">
                <a:solidFill>
                  <a:schemeClr val="tx1">
                    <a:lumMod val="95000"/>
                    <a:lumOff val="5000"/>
                  </a:schemeClr>
                </a:solidFill>
                <a:latin typeface="+mj-lt"/>
                <a:ea typeface="+mj-ea"/>
                <a:cs typeface="+mj-cs"/>
              </a:rPr>
              <a:t>Frequency of Property Damage Only Collision and Injury Collision with respect to collision type feature</a:t>
            </a:r>
          </a:p>
          <a:p>
            <a:pPr algn="r" defTabSz="914400">
              <a:lnSpc>
                <a:spcPct val="80000"/>
              </a:lnSpc>
              <a:spcBef>
                <a:spcPct val="0"/>
              </a:spcBef>
              <a:spcAft>
                <a:spcPts val="600"/>
              </a:spcAft>
            </a:pPr>
            <a:endParaRPr lang="en-US" sz="3500" kern="1200" cap="all" spc="200" baseline="0" dirty="0">
              <a:solidFill>
                <a:schemeClr val="tx1">
                  <a:lumMod val="95000"/>
                  <a:lumOff val="5000"/>
                </a:schemeClr>
              </a:solidFill>
              <a:latin typeface="+mj-lt"/>
              <a:ea typeface="+mj-ea"/>
              <a:cs typeface="+mj-cs"/>
            </a:endParaRPr>
          </a:p>
        </p:txBody>
      </p:sp>
      <p:sp useBgFill="1">
        <p:nvSpPr>
          <p:cNvPr id="80" name="Rectangle 79">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10" descr="Image for post">
            <a:extLst>
              <a:ext uri="{FF2B5EF4-FFF2-40B4-BE49-F238E27FC236}">
                <a16:creationId xmlns:a16="http://schemas.microsoft.com/office/drawing/2014/main" id="{C50BDECE-8FB0-2A46-AFBB-44DCA5A7436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2249206" y="640080"/>
            <a:ext cx="7687783" cy="39319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609E8DA5-1443-CB4E-938D-79D4ACC00A14}"/>
              </a:ext>
            </a:extLst>
          </p:cNvPr>
          <p:cNvSpPr>
            <a:spLocks noChangeArrowheads="1"/>
          </p:cNvSpPr>
          <p:nvPr/>
        </p:nvSpPr>
        <p:spPr bwMode="auto">
          <a:xfrm flipV="1">
            <a:off x="2008214" y="2757486"/>
            <a:ext cx="167988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2880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8" name="Straight Connector 137">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0" name="Rectangle 139">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01F904-2BBE-4F46-ADCD-1860CBD6E0C6}"/>
              </a:ext>
            </a:extLst>
          </p:cNvPr>
          <p:cNvSpPr txBox="1"/>
          <p:nvPr/>
        </p:nvSpPr>
        <p:spPr>
          <a:xfrm>
            <a:off x="457200" y="4960137"/>
            <a:ext cx="7772400" cy="146304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3700" kern="1200" cap="all" spc="200" baseline="0">
                <a:solidFill>
                  <a:schemeClr val="tx1">
                    <a:lumMod val="95000"/>
                    <a:lumOff val="5000"/>
                  </a:schemeClr>
                </a:solidFill>
                <a:latin typeface="+mj-lt"/>
                <a:ea typeface="+mj-ea"/>
                <a:cs typeface="+mj-cs"/>
              </a:rPr>
              <a:t>Class distribution of ‘Matched’ and ‘Unmatched’ categories of status variable</a:t>
            </a:r>
          </a:p>
          <a:p>
            <a:pPr algn="r" defTabSz="914400">
              <a:lnSpc>
                <a:spcPct val="80000"/>
              </a:lnSpc>
              <a:spcBef>
                <a:spcPct val="0"/>
              </a:spcBef>
              <a:spcAft>
                <a:spcPts val="600"/>
              </a:spcAft>
            </a:pPr>
            <a:endParaRPr lang="en-US" sz="3700" kern="1200" cap="all" spc="200" baseline="0">
              <a:solidFill>
                <a:schemeClr val="tx1">
                  <a:lumMod val="95000"/>
                  <a:lumOff val="5000"/>
                </a:schemeClr>
              </a:solidFill>
              <a:latin typeface="+mj-lt"/>
              <a:ea typeface="+mj-ea"/>
              <a:cs typeface="+mj-cs"/>
            </a:endParaRPr>
          </a:p>
        </p:txBody>
      </p:sp>
      <p:pic>
        <p:nvPicPr>
          <p:cNvPr id="4097" name="Picture 8" descr="Image for post">
            <a:extLst>
              <a:ext uri="{FF2B5EF4-FFF2-40B4-BE49-F238E27FC236}">
                <a16:creationId xmlns:a16="http://schemas.microsoft.com/office/drawing/2014/main" id="{F70E4398-9B3C-414C-A707-716EF21377FE}"/>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t="11565" r="1" b="15570"/>
          <a:stretch>
            <a:fillRect/>
          </a:stretch>
        </p:blipFill>
        <p:spPr bwMode="auto">
          <a:xfrm>
            <a:off x="634276" y="640080"/>
            <a:ext cx="10917644" cy="3931920"/>
          </a:xfrm>
          <a:prstGeom prst="rect">
            <a:avLst/>
          </a:prstGeom>
          <a:noFill/>
          <a:extLst>
            <a:ext uri="{909E8E84-426E-40DD-AFC4-6F175D3DCCD1}">
              <a14:hiddenFill xmlns:a14="http://schemas.microsoft.com/office/drawing/2010/main">
                <a:solidFill>
                  <a:srgbClr val="FFFFFF"/>
                </a:solidFill>
              </a14:hiddenFill>
            </a:ext>
          </a:extLst>
        </p:spPr>
      </p:pic>
      <p:cxnSp>
        <p:nvCxnSpPr>
          <p:cNvPr id="142" name="Straight Connector 141">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E78957"/>
            </a:solidFill>
          </a:ln>
        </p:spPr>
        <p:style>
          <a:lnRef idx="1">
            <a:schemeClr val="accent1"/>
          </a:lnRef>
          <a:fillRef idx="0">
            <a:schemeClr val="accent1"/>
          </a:fillRef>
          <a:effectRef idx="0">
            <a:schemeClr val="accent1"/>
          </a:effectRef>
          <a:fontRef idx="minor">
            <a:schemeClr val="tx1"/>
          </a:fontRef>
        </p:style>
      </p:cxnSp>
      <p:sp>
        <p:nvSpPr>
          <p:cNvPr id="4" name="Rectangle 2">
            <a:extLst>
              <a:ext uri="{FF2B5EF4-FFF2-40B4-BE49-F238E27FC236}">
                <a16:creationId xmlns:a16="http://schemas.microsoft.com/office/drawing/2014/main" id="{1D002740-0CAE-D742-9C3B-006F42F0E4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7078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9881-226D-444B-AA04-3CE4DBE0D9AE}"/>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B3B425BB-4C1B-9B44-88AE-372E5E401B23}"/>
              </a:ext>
            </a:extLst>
          </p:cNvPr>
          <p:cNvSpPr>
            <a:spLocks noGrp="1"/>
          </p:cNvSpPr>
          <p:nvPr>
            <p:ph idx="1"/>
          </p:nvPr>
        </p:nvSpPr>
        <p:spPr/>
        <p:txBody>
          <a:bodyPr/>
          <a:lstStyle/>
          <a:p>
            <a:pPr marL="457200" indent="-457200">
              <a:buFont typeface="+mj-lt"/>
              <a:buAutoNum type="arabicPeriod"/>
            </a:pPr>
            <a:r>
              <a:rPr lang="en-US" dirty="0"/>
              <a:t>Mostly all the variables (except the features which defines the number of people, vehicles etc.) are nominal features; i.e., features where the categories are only labelled without any order of precedence. Preferred encoding for these categories is One-Hot encoding. However, One-Hot encoding will generate around 1500 data columns for just one high cardinality categorical variable, which will be very expensive to work with.</a:t>
            </a:r>
          </a:p>
          <a:p>
            <a:pPr marL="457200" indent="-457200">
              <a:buFont typeface="+mj-lt"/>
              <a:buAutoNum type="arabicPeriod"/>
            </a:pPr>
            <a:r>
              <a:rPr lang="en-US" dirty="0"/>
              <a:t>We can get over this hurdle by using feature hashing. Feature hashing is an encoding technique which is used to encode high cardinality feature by hashing them. By this we can pull down the number of encoded data columns to 32–64 even for variables with &gt;1500 categories.</a:t>
            </a:r>
          </a:p>
          <a:p>
            <a:endParaRPr lang="en-US" dirty="0"/>
          </a:p>
        </p:txBody>
      </p:sp>
    </p:spTree>
    <p:extLst>
      <p:ext uri="{BB962C8B-B14F-4D97-AF65-F5344CB8AC3E}">
        <p14:creationId xmlns:p14="http://schemas.microsoft.com/office/powerpoint/2010/main" val="214187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08E6298A-FE25-5345-B37B-58FCA8FC4A52}"/>
              </a:ext>
            </a:extLst>
          </p:cNvPr>
          <p:cNvSpPr>
            <a:spLocks noChangeArrowheads="1"/>
          </p:cNvSpPr>
          <p:nvPr/>
        </p:nvSpPr>
        <p:spPr bwMode="auto">
          <a:xfrm>
            <a:off x="1771650" y="274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14" descr="Image for post">
            <a:extLst>
              <a:ext uri="{FF2B5EF4-FFF2-40B4-BE49-F238E27FC236}">
                <a16:creationId xmlns:a16="http://schemas.microsoft.com/office/drawing/2014/main" id="{220F0FB3-F8DC-4445-AF4A-ABC7F24D108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3025" y="1335885"/>
            <a:ext cx="8443887" cy="28146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2AADA0-989E-9549-8A97-1164A2DEDC33}"/>
              </a:ext>
            </a:extLst>
          </p:cNvPr>
          <p:cNvSpPr txBox="1"/>
          <p:nvPr/>
        </p:nvSpPr>
        <p:spPr>
          <a:xfrm>
            <a:off x="1343025" y="792302"/>
            <a:ext cx="9029700" cy="769441"/>
          </a:xfrm>
          <a:prstGeom prst="rect">
            <a:avLst/>
          </a:prstGeom>
          <a:noFill/>
        </p:spPr>
        <p:txBody>
          <a:bodyPr wrap="square" rtlCol="0">
            <a:spAutoFit/>
          </a:bodyPr>
          <a:lstStyle/>
          <a:p>
            <a:r>
              <a:rPr lang="en-US" sz="2200" dirty="0"/>
              <a:t>Distribution of all missing data in the training set was found to be:</a:t>
            </a:r>
          </a:p>
          <a:p>
            <a:endParaRPr lang="en-US" sz="2200" dirty="0"/>
          </a:p>
        </p:txBody>
      </p:sp>
      <p:sp>
        <p:nvSpPr>
          <p:cNvPr id="8" name="TextBox 7">
            <a:extLst>
              <a:ext uri="{FF2B5EF4-FFF2-40B4-BE49-F238E27FC236}">
                <a16:creationId xmlns:a16="http://schemas.microsoft.com/office/drawing/2014/main" id="{91F61D60-EFDF-284D-A620-E0A24C107FB4}"/>
              </a:ext>
            </a:extLst>
          </p:cNvPr>
          <p:cNvSpPr txBox="1"/>
          <p:nvPr/>
        </p:nvSpPr>
        <p:spPr>
          <a:xfrm>
            <a:off x="1295400" y="4414119"/>
            <a:ext cx="9077325" cy="2215991"/>
          </a:xfrm>
          <a:prstGeom prst="rect">
            <a:avLst/>
          </a:prstGeom>
          <a:noFill/>
        </p:spPr>
        <p:txBody>
          <a:bodyPr wrap="square" rtlCol="0">
            <a:spAutoFit/>
          </a:bodyPr>
          <a:lstStyle/>
          <a:p>
            <a:pPr marL="457200" indent="-457200">
              <a:buFont typeface="+mj-lt"/>
              <a:buAutoNum type="arabicPeriod"/>
            </a:pPr>
            <a:r>
              <a:rPr lang="en-US" sz="2000" dirty="0"/>
              <a:t>After the process of feature hashing and one-hot encoding, we obtain in total 208 feature columns. We are using Random Forest to get the feature importance, eliminating 40 least important features and correlation matrix to detect &gt;90% correlations.</a:t>
            </a:r>
          </a:p>
          <a:p>
            <a:pPr marL="457200" indent="-457200">
              <a:buFont typeface="+mj-lt"/>
              <a:buAutoNum type="arabicPeriod"/>
            </a:pPr>
            <a:r>
              <a:rPr lang="en-US" sz="2000" dirty="0"/>
              <a:t>After removing the least important and highly correlated features we are left with 160 features to train the model with.</a:t>
            </a:r>
          </a:p>
          <a:p>
            <a:endParaRPr lang="en-US" dirty="0"/>
          </a:p>
        </p:txBody>
      </p:sp>
    </p:spTree>
    <p:extLst>
      <p:ext uri="{BB962C8B-B14F-4D97-AF65-F5344CB8AC3E}">
        <p14:creationId xmlns:p14="http://schemas.microsoft.com/office/powerpoint/2010/main" val="257297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9331-FB66-1042-8363-9CE2138790F7}"/>
              </a:ext>
            </a:extLst>
          </p:cNvPr>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EAB7C43E-CF58-A04A-9AA3-BDBBB48A20E9}"/>
              </a:ext>
            </a:extLst>
          </p:cNvPr>
          <p:cNvSpPr>
            <a:spLocks noGrp="1"/>
          </p:cNvSpPr>
          <p:nvPr>
            <p:ph idx="1"/>
          </p:nvPr>
        </p:nvSpPr>
        <p:spPr>
          <a:xfrm>
            <a:off x="1024128" y="1885950"/>
            <a:ext cx="9720073" cy="4423410"/>
          </a:xfrm>
        </p:spPr>
        <p:txBody>
          <a:bodyPr>
            <a:normAutofit lnSpcReduction="10000"/>
          </a:bodyPr>
          <a:lstStyle/>
          <a:p>
            <a:r>
              <a:rPr lang="en-US" dirty="0"/>
              <a:t>As it was clear from above analysis that we have had a skewed dataset. This resulted in a low recall on class 2 and as a result low F1 score.</a:t>
            </a:r>
          </a:p>
          <a:p>
            <a:r>
              <a:rPr lang="en-US" dirty="0"/>
              <a:t>To solve this problem, we used smote to oversample the rare class and generated the cross-validation score again. While doing oversampling we have to keep in mind that oversampling should be done on each iteration of cross-validation and not on the whole training set.</a:t>
            </a:r>
          </a:p>
          <a:p>
            <a:r>
              <a:rPr lang="en-US" dirty="0"/>
              <a:t>As a result, we observed that although the recall on class 2 and F1 increased a little bit, it decreased the accuracy too. Considering the increase in computational expense due to increased data, oversampling didn’t prove to be worth the effort in this case.</a:t>
            </a:r>
          </a:p>
          <a:p>
            <a:r>
              <a:rPr lang="en-US" dirty="0"/>
              <a:t>We used the XG Boost Classifier to start with and plotted the learning curve to see if the model is overfitting the training data. We observed that converged training and validation error were close to each other, which means that we can use high variance algorithms like Random Forest, XG Boost and Support Vector Machine, and we can also use the high number of features that we are using.</a:t>
            </a:r>
          </a:p>
          <a:p>
            <a:endParaRPr lang="en-US" dirty="0"/>
          </a:p>
        </p:txBody>
      </p:sp>
    </p:spTree>
    <p:extLst>
      <p:ext uri="{BB962C8B-B14F-4D97-AF65-F5344CB8AC3E}">
        <p14:creationId xmlns:p14="http://schemas.microsoft.com/office/powerpoint/2010/main" val="104172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CF0E-9C10-E04F-ADF6-B66710B2FC26}"/>
              </a:ext>
            </a:extLst>
          </p:cNvPr>
          <p:cNvSpPr>
            <a:spLocks noGrp="1"/>
          </p:cNvSpPr>
          <p:nvPr>
            <p:ph type="title"/>
          </p:nvPr>
        </p:nvSpPr>
        <p:spPr/>
        <p:txBody>
          <a:bodyPr/>
          <a:lstStyle/>
          <a:p>
            <a:r>
              <a:rPr lang="en-US" dirty="0"/>
              <a:t>Cross validation results</a:t>
            </a:r>
          </a:p>
        </p:txBody>
      </p:sp>
      <p:sp>
        <p:nvSpPr>
          <p:cNvPr id="5" name="Rectangle 4">
            <a:extLst>
              <a:ext uri="{FF2B5EF4-FFF2-40B4-BE49-F238E27FC236}">
                <a16:creationId xmlns:a16="http://schemas.microsoft.com/office/drawing/2014/main" id="{B4415D58-2738-A240-9C9E-490F9B3EC2B1}"/>
              </a:ext>
            </a:extLst>
          </p:cNvPr>
          <p:cNvSpPr>
            <a:spLocks noChangeArrowheads="1"/>
          </p:cNvSpPr>
          <p:nvPr/>
        </p:nvSpPr>
        <p:spPr bwMode="auto">
          <a:xfrm>
            <a:off x="2114550" y="2871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7" name="Picture 22" descr="Image for post">
            <a:extLst>
              <a:ext uri="{FF2B5EF4-FFF2-40B4-BE49-F238E27FC236}">
                <a16:creationId xmlns:a16="http://schemas.microsoft.com/office/drawing/2014/main" id="{F9128976-B005-6941-AC57-4A257934476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4375" y="2886076"/>
            <a:ext cx="11045624" cy="125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9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7F89-3A35-084B-B203-A7C1F813211C}"/>
              </a:ext>
            </a:extLst>
          </p:cNvPr>
          <p:cNvSpPr>
            <a:spLocks noGrp="1"/>
          </p:cNvSpPr>
          <p:nvPr>
            <p:ph type="title"/>
          </p:nvPr>
        </p:nvSpPr>
        <p:spPr>
          <a:xfrm>
            <a:off x="1024128" y="585216"/>
            <a:ext cx="9720072" cy="1499616"/>
          </a:xfrm>
        </p:spPr>
        <p:txBody>
          <a:bodyPr>
            <a:normAutofit/>
          </a:bodyPr>
          <a:lstStyle/>
          <a:p>
            <a:r>
              <a:rPr lang="en-US"/>
              <a:t>Results	</a:t>
            </a:r>
            <a:endParaRPr lang="en-US" dirty="0"/>
          </a:p>
        </p:txBody>
      </p:sp>
      <p:pic>
        <p:nvPicPr>
          <p:cNvPr id="7169" name="Picture 20" descr="Image for post">
            <a:extLst>
              <a:ext uri="{FF2B5EF4-FFF2-40B4-BE49-F238E27FC236}">
                <a16:creationId xmlns:a16="http://schemas.microsoft.com/office/drawing/2014/main" id="{4BCF34DF-F0C1-F546-B20C-6C617835B52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1024127" y="3250668"/>
            <a:ext cx="3615605" cy="17196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E369C2-49C8-AC4D-8FEE-0BBC4F0952B7}"/>
              </a:ext>
            </a:extLst>
          </p:cNvPr>
          <p:cNvSpPr>
            <a:spLocks noGrp="1"/>
          </p:cNvSpPr>
          <p:nvPr>
            <p:ph idx="1"/>
          </p:nvPr>
        </p:nvSpPr>
        <p:spPr>
          <a:xfrm>
            <a:off x="5063613" y="2286000"/>
            <a:ext cx="5680587" cy="4023360"/>
          </a:xfrm>
        </p:spPr>
        <p:txBody>
          <a:bodyPr>
            <a:normAutofit/>
          </a:bodyPr>
          <a:lstStyle/>
          <a:p>
            <a:r>
              <a:rPr lang="en-US" dirty="0"/>
              <a:t>For final prediction we must preprocess the whole test dataset. While encoding the feature columns we made sure that the one-hot encodings are same as the train set and feature hasher transformer used should be fitted on train data.</a:t>
            </a:r>
          </a:p>
          <a:p>
            <a:r>
              <a:rPr lang="en-US" dirty="0"/>
              <a:t>Following are the result on the test data:</a:t>
            </a:r>
          </a:p>
          <a:p>
            <a:endParaRPr lang="en-US" dirty="0"/>
          </a:p>
          <a:p>
            <a:endParaRPr lang="en-US" dirty="0"/>
          </a:p>
          <a:p>
            <a:pPr marL="0" indent="0">
              <a:buNone/>
            </a:pPr>
            <a:endParaRPr lang="en-US" dirty="0"/>
          </a:p>
        </p:txBody>
      </p:sp>
      <p:sp>
        <p:nvSpPr>
          <p:cNvPr id="4" name="Rectangle 2">
            <a:extLst>
              <a:ext uri="{FF2B5EF4-FFF2-40B4-BE49-F238E27FC236}">
                <a16:creationId xmlns:a16="http://schemas.microsoft.com/office/drawing/2014/main" id="{02D2249A-517B-4747-A2D9-EAF3C969A8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275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12D7-6134-5B4A-93DB-45C9C158835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0B1ED1-3767-5849-90C9-24E0C54D8EB8}"/>
              </a:ext>
            </a:extLst>
          </p:cNvPr>
          <p:cNvSpPr>
            <a:spLocks noGrp="1"/>
          </p:cNvSpPr>
          <p:nvPr>
            <p:ph idx="1"/>
          </p:nvPr>
        </p:nvSpPr>
        <p:spPr/>
        <p:txBody>
          <a:bodyPr/>
          <a:lstStyle/>
          <a:p>
            <a:r>
              <a:rPr lang="en-US" dirty="0"/>
              <a:t>The results are satisfactory, but expectations were much higher. A lot of improvement can be done on class 2 predictions. Overall a lot of improvement can be observed from the basic model.</a:t>
            </a:r>
          </a:p>
          <a:p>
            <a:endParaRPr lang="en-US" dirty="0"/>
          </a:p>
        </p:txBody>
      </p:sp>
    </p:spTree>
    <p:extLst>
      <p:ext uri="{BB962C8B-B14F-4D97-AF65-F5344CB8AC3E}">
        <p14:creationId xmlns:p14="http://schemas.microsoft.com/office/powerpoint/2010/main" val="382244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6773-4E6D-0847-91A7-7FA9CE722ED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6C27D29-2730-454B-8855-F85BA0FF3F3E}"/>
              </a:ext>
            </a:extLst>
          </p:cNvPr>
          <p:cNvSpPr>
            <a:spLocks noGrp="1"/>
          </p:cNvSpPr>
          <p:nvPr>
            <p:ph idx="1"/>
          </p:nvPr>
        </p:nvSpPr>
        <p:spPr/>
        <p:txBody>
          <a:bodyPr/>
          <a:lstStyle/>
          <a:p>
            <a:r>
              <a:rPr lang="en-US" dirty="0"/>
              <a:t>Accidents in traffic lead to associated fatalities and economic losses every year worldwide and thus is an area of primary concern to society from loss prevention point of view. According to preliminary estimates from National Highway Traffic Safety Administration (NHTSA), 36,120 people died in motor vehicle crashes in </a:t>
            </a:r>
            <a:r>
              <a:rPr lang="en-US" dirty="0">
                <a:hlinkClick r:id="rId2"/>
              </a:rPr>
              <a:t>2019</a:t>
            </a:r>
            <a:r>
              <a:rPr lang="en-US" dirty="0"/>
              <a:t>, down 1.2 percent from 36,560 in 2018. Among all countries, the USA has the largest economic burden of road injuries of $487 billion, followed by China ($364 billion) and India ($101 billion); according to a research journal published by THE LANCET.</a:t>
            </a:r>
          </a:p>
          <a:p>
            <a:r>
              <a:rPr lang="en-US" dirty="0"/>
              <a:t>Reducing traffic accidents is an important public safety challenge around the world. Accident prediction is important for optimizing public transportation, enabling safer routes, and cost-effectively improving the transportation infrastructure, all in order to make the roads safer.</a:t>
            </a:r>
          </a:p>
          <a:p>
            <a:endParaRPr lang="en-US" dirty="0"/>
          </a:p>
        </p:txBody>
      </p:sp>
    </p:spTree>
    <p:extLst>
      <p:ext uri="{BB962C8B-B14F-4D97-AF65-F5344CB8AC3E}">
        <p14:creationId xmlns:p14="http://schemas.microsoft.com/office/powerpoint/2010/main" val="405449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F263-B824-1243-91B0-CE759CC1A6C7}"/>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5113B858-4B84-E640-8838-FBE0CCF85E2A}"/>
              </a:ext>
            </a:extLst>
          </p:cNvPr>
          <p:cNvSpPr>
            <a:spLocks noGrp="1"/>
          </p:cNvSpPr>
          <p:nvPr>
            <p:ph idx="1"/>
          </p:nvPr>
        </p:nvSpPr>
        <p:spPr/>
        <p:txBody>
          <a:bodyPr/>
          <a:lstStyle/>
          <a:p>
            <a:r>
              <a:rPr lang="en-US" dirty="0"/>
              <a:t>There is a lack of awareness amongst travelers regarding the risks they might be facing while taking certain routes, crossing certain areas, driving at a specific speed, driving on a specific road, and being inattentive while driving, etc. High-accident-prone areas are seldom inspected with regards to road maintenance, and deployment of additional emergency services personnel, causing additional damage caused by road accidents.</a:t>
            </a:r>
          </a:p>
          <a:p>
            <a:endParaRPr lang="en-US" dirty="0"/>
          </a:p>
        </p:txBody>
      </p:sp>
    </p:spTree>
    <p:extLst>
      <p:ext uri="{BB962C8B-B14F-4D97-AF65-F5344CB8AC3E}">
        <p14:creationId xmlns:p14="http://schemas.microsoft.com/office/powerpoint/2010/main" val="91378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A02A-B845-2347-9AAD-33017A0FEEDB}"/>
              </a:ext>
            </a:extLst>
          </p:cNvPr>
          <p:cNvSpPr>
            <a:spLocks noGrp="1"/>
          </p:cNvSpPr>
          <p:nvPr>
            <p:ph type="title"/>
          </p:nvPr>
        </p:nvSpPr>
        <p:spPr/>
        <p:txBody>
          <a:bodyPr/>
          <a:lstStyle/>
          <a:p>
            <a:r>
              <a:rPr lang="en-US" dirty="0"/>
              <a:t>Major Stakeholders</a:t>
            </a:r>
          </a:p>
        </p:txBody>
      </p:sp>
      <p:sp>
        <p:nvSpPr>
          <p:cNvPr id="3" name="Content Placeholder 2">
            <a:extLst>
              <a:ext uri="{FF2B5EF4-FFF2-40B4-BE49-F238E27FC236}">
                <a16:creationId xmlns:a16="http://schemas.microsoft.com/office/drawing/2014/main" id="{C819522A-55E2-0549-AF9C-06FE28D1F45A}"/>
              </a:ext>
            </a:extLst>
          </p:cNvPr>
          <p:cNvSpPr>
            <a:spLocks noGrp="1"/>
          </p:cNvSpPr>
          <p:nvPr>
            <p:ph idx="1"/>
          </p:nvPr>
        </p:nvSpPr>
        <p:spPr/>
        <p:txBody>
          <a:bodyPr/>
          <a:lstStyle/>
          <a:p>
            <a:pPr marL="457200" indent="-457200">
              <a:buFont typeface="+mj-lt"/>
              <a:buAutoNum type="arabicPeriod"/>
            </a:pPr>
            <a:r>
              <a:rPr lang="en-US" dirty="0"/>
              <a:t>Travelers</a:t>
            </a:r>
          </a:p>
          <a:p>
            <a:pPr marL="457200" indent="-457200">
              <a:buFont typeface="+mj-lt"/>
              <a:buAutoNum type="arabicPeriod"/>
            </a:pPr>
            <a:r>
              <a:rPr lang="en-US" dirty="0"/>
              <a:t>Insurance Companies</a:t>
            </a:r>
          </a:p>
          <a:p>
            <a:pPr marL="457200" indent="-457200">
              <a:buFont typeface="+mj-lt"/>
              <a:buAutoNum type="arabicPeriod"/>
            </a:pPr>
            <a:r>
              <a:rPr lang="en-US" dirty="0"/>
              <a:t>State Health Department</a:t>
            </a:r>
          </a:p>
          <a:p>
            <a:pPr marL="457200" indent="-457200">
              <a:buFont typeface="+mj-lt"/>
              <a:buAutoNum type="arabicPeriod"/>
            </a:pPr>
            <a:r>
              <a:rPr lang="en-US" dirty="0"/>
              <a:t>Emergency Services</a:t>
            </a:r>
          </a:p>
          <a:p>
            <a:pPr marL="457200" indent="-457200">
              <a:buFont typeface="+mj-lt"/>
              <a:buAutoNum type="arabicPeriod"/>
            </a:pPr>
            <a:r>
              <a:rPr lang="en-US" dirty="0"/>
              <a:t>Infrastructural Development Authorities</a:t>
            </a:r>
          </a:p>
          <a:p>
            <a:pPr marL="457200" indent="-457200">
              <a:buFont typeface="+mj-lt"/>
              <a:buAutoNum type="arabicPeriod"/>
            </a:pPr>
            <a:r>
              <a:rPr lang="en-US" dirty="0"/>
              <a:t>Families of the Travelers</a:t>
            </a:r>
          </a:p>
          <a:p>
            <a:pPr marL="457200" indent="-457200">
              <a:buFont typeface="+mj-lt"/>
              <a:buAutoNum type="arabicPeriod"/>
            </a:pPr>
            <a:r>
              <a:rPr lang="en-US" dirty="0"/>
              <a:t>Taxpayers</a:t>
            </a:r>
          </a:p>
          <a:p>
            <a:endParaRPr lang="en-US" dirty="0"/>
          </a:p>
        </p:txBody>
      </p:sp>
    </p:spTree>
    <p:extLst>
      <p:ext uri="{BB962C8B-B14F-4D97-AF65-F5344CB8AC3E}">
        <p14:creationId xmlns:p14="http://schemas.microsoft.com/office/powerpoint/2010/main" val="168466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32A1-33E7-6E42-8340-61848051D863}"/>
              </a:ext>
            </a:extLst>
          </p:cNvPr>
          <p:cNvSpPr>
            <a:spLocks noGrp="1"/>
          </p:cNvSpPr>
          <p:nvPr>
            <p:ph type="title"/>
          </p:nvPr>
        </p:nvSpPr>
        <p:spPr/>
        <p:txBody>
          <a:bodyPr/>
          <a:lstStyle/>
          <a:p>
            <a:r>
              <a:rPr lang="en-US" dirty="0"/>
              <a:t>Goal	</a:t>
            </a:r>
          </a:p>
        </p:txBody>
      </p:sp>
      <p:sp>
        <p:nvSpPr>
          <p:cNvPr id="3" name="Content Placeholder 2">
            <a:extLst>
              <a:ext uri="{FF2B5EF4-FFF2-40B4-BE49-F238E27FC236}">
                <a16:creationId xmlns:a16="http://schemas.microsoft.com/office/drawing/2014/main" id="{56E7655B-E1EC-574B-9D90-7A26A9AF7BC6}"/>
              </a:ext>
            </a:extLst>
          </p:cNvPr>
          <p:cNvSpPr>
            <a:spLocks noGrp="1"/>
          </p:cNvSpPr>
          <p:nvPr>
            <p:ph idx="1"/>
          </p:nvPr>
        </p:nvSpPr>
        <p:spPr/>
        <p:txBody>
          <a:bodyPr/>
          <a:lstStyle/>
          <a:p>
            <a:r>
              <a:rPr lang="en-US" dirty="0"/>
              <a:t>This project aims to predict whether an accident that happens under a specific set of circumstances will be an accident limited to property damage or if it will include some form of physical injury to the driver and/or the passengers. The goal of accident prediction is usually to provide a measure of the risk of accidents at different points in time and space. The occurrence of an accident is the label used to train the model, and the proposed model can be used to identify where and when the risk of accident is significantly higher than average in order to take actions to reduce that risk. </a:t>
            </a:r>
          </a:p>
          <a:p>
            <a:endParaRPr lang="en-US" dirty="0"/>
          </a:p>
        </p:txBody>
      </p:sp>
    </p:spTree>
    <p:extLst>
      <p:ext uri="{BB962C8B-B14F-4D97-AF65-F5344CB8AC3E}">
        <p14:creationId xmlns:p14="http://schemas.microsoft.com/office/powerpoint/2010/main" val="94326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1958-E478-444B-886B-773B13C5602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9CC6777-BC02-0746-9BB7-36AB3D039746}"/>
              </a:ext>
            </a:extLst>
          </p:cNvPr>
          <p:cNvSpPr>
            <a:spLocks noGrp="1"/>
          </p:cNvSpPr>
          <p:nvPr>
            <p:ph idx="1"/>
          </p:nvPr>
        </p:nvSpPr>
        <p:spPr/>
        <p:txBody>
          <a:bodyPr/>
          <a:lstStyle/>
          <a:p>
            <a:pPr marL="457200" indent="-457200">
              <a:buFont typeface="+mj-lt"/>
              <a:buAutoNum type="arabicPeriod"/>
            </a:pPr>
            <a:r>
              <a:rPr lang="en-US" dirty="0"/>
              <a:t>All the collision data used in this analysis is taken from ArcGIS, which was provided by Seattle Police Department and recorded by traffic records. The data provided is that of collisions which took place in the city of Seattle, from year 2004 till present.</a:t>
            </a:r>
          </a:p>
          <a:p>
            <a:pPr marL="457200" indent="-457200">
              <a:buFont typeface="+mj-lt"/>
              <a:buAutoNum type="arabicPeriod"/>
            </a:pPr>
            <a:r>
              <a:rPr lang="en-US" dirty="0"/>
              <a:t>There are in total 38 data columns in the dataset including the 3 target related columns. We will keep various aspects in mind while deciding the importance of a particular column or the transformation it may need before we feed it to the model.</a:t>
            </a:r>
          </a:p>
        </p:txBody>
      </p:sp>
    </p:spTree>
    <p:extLst>
      <p:ext uri="{BB962C8B-B14F-4D97-AF65-F5344CB8AC3E}">
        <p14:creationId xmlns:p14="http://schemas.microsoft.com/office/powerpoint/2010/main" val="414810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7AC9-2EEE-D94E-9581-FBF3714A77D0}"/>
              </a:ext>
            </a:extLst>
          </p:cNvPr>
          <p:cNvSpPr>
            <a:spLocks noGrp="1"/>
          </p:cNvSpPr>
          <p:nvPr>
            <p:ph type="title"/>
          </p:nvPr>
        </p:nvSpPr>
        <p:spPr>
          <a:xfrm>
            <a:off x="1024129" y="585216"/>
            <a:ext cx="4431792" cy="1499616"/>
          </a:xfrm>
        </p:spPr>
        <p:txBody>
          <a:bodyPr>
            <a:normAutofit/>
          </a:bodyPr>
          <a:lstStyle/>
          <a:p>
            <a:r>
              <a:rPr lang="en-US" dirty="0"/>
              <a:t>Data contd.</a:t>
            </a:r>
          </a:p>
        </p:txBody>
      </p:sp>
      <p:pic>
        <p:nvPicPr>
          <p:cNvPr id="1025" name="Picture 1" descr="Image for post">
            <a:extLst>
              <a:ext uri="{FF2B5EF4-FFF2-40B4-BE49-F238E27FC236}">
                <a16:creationId xmlns:a16="http://schemas.microsoft.com/office/drawing/2014/main" id="{7D979BD8-77A5-DB4F-AA6E-E3ABEFF63F4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4543425" y="585216"/>
            <a:ext cx="7300913" cy="59980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3A0D571-EB78-6848-940E-391A17ADD4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037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8CCC-9C7F-BD43-A049-DF4876AECB8A}"/>
              </a:ext>
            </a:extLst>
          </p:cNvPr>
          <p:cNvSpPr>
            <a:spLocks noGrp="1"/>
          </p:cNvSpPr>
          <p:nvPr>
            <p:ph type="title"/>
          </p:nvPr>
        </p:nvSpPr>
        <p:spPr>
          <a:xfrm>
            <a:off x="1024128" y="585216"/>
            <a:ext cx="3133581" cy="1499616"/>
          </a:xfrm>
        </p:spPr>
        <p:txBody>
          <a:bodyPr>
            <a:normAutofit/>
          </a:bodyPr>
          <a:lstStyle/>
          <a:p>
            <a:r>
              <a:rPr lang="en-US" sz="4000" dirty="0"/>
              <a:t>Data contd.</a:t>
            </a:r>
          </a:p>
        </p:txBody>
      </p:sp>
      <p:pic>
        <p:nvPicPr>
          <p:cNvPr id="2049" name="Picture 3" descr="Image for post">
            <a:extLst>
              <a:ext uri="{FF2B5EF4-FFF2-40B4-BE49-F238E27FC236}">
                <a16:creationId xmlns:a16="http://schemas.microsoft.com/office/drawing/2014/main" id="{119337CF-29EA-0A4A-8E05-D18A3FB4E2A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1220145" y="2457457"/>
            <a:ext cx="9552630" cy="32084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E98A5473-47E6-B247-9196-A6D7A7E963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630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7A77-D1EF-FF46-9628-61242A6FEF81}"/>
              </a:ext>
            </a:extLst>
          </p:cNvPr>
          <p:cNvSpPr>
            <a:spLocks noGrp="1"/>
          </p:cNvSpPr>
          <p:nvPr>
            <p:ph type="title"/>
          </p:nvPr>
        </p:nvSpPr>
        <p:spPr>
          <a:xfrm>
            <a:off x="1024128" y="585216"/>
            <a:ext cx="9720072" cy="1499616"/>
          </a:xfrm>
        </p:spPr>
        <p:txBody>
          <a:bodyPr>
            <a:normAutofit/>
          </a:bodyPr>
          <a:lstStyle/>
          <a:p>
            <a:r>
              <a:rPr lang="en-US" dirty="0"/>
              <a:t>Methodology	</a:t>
            </a:r>
          </a:p>
        </p:txBody>
      </p:sp>
      <p:graphicFrame>
        <p:nvGraphicFramePr>
          <p:cNvPr id="13" name="Content Placeholder 2">
            <a:extLst>
              <a:ext uri="{FF2B5EF4-FFF2-40B4-BE49-F238E27FC236}">
                <a16:creationId xmlns:a16="http://schemas.microsoft.com/office/drawing/2014/main" id="{FE719CAF-D95E-4C16-B056-B7959874DEAB}"/>
              </a:ext>
            </a:extLst>
          </p:cNvPr>
          <p:cNvGraphicFramePr>
            <a:graphicFrameLocks noGrp="1"/>
          </p:cNvGraphicFramePr>
          <p:nvPr>
            <p:ph idx="1"/>
            <p:extLst>
              <p:ext uri="{D42A27DB-BD31-4B8C-83A1-F6EECF244321}">
                <p14:modId xmlns:p14="http://schemas.microsoft.com/office/powerpoint/2010/main" val="412113870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155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TotalTime>
  <Words>1039</Words>
  <Application>Microsoft Macintosh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Tw Cen MT</vt:lpstr>
      <vt:lpstr>Tw Cen MT Condensed</vt:lpstr>
      <vt:lpstr>Wingdings 3</vt:lpstr>
      <vt:lpstr>Integral</vt:lpstr>
      <vt:lpstr>Car Accident Severity Analysis </vt:lpstr>
      <vt:lpstr>Introduction </vt:lpstr>
      <vt:lpstr>Problem Statement </vt:lpstr>
      <vt:lpstr>Major Stakeholders</vt:lpstr>
      <vt:lpstr>Goal </vt:lpstr>
      <vt:lpstr>Data</vt:lpstr>
      <vt:lpstr>Data contd.</vt:lpstr>
      <vt:lpstr>Data contd.</vt:lpstr>
      <vt:lpstr>Methodology </vt:lpstr>
      <vt:lpstr>PowerPoint Presentation</vt:lpstr>
      <vt:lpstr>PowerPoint Presentation</vt:lpstr>
      <vt:lpstr>Feature engineering </vt:lpstr>
      <vt:lpstr>PowerPoint Presentation</vt:lpstr>
      <vt:lpstr>Modelling </vt:lpstr>
      <vt:lpstr>Cross validation results</vt:lpstr>
      <vt:lpstr>Results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Analysis </dc:title>
  <dc:creator>Godwal, Ms. Megha</dc:creator>
  <cp:lastModifiedBy>Godwal, Ms. Megha</cp:lastModifiedBy>
  <cp:revision>1</cp:revision>
  <dcterms:created xsi:type="dcterms:W3CDTF">2020-09-05T20:15:20Z</dcterms:created>
  <dcterms:modified xsi:type="dcterms:W3CDTF">2020-09-05T20:16:43Z</dcterms:modified>
</cp:coreProperties>
</file>