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 Bold" panose="020B0604020202020204" charset="0"/>
      <p:regular r:id="rId15"/>
    </p:embeddedFont>
    <p:embeddedFont>
      <p:font typeface="Carelia" panose="020B0604020202020204" charset="0"/>
      <p:regular r:id="rId16"/>
    </p:embeddedFont>
    <p:embeddedFont>
      <p:font typeface="Dosis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63033" y="6195861"/>
            <a:ext cx="6914093" cy="5028432"/>
          </a:xfrm>
          <a:custGeom>
            <a:avLst/>
            <a:gdLst/>
            <a:ahLst/>
            <a:cxnLst/>
            <a:rect l="l" t="t" r="r" b="b"/>
            <a:pathLst>
              <a:path w="6914093" h="5028432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029971" y="4820778"/>
            <a:ext cx="10228058" cy="1710875"/>
          </a:xfrm>
          <a:custGeom>
            <a:avLst/>
            <a:gdLst/>
            <a:ahLst/>
            <a:cxnLst/>
            <a:rect l="l" t="t" r="r" b="b"/>
            <a:pathLst>
              <a:path w="10228058" h="1710875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08012" y="2866134"/>
            <a:ext cx="10850017" cy="332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36"/>
              </a:lnSpc>
            </a:pPr>
            <a:r>
              <a:rPr lang="en-US" sz="19454">
                <a:solidFill>
                  <a:srgbClr val="01070A"/>
                </a:solidFill>
                <a:latin typeface="Carelia"/>
              </a:rPr>
              <a:t>Project</a:t>
            </a:r>
          </a:p>
        </p:txBody>
      </p:sp>
      <p:sp>
        <p:nvSpPr>
          <p:cNvPr id="6" name="Freeform 6"/>
          <p:cNvSpPr/>
          <p:nvPr/>
        </p:nvSpPr>
        <p:spPr>
          <a:xfrm>
            <a:off x="12456379" y="5404911"/>
            <a:ext cx="8246933" cy="6247677"/>
          </a:xfrm>
          <a:custGeom>
            <a:avLst/>
            <a:gdLst/>
            <a:ahLst/>
            <a:cxnLst/>
            <a:rect l="l" t="t" r="r" b="b"/>
            <a:pathLst>
              <a:path w="8246933" h="6247677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08980" y="-1652824"/>
            <a:ext cx="8905028" cy="5575060"/>
          </a:xfrm>
          <a:custGeom>
            <a:avLst/>
            <a:gdLst/>
            <a:ahLst/>
            <a:cxnLst/>
            <a:rect l="l" t="t" r="r" b="b"/>
            <a:pathLst>
              <a:path w="8905028" h="5575060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495846">
            <a:off x="-3929800" y="-2685694"/>
            <a:ext cx="5243739" cy="7338566"/>
          </a:xfrm>
          <a:custGeom>
            <a:avLst/>
            <a:gdLst/>
            <a:ahLst/>
            <a:cxnLst/>
            <a:rect l="l" t="t" r="r" b="b"/>
            <a:pathLst>
              <a:path w="5243739" h="7338566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05725" y="2081435"/>
            <a:ext cx="17076551" cy="152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58"/>
              </a:lnSpc>
            </a:pPr>
            <a:r>
              <a:rPr lang="en-US" sz="8898">
                <a:solidFill>
                  <a:srgbClr val="01070A"/>
                </a:solidFill>
                <a:latin typeface="Carelia"/>
              </a:rPr>
              <a:t>MUSIC PLAYLIST GENERATOR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5561316"/>
            <a:ext cx="17076551" cy="3757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58"/>
              </a:lnSpc>
            </a:pPr>
            <a:r>
              <a:rPr lang="en-US" sz="8898" dirty="0">
                <a:solidFill>
                  <a:srgbClr val="01070A"/>
                </a:solidFill>
                <a:latin typeface="Carelia"/>
              </a:rPr>
              <a:t>by:</a:t>
            </a:r>
          </a:p>
          <a:p>
            <a:pPr algn="ctr">
              <a:lnSpc>
                <a:spcPts val="4199"/>
              </a:lnSpc>
            </a:pPr>
            <a:r>
              <a:rPr lang="en-US" sz="2999" dirty="0">
                <a:solidFill>
                  <a:srgbClr val="01070A"/>
                </a:solidFill>
                <a:latin typeface="Carelia"/>
              </a:rPr>
              <a:t>Mahima A - PES1UG22CS322</a:t>
            </a:r>
          </a:p>
          <a:p>
            <a:pPr algn="ctr">
              <a:lnSpc>
                <a:spcPts val="4199"/>
              </a:lnSpc>
            </a:pPr>
            <a:r>
              <a:rPr lang="en-US" sz="2999" dirty="0">
                <a:solidFill>
                  <a:srgbClr val="01070A"/>
                </a:solidFill>
                <a:latin typeface="Carelia"/>
              </a:rPr>
              <a:t>Megha Bhat - PES1UG22CS344</a:t>
            </a:r>
          </a:p>
          <a:p>
            <a:pPr algn="ctr">
              <a:lnSpc>
                <a:spcPts val="4199"/>
              </a:lnSpc>
            </a:pPr>
            <a:r>
              <a:rPr lang="en-US" sz="2999" dirty="0">
                <a:solidFill>
                  <a:srgbClr val="01070A"/>
                </a:solidFill>
                <a:latin typeface="Carelia"/>
              </a:rPr>
              <a:t>Megha </a:t>
            </a:r>
            <a:r>
              <a:rPr lang="en-US" sz="2999" dirty="0" err="1">
                <a:solidFill>
                  <a:srgbClr val="01070A"/>
                </a:solidFill>
                <a:latin typeface="Carelia"/>
              </a:rPr>
              <a:t>Jyothsna</a:t>
            </a:r>
            <a:r>
              <a:rPr lang="en-US" sz="2999" dirty="0">
                <a:solidFill>
                  <a:srgbClr val="01070A"/>
                </a:solidFill>
                <a:latin typeface="Carelia"/>
              </a:rPr>
              <a:t> </a:t>
            </a:r>
            <a:r>
              <a:rPr lang="en-US" sz="2999" dirty="0" err="1">
                <a:solidFill>
                  <a:srgbClr val="01070A"/>
                </a:solidFill>
                <a:latin typeface="Carelia"/>
              </a:rPr>
              <a:t>Sathian</a:t>
            </a:r>
            <a:r>
              <a:rPr lang="en-US" sz="2999">
                <a:solidFill>
                  <a:srgbClr val="01070A"/>
                </a:solidFill>
                <a:latin typeface="Carelia"/>
              </a:rPr>
              <a:t> - PES1UG22CS345</a:t>
            </a:r>
            <a:endParaRPr lang="en-US" sz="2999" dirty="0">
              <a:solidFill>
                <a:srgbClr val="01070A"/>
              </a:solidFill>
              <a:latin typeface="Carelia"/>
            </a:endParaRPr>
          </a:p>
          <a:p>
            <a:pPr algn="ctr">
              <a:lnSpc>
                <a:spcPts val="4199"/>
              </a:lnSpc>
            </a:pPr>
            <a:r>
              <a:rPr lang="en-US" sz="2999" dirty="0" err="1">
                <a:solidFill>
                  <a:srgbClr val="01070A"/>
                </a:solidFill>
                <a:latin typeface="Carelia"/>
              </a:rPr>
              <a:t>Sravya</a:t>
            </a:r>
            <a:r>
              <a:rPr lang="en-US" sz="2999" dirty="0">
                <a:solidFill>
                  <a:srgbClr val="01070A"/>
                </a:solidFill>
                <a:latin typeface="Carelia"/>
              </a:rPr>
              <a:t> Matta - PES1UG22CS337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47716">
            <a:off x="-203491" y="377661"/>
            <a:ext cx="18681056" cy="10315330"/>
            <a:chOff x="0" y="0"/>
            <a:chExt cx="4920113" cy="27167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20114" cy="2716795"/>
            </a:xfrm>
            <a:custGeom>
              <a:avLst/>
              <a:gdLst/>
              <a:ahLst/>
              <a:cxnLst/>
              <a:rect l="l" t="t" r="r" b="b"/>
              <a:pathLst>
                <a:path w="4920114" h="2716795">
                  <a:moveTo>
                    <a:pt x="4559" y="0"/>
                  </a:moveTo>
                  <a:lnTo>
                    <a:pt x="4915555" y="0"/>
                  </a:lnTo>
                  <a:cubicBezTo>
                    <a:pt x="4916764" y="0"/>
                    <a:pt x="4917923" y="480"/>
                    <a:pt x="4918778" y="1335"/>
                  </a:cubicBezTo>
                  <a:cubicBezTo>
                    <a:pt x="4919633" y="2190"/>
                    <a:pt x="4920114" y="3350"/>
                    <a:pt x="4920114" y="4559"/>
                  </a:cubicBezTo>
                  <a:lnTo>
                    <a:pt x="4920114" y="2712236"/>
                  </a:lnTo>
                  <a:cubicBezTo>
                    <a:pt x="4920114" y="2713445"/>
                    <a:pt x="4919633" y="2714604"/>
                    <a:pt x="4918778" y="2715459"/>
                  </a:cubicBezTo>
                  <a:cubicBezTo>
                    <a:pt x="4917923" y="2716314"/>
                    <a:pt x="4916764" y="2716795"/>
                    <a:pt x="4915555" y="2716795"/>
                  </a:cubicBezTo>
                  <a:lnTo>
                    <a:pt x="4559" y="2716795"/>
                  </a:lnTo>
                  <a:cubicBezTo>
                    <a:pt x="3350" y="2716795"/>
                    <a:pt x="2190" y="2716314"/>
                    <a:pt x="1335" y="2715459"/>
                  </a:cubicBezTo>
                  <a:cubicBezTo>
                    <a:pt x="480" y="2714604"/>
                    <a:pt x="0" y="2713445"/>
                    <a:pt x="0" y="2712236"/>
                  </a:cubicBezTo>
                  <a:lnTo>
                    <a:pt x="0" y="4559"/>
                  </a:lnTo>
                  <a:cubicBezTo>
                    <a:pt x="0" y="3350"/>
                    <a:pt x="480" y="2190"/>
                    <a:pt x="1335" y="1335"/>
                  </a:cubicBezTo>
                  <a:cubicBezTo>
                    <a:pt x="2190" y="480"/>
                    <a:pt x="3350" y="0"/>
                    <a:pt x="4559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920113" cy="2764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425160" y="-212144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2" y="0"/>
                </a:lnTo>
                <a:lnTo>
                  <a:pt x="3667332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293569" y="6930272"/>
            <a:ext cx="6921795" cy="4114800"/>
          </a:xfrm>
          <a:custGeom>
            <a:avLst/>
            <a:gdLst/>
            <a:ahLst/>
            <a:cxnLst/>
            <a:rect l="l" t="t" r="r" b="b"/>
            <a:pathLst>
              <a:path w="6921795" h="4114800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620395"/>
            <a:ext cx="562321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725" y="3192205"/>
            <a:ext cx="17587488" cy="129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Represents a song in the music player.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Holds information about the song, such as title, artist, genre, YouTube video ID, and a flag indicating whether it is from YouTube or CSV.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Utilizes a linked list structure with pointers to the next and previous songs in the list.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5725" y="1444307"/>
            <a:ext cx="17587488" cy="860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The code defines three main data structures: Song, Playlist, and User. A Song structure holds information about a single song, while a Playlist structure manages a linked list of songs. The User structure encapsulates user information, including a playlist and a stack for played songs.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16568" y="2241463"/>
            <a:ext cx="644172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Song Structure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4562475"/>
            <a:ext cx="725854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Playlist Structure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5725" y="5378252"/>
            <a:ext cx="17587488" cy="129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Manages a playlist, which is a collection of songs.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Maintains pointers to the head and tail of the playlist for efficient insertion and deletion operations.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Keeps track of the number of songs in the playlist.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6610613"/>
            <a:ext cx="870165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PlayedSong 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5725" y="7563113"/>
            <a:ext cx="17587488" cy="129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Represents a played song, typically stored in a stack or list structure.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Contains a Song structure representing the played song.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Utilizes a linked list structure with a pointer to the next played song.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47716">
            <a:off x="-271937" y="-3746"/>
            <a:ext cx="19166147" cy="10315330"/>
            <a:chOff x="0" y="0"/>
            <a:chExt cx="5047874" cy="27167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47874" cy="2716795"/>
            </a:xfrm>
            <a:custGeom>
              <a:avLst/>
              <a:gdLst/>
              <a:ahLst/>
              <a:cxnLst/>
              <a:rect l="l" t="t" r="r" b="b"/>
              <a:pathLst>
                <a:path w="5047874" h="2716795">
                  <a:moveTo>
                    <a:pt x="4443" y="0"/>
                  </a:moveTo>
                  <a:lnTo>
                    <a:pt x="5043431" y="0"/>
                  </a:lnTo>
                  <a:cubicBezTo>
                    <a:pt x="5044609" y="0"/>
                    <a:pt x="5045739" y="468"/>
                    <a:pt x="5046573" y="1301"/>
                  </a:cubicBezTo>
                  <a:cubicBezTo>
                    <a:pt x="5047406" y="2135"/>
                    <a:pt x="5047874" y="3265"/>
                    <a:pt x="5047874" y="4443"/>
                  </a:cubicBezTo>
                  <a:lnTo>
                    <a:pt x="5047874" y="2712351"/>
                  </a:lnTo>
                  <a:cubicBezTo>
                    <a:pt x="5047874" y="2714805"/>
                    <a:pt x="5045885" y="2716795"/>
                    <a:pt x="5043431" y="2716795"/>
                  </a:cubicBezTo>
                  <a:lnTo>
                    <a:pt x="4443" y="2716795"/>
                  </a:lnTo>
                  <a:cubicBezTo>
                    <a:pt x="3265" y="2716795"/>
                    <a:pt x="2135" y="2716326"/>
                    <a:pt x="1301" y="2715493"/>
                  </a:cubicBezTo>
                  <a:cubicBezTo>
                    <a:pt x="468" y="2714660"/>
                    <a:pt x="0" y="2713530"/>
                    <a:pt x="0" y="2712351"/>
                  </a:cubicBezTo>
                  <a:lnTo>
                    <a:pt x="0" y="4443"/>
                  </a:lnTo>
                  <a:cubicBezTo>
                    <a:pt x="0" y="3265"/>
                    <a:pt x="468" y="2135"/>
                    <a:pt x="1301" y="1301"/>
                  </a:cubicBezTo>
                  <a:cubicBezTo>
                    <a:pt x="2135" y="468"/>
                    <a:pt x="3265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47874" cy="2764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425160" y="-212144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2" y="0"/>
                </a:lnTo>
                <a:lnTo>
                  <a:pt x="3667332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293569" y="6930272"/>
            <a:ext cx="6921795" cy="4114800"/>
          </a:xfrm>
          <a:custGeom>
            <a:avLst/>
            <a:gdLst/>
            <a:ahLst/>
            <a:cxnLst/>
            <a:rect l="l" t="t" r="r" b="b"/>
            <a:pathLst>
              <a:path w="6921795" h="4114800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25725" y="591327"/>
            <a:ext cx="604218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User Structure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725" y="4055438"/>
            <a:ext cx="17587488" cy="129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Pointer to the first song in the global song list.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Represents a global pointer to the first song in the music player's global song list.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The global song list includes songs read from a CSV file, forming a database of available songs.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5725" y="1434834"/>
            <a:ext cx="17587488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Represents a user of the music player application.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Stores user information, including name, username, and password.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Contains a Playlist structure for managing the user's playlist.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Maintains a stack or list of played songs through the PlayedSong structure.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635" y="3048195"/>
            <a:ext cx="1357448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Song *globalSongListHead = NULL;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6059323"/>
            <a:ext cx="17587488" cy="2175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Keeps track of the total number of songs in the global list Tracks the total number of songs in the global song list.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Helps in various operations, such as displaying the total number of songs and managing memory.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Initialized to 0.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Incremented each time a new song is added to the global song list.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>
              <a:solidFill>
                <a:srgbClr val="01070A"/>
              </a:solidFill>
              <a:latin typeface="Dosi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635" y="5230648"/>
            <a:ext cx="722395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Int TotalSongs=0;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496775" y="7688098"/>
            <a:ext cx="1858103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pushPlayedSong(User *user, Song song)`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635" y="8543136"/>
            <a:ext cx="17587488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Adds a played song to the user's played songs stack or list.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Allocates memory for a new PlayedSong structure.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Copies the provided song to the song field of the new PlayedSong.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>
              <a:solidFill>
                <a:srgbClr val="01070A"/>
              </a:solidFill>
              <a:latin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47716">
            <a:off x="-439073" y="-14165"/>
            <a:ext cx="19166147" cy="10315330"/>
            <a:chOff x="0" y="0"/>
            <a:chExt cx="5047874" cy="27167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47874" cy="2716795"/>
            </a:xfrm>
            <a:custGeom>
              <a:avLst/>
              <a:gdLst/>
              <a:ahLst/>
              <a:cxnLst/>
              <a:rect l="l" t="t" r="r" b="b"/>
              <a:pathLst>
                <a:path w="5047874" h="2716795">
                  <a:moveTo>
                    <a:pt x="4443" y="0"/>
                  </a:moveTo>
                  <a:lnTo>
                    <a:pt x="5043431" y="0"/>
                  </a:lnTo>
                  <a:cubicBezTo>
                    <a:pt x="5044609" y="0"/>
                    <a:pt x="5045739" y="468"/>
                    <a:pt x="5046573" y="1301"/>
                  </a:cubicBezTo>
                  <a:cubicBezTo>
                    <a:pt x="5047406" y="2135"/>
                    <a:pt x="5047874" y="3265"/>
                    <a:pt x="5047874" y="4443"/>
                  </a:cubicBezTo>
                  <a:lnTo>
                    <a:pt x="5047874" y="2712351"/>
                  </a:lnTo>
                  <a:cubicBezTo>
                    <a:pt x="5047874" y="2714805"/>
                    <a:pt x="5045885" y="2716795"/>
                    <a:pt x="5043431" y="2716795"/>
                  </a:cubicBezTo>
                  <a:lnTo>
                    <a:pt x="4443" y="2716795"/>
                  </a:lnTo>
                  <a:cubicBezTo>
                    <a:pt x="3265" y="2716795"/>
                    <a:pt x="2135" y="2716326"/>
                    <a:pt x="1301" y="2715493"/>
                  </a:cubicBezTo>
                  <a:cubicBezTo>
                    <a:pt x="468" y="2714660"/>
                    <a:pt x="0" y="2713530"/>
                    <a:pt x="0" y="2712351"/>
                  </a:cubicBezTo>
                  <a:lnTo>
                    <a:pt x="0" y="4443"/>
                  </a:lnTo>
                  <a:cubicBezTo>
                    <a:pt x="0" y="3265"/>
                    <a:pt x="468" y="2135"/>
                    <a:pt x="1301" y="1301"/>
                  </a:cubicBezTo>
                  <a:cubicBezTo>
                    <a:pt x="2135" y="468"/>
                    <a:pt x="3265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47874" cy="2764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425160" y="-212144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2" y="0"/>
                </a:lnTo>
                <a:lnTo>
                  <a:pt x="3667332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49325" y="7794016"/>
            <a:ext cx="6921795" cy="4114800"/>
          </a:xfrm>
          <a:custGeom>
            <a:avLst/>
            <a:gdLst/>
            <a:ahLst/>
            <a:cxnLst/>
            <a:rect l="l" t="t" r="r" b="b"/>
            <a:pathLst>
              <a:path w="6921795" h="4114800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313897" y="610870"/>
            <a:ext cx="1647237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readCSVFile(const char *filename)`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725" y="4055438"/>
            <a:ext cx="17587488" cy="129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Authenticates a user by comparing entered username and password with existing user data and takes user input for username and password.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Compares input with existing user data to find a match.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If successful, prints a welcome message and returns the index of the logged-in user. If unsuccessful, prints an error message and returns -1.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5725" y="1434834"/>
            <a:ext cx="17587488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Reads song data from a CSV file and creates a linked list of songs and opens the specified CSV file for reading.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Reads each line from the file, tokenizes it, and creates a new Song structure for each line.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Populates the fields of the new song with title, artist, and genre and manages a linked list structure for the global song list, updating pointers accordingly and also tracks the total number of songs in the global list. Closes the file after reading.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62173" y="3064838"/>
            <a:ext cx="1494420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`int login(User *users, int numUsers)`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6059323"/>
            <a:ext cx="18288000" cy="2175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Allows a user to sign up by providing a name, username, and password and checks for username availability and adds the new user to the array of users as well as takes user input for name, username, and password.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Checks if the entered username is already taken; if so, prompts the user to choose a different one and if the username is available:</a:t>
            </a:r>
          </a:p>
          <a:p>
            <a:pPr>
              <a:lnSpc>
                <a:spcPts val="3474"/>
              </a:lnSpc>
            </a:pPr>
            <a:r>
              <a:rPr lang="en-US" sz="2481">
                <a:solidFill>
                  <a:srgbClr val="01070A"/>
                </a:solidFill>
                <a:latin typeface="Dosis"/>
              </a:rPr>
              <a:t>                  Adds the new user's information to the User array. Initializes the user's playlist. Prints a success message and returns the index of the new user.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>
              <a:solidFill>
                <a:srgbClr val="01070A"/>
              </a:solidFill>
              <a:latin typeface="Dosi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-362173" y="5302052"/>
            <a:ext cx="155773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`int signup(User *users, int numUsers)`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651780" y="7759502"/>
            <a:ext cx="2009226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listSongsInPlaylist(const Playlist *playlist)`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0" y="8750102"/>
            <a:ext cx="17587488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Adds a played song to the user's played songs stack or list.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Allocates memory for a new PlayedSong structure.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Copies the provided song to the song field of the new PlayedSong.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>
              <a:solidFill>
                <a:srgbClr val="01070A"/>
              </a:solidFill>
              <a:latin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47716">
            <a:off x="-439073" y="268212"/>
            <a:ext cx="19166147" cy="10315330"/>
            <a:chOff x="0" y="0"/>
            <a:chExt cx="5047874" cy="27167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47874" cy="2716795"/>
            </a:xfrm>
            <a:custGeom>
              <a:avLst/>
              <a:gdLst/>
              <a:ahLst/>
              <a:cxnLst/>
              <a:rect l="l" t="t" r="r" b="b"/>
              <a:pathLst>
                <a:path w="5047874" h="2716795">
                  <a:moveTo>
                    <a:pt x="4443" y="0"/>
                  </a:moveTo>
                  <a:lnTo>
                    <a:pt x="5043431" y="0"/>
                  </a:lnTo>
                  <a:cubicBezTo>
                    <a:pt x="5044609" y="0"/>
                    <a:pt x="5045739" y="468"/>
                    <a:pt x="5046573" y="1301"/>
                  </a:cubicBezTo>
                  <a:cubicBezTo>
                    <a:pt x="5047406" y="2135"/>
                    <a:pt x="5047874" y="3265"/>
                    <a:pt x="5047874" y="4443"/>
                  </a:cubicBezTo>
                  <a:lnTo>
                    <a:pt x="5047874" y="2712351"/>
                  </a:lnTo>
                  <a:cubicBezTo>
                    <a:pt x="5047874" y="2714805"/>
                    <a:pt x="5045885" y="2716795"/>
                    <a:pt x="5043431" y="2716795"/>
                  </a:cubicBezTo>
                  <a:lnTo>
                    <a:pt x="4443" y="2716795"/>
                  </a:lnTo>
                  <a:cubicBezTo>
                    <a:pt x="3265" y="2716795"/>
                    <a:pt x="2135" y="2716326"/>
                    <a:pt x="1301" y="2715493"/>
                  </a:cubicBezTo>
                  <a:cubicBezTo>
                    <a:pt x="468" y="2714660"/>
                    <a:pt x="0" y="2713530"/>
                    <a:pt x="0" y="2712351"/>
                  </a:cubicBezTo>
                  <a:lnTo>
                    <a:pt x="0" y="4443"/>
                  </a:lnTo>
                  <a:cubicBezTo>
                    <a:pt x="0" y="3265"/>
                    <a:pt x="468" y="2135"/>
                    <a:pt x="1301" y="1301"/>
                  </a:cubicBezTo>
                  <a:cubicBezTo>
                    <a:pt x="2135" y="468"/>
                    <a:pt x="3265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47874" cy="2764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425160" y="-212144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2" y="0"/>
                </a:lnTo>
                <a:lnTo>
                  <a:pt x="3667332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49325" y="7794016"/>
            <a:ext cx="6921795" cy="4114800"/>
          </a:xfrm>
          <a:custGeom>
            <a:avLst/>
            <a:gdLst/>
            <a:ahLst/>
            <a:cxnLst/>
            <a:rect l="l" t="t" r="r" b="b"/>
            <a:pathLst>
              <a:path w="6921795" h="4114800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1649750" y="629920"/>
            <a:ext cx="21587501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1070A"/>
                </a:solidFill>
                <a:latin typeface="Carelia"/>
              </a:rPr>
              <a:t>`void addSongToPlaylist(User *user, int fromYouTube)`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112862" y="1321165"/>
            <a:ext cx="17813213" cy="1299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433" lvl="1" indent="-267716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1070A"/>
                </a:solidFill>
                <a:latin typeface="Dosis"/>
              </a:rPr>
              <a:t>Adds a new song to a user's playlist.</a:t>
            </a:r>
          </a:p>
          <a:p>
            <a:pPr marL="535433" lvl="1" indent="-267716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1070A"/>
                </a:solidFill>
                <a:latin typeface="Dosis"/>
              </a:rPr>
              <a:t> Allows the user to choose a song either from the global song list or by entering details for a YouTube video.</a:t>
            </a:r>
          </a:p>
          <a:p>
            <a:pPr marL="535433" lvl="1" indent="-267716" algn="l">
              <a:lnSpc>
                <a:spcPts val="3472"/>
              </a:lnSpc>
              <a:spcBef>
                <a:spcPct val="0"/>
              </a:spcBef>
              <a:buFont typeface="Arial"/>
              <a:buChar char="•"/>
            </a:pPr>
            <a:r>
              <a:rPr lang="en-US" sz="2480">
                <a:solidFill>
                  <a:srgbClr val="01070A"/>
                </a:solidFill>
                <a:latin typeface="Dosis"/>
              </a:rPr>
              <a:t>Allocates memory for a new Song structure and sets up the new song node by initializing the next and previous pointers.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2832966" y="2727861"/>
            <a:ext cx="2009226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shufflePlaylist(Playlist *playlist)`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112862" y="3559275"/>
            <a:ext cx="18400862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Shuffles the order of songs in a playlist.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Uses the Fisher-Yates shuffle algorithm.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Checks if the playlist has enough songs to shuffle.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>
              <a:solidFill>
                <a:srgbClr val="01070A"/>
              </a:solidFill>
              <a:latin typeface="Dosi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-1468932" y="5019675"/>
            <a:ext cx="2009226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deleteSong(Playlist *playlist, int index)`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112862" y="5887011"/>
            <a:ext cx="18400862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Deletes a song at a specified index in the playlist.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Checks if the index is valid; if not, prints an error message.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Locates the song at the specified index and adjusts pointers to remove it.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>
              <a:solidFill>
                <a:srgbClr val="01070A"/>
              </a:solidFill>
              <a:latin typeface="Dosi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-3620973" y="7219950"/>
            <a:ext cx="2009226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`Song *currentPlayingSong = NULL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112862" y="8114231"/>
            <a:ext cx="18400862" cy="129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Global variable to store information about the currently playing song. 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Used to keep track of the song being played.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>
              <a:solidFill>
                <a:srgbClr val="01070A"/>
              </a:solidFill>
              <a:latin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47716">
            <a:off x="-439073" y="-14165"/>
            <a:ext cx="19166147" cy="10315330"/>
            <a:chOff x="0" y="0"/>
            <a:chExt cx="5047874" cy="27167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47874" cy="2716795"/>
            </a:xfrm>
            <a:custGeom>
              <a:avLst/>
              <a:gdLst/>
              <a:ahLst/>
              <a:cxnLst/>
              <a:rect l="l" t="t" r="r" b="b"/>
              <a:pathLst>
                <a:path w="5047874" h="2716795">
                  <a:moveTo>
                    <a:pt x="4443" y="0"/>
                  </a:moveTo>
                  <a:lnTo>
                    <a:pt x="5043431" y="0"/>
                  </a:lnTo>
                  <a:cubicBezTo>
                    <a:pt x="5044609" y="0"/>
                    <a:pt x="5045739" y="468"/>
                    <a:pt x="5046573" y="1301"/>
                  </a:cubicBezTo>
                  <a:cubicBezTo>
                    <a:pt x="5047406" y="2135"/>
                    <a:pt x="5047874" y="3265"/>
                    <a:pt x="5047874" y="4443"/>
                  </a:cubicBezTo>
                  <a:lnTo>
                    <a:pt x="5047874" y="2712351"/>
                  </a:lnTo>
                  <a:cubicBezTo>
                    <a:pt x="5047874" y="2714805"/>
                    <a:pt x="5045885" y="2716795"/>
                    <a:pt x="5043431" y="2716795"/>
                  </a:cubicBezTo>
                  <a:lnTo>
                    <a:pt x="4443" y="2716795"/>
                  </a:lnTo>
                  <a:cubicBezTo>
                    <a:pt x="3265" y="2716795"/>
                    <a:pt x="2135" y="2716326"/>
                    <a:pt x="1301" y="2715493"/>
                  </a:cubicBezTo>
                  <a:cubicBezTo>
                    <a:pt x="468" y="2714660"/>
                    <a:pt x="0" y="2713530"/>
                    <a:pt x="0" y="2712351"/>
                  </a:cubicBezTo>
                  <a:lnTo>
                    <a:pt x="0" y="4443"/>
                  </a:lnTo>
                  <a:cubicBezTo>
                    <a:pt x="0" y="3265"/>
                    <a:pt x="468" y="2135"/>
                    <a:pt x="1301" y="1301"/>
                  </a:cubicBezTo>
                  <a:cubicBezTo>
                    <a:pt x="2135" y="468"/>
                    <a:pt x="3265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47874" cy="2764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425160" y="-212144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2" y="0"/>
                </a:lnTo>
                <a:lnTo>
                  <a:pt x="3667332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49325" y="7794016"/>
            <a:ext cx="6921795" cy="4114800"/>
          </a:xfrm>
          <a:custGeom>
            <a:avLst/>
            <a:gdLst/>
            <a:ahLst/>
            <a:cxnLst/>
            <a:rect l="l" t="t" r="r" b="b"/>
            <a:pathLst>
              <a:path w="6921795" h="4114800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2923049" y="610870"/>
            <a:ext cx="1647237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showCurrentSong()`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2717" y="3747079"/>
            <a:ext cx="17587488" cy="129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Updates the global currentPlayingSong and prints details of the now playing song.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Pushes the current song to the playedSongs stack and deletes the song from the head of the playlist.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Handles the case where the playlist becomes empty.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5725" y="1434834"/>
            <a:ext cx="17587488" cy="129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Displays details about the currently playing song.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Checks if there is a currently playing song and prints its details.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Includes title, artist, genre, and, if applicable, YouTube video ID. If no song is playing, prints a corresponding message.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733" y="2837441"/>
            <a:ext cx="1762147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playNext(User *user, Song *now_playing)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0354" y="6029515"/>
            <a:ext cx="18288000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Recommends a random song from the global song list.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Checks if there are songs in the global list.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Generates a random index to select a song.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Locates the song at the random index and prints its details.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2923049" y="5068723"/>
            <a:ext cx="155773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recommendSong()`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3408265" y="7759502"/>
            <a:ext cx="2009226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`Song popPlayedSong(User *user)`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0" y="8750102"/>
            <a:ext cx="17587488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Pops a song from the playedSongs stack.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Checks if there is a previous song to play.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Pops the top played song from the stack, frees its memory, and returns the song.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>
              <a:solidFill>
                <a:srgbClr val="01070A"/>
              </a:solidFill>
              <a:latin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47716">
            <a:off x="-439073" y="-14165"/>
            <a:ext cx="19166147" cy="10315330"/>
            <a:chOff x="0" y="0"/>
            <a:chExt cx="5047874" cy="27167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47874" cy="2716795"/>
            </a:xfrm>
            <a:custGeom>
              <a:avLst/>
              <a:gdLst/>
              <a:ahLst/>
              <a:cxnLst/>
              <a:rect l="l" t="t" r="r" b="b"/>
              <a:pathLst>
                <a:path w="5047874" h="2716795">
                  <a:moveTo>
                    <a:pt x="4443" y="0"/>
                  </a:moveTo>
                  <a:lnTo>
                    <a:pt x="5043431" y="0"/>
                  </a:lnTo>
                  <a:cubicBezTo>
                    <a:pt x="5044609" y="0"/>
                    <a:pt x="5045739" y="468"/>
                    <a:pt x="5046573" y="1301"/>
                  </a:cubicBezTo>
                  <a:cubicBezTo>
                    <a:pt x="5047406" y="2135"/>
                    <a:pt x="5047874" y="3265"/>
                    <a:pt x="5047874" y="4443"/>
                  </a:cubicBezTo>
                  <a:lnTo>
                    <a:pt x="5047874" y="2712351"/>
                  </a:lnTo>
                  <a:cubicBezTo>
                    <a:pt x="5047874" y="2714805"/>
                    <a:pt x="5045885" y="2716795"/>
                    <a:pt x="5043431" y="2716795"/>
                  </a:cubicBezTo>
                  <a:lnTo>
                    <a:pt x="4443" y="2716795"/>
                  </a:lnTo>
                  <a:cubicBezTo>
                    <a:pt x="3265" y="2716795"/>
                    <a:pt x="2135" y="2716326"/>
                    <a:pt x="1301" y="2715493"/>
                  </a:cubicBezTo>
                  <a:cubicBezTo>
                    <a:pt x="468" y="2714660"/>
                    <a:pt x="0" y="2713530"/>
                    <a:pt x="0" y="2712351"/>
                  </a:cubicBezTo>
                  <a:lnTo>
                    <a:pt x="0" y="4443"/>
                  </a:lnTo>
                  <a:cubicBezTo>
                    <a:pt x="0" y="3265"/>
                    <a:pt x="468" y="2135"/>
                    <a:pt x="1301" y="1301"/>
                  </a:cubicBezTo>
                  <a:cubicBezTo>
                    <a:pt x="2135" y="468"/>
                    <a:pt x="3265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47874" cy="2764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425160" y="-212144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2" y="0"/>
                </a:lnTo>
                <a:lnTo>
                  <a:pt x="3667332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49325" y="7794016"/>
            <a:ext cx="6921795" cy="4114800"/>
          </a:xfrm>
          <a:custGeom>
            <a:avLst/>
            <a:gdLst/>
            <a:ahLst/>
            <a:cxnLst/>
            <a:rect l="l" t="t" r="r" b="b"/>
            <a:pathLst>
              <a:path w="6921795" h="4114800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2184197" y="610870"/>
            <a:ext cx="1647237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playPrevious(User *user)`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725" y="3413512"/>
            <a:ext cx="17587488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Displays detailed information about the currently playing song.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Checks if there is a currently playing song.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Prints a detailed overview of the song, including title, artist, genre, and, if applicable, YouTube video ID.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Waits for any input to return to the MAIN MENU.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5725" y="1434834"/>
            <a:ext cx="17587488" cy="860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Plays the previous song by popping it from the playedSongs stack.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Calls popPlayedSong to get the previous song. Prints details of the previous song if it exists.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883366" y="2524512"/>
            <a:ext cx="19805670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1070A"/>
                </a:solidFill>
                <a:latin typeface="Carelia"/>
              </a:rPr>
              <a:t>`void show_song_details(const Song *now_playing)`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0354" y="6029515"/>
            <a:ext cx="18288000" cy="1737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Allows the user to search for a song on YouTube and optionally add it to their playlist and takes a search query as input.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Calls a Python script (youtube_search.py) with the query to perform the search.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Asks the user if they want to add a song from the search results to their playlist.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Calls addSongToPlaylist if the user chooses to add a song.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1456740" y="5046552"/>
            <a:ext cx="1904422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`void searchSongOnYoutube(User *user)`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47716">
            <a:off x="-439073" y="-14165"/>
            <a:ext cx="19166147" cy="10315330"/>
            <a:chOff x="0" y="0"/>
            <a:chExt cx="5047874" cy="27167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47874" cy="2716795"/>
            </a:xfrm>
            <a:custGeom>
              <a:avLst/>
              <a:gdLst/>
              <a:ahLst/>
              <a:cxnLst/>
              <a:rect l="l" t="t" r="r" b="b"/>
              <a:pathLst>
                <a:path w="5047874" h="2716795">
                  <a:moveTo>
                    <a:pt x="4443" y="0"/>
                  </a:moveTo>
                  <a:lnTo>
                    <a:pt x="5043431" y="0"/>
                  </a:lnTo>
                  <a:cubicBezTo>
                    <a:pt x="5044609" y="0"/>
                    <a:pt x="5045739" y="468"/>
                    <a:pt x="5046573" y="1301"/>
                  </a:cubicBezTo>
                  <a:cubicBezTo>
                    <a:pt x="5047406" y="2135"/>
                    <a:pt x="5047874" y="3265"/>
                    <a:pt x="5047874" y="4443"/>
                  </a:cubicBezTo>
                  <a:lnTo>
                    <a:pt x="5047874" y="2712351"/>
                  </a:lnTo>
                  <a:cubicBezTo>
                    <a:pt x="5047874" y="2714805"/>
                    <a:pt x="5045885" y="2716795"/>
                    <a:pt x="5043431" y="2716795"/>
                  </a:cubicBezTo>
                  <a:lnTo>
                    <a:pt x="4443" y="2716795"/>
                  </a:lnTo>
                  <a:cubicBezTo>
                    <a:pt x="3265" y="2716795"/>
                    <a:pt x="2135" y="2716326"/>
                    <a:pt x="1301" y="2715493"/>
                  </a:cubicBezTo>
                  <a:cubicBezTo>
                    <a:pt x="468" y="2714660"/>
                    <a:pt x="0" y="2713530"/>
                    <a:pt x="0" y="2712351"/>
                  </a:cubicBezTo>
                  <a:lnTo>
                    <a:pt x="0" y="4443"/>
                  </a:lnTo>
                  <a:cubicBezTo>
                    <a:pt x="0" y="3265"/>
                    <a:pt x="468" y="2135"/>
                    <a:pt x="1301" y="1301"/>
                  </a:cubicBezTo>
                  <a:cubicBezTo>
                    <a:pt x="2135" y="468"/>
                    <a:pt x="3265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47874" cy="2764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425160" y="-212144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2" y="0"/>
                </a:lnTo>
                <a:lnTo>
                  <a:pt x="3667332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49325" y="7794016"/>
            <a:ext cx="6921795" cy="4114800"/>
          </a:xfrm>
          <a:custGeom>
            <a:avLst/>
            <a:gdLst/>
            <a:ahLst/>
            <a:cxnLst/>
            <a:rect l="l" t="t" r="r" b="b"/>
            <a:pathLst>
              <a:path w="6921795" h="4114800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5736369" y="1264470"/>
            <a:ext cx="1647237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1070A"/>
                </a:solidFill>
                <a:latin typeface="Carelia"/>
              </a:rPr>
              <a:t>int main()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0256" y="2255070"/>
            <a:ext cx="17587488" cy="3051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The main function that acts as the entry point for the program.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Initializes an array of User structs (users) and sets up variables for the number of users and the currently logged-in user.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Reads song data from a CSV file into the global song list.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Enters a loop presenting the user with a menu of options and executing the selected operation.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Options include login, signup, playlist management, playback control, song recommendation, and more.</a:t>
            </a:r>
          </a:p>
          <a:p>
            <a:pPr marL="535834" lvl="1" indent="-267917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 Each option corresponds to a case in a switch statement, and the appropriate function is called for each case.</a:t>
            </a:r>
          </a:p>
          <a:p>
            <a:pPr marL="535834" lvl="1" indent="-267917" algn="l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The loop continues until the user chooses to exit the program.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0234" y="4274503"/>
            <a:ext cx="692753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Microsoft Office PowerPoint</Application>
  <PresentationFormat>Custom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Canva Sans Bold</vt:lpstr>
      <vt:lpstr>Dosis</vt:lpstr>
      <vt:lpstr>Carelia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Colorful Healthy Diet Presentation</dc:title>
  <cp:lastModifiedBy>Jagadisha Bhat</cp:lastModifiedBy>
  <cp:revision>2</cp:revision>
  <dcterms:created xsi:type="dcterms:W3CDTF">2006-08-16T00:00:00Z</dcterms:created>
  <dcterms:modified xsi:type="dcterms:W3CDTF">2023-11-23T15:54:30Z</dcterms:modified>
  <dc:identifier>DAF0MlaWXZA</dc:identifier>
</cp:coreProperties>
</file>