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62" r:id="rId9"/>
    <p:sldId id="263" r:id="rId10"/>
    <p:sldId id="272" r:id="rId11"/>
    <p:sldId id="264" r:id="rId12"/>
    <p:sldId id="265" r:id="rId13"/>
    <p:sldId id="266" r:id="rId14"/>
    <p:sldId id="268" r:id="rId15"/>
    <p:sldId id="269" r:id="rId16"/>
    <p:sldId id="270"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54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31B802A-7829-45BB-BFE3-AD8131E9BA0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B802A-7829-45BB-BFE3-AD8131E9BA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B802A-7829-45BB-BFE3-AD8131E9BA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B802A-7829-45BB-BFE3-AD8131E9BA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B802A-7829-45BB-BFE3-AD8131E9BA0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B802A-7829-45BB-BFE3-AD8131E9BA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B802A-7829-45BB-BFE3-AD8131E9BA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B802A-7829-45BB-BFE3-AD8131E9BA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B802A-7829-45BB-BFE3-AD8131E9BA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B802A-7829-45BB-BFE3-AD8131E9BA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1B460C-8BB4-4AF6-9749-AEDF45912C31}"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31B802A-7829-45BB-BFE3-AD8131E9BA0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1B460C-8BB4-4AF6-9749-AEDF45912C31}" type="datetimeFigureOut">
              <a:rPr lang="en-US" smtClean="0"/>
              <a:pPr/>
              <a:t>12/18/2020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1B802A-7829-45BB-BFE3-AD8131E9BA0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7"/>
            <a:ext cx="7772400" cy="1571635"/>
          </a:xfrm>
        </p:spPr>
        <p:txBody>
          <a:bodyPr>
            <a:noAutofit/>
          </a:bodyPr>
          <a:lstStyle/>
          <a:p>
            <a:pPr algn="just"/>
            <a:r>
              <a:rPr lang="en-US" sz="3600" dirty="0" smtClean="0"/>
              <a:t>USE OF ARTIFICIAL INTELLIGENCE IN EMOTION RECOGNITION BY ENSEMBLE BASED MULTILEVEL CLASSIFICATION</a:t>
            </a:r>
            <a:endParaRPr lang="en-US" sz="3600" dirty="0"/>
          </a:p>
        </p:txBody>
      </p:sp>
      <p:sp>
        <p:nvSpPr>
          <p:cNvPr id="3" name="Subtitle 2"/>
          <p:cNvSpPr>
            <a:spLocks noGrp="1"/>
          </p:cNvSpPr>
          <p:nvPr>
            <p:ph type="subTitle" idx="1"/>
          </p:nvPr>
        </p:nvSpPr>
        <p:spPr>
          <a:xfrm>
            <a:off x="1371600" y="5072074"/>
            <a:ext cx="6400800" cy="1428760"/>
          </a:xfrm>
        </p:spPr>
        <p:txBody>
          <a:bodyPr>
            <a:normAutofit/>
          </a:bodyPr>
          <a:lstStyle/>
          <a:p>
            <a:r>
              <a:rPr lang="en-IN" sz="2200" dirty="0" smtClean="0">
                <a:solidFill>
                  <a:schemeClr val="tx1"/>
                </a:solidFill>
                <a:latin typeface="Times New Roman" pitchFamily="18" charset="0"/>
                <a:cs typeface="Times New Roman" pitchFamily="18" charset="0"/>
              </a:rPr>
              <a:t>PRESENTED BY:</a:t>
            </a:r>
          </a:p>
          <a:p>
            <a:r>
              <a:rPr lang="en-IN" sz="2200" dirty="0" smtClean="0">
                <a:solidFill>
                  <a:schemeClr val="tx1"/>
                </a:solidFill>
                <a:latin typeface="Times New Roman" pitchFamily="18" charset="0"/>
                <a:cs typeface="Times New Roman" pitchFamily="18" charset="0"/>
              </a:rPr>
              <a:t>RISHABH TIWARI, PAPER ID: 244</a:t>
            </a:r>
          </a:p>
          <a:p>
            <a:r>
              <a:rPr lang="en-IN" sz="2200" dirty="0" smtClean="0">
                <a:solidFill>
                  <a:schemeClr val="tx1"/>
                </a:solidFill>
                <a:latin typeface="Times New Roman" pitchFamily="18" charset="0"/>
                <a:cs typeface="Times New Roman" pitchFamily="18" charset="0"/>
              </a:rPr>
              <a:t>GLA UNIVERSITY, MATHURA, INDIA</a:t>
            </a:r>
            <a:endParaRPr lang="en-US" sz="2200" dirty="0">
              <a:solidFill>
                <a:schemeClr val="tx1"/>
              </a:solidFill>
              <a:latin typeface="Times New Roman" pitchFamily="18" charset="0"/>
              <a:cs typeface="Times New Roman" pitchFamily="18" charset="0"/>
            </a:endParaRPr>
          </a:p>
        </p:txBody>
      </p:sp>
      <p:cxnSp>
        <p:nvCxnSpPr>
          <p:cNvPr id="5" name="Straight Connector 4"/>
          <p:cNvCxnSpPr/>
          <p:nvPr/>
        </p:nvCxnSpPr>
        <p:spPr>
          <a:xfrm>
            <a:off x="785786" y="4786322"/>
            <a:ext cx="7643866" cy="1588"/>
          </a:xfrm>
          <a:prstGeom prst="line">
            <a:avLst/>
          </a:prstGeom>
        </p:spPr>
        <p:style>
          <a:lnRef idx="3">
            <a:schemeClr val="accent6"/>
          </a:lnRef>
          <a:fillRef idx="0">
            <a:schemeClr val="accent6"/>
          </a:fillRef>
          <a:effectRef idx="2">
            <a:schemeClr val="accent6"/>
          </a:effectRef>
          <a:fontRef idx="minor">
            <a:schemeClr val="tx1"/>
          </a:fontRef>
        </p:style>
      </p:cxnSp>
      <p:sp>
        <p:nvSpPr>
          <p:cNvPr id="4" name="TextBox 3"/>
          <p:cNvSpPr txBox="1"/>
          <p:nvPr/>
        </p:nvSpPr>
        <p:spPr>
          <a:xfrm>
            <a:off x="107504" y="4317492"/>
            <a:ext cx="8928992" cy="369332"/>
          </a:xfrm>
          <a:prstGeom prst="rect">
            <a:avLst/>
          </a:prstGeom>
          <a:noFill/>
        </p:spPr>
        <p:txBody>
          <a:bodyPr wrap="square" rtlCol="0">
            <a:spAutoFit/>
          </a:bodyPr>
          <a:lstStyle/>
          <a:p>
            <a:r>
              <a:rPr lang="en-IN" dirty="0" smtClean="0"/>
              <a:t>Authors: Sandeep Rathor, </a:t>
            </a:r>
            <a:r>
              <a:rPr lang="en-US" dirty="0" err="1"/>
              <a:t>Megha</a:t>
            </a:r>
            <a:r>
              <a:rPr lang="en-US" dirty="0"/>
              <a:t> </a:t>
            </a:r>
            <a:r>
              <a:rPr lang="en-US" dirty="0" err="1" smtClean="0"/>
              <a:t>Kansal</a:t>
            </a:r>
            <a:r>
              <a:rPr lang="en-US" dirty="0" smtClean="0"/>
              <a:t>, </a:t>
            </a:r>
            <a:r>
              <a:rPr lang="en-US" dirty="0"/>
              <a:t>Mansi </a:t>
            </a:r>
            <a:r>
              <a:rPr lang="en-US" dirty="0" err="1" smtClean="0"/>
              <a:t>Verma</a:t>
            </a:r>
            <a:r>
              <a:rPr lang="en-US" dirty="0" smtClean="0"/>
              <a:t>, </a:t>
            </a:r>
            <a:r>
              <a:rPr lang="en-US" dirty="0" err="1"/>
              <a:t>Madhav</a:t>
            </a:r>
            <a:r>
              <a:rPr lang="en-US" dirty="0"/>
              <a:t> </a:t>
            </a:r>
            <a:r>
              <a:rPr lang="en-US" dirty="0" smtClean="0"/>
              <a:t>Garg</a:t>
            </a:r>
            <a:r>
              <a:rPr lang="en-US" baseline="30000" dirty="0"/>
              <a:t> </a:t>
            </a:r>
            <a:r>
              <a:rPr lang="en-US" dirty="0" smtClean="0"/>
              <a:t>and </a:t>
            </a:r>
            <a:r>
              <a:rPr lang="en-US" dirty="0" err="1"/>
              <a:t>Rishabh</a:t>
            </a:r>
            <a:r>
              <a:rPr lang="en-US" dirty="0"/>
              <a:t> </a:t>
            </a:r>
            <a:r>
              <a:rPr lang="en-US" dirty="0" smtClean="0"/>
              <a:t>Tiwari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RESULT AND DISCUSSIONS CONT’D...</a:t>
            </a:r>
            <a:endParaRPr lang="en-US" sz="3400" dirty="0">
              <a:solidFill>
                <a:srgbClr val="C00000"/>
              </a:solidFill>
            </a:endParaRPr>
          </a:p>
        </p:txBody>
      </p:sp>
      <p:sp>
        <p:nvSpPr>
          <p:cNvPr id="5" name="Content Placeholder 4"/>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For better accuracy, different ensemble model are used to detect speech emotion.</a:t>
            </a:r>
          </a:p>
          <a:p>
            <a:pPr algn="just"/>
            <a:r>
              <a:rPr lang="en-IN" sz="2200" dirty="0" smtClean="0">
                <a:latin typeface="Times New Roman" pitchFamily="18" charset="0"/>
                <a:cs typeface="Times New Roman" pitchFamily="18" charset="0"/>
              </a:rPr>
              <a:t>The result of best three is:</a:t>
            </a:r>
          </a:p>
          <a:p>
            <a:pPr algn="just"/>
            <a:endParaRPr lang="en-IN" sz="2200" dirty="0" smtClean="0">
              <a:latin typeface="Times New Roman" pitchFamily="18" charset="0"/>
              <a:cs typeface="Times New Roman" pitchFamily="18" charset="0"/>
            </a:endParaRPr>
          </a:p>
          <a:p>
            <a:pPr algn="just"/>
            <a:endParaRPr lang="en-IN" sz="2200" dirty="0" smtClean="0">
              <a:latin typeface="Times New Roman" pitchFamily="18" charset="0"/>
              <a:cs typeface="Times New Roman" pitchFamily="18" charset="0"/>
            </a:endParaRPr>
          </a:p>
          <a:p>
            <a:pPr algn="just"/>
            <a:endParaRPr lang="en-IN" sz="2200" dirty="0" smtClean="0">
              <a:latin typeface="Times New Roman" pitchFamily="18" charset="0"/>
              <a:cs typeface="Times New Roman" pitchFamily="18" charset="0"/>
            </a:endParaRPr>
          </a:p>
          <a:p>
            <a:pPr algn="just"/>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The final classification model gives an accuracy of 88%.</a:t>
            </a:r>
          </a:p>
        </p:txBody>
      </p:sp>
      <p:pic>
        <p:nvPicPr>
          <p:cNvPr id="6" name="Picture 5" descr="training.PNG"/>
          <p:cNvPicPr>
            <a:picLocks noChangeAspect="1"/>
          </p:cNvPicPr>
          <p:nvPr/>
        </p:nvPicPr>
        <p:blipFill>
          <a:blip r:embed="rId2"/>
          <a:stretch>
            <a:fillRect/>
          </a:stretch>
        </p:blipFill>
        <p:spPr>
          <a:xfrm>
            <a:off x="1785918" y="3286124"/>
            <a:ext cx="5643602" cy="10001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sting.PNG"/>
          <p:cNvPicPr>
            <a:picLocks noChangeAspect="1"/>
          </p:cNvPicPr>
          <p:nvPr/>
        </p:nvPicPr>
        <p:blipFill>
          <a:blip r:embed="rId2"/>
          <a:stretch>
            <a:fillRect/>
          </a:stretch>
        </p:blipFill>
        <p:spPr>
          <a:xfrm>
            <a:off x="357159" y="1357298"/>
            <a:ext cx="6000792" cy="1562235"/>
          </a:xfrm>
          <a:prstGeom prst="rect">
            <a:avLst/>
          </a:prstGeom>
        </p:spPr>
      </p:pic>
      <p:sp>
        <p:nvSpPr>
          <p:cNvPr id="3" name="TextBox 2"/>
          <p:cNvSpPr txBox="1"/>
          <p:nvPr/>
        </p:nvSpPr>
        <p:spPr>
          <a:xfrm>
            <a:off x="6786578" y="1785926"/>
            <a:ext cx="2000264" cy="646331"/>
          </a:xfrm>
          <a:prstGeom prst="rect">
            <a:avLst/>
          </a:prstGeom>
          <a:noFill/>
        </p:spPr>
        <p:txBody>
          <a:bodyPr wrap="square" rtlCol="0">
            <a:spAutoFit/>
          </a:bodyPr>
          <a:lstStyle/>
          <a:p>
            <a:r>
              <a:rPr lang="en-IN" dirty="0" smtClean="0"/>
              <a:t>Confusion matrix for test data</a:t>
            </a:r>
            <a:endParaRPr lang="en-US" dirty="0"/>
          </a:p>
        </p:txBody>
      </p:sp>
      <p:pic>
        <p:nvPicPr>
          <p:cNvPr id="4" name="Picture 3" descr="compare.PNG"/>
          <p:cNvPicPr>
            <a:picLocks noChangeAspect="1"/>
          </p:cNvPicPr>
          <p:nvPr/>
        </p:nvPicPr>
        <p:blipFill>
          <a:blip r:embed="rId3"/>
          <a:stretch>
            <a:fillRect/>
          </a:stretch>
        </p:blipFill>
        <p:spPr>
          <a:xfrm>
            <a:off x="1000100" y="3643314"/>
            <a:ext cx="4938188" cy="2446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6357950" y="4429132"/>
            <a:ext cx="2476703" cy="646331"/>
          </a:xfrm>
          <a:prstGeom prst="rect">
            <a:avLst/>
          </a:prstGeom>
          <a:noFill/>
        </p:spPr>
        <p:txBody>
          <a:bodyPr wrap="square" rtlCol="0">
            <a:spAutoFit/>
          </a:bodyPr>
          <a:lstStyle/>
          <a:p>
            <a:r>
              <a:rPr lang="en-IN" dirty="0" smtClean="0"/>
              <a:t>Accuracy comparison for different models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Conclusion</a:t>
            </a:r>
            <a:endParaRPr lang="en-US" sz="3400" dirty="0">
              <a:solidFill>
                <a:srgbClr val="C00000"/>
              </a:solidFill>
            </a:endParaRPr>
          </a:p>
        </p:txBody>
      </p:sp>
      <p:sp>
        <p:nvSpPr>
          <p:cNvPr id="3" name="Content Placeholder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In the above study we performed the Speech Emotion Recognition using four classifier MLP, KNN, SVM, Random Forest and Voting classifier to classify the emotions that are present in our dataset.</a:t>
            </a:r>
          </a:p>
          <a:p>
            <a:pPr algn="just"/>
            <a:r>
              <a:rPr lang="en-IN" sz="2200" dirty="0" smtClean="0">
                <a:latin typeface="Times New Roman" pitchFamily="18" charset="0"/>
                <a:cs typeface="Times New Roman" pitchFamily="18" charset="0"/>
              </a:rPr>
              <a:t>The best accuracy of 90% is achieved using a proposed ensemble based model.</a:t>
            </a:r>
            <a:endParaRPr lang="en-US" sz="2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REFERENCES</a:t>
            </a:r>
            <a:endParaRPr lang="en-US" sz="3400" dirty="0">
              <a:solidFill>
                <a:srgbClr val="C00000"/>
              </a:solidFill>
            </a:endParaRPr>
          </a:p>
        </p:txBody>
      </p:sp>
      <p:sp>
        <p:nvSpPr>
          <p:cNvPr id="3" name="Content Placeholder 2"/>
          <p:cNvSpPr>
            <a:spLocks noGrp="1"/>
          </p:cNvSpPr>
          <p:nvPr>
            <p:ph idx="1"/>
          </p:nvPr>
        </p:nvSpPr>
        <p:spPr>
          <a:xfrm>
            <a:off x="395536" y="1700808"/>
            <a:ext cx="8229600" cy="4968552"/>
          </a:xfrm>
        </p:spPr>
        <p:txBody>
          <a:bodyPr>
            <a:normAutofit fontScale="92500" lnSpcReduction="20000"/>
          </a:bodyPr>
          <a:lstStyle/>
          <a:p>
            <a:pPr marL="0" indent="0" algn="just">
              <a:lnSpc>
                <a:spcPct val="150000"/>
              </a:lnSpc>
              <a:buNone/>
            </a:pPr>
            <a:r>
              <a:rPr lang="en-US" sz="2100" dirty="0" smtClean="0">
                <a:latin typeface="Times New Roman" pitchFamily="18" charset="0"/>
                <a:cs typeface="Times New Roman" pitchFamily="18" charset="0"/>
              </a:rPr>
              <a:t>[1] </a:t>
            </a:r>
            <a:r>
              <a:rPr lang="en-US" sz="2100" dirty="0" err="1">
                <a:latin typeface="Times New Roman" pitchFamily="18" charset="0"/>
                <a:cs typeface="Times New Roman" pitchFamily="18" charset="0"/>
              </a:rPr>
              <a:t>Akçay</a:t>
            </a:r>
            <a:r>
              <a:rPr lang="en-US" sz="2100" dirty="0">
                <a:latin typeface="Times New Roman" pitchFamily="18" charset="0"/>
                <a:cs typeface="Times New Roman" pitchFamily="18" charset="0"/>
              </a:rPr>
              <a:t>, M. B., &amp; </a:t>
            </a:r>
            <a:r>
              <a:rPr lang="en-US" sz="2100" dirty="0" err="1">
                <a:latin typeface="Times New Roman" pitchFamily="18" charset="0"/>
                <a:cs typeface="Times New Roman" pitchFamily="18" charset="0"/>
              </a:rPr>
              <a:t>Oğuz</a:t>
            </a:r>
            <a:r>
              <a:rPr lang="en-US" sz="2100" dirty="0">
                <a:latin typeface="Times New Roman" pitchFamily="18" charset="0"/>
                <a:cs typeface="Times New Roman" pitchFamily="18" charset="0"/>
              </a:rPr>
              <a:t>, K. (2020). Speech emotion recognition: Emotional models, databases, features, preprocessing methods, supporting modalities, and classifiers. Speech Communication, 116, 56-76</a:t>
            </a:r>
            <a:r>
              <a:rPr lang="en-US" sz="2100" dirty="0" smtClean="0">
                <a:latin typeface="Times New Roman" pitchFamily="18" charset="0"/>
                <a:cs typeface="Times New Roman" pitchFamily="18" charset="0"/>
              </a:rPr>
              <a:t>. </a:t>
            </a:r>
          </a:p>
          <a:p>
            <a:pPr marL="0" indent="0" algn="just">
              <a:lnSpc>
                <a:spcPct val="150000"/>
              </a:lnSpc>
              <a:buNone/>
            </a:pPr>
            <a:r>
              <a:rPr lang="en-US" sz="2100" dirty="0" smtClean="0">
                <a:latin typeface="Times New Roman" pitchFamily="18" charset="0"/>
                <a:cs typeface="Times New Roman" pitchFamily="18" charset="0"/>
              </a:rPr>
              <a:t>[2] </a:t>
            </a:r>
            <a:r>
              <a:rPr lang="en-US" sz="2100" dirty="0" err="1" smtClean="0">
                <a:latin typeface="Times New Roman" pitchFamily="18" charset="0"/>
                <a:cs typeface="Times New Roman" pitchFamily="18" charset="0"/>
              </a:rPr>
              <a:t>Kerkeni</a:t>
            </a:r>
            <a:r>
              <a:rPr lang="en-US" sz="2100" dirty="0">
                <a:latin typeface="Times New Roman" pitchFamily="18" charset="0"/>
                <a:cs typeface="Times New Roman" pitchFamily="18" charset="0"/>
              </a:rPr>
              <a:t>, L., </a:t>
            </a:r>
            <a:r>
              <a:rPr lang="en-US" sz="2100" dirty="0" err="1">
                <a:latin typeface="Times New Roman" pitchFamily="18" charset="0"/>
                <a:cs typeface="Times New Roman" pitchFamily="18" charset="0"/>
              </a:rPr>
              <a:t>Serrestou</a:t>
            </a:r>
            <a:r>
              <a:rPr lang="en-US" sz="2100" dirty="0">
                <a:latin typeface="Times New Roman" pitchFamily="18" charset="0"/>
                <a:cs typeface="Times New Roman" pitchFamily="18" charset="0"/>
              </a:rPr>
              <a:t>, Y., </a:t>
            </a:r>
            <a:r>
              <a:rPr lang="en-US" sz="2100" dirty="0" err="1">
                <a:latin typeface="Times New Roman" pitchFamily="18" charset="0"/>
                <a:cs typeface="Times New Roman" pitchFamily="18" charset="0"/>
              </a:rPr>
              <a:t>Mbarki</a:t>
            </a:r>
            <a:r>
              <a:rPr lang="en-US" sz="2100" dirty="0">
                <a:latin typeface="Times New Roman" pitchFamily="18" charset="0"/>
                <a:cs typeface="Times New Roman" pitchFamily="18" charset="0"/>
              </a:rPr>
              <a:t>, M., </a:t>
            </a:r>
            <a:r>
              <a:rPr lang="en-US" sz="2100" dirty="0" err="1">
                <a:latin typeface="Times New Roman" pitchFamily="18" charset="0"/>
                <a:cs typeface="Times New Roman" pitchFamily="18" charset="0"/>
              </a:rPr>
              <a:t>Raoof</a:t>
            </a:r>
            <a:r>
              <a:rPr lang="en-US" sz="2100" dirty="0">
                <a:latin typeface="Times New Roman" pitchFamily="18" charset="0"/>
                <a:cs typeface="Times New Roman" pitchFamily="18" charset="0"/>
              </a:rPr>
              <a:t>, K., </a:t>
            </a:r>
            <a:r>
              <a:rPr lang="en-US" sz="2100" dirty="0" err="1">
                <a:latin typeface="Times New Roman" pitchFamily="18" charset="0"/>
                <a:cs typeface="Times New Roman" pitchFamily="18" charset="0"/>
              </a:rPr>
              <a:t>Mahjoub</a:t>
            </a:r>
            <a:r>
              <a:rPr lang="en-US" sz="2100" dirty="0">
                <a:latin typeface="Times New Roman" pitchFamily="18" charset="0"/>
                <a:cs typeface="Times New Roman" pitchFamily="18" charset="0"/>
              </a:rPr>
              <a:t>, M. A., &amp; </a:t>
            </a:r>
            <a:r>
              <a:rPr lang="en-US" sz="2100" dirty="0" err="1">
                <a:latin typeface="Times New Roman" pitchFamily="18" charset="0"/>
                <a:cs typeface="Times New Roman" pitchFamily="18" charset="0"/>
              </a:rPr>
              <a:t>Cleder</a:t>
            </a:r>
            <a:r>
              <a:rPr lang="en-US" sz="2100" dirty="0">
                <a:latin typeface="Times New Roman" pitchFamily="18" charset="0"/>
                <a:cs typeface="Times New Roman" pitchFamily="18" charset="0"/>
              </a:rPr>
              <a:t>, C. (2019). Automatic Speech Emotion Recognition Using Machine Learning. In Social Media and Machine Learning. </a:t>
            </a:r>
            <a:r>
              <a:rPr lang="en-US" sz="2100" dirty="0" err="1">
                <a:latin typeface="Times New Roman" pitchFamily="18" charset="0"/>
                <a:cs typeface="Times New Roman" pitchFamily="18" charset="0"/>
              </a:rPr>
              <a:t>IntechOpen</a:t>
            </a:r>
            <a:r>
              <a:rPr lang="en-US" sz="2100" dirty="0">
                <a:latin typeface="Times New Roman" pitchFamily="18" charset="0"/>
                <a:cs typeface="Times New Roman" pitchFamily="18" charset="0"/>
              </a:rPr>
              <a:t>.</a:t>
            </a:r>
          </a:p>
          <a:p>
            <a:pPr marL="0" indent="0" algn="just">
              <a:lnSpc>
                <a:spcPct val="150000"/>
              </a:lnSpc>
              <a:buNone/>
            </a:pPr>
            <a:r>
              <a:rPr lang="en-US" sz="2100" dirty="0">
                <a:latin typeface="Times New Roman" pitchFamily="18" charset="0"/>
                <a:cs typeface="Times New Roman" pitchFamily="18" charset="0"/>
              </a:rPr>
              <a:t>[</a:t>
            </a:r>
            <a:r>
              <a:rPr lang="en-US" sz="2100" dirty="0" smtClean="0">
                <a:latin typeface="Times New Roman" pitchFamily="18" charset="0"/>
                <a:cs typeface="Times New Roman" pitchFamily="18" charset="0"/>
              </a:rPr>
              <a:t>3] De </a:t>
            </a:r>
            <a:r>
              <a:rPr lang="en-US" sz="2100" dirty="0">
                <a:latin typeface="Times New Roman" pitchFamily="18" charset="0"/>
                <a:cs typeface="Times New Roman" pitchFamily="18" charset="0"/>
              </a:rPr>
              <a:t>Silva, L. C., &amp; Ng, P. C. (2000). Bimodal emotion recognition. In Proceedings Fourth IEEE International Conference on Automatic Face and Gesture Recognition (Cat. No. PR00580) (pp. 332-335). IEEE..</a:t>
            </a:r>
          </a:p>
          <a:p>
            <a:pPr marL="0" indent="0" algn="just">
              <a:lnSpc>
                <a:spcPct val="150000"/>
              </a:lnSpc>
              <a:buNone/>
            </a:pPr>
            <a:r>
              <a:rPr lang="en-US" sz="2100" dirty="0" smtClean="0">
                <a:latin typeface="Times New Roman" pitchFamily="18" charset="0"/>
                <a:cs typeface="Times New Roman" pitchFamily="18" charset="0"/>
              </a:rPr>
              <a:t>[4] Liu</a:t>
            </a:r>
            <a:r>
              <a:rPr lang="en-US" sz="2100" dirty="0">
                <a:latin typeface="Times New Roman" pitchFamily="18" charset="0"/>
                <a:cs typeface="Times New Roman" pitchFamily="18" charset="0"/>
              </a:rPr>
              <a:t>, Z. T., Wu, M., Cao, W. H., Mao, J. W., Xu, J. P., &amp; Tan, G. Z. (2018). Speech emotion recognition based on feature selection and extreme learning machine decision tree. </a:t>
            </a:r>
            <a:r>
              <a:rPr lang="en-US" sz="2100" dirty="0" err="1">
                <a:latin typeface="Times New Roman" pitchFamily="18" charset="0"/>
                <a:cs typeface="Times New Roman" pitchFamily="18" charset="0"/>
              </a:rPr>
              <a:t>Neurocomputing</a:t>
            </a:r>
            <a:r>
              <a:rPr lang="en-US" sz="2100" dirty="0">
                <a:latin typeface="Times New Roman" pitchFamily="18" charset="0"/>
                <a:cs typeface="Times New Roman" pitchFamily="18" charset="0"/>
              </a:rPr>
              <a:t>, 273, 271-280.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640960" cy="4389120"/>
          </a:xfrm>
        </p:spPr>
        <p:txBody>
          <a:bodyPr>
            <a:noAutofit/>
          </a:bodyPr>
          <a:lstStyle/>
          <a:p>
            <a:pPr marL="0" lvl="0" indent="0" algn="just">
              <a:lnSpc>
                <a:spcPct val="114000"/>
              </a:lnSpc>
              <a:spcBef>
                <a:spcPts val="0"/>
              </a:spcBef>
              <a:buNone/>
            </a:pPr>
            <a:r>
              <a:rPr lang="en-US" sz="2100" dirty="0" smtClean="0"/>
              <a:t>[5] Liu</a:t>
            </a:r>
            <a:r>
              <a:rPr lang="en-US" sz="2100" dirty="0"/>
              <a:t>, Z. T., </a:t>
            </a:r>
            <a:r>
              <a:rPr lang="en-US" sz="2100" dirty="0" err="1"/>
              <a:t>Xie</a:t>
            </a:r>
            <a:r>
              <a:rPr lang="en-US" sz="2100" dirty="0"/>
              <a:t>, Q., Wu, M., Cao, W. H., Mei, Y., &amp; Mao, J. W. (2018). Speech emotion recognition based on an improved brain emotion learning model. </a:t>
            </a:r>
            <a:r>
              <a:rPr lang="en-US" sz="2100" dirty="0" err="1"/>
              <a:t>Neurocomputing</a:t>
            </a:r>
            <a:r>
              <a:rPr lang="en-US" sz="2100" dirty="0"/>
              <a:t>, 309, </a:t>
            </a:r>
            <a:r>
              <a:rPr lang="en-US" sz="2100" dirty="0" smtClean="0"/>
              <a:t>145-156.</a:t>
            </a:r>
            <a:endParaRPr lang="en-IN" sz="2100" dirty="0"/>
          </a:p>
          <a:p>
            <a:pPr marL="0" lvl="0" indent="0" algn="just">
              <a:lnSpc>
                <a:spcPct val="114000"/>
              </a:lnSpc>
              <a:spcBef>
                <a:spcPts val="0"/>
              </a:spcBef>
              <a:buNone/>
            </a:pPr>
            <a:r>
              <a:rPr lang="en-IN" sz="2100" dirty="0" smtClean="0"/>
              <a:t>[6] </a:t>
            </a:r>
            <a:r>
              <a:rPr lang="en-US" sz="2100" dirty="0" err="1" smtClean="0"/>
              <a:t>Renjith</a:t>
            </a:r>
            <a:r>
              <a:rPr lang="en-US" sz="2100" dirty="0"/>
              <a:t>, S., &amp; </a:t>
            </a:r>
            <a:r>
              <a:rPr lang="en-US" sz="2100" dirty="0" err="1"/>
              <a:t>Manju</a:t>
            </a:r>
            <a:r>
              <a:rPr lang="en-US" sz="2100" dirty="0"/>
              <a:t>, K. G. (2017). Speech based emotion recognition in Tamil and Telugu using LPCC and </a:t>
            </a:r>
            <a:r>
              <a:rPr lang="en-US" sz="2100" dirty="0" err="1"/>
              <a:t>hurst</a:t>
            </a:r>
            <a:r>
              <a:rPr lang="en-US" sz="2100" dirty="0"/>
              <a:t> parameters—a </a:t>
            </a:r>
            <a:r>
              <a:rPr lang="en-US" sz="2100" dirty="0" err="1"/>
              <a:t>comparitive</a:t>
            </a:r>
            <a:r>
              <a:rPr lang="en-US" sz="2100" dirty="0"/>
              <a:t> study using KNN and ANN classifiers. In 2017 International conference on circuit, power and computing technologies (ICCPCT) (pp. 1-6). IEEE.</a:t>
            </a:r>
            <a:endParaRPr lang="en-IN" sz="2100" dirty="0"/>
          </a:p>
          <a:p>
            <a:pPr marL="0" lvl="0" indent="0" algn="just">
              <a:lnSpc>
                <a:spcPct val="114000"/>
              </a:lnSpc>
              <a:spcBef>
                <a:spcPts val="0"/>
              </a:spcBef>
              <a:buNone/>
            </a:pPr>
            <a:r>
              <a:rPr lang="en-US" sz="2100" dirty="0" smtClean="0"/>
              <a:t>[7] Khan</a:t>
            </a:r>
            <a:r>
              <a:rPr lang="en-US" sz="2100" dirty="0"/>
              <a:t>, A., &amp; Roy, U. K. (2017). Emotion recognition using </a:t>
            </a:r>
            <a:r>
              <a:rPr lang="en-US" sz="2100" dirty="0" err="1"/>
              <a:t>prosodie</a:t>
            </a:r>
            <a:r>
              <a:rPr lang="en-US" sz="2100" dirty="0"/>
              <a:t> and spectral features of speech and Naïve Bayes Classifier. In 2017 international conference on wireless communications, signal processing and networking (</a:t>
            </a:r>
            <a:r>
              <a:rPr lang="en-US" sz="2100" dirty="0" err="1"/>
              <a:t>WiSPNET</a:t>
            </a:r>
            <a:r>
              <a:rPr lang="en-US" sz="2100" dirty="0"/>
              <a:t>) (pp. 1017-1021). IEEE.</a:t>
            </a:r>
            <a:endParaRPr lang="en-IN" sz="2100" dirty="0"/>
          </a:p>
          <a:p>
            <a:pPr marL="0" lvl="0" indent="0" algn="just">
              <a:lnSpc>
                <a:spcPct val="114000"/>
              </a:lnSpc>
              <a:spcBef>
                <a:spcPts val="0"/>
              </a:spcBef>
              <a:buNone/>
            </a:pPr>
            <a:r>
              <a:rPr lang="en-US" sz="2100" dirty="0" smtClean="0"/>
              <a:t>[8] </a:t>
            </a:r>
            <a:r>
              <a:rPr lang="en-US" sz="2100" dirty="0" err="1" smtClean="0"/>
              <a:t>Rajasekhar</a:t>
            </a:r>
            <a:r>
              <a:rPr lang="en-US" sz="2100" dirty="0"/>
              <a:t>, A., &amp; </a:t>
            </a:r>
            <a:r>
              <a:rPr lang="en-US" sz="2100" dirty="0" err="1"/>
              <a:t>Hota</a:t>
            </a:r>
            <a:r>
              <a:rPr lang="en-US" sz="2100" dirty="0"/>
              <a:t>, M. K. (2018, April). A study of speech, speaker and emotion recognition using Mel frequency </a:t>
            </a:r>
            <a:r>
              <a:rPr lang="en-US" sz="2100" dirty="0" err="1"/>
              <a:t>cepstrum</a:t>
            </a:r>
            <a:r>
              <a:rPr lang="en-US" sz="2100" dirty="0"/>
              <a:t> coefficients and support vector machines. In 2018 International Conference on Communication and Signal Processing (ICCSP) (pp. 0114-0118). IEEE.</a:t>
            </a:r>
            <a:endParaRPr lang="en-IN" sz="2100" dirty="0"/>
          </a:p>
          <a:p>
            <a:pPr>
              <a:lnSpc>
                <a:spcPct val="114000"/>
              </a:lnSpc>
              <a:spcBef>
                <a:spcPts val="0"/>
              </a:spcBef>
            </a:pPr>
            <a:endParaRPr lang="en-IN" sz="2100" dirty="0"/>
          </a:p>
        </p:txBody>
      </p:sp>
    </p:spTree>
    <p:extLst>
      <p:ext uri="{BB962C8B-B14F-4D97-AF65-F5344CB8AC3E}">
        <p14:creationId xmlns:p14="http://schemas.microsoft.com/office/powerpoint/2010/main" xmlns="" val="112051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229600" cy="4389120"/>
          </a:xfrm>
        </p:spPr>
        <p:txBody>
          <a:bodyPr>
            <a:noAutofit/>
          </a:bodyPr>
          <a:lstStyle/>
          <a:p>
            <a:pPr marL="0" lvl="0" indent="0" algn="just">
              <a:buNone/>
            </a:pPr>
            <a:r>
              <a:rPr lang="en-US" sz="2100" dirty="0" smtClean="0"/>
              <a:t>[9] Li</a:t>
            </a:r>
            <a:r>
              <a:rPr lang="en-US" sz="2100" dirty="0"/>
              <a:t>, Z., Li, J., Ma, S., &amp; Ren, H. (2019, June). Speech Emotion Recognition Based on Residual Neural Network with Different Classifiers. In 2019 IEEE/ACIS 18th International Conference on Computer and Information Science (ICIS) (pp. 186-190). IEEE Computer Society.</a:t>
            </a:r>
            <a:endParaRPr lang="en-IN" sz="2100" dirty="0"/>
          </a:p>
          <a:p>
            <a:pPr marL="0" lvl="0" indent="0" algn="just">
              <a:buNone/>
            </a:pPr>
            <a:r>
              <a:rPr lang="en-US" sz="2100" dirty="0" smtClean="0"/>
              <a:t>[10] A</a:t>
            </a:r>
            <a:r>
              <a:rPr lang="en-US" sz="2100" dirty="0"/>
              <a:t>. Christy, S. </a:t>
            </a:r>
            <a:r>
              <a:rPr lang="en-US" sz="2100" dirty="0" err="1"/>
              <a:t>Vaithyasubramanian</a:t>
            </a:r>
            <a:r>
              <a:rPr lang="en-US" sz="2100" dirty="0"/>
              <a:t>, A. </a:t>
            </a:r>
            <a:r>
              <a:rPr lang="en-US" sz="2100" dirty="0" err="1"/>
              <a:t>Jesudoss</a:t>
            </a:r>
            <a:r>
              <a:rPr lang="en-US" sz="2100" dirty="0"/>
              <a:t> &amp; M. D. </a:t>
            </a:r>
            <a:r>
              <a:rPr lang="en-US" sz="2100" dirty="0" err="1"/>
              <a:t>Anto</a:t>
            </a:r>
            <a:r>
              <a:rPr lang="en-US" sz="2100" dirty="0"/>
              <a:t> </a:t>
            </a:r>
            <a:r>
              <a:rPr lang="en-US" sz="2100" dirty="0" err="1"/>
              <a:t>Praveena</a:t>
            </a:r>
            <a:r>
              <a:rPr lang="en-US" sz="2100" dirty="0"/>
              <a:t> (2020) Multimodal speech emotion recognition and classification using convolutional neural network techniques, International Journal of Speech Technology volume 23.  </a:t>
            </a:r>
            <a:endParaRPr lang="en-IN" sz="2100" dirty="0"/>
          </a:p>
          <a:p>
            <a:pPr marL="0" lvl="0" indent="0" algn="just">
              <a:buNone/>
            </a:pPr>
            <a:r>
              <a:rPr lang="en-US" sz="2100" dirty="0" smtClean="0"/>
              <a:t>[11] </a:t>
            </a:r>
            <a:r>
              <a:rPr lang="en-US" sz="2100" dirty="0" err="1" smtClean="0"/>
              <a:t>Cai</a:t>
            </a:r>
            <a:r>
              <a:rPr lang="en-US" sz="2100" dirty="0"/>
              <a:t>, L., Hu, Y., Dong, J., &amp; Zhou, S. (2019). Audio-Textual Emotion Recognition Based on Improved Neural Networks. Mathematical Problems in Engineering, 2019.</a:t>
            </a:r>
            <a:endParaRPr lang="en-IN" sz="2100" dirty="0"/>
          </a:p>
          <a:p>
            <a:pPr marL="0" lvl="0" indent="0" algn="just">
              <a:buNone/>
            </a:pPr>
            <a:r>
              <a:rPr lang="en-US" sz="2100" dirty="0" smtClean="0"/>
              <a:t>[12] Jain</a:t>
            </a:r>
            <a:r>
              <a:rPr lang="en-US" sz="2100" dirty="0"/>
              <a:t>, M., Narayan, S., </a:t>
            </a:r>
            <a:r>
              <a:rPr lang="en-US" sz="2100" dirty="0" err="1"/>
              <a:t>Balaji</a:t>
            </a:r>
            <a:r>
              <a:rPr lang="en-US" sz="2100" dirty="0"/>
              <a:t>, P., </a:t>
            </a:r>
            <a:r>
              <a:rPr lang="en-US" sz="2100" dirty="0" err="1"/>
              <a:t>Bhowmick</a:t>
            </a:r>
            <a:r>
              <a:rPr lang="en-US" sz="2100" dirty="0"/>
              <a:t>, A., &amp; </a:t>
            </a:r>
            <a:r>
              <a:rPr lang="en-US" sz="2100" dirty="0" err="1"/>
              <a:t>Muthu</a:t>
            </a:r>
            <a:r>
              <a:rPr lang="en-US" sz="2100" dirty="0"/>
              <a:t>, R. K. (2020). Speech Emotion Recognition using Support Vector Machine. </a:t>
            </a:r>
            <a:r>
              <a:rPr lang="en-US" sz="2100" dirty="0" err="1"/>
              <a:t>arXiv</a:t>
            </a:r>
            <a:r>
              <a:rPr lang="en-US" sz="2100" dirty="0"/>
              <a:t> preprint arXiv:2002.07590.</a:t>
            </a:r>
            <a:endParaRPr lang="en-IN" sz="2100" dirty="0"/>
          </a:p>
        </p:txBody>
      </p:sp>
    </p:spTree>
    <p:extLst>
      <p:ext uri="{BB962C8B-B14F-4D97-AF65-F5344CB8AC3E}">
        <p14:creationId xmlns:p14="http://schemas.microsoft.com/office/powerpoint/2010/main" xmlns="" val="68229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628800"/>
            <a:ext cx="8229600" cy="4389120"/>
          </a:xfrm>
        </p:spPr>
        <p:txBody>
          <a:bodyPr/>
          <a:lstStyle/>
          <a:p>
            <a:pPr marL="0" lvl="0" indent="0" algn="just">
              <a:buNone/>
            </a:pPr>
            <a:r>
              <a:rPr lang="en-US" dirty="0" smtClean="0"/>
              <a:t>[13] V</a:t>
            </a:r>
            <a:r>
              <a:rPr lang="en-US" dirty="0"/>
              <a:t>. </a:t>
            </a:r>
            <a:r>
              <a:rPr lang="en-US" dirty="0" err="1"/>
              <a:t>Panayotov</a:t>
            </a:r>
            <a:r>
              <a:rPr lang="en-US" dirty="0"/>
              <a:t>, G. Chen, D. </a:t>
            </a:r>
            <a:r>
              <a:rPr lang="en-US" dirty="0" err="1"/>
              <a:t>Povey</a:t>
            </a:r>
            <a:r>
              <a:rPr lang="en-US" dirty="0"/>
              <a:t>, and S. </a:t>
            </a:r>
            <a:r>
              <a:rPr lang="en-US" dirty="0" err="1"/>
              <a:t>Khudanpur</a:t>
            </a:r>
            <a:r>
              <a:rPr lang="en-US" dirty="0"/>
              <a:t>, “</a:t>
            </a:r>
            <a:r>
              <a:rPr lang="en-US" dirty="0" err="1"/>
              <a:t>Librispeech</a:t>
            </a:r>
            <a:r>
              <a:rPr lang="en-US" dirty="0"/>
              <a:t>: An </a:t>
            </a:r>
            <a:r>
              <a:rPr lang="en-US" dirty="0" err="1"/>
              <a:t>asr</a:t>
            </a:r>
            <a:r>
              <a:rPr lang="en-US" dirty="0"/>
              <a:t> corpus based on public domain audio books,” in </a:t>
            </a:r>
            <a:r>
              <a:rPr lang="en-US" dirty="0" err="1"/>
              <a:t>Librispeech</a:t>
            </a:r>
            <a:r>
              <a:rPr lang="en-US" dirty="0"/>
              <a:t>: An ASR corpus based on public domain audio books, 04 2015, pp. 5206–5210.</a:t>
            </a:r>
            <a:endParaRPr lang="en-IN" dirty="0"/>
          </a:p>
          <a:p>
            <a:pPr marL="0" lvl="0" indent="0" algn="just">
              <a:buNone/>
            </a:pPr>
            <a:r>
              <a:rPr lang="en-US" dirty="0" smtClean="0"/>
              <a:t>[14] Sandeep </a:t>
            </a:r>
            <a:r>
              <a:rPr lang="en-US" dirty="0"/>
              <a:t>Rathor &amp; R.S. Jadon, “Acoustic Domain Classification and Recognition through Ensemble based Multilevel </a:t>
            </a:r>
            <a:r>
              <a:rPr lang="en-US" dirty="0" err="1"/>
              <a:t>Classification”,Journal</a:t>
            </a:r>
            <a:r>
              <a:rPr lang="en-US" dirty="0"/>
              <a:t> of Ambient Intelligence and Humanized Computing (2019), Volume 10, Issue 9, pp 3617–3627.</a:t>
            </a:r>
            <a:endParaRPr lang="en-IN" dirty="0"/>
          </a:p>
        </p:txBody>
      </p:sp>
    </p:spTree>
    <p:extLst>
      <p:ext uri="{BB962C8B-B14F-4D97-AF65-F5344CB8AC3E}">
        <p14:creationId xmlns:p14="http://schemas.microsoft.com/office/powerpoint/2010/main" xmlns="" val="185808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2786058"/>
            <a:ext cx="6858048" cy="1107996"/>
          </a:xfrm>
          <a:prstGeom prst="rect">
            <a:avLst/>
          </a:prstGeom>
          <a:noFill/>
        </p:spPr>
        <p:txBody>
          <a:bodyPr wrap="square" rtlCol="0" anchor="ctr">
            <a:spAutoFit/>
          </a:bodyPr>
          <a:lstStyle/>
          <a:p>
            <a:pPr algn="ctr"/>
            <a:r>
              <a:rPr lang="en-IN" sz="6600" dirty="0" smtClean="0">
                <a:solidFill>
                  <a:srgbClr val="C00000"/>
                </a:solidFill>
                <a:latin typeface="French Script MT" pitchFamily="66" charset="0"/>
              </a:rPr>
              <a:t>Thank You</a:t>
            </a:r>
            <a:endParaRPr lang="en-US" sz="6600" dirty="0">
              <a:solidFill>
                <a:srgbClr val="C00000"/>
              </a:solidFill>
              <a:latin typeface="Frenc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PRESENTATION OUTLINE</a:t>
            </a:r>
            <a:endParaRPr lang="en-US" sz="3400" dirty="0">
              <a:solidFill>
                <a:srgbClr val="C00000"/>
              </a:solidFill>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Introduction</a:t>
            </a:r>
          </a:p>
          <a:p>
            <a:r>
              <a:rPr lang="en-IN" dirty="0" smtClean="0">
                <a:latin typeface="Times New Roman" pitchFamily="18" charset="0"/>
                <a:cs typeface="Times New Roman" pitchFamily="18" charset="0"/>
              </a:rPr>
              <a:t>Related Work</a:t>
            </a:r>
          </a:p>
          <a:p>
            <a:r>
              <a:rPr lang="en-IN" dirty="0" smtClean="0">
                <a:latin typeface="Times New Roman" pitchFamily="18" charset="0"/>
                <a:cs typeface="Times New Roman" pitchFamily="18" charset="0"/>
              </a:rPr>
              <a:t>Proposed Work</a:t>
            </a:r>
          </a:p>
          <a:p>
            <a:r>
              <a:rPr lang="en-IN" dirty="0" smtClean="0">
                <a:latin typeface="Times New Roman" pitchFamily="18" charset="0"/>
                <a:cs typeface="Times New Roman" pitchFamily="18" charset="0"/>
              </a:rPr>
              <a:t>Results and Discussion</a:t>
            </a:r>
          </a:p>
          <a:p>
            <a:r>
              <a:rPr lang="en-IN" dirty="0" smtClean="0">
                <a:latin typeface="Times New Roman" pitchFamily="18" charset="0"/>
                <a:cs typeface="Times New Roman" pitchFamily="18" charset="0"/>
              </a:rPr>
              <a:t>Conclusion</a:t>
            </a:r>
          </a:p>
          <a:p>
            <a:r>
              <a:rPr lang="en-IN"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INTRODUCTION</a:t>
            </a:r>
            <a:endParaRPr lang="en-US" sz="3400" dirty="0">
              <a:solidFill>
                <a:srgbClr val="C00000"/>
              </a:solidFill>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Emotion is a part of communication.</a:t>
            </a:r>
          </a:p>
          <a:p>
            <a:r>
              <a:rPr lang="en-IN" sz="2200" dirty="0" smtClean="0">
                <a:latin typeface="Times New Roman" pitchFamily="18" charset="0"/>
                <a:cs typeface="Times New Roman" pitchFamily="18" charset="0"/>
              </a:rPr>
              <a:t>Humans can detect emotions easily but machines cannot.</a:t>
            </a:r>
          </a:p>
          <a:p>
            <a:r>
              <a:rPr lang="en-IN" sz="2200" dirty="0" smtClean="0">
                <a:latin typeface="Times New Roman" pitchFamily="18" charset="0"/>
                <a:cs typeface="Times New Roman" pitchFamily="18" charset="0"/>
              </a:rPr>
              <a:t>Emotions of the speaker changes with environment, culture, etc.</a:t>
            </a:r>
          </a:p>
          <a:p>
            <a:r>
              <a:rPr lang="en-IN" sz="2200" dirty="0" smtClean="0">
                <a:latin typeface="Times New Roman" pitchFamily="18" charset="0"/>
                <a:cs typeface="Times New Roman" pitchFamily="18" charset="0"/>
              </a:rPr>
              <a:t>Machines can help humans by detecting emotions.</a:t>
            </a:r>
          </a:p>
          <a:p>
            <a:r>
              <a:rPr lang="en-IN" sz="2200" dirty="0" smtClean="0">
                <a:latin typeface="Times New Roman" pitchFamily="18" charset="0"/>
                <a:cs typeface="Times New Roman" pitchFamily="18" charset="0"/>
              </a:rPr>
              <a:t>Currently we are using different speech recognition systems.</a:t>
            </a: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RELATED WORK</a:t>
            </a:r>
            <a:endParaRPr lang="en-US" sz="3400" dirty="0">
              <a:solidFill>
                <a:srgbClr val="C00000"/>
              </a:solidFill>
            </a:endParaRPr>
          </a:p>
        </p:txBody>
      </p:sp>
      <p:sp>
        <p:nvSpPr>
          <p:cNvPr id="3" name="Content Placeholder 2"/>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In past years, many researchers have suggested different techniques for speech emotion recognition.</a:t>
            </a:r>
          </a:p>
          <a:p>
            <a:pPr algn="just"/>
            <a:r>
              <a:rPr lang="en-IN" sz="2200" dirty="0" err="1" smtClean="0">
                <a:latin typeface="Times New Roman" pitchFamily="18" charset="0"/>
                <a:cs typeface="Times New Roman" pitchFamily="18" charset="0"/>
              </a:rPr>
              <a:t>Renjith</a:t>
            </a:r>
            <a:r>
              <a:rPr lang="en-IN" sz="2200" dirty="0" smtClean="0">
                <a:latin typeface="Times New Roman" pitchFamily="18" charset="0"/>
                <a:cs typeface="Times New Roman" pitchFamily="18" charset="0"/>
              </a:rPr>
              <a:t> et al.[1] have worked on Telugu and Tamil languages to detect emotions. He has extracted Hurst and LPCC features and used both KNN and ANN for classification. The paper shown that Hurst gives better results than LPCC.</a:t>
            </a:r>
          </a:p>
          <a:p>
            <a:pPr algn="just"/>
            <a:r>
              <a:rPr lang="en-IN" sz="2200" dirty="0" err="1" smtClean="0">
                <a:latin typeface="Times New Roman" pitchFamily="18" charset="0"/>
                <a:cs typeface="Times New Roman" pitchFamily="18" charset="0"/>
              </a:rPr>
              <a:t>Atreyee</a:t>
            </a:r>
            <a:r>
              <a:rPr lang="en-IN" sz="2200" dirty="0" smtClean="0">
                <a:latin typeface="Times New Roman" pitchFamily="18" charset="0"/>
                <a:cs typeface="Times New Roman" pitchFamily="18" charset="0"/>
              </a:rPr>
              <a:t> Khan[2] have used both spectral and prosodic features for emotion detection. Naïve </a:t>
            </a:r>
            <a:r>
              <a:rPr lang="en-IN" sz="2200" dirty="0" err="1" smtClean="0">
                <a:latin typeface="Times New Roman" pitchFamily="18" charset="0"/>
                <a:cs typeface="Times New Roman" pitchFamily="18" charset="0"/>
              </a:rPr>
              <a:t>Bayes</a:t>
            </a:r>
            <a:r>
              <a:rPr lang="en-IN" sz="2200" dirty="0" smtClean="0">
                <a:latin typeface="Times New Roman" pitchFamily="18" charset="0"/>
                <a:cs typeface="Times New Roman" pitchFamily="18" charset="0"/>
              </a:rPr>
              <a:t> classifier is used to classify 7-different emotion classes.</a:t>
            </a:r>
          </a:p>
          <a:p>
            <a:pPr algn="just"/>
            <a:r>
              <a:rPr lang="en-IN" sz="2200" dirty="0" err="1" smtClean="0">
                <a:latin typeface="Times New Roman" pitchFamily="18" charset="0"/>
                <a:cs typeface="Times New Roman" pitchFamily="18" charset="0"/>
              </a:rPr>
              <a:t>Rajasekhar</a:t>
            </a:r>
            <a:r>
              <a:rPr lang="en-IN" sz="2200" dirty="0" smtClean="0">
                <a:latin typeface="Times New Roman" pitchFamily="18" charset="0"/>
                <a:cs typeface="Times New Roman" pitchFamily="18" charset="0"/>
              </a:rPr>
              <a:t> et al.[3] have used SVM classifier to distinguish 4-different emotion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RELATED WORK CONT’D…</a:t>
            </a:r>
            <a:endParaRPr lang="en-US" sz="3400" dirty="0">
              <a:solidFill>
                <a:srgbClr val="C00000"/>
              </a:solidFill>
            </a:endParaRPr>
          </a:p>
        </p:txBody>
      </p:sp>
      <p:sp>
        <p:nvSpPr>
          <p:cNvPr id="3" name="Content Placeholder 2"/>
          <p:cNvSpPr>
            <a:spLocks noGrp="1"/>
          </p:cNvSpPr>
          <p:nvPr>
            <p:ph idx="1"/>
          </p:nvPr>
        </p:nvSpPr>
        <p:spPr/>
        <p:txBody>
          <a:bodyPr>
            <a:normAutofit/>
          </a:bodyPr>
          <a:lstStyle/>
          <a:p>
            <a:pPr algn="just"/>
            <a:r>
              <a:rPr lang="en-IN" sz="2200" dirty="0" err="1" smtClean="0">
                <a:latin typeface="Times New Roman" pitchFamily="18" charset="0"/>
                <a:cs typeface="Times New Roman" pitchFamily="18" charset="0"/>
              </a:rPr>
              <a:t>Zheng</a:t>
            </a:r>
            <a:r>
              <a:rPr lang="en-IN" sz="2200" dirty="0" smtClean="0">
                <a:latin typeface="Times New Roman" pitchFamily="18" charset="0"/>
                <a:cs typeface="Times New Roman" pitchFamily="18" charset="0"/>
              </a:rPr>
              <a:t> et al.[4] have used a random forest and CNN based model. The results shown that CNN-RF model is better than CNN model.</a:t>
            </a:r>
          </a:p>
          <a:p>
            <a:pPr algn="just"/>
            <a:r>
              <a:rPr lang="en-IN" sz="2200" dirty="0" smtClean="0">
                <a:latin typeface="Times New Roman" pitchFamily="18" charset="0"/>
                <a:cs typeface="Times New Roman" pitchFamily="18" charset="0"/>
              </a:rPr>
              <a:t>An author [5] have used both verbal and non-verbal sounds. To train the model, SVM and CNN classifiers were used for both sounds.</a:t>
            </a:r>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PROPOSED WORK</a:t>
            </a:r>
            <a:endParaRPr lang="en-US" sz="3400" dirty="0">
              <a:solidFill>
                <a:srgbClr val="C00000"/>
              </a:solidFill>
            </a:endParaRPr>
          </a:p>
        </p:txBody>
      </p:sp>
      <p:sp>
        <p:nvSpPr>
          <p:cNvPr id="3" name="Content Placeholder 2"/>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The dataset used for model have </a:t>
            </a:r>
            <a:r>
              <a:rPr lang="en-IN" sz="2200" dirty="0" smtClean="0">
                <a:latin typeface="Times New Roman" pitchFamily="18" charset="0"/>
                <a:cs typeface="Times New Roman" pitchFamily="18" charset="0"/>
              </a:rPr>
              <a:t>24 professional actors (12 </a:t>
            </a:r>
            <a:r>
              <a:rPr lang="en-IN" sz="2200" dirty="0" smtClean="0">
                <a:latin typeface="Times New Roman" pitchFamily="18" charset="0"/>
                <a:cs typeface="Times New Roman" pitchFamily="18" charset="0"/>
              </a:rPr>
              <a:t>male and 12 </a:t>
            </a:r>
            <a:r>
              <a:rPr lang="en-IN" sz="2200" dirty="0" smtClean="0">
                <a:latin typeface="Times New Roman" pitchFamily="18" charset="0"/>
                <a:cs typeface="Times New Roman" pitchFamily="18" charset="0"/>
              </a:rPr>
              <a:t>female) speaking </a:t>
            </a:r>
            <a:r>
              <a:rPr lang="en-IN" sz="2200" dirty="0" smtClean="0">
                <a:latin typeface="Times New Roman" pitchFamily="18" charset="0"/>
                <a:cs typeface="Times New Roman" pitchFamily="18" charset="0"/>
              </a:rPr>
              <a:t>in 8 different emotions.</a:t>
            </a:r>
          </a:p>
          <a:p>
            <a:pPr algn="just"/>
            <a:r>
              <a:rPr lang="en-IN" sz="2200" dirty="0" err="1" smtClean="0">
                <a:latin typeface="Times New Roman" pitchFamily="18" charset="0"/>
                <a:cs typeface="Times New Roman" pitchFamily="18" charset="0"/>
              </a:rPr>
              <a:t>Librosa</a:t>
            </a:r>
            <a:r>
              <a:rPr lang="en-IN" sz="2200" dirty="0" smtClean="0">
                <a:latin typeface="Times New Roman" pitchFamily="18" charset="0"/>
                <a:cs typeface="Times New Roman" pitchFamily="18" charset="0"/>
              </a:rPr>
              <a:t> library is used for feature extraction from speech signals.</a:t>
            </a:r>
          </a:p>
          <a:p>
            <a:pPr algn="just"/>
            <a:r>
              <a:rPr lang="en-IN" sz="2200" dirty="0" smtClean="0">
                <a:latin typeface="Times New Roman" pitchFamily="18" charset="0"/>
                <a:cs typeface="Times New Roman" pitchFamily="18" charset="0"/>
              </a:rPr>
              <a:t>MFCC, MEL and Chroma is used for extracting features.</a:t>
            </a:r>
          </a:p>
          <a:p>
            <a:pPr algn="just"/>
            <a:r>
              <a:rPr lang="en-IN" sz="2200" dirty="0" smtClean="0">
                <a:latin typeface="Times New Roman" pitchFamily="18" charset="0"/>
                <a:cs typeface="Times New Roman" pitchFamily="18" charset="0"/>
              </a:rPr>
              <a:t>Feature reduction using Principal Component Analysis.</a:t>
            </a:r>
          </a:p>
          <a:p>
            <a:pPr algn="just"/>
            <a:r>
              <a:rPr lang="en-IN" sz="2200" dirty="0" smtClean="0">
                <a:latin typeface="Times New Roman" pitchFamily="18" charset="0"/>
                <a:cs typeface="Times New Roman" pitchFamily="18" charset="0"/>
              </a:rPr>
              <a:t>Principal Component Analysis is applied to reduce features.</a:t>
            </a:r>
          </a:p>
          <a:p>
            <a:pPr algn="just"/>
            <a:r>
              <a:rPr lang="en-IN" sz="2200" dirty="0" smtClean="0">
                <a:latin typeface="Times New Roman" pitchFamily="18" charset="0"/>
                <a:cs typeface="Times New Roman" pitchFamily="18" charset="0"/>
              </a:rPr>
              <a:t>PCA ensures minimal loss of information and decreases computation time.</a:t>
            </a:r>
            <a:endParaRPr lang="en-US" sz="2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PROPOSED WORK CONT’D...</a:t>
            </a:r>
            <a:endParaRPr lang="en-US" sz="3400" dirty="0">
              <a:solidFill>
                <a:srgbClr val="C00000"/>
              </a:solidFill>
            </a:endParaRPr>
          </a:p>
        </p:txBody>
      </p:sp>
      <p:sp>
        <p:nvSpPr>
          <p:cNvPr id="3" name="Content Placeholder 2"/>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Initially five classifiers with different configurations were used to classify the emotions.</a:t>
            </a:r>
          </a:p>
          <a:p>
            <a:pPr algn="just"/>
            <a:r>
              <a:rPr lang="en-IN" sz="2200" dirty="0" smtClean="0">
                <a:latin typeface="Times New Roman" pitchFamily="18" charset="0"/>
                <a:cs typeface="Times New Roman" pitchFamily="18" charset="0"/>
              </a:rPr>
              <a:t>SVC, KNN, MLP, </a:t>
            </a:r>
            <a:r>
              <a:rPr lang="en-IN" sz="2200" dirty="0" err="1" smtClean="0">
                <a:latin typeface="Times New Roman" pitchFamily="18" charset="0"/>
                <a:cs typeface="Times New Roman" pitchFamily="18" charset="0"/>
              </a:rPr>
              <a:t>AdaBoost</a:t>
            </a:r>
            <a:r>
              <a:rPr lang="en-IN" sz="2200" dirty="0" smtClean="0">
                <a:latin typeface="Times New Roman" pitchFamily="18" charset="0"/>
                <a:cs typeface="Times New Roman" pitchFamily="18" charset="0"/>
              </a:rPr>
              <a:t> and </a:t>
            </a:r>
            <a:r>
              <a:rPr lang="en-IN" sz="2200" dirty="0" err="1" smtClean="0">
                <a:latin typeface="Times New Roman" pitchFamily="18" charset="0"/>
                <a:cs typeface="Times New Roman" pitchFamily="18" charset="0"/>
              </a:rPr>
              <a:t>GradientBoost</a:t>
            </a:r>
            <a:r>
              <a:rPr lang="en-IN" sz="2200" dirty="0" smtClean="0">
                <a:latin typeface="Times New Roman" pitchFamily="18" charset="0"/>
                <a:cs typeface="Times New Roman" pitchFamily="18" charset="0"/>
              </a:rPr>
              <a:t>.</a:t>
            </a:r>
          </a:p>
          <a:p>
            <a:pPr algn="just"/>
            <a:r>
              <a:rPr lang="en-IN" sz="2200" dirty="0" smtClean="0">
                <a:latin typeface="Times New Roman" pitchFamily="18" charset="0"/>
                <a:cs typeface="Times New Roman" pitchFamily="18" charset="0"/>
              </a:rPr>
              <a:t>An ensemble model with three best classifiers is used for training.</a:t>
            </a:r>
          </a:p>
          <a:p>
            <a:pPr algn="just"/>
            <a:r>
              <a:rPr lang="en-IN" sz="2200" dirty="0" smtClean="0">
                <a:latin typeface="Times New Roman" pitchFamily="18" charset="0"/>
                <a:cs typeface="Times New Roman" pitchFamily="18" charset="0"/>
              </a:rPr>
              <a:t>The figure below shows the proposed model:</a:t>
            </a:r>
            <a:endParaRPr lang="en-US" sz="2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posed model.PNG"/>
          <p:cNvPicPr>
            <a:picLocks noChangeAspect="1"/>
          </p:cNvPicPr>
          <p:nvPr/>
        </p:nvPicPr>
        <p:blipFill>
          <a:blip r:embed="rId2"/>
          <a:stretch>
            <a:fillRect/>
          </a:stretch>
        </p:blipFill>
        <p:spPr>
          <a:xfrm>
            <a:off x="214282" y="1428736"/>
            <a:ext cx="5189670" cy="5143946"/>
          </a:xfrm>
          <a:prstGeom prst="rect">
            <a:avLst/>
          </a:prstGeom>
        </p:spPr>
      </p:pic>
      <p:sp>
        <p:nvSpPr>
          <p:cNvPr id="3" name="TextBox 2"/>
          <p:cNvSpPr txBox="1"/>
          <p:nvPr/>
        </p:nvSpPr>
        <p:spPr>
          <a:xfrm>
            <a:off x="6286512" y="1928802"/>
            <a:ext cx="2500298" cy="923330"/>
          </a:xfrm>
          <a:prstGeom prst="rect">
            <a:avLst/>
          </a:prstGeom>
          <a:noFill/>
        </p:spPr>
        <p:txBody>
          <a:bodyPr wrap="square" rtlCol="0">
            <a:spAutoFit/>
          </a:bodyPr>
          <a:lstStyle/>
          <a:p>
            <a:r>
              <a:rPr lang="en-IN" dirty="0" smtClean="0"/>
              <a:t>Proposed Ensemble based model for Emotion Classification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sz="3400" dirty="0" smtClean="0">
                <a:solidFill>
                  <a:srgbClr val="C00000"/>
                </a:solidFill>
              </a:rPr>
              <a:t>RESULTS AND DISCUSSIONS</a:t>
            </a:r>
            <a:endParaRPr lang="en-US" sz="3400" dirty="0">
              <a:solidFill>
                <a:srgbClr val="C00000"/>
              </a:solidFill>
            </a:endParaRPr>
          </a:p>
        </p:txBody>
      </p:sp>
      <p:sp>
        <p:nvSpPr>
          <p:cNvPr id="3" name="Content Placeholder 2"/>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The dataset </a:t>
            </a:r>
            <a:r>
              <a:rPr lang="en-IN" sz="2200" dirty="0" err="1" smtClean="0">
                <a:latin typeface="Times New Roman" pitchFamily="18" charset="0"/>
                <a:cs typeface="Times New Roman" pitchFamily="18" charset="0"/>
              </a:rPr>
              <a:t>LibriSpeech</a:t>
            </a:r>
            <a:r>
              <a:rPr lang="en-IN" sz="2200" dirty="0" smtClean="0">
                <a:latin typeface="Times New Roman" pitchFamily="18" charset="0"/>
                <a:cs typeface="Times New Roman" pitchFamily="18" charset="0"/>
              </a:rPr>
              <a:t> has total 2484 classes having emotions like happy, sad, angry, etc.</a:t>
            </a:r>
          </a:p>
          <a:p>
            <a:pPr algn="just"/>
            <a:r>
              <a:rPr lang="en-IN" sz="2200" dirty="0" smtClean="0">
                <a:latin typeface="Times New Roman" pitchFamily="18" charset="0"/>
                <a:cs typeface="Times New Roman" pitchFamily="18" charset="0"/>
              </a:rPr>
              <a:t>After selecting best suited features from all extracted, different classifiers were trained to detect speech emotion</a:t>
            </a:r>
          </a:p>
        </p:txBody>
      </p:sp>
      <p:pic>
        <p:nvPicPr>
          <p:cNvPr id="5" name="Picture 4" descr="result.PNG"/>
          <p:cNvPicPr>
            <a:picLocks noChangeAspect="1"/>
          </p:cNvPicPr>
          <p:nvPr/>
        </p:nvPicPr>
        <p:blipFill>
          <a:blip r:embed="rId2"/>
          <a:stretch>
            <a:fillRect/>
          </a:stretch>
        </p:blipFill>
        <p:spPr>
          <a:xfrm>
            <a:off x="1785918" y="3643314"/>
            <a:ext cx="5857916" cy="278608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416</TotalTime>
  <Words>1236</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USE OF ARTIFICIAL INTELLIGENCE IN EMOTION RECOGNITION BY ENSEMBLE BASED MULTILEVEL CLASSIFICATION</vt:lpstr>
      <vt:lpstr>PRESENTATION OUTLINE</vt:lpstr>
      <vt:lpstr>INTRODUCTION</vt:lpstr>
      <vt:lpstr>RELATED WORK</vt:lpstr>
      <vt:lpstr>RELATED WORK CONT’D…</vt:lpstr>
      <vt:lpstr>PROPOSED WORK</vt:lpstr>
      <vt:lpstr>PROPOSED WORK CONT’D...</vt:lpstr>
      <vt:lpstr>Slide 8</vt:lpstr>
      <vt:lpstr>RESULTS AND DISCUSSIONS</vt:lpstr>
      <vt:lpstr>RESULT AND DISCUSSIONS CONT’D...</vt:lpstr>
      <vt:lpstr>Slide 11</vt:lpstr>
      <vt:lpstr>Conclusion</vt:lpstr>
      <vt:lpstr>REFERENCES</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ARTIFICIAL INTELLIGENCE IN EMOTION RECOGNITION BY ENSEMBLE BASED MULTILEVEL CLASSIFICATION</dc:title>
  <dc:creator>Rishabh Tiwari</dc:creator>
  <cp:lastModifiedBy>Rishabh Tiwari</cp:lastModifiedBy>
  <cp:revision>21</cp:revision>
  <dcterms:created xsi:type="dcterms:W3CDTF">2020-12-16T08:11:26Z</dcterms:created>
  <dcterms:modified xsi:type="dcterms:W3CDTF">2020-12-18T12:22:21Z</dcterms:modified>
</cp:coreProperties>
</file>