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8" r:id="rId3"/>
    <p:sldId id="295" r:id="rId5"/>
    <p:sldId id="283" r:id="rId6"/>
    <p:sldId id="297" r:id="rId7"/>
    <p:sldId id="299" r:id="rId8"/>
    <p:sldId id="302" r:id="rId9"/>
    <p:sldId id="303" r:id="rId10"/>
    <p:sldId id="304" r:id="rId11"/>
    <p:sldId id="259" r:id="rId12"/>
    <p:sldId id="306" r:id="rId13"/>
    <p:sldId id="307" r:id="rId14"/>
    <p:sldId id="308" r:id="rId15"/>
    <p:sldId id="309" r:id="rId16"/>
    <p:sldId id="310" r:id="rId17"/>
    <p:sldId id="311" r:id="rId18"/>
    <p:sldId id="265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A3B"/>
    <a:srgbClr val="353F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7"/>
    <p:restoredTop sz="94619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C9B17E-EBA4-4BA6-BFBF-CFC4EA0BE6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1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任意多边形 12"/>
          <p:cNvSpPr/>
          <p:nvPr/>
        </p:nvSpPr>
        <p:spPr>
          <a:xfrm>
            <a:off x="-24130" y="3977640"/>
            <a:ext cx="3110230" cy="2893695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40635" y="537114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492865" y="16764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645583" y="65119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4340" y="5080"/>
            <a:ext cx="10927080" cy="7139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Speech Emotion Recognition</a:t>
            </a:r>
            <a:endParaRPr lang="en-US" sz="32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      </a:t>
            </a: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DEPARTMENT OF COMPUTER ENGINEERING AND APPLICATIONS</a:t>
            </a:r>
            <a:b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</a:b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    Institute Of Engineering and Technology</a:t>
            </a:r>
            <a:b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</a:br>
            <a:endParaRPr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GLA University</a:t>
            </a:r>
            <a:b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</a:b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Mathura-281406</a:t>
            </a:r>
            <a:b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</a:br>
            <a: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2020-</a:t>
            </a: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2021</a:t>
            </a:r>
            <a:endParaRPr lang="en-US"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bg1"/>
                </a:solidFill>
                <a:latin typeface="Times New Roman Bold" panose="02020703060505090304" charset="0"/>
                <a:ea typeface="Barlow Condensed" panose="00000506000000000000"/>
                <a:cs typeface="Times New Roman Bold" panose="02020703060505090304" charset="0"/>
                <a:sym typeface="Barlow Condensed" panose="00000506000000000000"/>
              </a:rPr>
              <a:t>Presented By: </a:t>
            </a:r>
            <a:endParaRPr lang="en-US" sz="2400" b="1" u="sng">
              <a:solidFill>
                <a:schemeClr val="bg1"/>
              </a:solidFill>
              <a:latin typeface="Times New Roman Bold" panose="02020703060505090304" charset="0"/>
              <a:ea typeface="Barlow Condensed" panose="00000506000000000000"/>
              <a:cs typeface="Times New Roman Bold" panose="02020703060505090304" charset="0"/>
              <a:sym typeface="Barlow Condensed" panose="00000506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Mansi Verma </a:t>
            </a:r>
            <a: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(B) 181500372</a:t>
            </a:r>
            <a:b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</a:br>
            <a: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     M</a:t>
            </a:r>
            <a:r>
              <a:rPr lang="en-US" altLang="en-IN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egha Kansal</a:t>
            </a: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</a:t>
            </a:r>
            <a: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(B) 1815003</a:t>
            </a:r>
            <a:r>
              <a:rPr lang="en-US" altLang="en-IN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82</a:t>
            </a:r>
            <a:endParaRPr lang="en-US"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Rishab</a:t>
            </a:r>
            <a: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h</a:t>
            </a: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Tiwari </a:t>
            </a:r>
            <a: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(B) 181500</a:t>
            </a:r>
            <a:r>
              <a:rPr lang="en-US" altLang="en-IN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566</a:t>
            </a:r>
            <a:endParaRPr lang="en-US" sz="20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Madhav Garg </a:t>
            </a:r>
            <a:r>
              <a:rPr lang="en-IN" altLang="en-US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(B) 1815003</a:t>
            </a:r>
            <a:r>
              <a:rPr lang="en-US" altLang="en-IN" sz="2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56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71110" y="1899285"/>
            <a:ext cx="1388110" cy="132651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3426460" y="360680"/>
            <a:ext cx="5522595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I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</a:rPr>
              <a:t>DECISION TREE</a:t>
            </a:r>
            <a:endParaRPr lang="en-I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rgbClr val="99CA3B"/>
              </a:solidFill>
              <a:effectLst/>
              <a:latin typeface="Times New Roman Bold" panose="02020703060505090304" charset="0"/>
              <a:cs typeface="Times New Roman Bold" panose="0202070306050509030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78322" y="2272197"/>
            <a:ext cx="11235488" cy="82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sz="2400" b="1"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</a:rPr>
              <a:t>A decision tree is drawn upside down with its root at the top. Every node acts as a decision point and has two leaf nodes to act according to the decision.</a:t>
            </a:r>
            <a:endParaRPr lang="en-US" sz="2400" b="1">
              <a:solidFill>
                <a:srgbClr val="99CA3B"/>
              </a:solidFill>
              <a:effectLst/>
              <a:latin typeface="Times New Roman Bold" panose="02020703060505090304" charset="0"/>
              <a:cs typeface="Times New Roman Bold" panose="0202070306050509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3511550"/>
            <a:ext cx="9714865" cy="2964815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grpSp>
        <p:nvGrpSpPr>
          <p:cNvPr id="25603" name="组合 5"/>
          <p:cNvGrpSpPr/>
          <p:nvPr/>
        </p:nvGrpSpPr>
        <p:grpSpPr>
          <a:xfrm>
            <a:off x="9566910" y="360680"/>
            <a:ext cx="2225040" cy="1501775"/>
            <a:chOff x="4835817" y="2098541"/>
            <a:chExt cx="2461665" cy="1755322"/>
          </a:xfrm>
        </p:grpSpPr>
        <p:grpSp>
          <p:nvGrpSpPr>
            <p:cNvPr id="7" name="组合 6"/>
            <p:cNvGrpSpPr>
              <a:grpSpLocks noChangeAspect="1"/>
            </p:cNvGrpSpPr>
            <p:nvPr/>
          </p:nvGrpSpPr>
          <p:grpSpPr>
            <a:xfrm>
              <a:off x="4835817" y="2098541"/>
              <a:ext cx="2104866" cy="1755322"/>
              <a:chOff x="1724496" y="1427321"/>
              <a:chExt cx="612775" cy="511016"/>
            </a:xfrm>
            <a:effectLst>
              <a:reflection blurRad="6350" stA="10000" endPos="21000" dist="50800" dir="5400000" sy="-100000" algn="bl" rotWithShape="0"/>
            </a:effectLst>
          </p:grpSpPr>
          <p:sp>
            <p:nvSpPr>
              <p:cNvPr id="11" name="Freeform 405"/>
              <p:cNvSpPr/>
              <p:nvPr/>
            </p:nvSpPr>
            <p:spPr bwMode="auto">
              <a:xfrm>
                <a:off x="1941513" y="1847850"/>
                <a:ext cx="184150" cy="79375"/>
              </a:xfrm>
              <a:custGeom>
                <a:avLst/>
                <a:gdLst>
                  <a:gd name="T0" fmla="*/ 6 w 49"/>
                  <a:gd name="T1" fmla="*/ 0 h 21"/>
                  <a:gd name="T2" fmla="*/ 0 w 49"/>
                  <a:gd name="T3" fmla="*/ 21 h 21"/>
                  <a:gd name="T4" fmla="*/ 49 w 49"/>
                  <a:gd name="T5" fmla="*/ 21 h 21"/>
                  <a:gd name="T6" fmla="*/ 44 w 49"/>
                  <a:gd name="T7" fmla="*/ 0 h 21"/>
                  <a:gd name="T8" fmla="*/ 6 w 4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1">
                    <a:moveTo>
                      <a:pt x="6" y="0"/>
                    </a:moveTo>
                    <a:cubicBezTo>
                      <a:pt x="4" y="7"/>
                      <a:pt x="2" y="14"/>
                      <a:pt x="0" y="21"/>
                    </a:cubicBezTo>
                    <a:cubicBezTo>
                      <a:pt x="16" y="21"/>
                      <a:pt x="33" y="21"/>
                      <a:pt x="49" y="21"/>
                    </a:cubicBezTo>
                    <a:cubicBezTo>
                      <a:pt x="47" y="14"/>
                      <a:pt x="45" y="7"/>
                      <a:pt x="44" y="0"/>
                    </a:cubicBezTo>
                    <a:cubicBezTo>
                      <a:pt x="31" y="0"/>
                      <a:pt x="18" y="0"/>
                      <a:pt x="6" y="0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Freeform 406"/>
              <p:cNvSpPr/>
              <p:nvPr/>
            </p:nvSpPr>
            <p:spPr bwMode="auto">
              <a:xfrm>
                <a:off x="1922463" y="1924050"/>
                <a:ext cx="222250" cy="14287"/>
              </a:xfrm>
              <a:custGeom>
                <a:avLst/>
                <a:gdLst>
                  <a:gd name="T0" fmla="*/ 57 w 59"/>
                  <a:gd name="T1" fmla="*/ 0 h 4"/>
                  <a:gd name="T2" fmla="*/ 2 w 59"/>
                  <a:gd name="T3" fmla="*/ 0 h 4"/>
                  <a:gd name="T4" fmla="*/ 0 w 59"/>
                  <a:gd name="T5" fmla="*/ 3 h 4"/>
                  <a:gd name="T6" fmla="*/ 0 w 59"/>
                  <a:gd name="T7" fmla="*/ 4 h 4"/>
                  <a:gd name="T8" fmla="*/ 59 w 59"/>
                  <a:gd name="T9" fmla="*/ 4 h 4"/>
                  <a:gd name="T10" fmla="*/ 59 w 59"/>
                  <a:gd name="T11" fmla="*/ 3 h 4"/>
                  <a:gd name="T12" fmla="*/ 57 w 59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">
                    <a:moveTo>
                      <a:pt x="5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8" y="0"/>
                      <a:pt x="57" y="0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Freeform 407"/>
              <p:cNvSpPr/>
              <p:nvPr/>
            </p:nvSpPr>
            <p:spPr bwMode="auto">
              <a:xfrm>
                <a:off x="1724683" y="1814513"/>
                <a:ext cx="612401" cy="60325"/>
              </a:xfrm>
              <a:custGeom>
                <a:avLst/>
                <a:gdLst>
                  <a:gd name="T0" fmla="*/ 0 w 163"/>
                  <a:gd name="T1" fmla="*/ 0 h 16"/>
                  <a:gd name="T2" fmla="*/ 0 w 163"/>
                  <a:gd name="T3" fmla="*/ 12 h 16"/>
                  <a:gd name="T4" fmla="*/ 4 w 163"/>
                  <a:gd name="T5" fmla="*/ 16 h 16"/>
                  <a:gd name="T6" fmla="*/ 159 w 163"/>
                  <a:gd name="T7" fmla="*/ 16 h 16"/>
                  <a:gd name="T8" fmla="*/ 163 w 163"/>
                  <a:gd name="T9" fmla="*/ 12 h 16"/>
                  <a:gd name="T10" fmla="*/ 163 w 163"/>
                  <a:gd name="T11" fmla="*/ 0 h 16"/>
                  <a:gd name="T12" fmla="*/ 0 w 163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16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2" y="16"/>
                      <a:pt x="4" y="16"/>
                    </a:cubicBezTo>
                    <a:cubicBezTo>
                      <a:pt x="159" y="16"/>
                      <a:pt x="159" y="16"/>
                      <a:pt x="159" y="16"/>
                    </a:cubicBezTo>
                    <a:cubicBezTo>
                      <a:pt x="161" y="16"/>
                      <a:pt x="163" y="14"/>
                      <a:pt x="163" y="12"/>
                    </a:cubicBezTo>
                    <a:cubicBezTo>
                      <a:pt x="163" y="0"/>
                      <a:pt x="163" y="0"/>
                      <a:pt x="1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Freeform 408"/>
              <p:cNvSpPr/>
              <p:nvPr/>
            </p:nvSpPr>
            <p:spPr bwMode="auto">
              <a:xfrm>
                <a:off x="1724496" y="1427321"/>
                <a:ext cx="612775" cy="387350"/>
              </a:xfrm>
              <a:custGeom>
                <a:avLst/>
                <a:gdLst>
                  <a:gd name="T0" fmla="*/ 163 w 163"/>
                  <a:gd name="T1" fmla="*/ 103 h 103"/>
                  <a:gd name="T2" fmla="*/ 163 w 163"/>
                  <a:gd name="T3" fmla="*/ 5 h 103"/>
                  <a:gd name="T4" fmla="*/ 159 w 163"/>
                  <a:gd name="T5" fmla="*/ 0 h 103"/>
                  <a:gd name="T6" fmla="*/ 4 w 163"/>
                  <a:gd name="T7" fmla="*/ 0 h 103"/>
                  <a:gd name="T8" fmla="*/ 0 w 163"/>
                  <a:gd name="T9" fmla="*/ 5 h 103"/>
                  <a:gd name="T10" fmla="*/ 0 w 163"/>
                  <a:gd name="T11" fmla="*/ 103 h 103"/>
                  <a:gd name="T12" fmla="*/ 163 w 163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103">
                    <a:moveTo>
                      <a:pt x="163" y="103"/>
                    </a:moveTo>
                    <a:cubicBezTo>
                      <a:pt x="163" y="5"/>
                      <a:pt x="163" y="5"/>
                      <a:pt x="163" y="5"/>
                    </a:cubicBezTo>
                    <a:cubicBezTo>
                      <a:pt x="163" y="2"/>
                      <a:pt x="161" y="0"/>
                      <a:pt x="15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3"/>
                      <a:pt x="0" y="103"/>
                      <a:pt x="0" y="103"/>
                    </a:cubicBezTo>
                    <a:lnTo>
                      <a:pt x="163" y="103"/>
                    </a:ln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409"/>
              <p:cNvSpPr>
                <a:spLocks noChangeArrowheads="1"/>
              </p:cNvSpPr>
              <p:nvPr/>
            </p:nvSpPr>
            <p:spPr bwMode="auto">
              <a:xfrm>
                <a:off x="1751806" y="1450976"/>
                <a:ext cx="563563" cy="339725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5605" name="组合 7"/>
            <p:cNvGrpSpPr/>
            <p:nvPr/>
          </p:nvGrpSpPr>
          <p:grpSpPr>
            <a:xfrm>
              <a:off x="5937272" y="2356413"/>
              <a:ext cx="1360210" cy="1405413"/>
              <a:chOff x="5937272" y="2356413"/>
              <a:chExt cx="1360210" cy="1405413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5937297" y="2355649"/>
                <a:ext cx="1360185" cy="1406162"/>
              </a:xfrm>
              <a:custGeom>
                <a:avLst/>
                <a:gdLst>
                  <a:gd name="connsiteX0" fmla="*/ 517338 w 1360210"/>
                  <a:gd name="connsiteY0" fmla="*/ 0 h 1405413"/>
                  <a:gd name="connsiteX1" fmla="*/ 1034676 w 1360210"/>
                  <a:gd name="connsiteY1" fmla="*/ 517338 h 1405413"/>
                  <a:gd name="connsiteX2" fmla="*/ 994021 w 1360210"/>
                  <a:gd name="connsiteY2" fmla="*/ 718709 h 1405413"/>
                  <a:gd name="connsiteX3" fmla="*/ 949822 w 1360210"/>
                  <a:gd name="connsiteY3" fmla="*/ 800141 h 1405413"/>
                  <a:gd name="connsiteX4" fmla="*/ 975905 w 1360210"/>
                  <a:gd name="connsiteY4" fmla="*/ 817461 h 1405413"/>
                  <a:gd name="connsiteX5" fmla="*/ 1318033 w 1360210"/>
                  <a:gd name="connsiteY5" fmla="*/ 1159590 h 1405413"/>
                  <a:gd name="connsiteX6" fmla="*/ 1318033 w 1360210"/>
                  <a:gd name="connsiteY6" fmla="*/ 1363237 h 1405413"/>
                  <a:gd name="connsiteX7" fmla="*/ 1114387 w 1360210"/>
                  <a:gd name="connsiteY7" fmla="*/ 1363237 h 1405413"/>
                  <a:gd name="connsiteX8" fmla="*/ 772258 w 1360210"/>
                  <a:gd name="connsiteY8" fmla="*/ 1021108 h 1405413"/>
                  <a:gd name="connsiteX9" fmla="*/ 744850 w 1360210"/>
                  <a:gd name="connsiteY9" fmla="*/ 979833 h 1405413"/>
                  <a:gd name="connsiteX10" fmla="*/ 718710 w 1360210"/>
                  <a:gd name="connsiteY10" fmla="*/ 994021 h 1405413"/>
                  <a:gd name="connsiteX11" fmla="*/ 517338 w 1360210"/>
                  <a:gd name="connsiteY11" fmla="*/ 1034676 h 1405413"/>
                  <a:gd name="connsiteX12" fmla="*/ 0 w 1360210"/>
                  <a:gd name="connsiteY12" fmla="*/ 517338 h 1405413"/>
                  <a:gd name="connsiteX13" fmla="*/ 517338 w 1360210"/>
                  <a:gd name="connsiteY13" fmla="*/ 0 h 140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0210" h="1405413">
                    <a:moveTo>
                      <a:pt x="517338" y="0"/>
                    </a:moveTo>
                    <a:cubicBezTo>
                      <a:pt x="803056" y="0"/>
                      <a:pt x="1034676" y="231620"/>
                      <a:pt x="1034676" y="517338"/>
                    </a:cubicBezTo>
                    <a:cubicBezTo>
                      <a:pt x="1034676" y="588768"/>
                      <a:pt x="1020200" y="656816"/>
                      <a:pt x="994021" y="718709"/>
                    </a:cubicBezTo>
                    <a:lnTo>
                      <a:pt x="949822" y="800141"/>
                    </a:lnTo>
                    <a:lnTo>
                      <a:pt x="975905" y="817461"/>
                    </a:lnTo>
                    <a:lnTo>
                      <a:pt x="1318033" y="1159590"/>
                    </a:lnTo>
                    <a:cubicBezTo>
                      <a:pt x="1374269" y="1215826"/>
                      <a:pt x="1374269" y="1307001"/>
                      <a:pt x="1318033" y="1363237"/>
                    </a:cubicBezTo>
                    <a:cubicBezTo>
                      <a:pt x="1261798" y="1419472"/>
                      <a:pt x="1170622" y="1419472"/>
                      <a:pt x="1114387" y="1363237"/>
                    </a:cubicBezTo>
                    <a:lnTo>
                      <a:pt x="772258" y="1021108"/>
                    </a:lnTo>
                    <a:lnTo>
                      <a:pt x="744850" y="979833"/>
                    </a:lnTo>
                    <a:lnTo>
                      <a:pt x="718710" y="994021"/>
                    </a:lnTo>
                    <a:cubicBezTo>
                      <a:pt x="656816" y="1020200"/>
                      <a:pt x="588768" y="1034676"/>
                      <a:pt x="517338" y="1034676"/>
                    </a:cubicBezTo>
                    <a:cubicBezTo>
                      <a:pt x="231620" y="1034676"/>
                      <a:pt x="0" y="803056"/>
                      <a:pt x="0" y="517338"/>
                    </a:cubicBezTo>
                    <a:cubicBezTo>
                      <a:pt x="0" y="231620"/>
                      <a:pt x="231620" y="0"/>
                      <a:pt x="517338" y="0"/>
                    </a:cubicBezTo>
                    <a:close/>
                  </a:path>
                </a:pathLst>
              </a:custGeom>
              <a:solidFill>
                <a:srgbClr val="313131"/>
              </a:solidFill>
              <a:ln w="63500">
                <a:solidFill>
                  <a:srgbClr val="FDFD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椭圆 9"/>
              <p:cNvSpPr>
                <a:spLocks noChangeAspect="1"/>
              </p:cNvSpPr>
              <p:nvPr/>
            </p:nvSpPr>
            <p:spPr>
              <a:xfrm>
                <a:off x="6103948" y="2523881"/>
                <a:ext cx="720564" cy="720539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633" name="组合 43"/>
          <p:cNvGrpSpPr/>
          <p:nvPr/>
        </p:nvGrpSpPr>
        <p:grpSpPr>
          <a:xfrm>
            <a:off x="5197475" y="1011238"/>
            <a:ext cx="5089525" cy="684212"/>
            <a:chOff x="5491915" y="2232035"/>
            <a:chExt cx="5089279" cy="683199"/>
          </a:xfrm>
        </p:grpSpPr>
        <p:grpSp>
          <p:nvGrpSpPr>
            <p:cNvPr id="25634" name="组合 44"/>
            <p:cNvGrpSpPr/>
            <p:nvPr/>
          </p:nvGrpSpPr>
          <p:grpSpPr>
            <a:xfrm>
              <a:off x="5491915" y="2232035"/>
              <a:ext cx="5089279" cy="683199"/>
              <a:chOff x="5491915" y="2232035"/>
              <a:chExt cx="5089279" cy="683199"/>
            </a:xfrm>
          </p:grpSpPr>
          <p:grpSp>
            <p:nvGrpSpPr>
              <p:cNvPr id="25635" name="组合 47"/>
              <p:cNvGrpSpPr/>
              <p:nvPr/>
            </p:nvGrpSpPr>
            <p:grpSpPr>
              <a:xfrm>
                <a:off x="5491915" y="2232035"/>
                <a:ext cx="5038613" cy="683199"/>
                <a:chOff x="5491915" y="2232035"/>
                <a:chExt cx="5038613" cy="683199"/>
              </a:xfrm>
            </p:grpSpPr>
            <p:sp>
              <p:nvSpPr>
                <p:cNvPr id="50" name="椭圆 49"/>
                <p:cNvSpPr>
                  <a:spLocks noChangeAspect="1"/>
                </p:cNvSpPr>
                <p:nvPr/>
              </p:nvSpPr>
              <p:spPr>
                <a:xfrm>
                  <a:off x="5491915" y="2574427"/>
                  <a:ext cx="144456" cy="14424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椭圆 50"/>
                <p:cNvSpPr>
                  <a:spLocks noChangeAspect="1"/>
                </p:cNvSpPr>
                <p:nvPr/>
              </p:nvSpPr>
              <p:spPr>
                <a:xfrm>
                  <a:off x="7385711" y="2300196"/>
                  <a:ext cx="144455" cy="14424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椭圆 51"/>
                <p:cNvSpPr>
                  <a:spLocks noChangeAspect="1"/>
                </p:cNvSpPr>
                <p:nvPr/>
              </p:nvSpPr>
              <p:spPr>
                <a:xfrm>
                  <a:off x="7973058" y="2770986"/>
                  <a:ext cx="142868" cy="14424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椭圆 52"/>
                <p:cNvSpPr>
                  <a:spLocks noChangeAspect="1"/>
                </p:cNvSpPr>
                <p:nvPr/>
              </p:nvSpPr>
              <p:spPr>
                <a:xfrm>
                  <a:off x="8617552" y="2371528"/>
                  <a:ext cx="144455" cy="14424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椭圆 53"/>
                <p:cNvSpPr>
                  <a:spLocks noChangeAspect="1"/>
                </p:cNvSpPr>
                <p:nvPr/>
              </p:nvSpPr>
              <p:spPr>
                <a:xfrm>
                  <a:off x="9565243" y="2232035"/>
                  <a:ext cx="144456" cy="14424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" name="直接连接符 54"/>
                <p:cNvCxnSpPr>
                  <a:stCxn id="51" idx="5"/>
                  <a:endCxn id="52" idx="1"/>
                </p:cNvCxnSpPr>
                <p:nvPr/>
              </p:nvCxnSpPr>
              <p:spPr>
                <a:xfrm>
                  <a:off x="7509530" y="2422253"/>
                  <a:ext cx="484164" cy="36933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6" name="直接连接符 55"/>
                <p:cNvCxnSpPr>
                  <a:stCxn id="53" idx="3"/>
                  <a:endCxn id="52" idx="6"/>
                </p:cNvCxnSpPr>
                <p:nvPr/>
              </p:nvCxnSpPr>
              <p:spPr>
                <a:xfrm flipH="1">
                  <a:off x="8115926" y="2495170"/>
                  <a:ext cx="522262" cy="34873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7" name="直接连接符 56"/>
                <p:cNvCxnSpPr>
                  <a:stCxn id="54" idx="3"/>
                  <a:endCxn id="62" idx="6"/>
                </p:cNvCxnSpPr>
                <p:nvPr/>
              </p:nvCxnSpPr>
              <p:spPr>
                <a:xfrm flipH="1">
                  <a:off x="9069967" y="2355677"/>
                  <a:ext cx="515913" cy="35982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8" name="直接连接符 57"/>
                <p:cNvCxnSpPr>
                  <a:stCxn id="54" idx="3"/>
                  <a:endCxn id="61" idx="6"/>
                </p:cNvCxnSpPr>
                <p:nvPr/>
              </p:nvCxnSpPr>
              <p:spPr>
                <a:xfrm flipH="1">
                  <a:off x="10052582" y="2428594"/>
                  <a:ext cx="376219" cy="26471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9" name="直接连接符 58"/>
                <p:cNvCxnSpPr>
                  <a:stCxn id="61" idx="1"/>
                  <a:endCxn id="54" idx="5"/>
                </p:cNvCxnSpPr>
                <p:nvPr/>
              </p:nvCxnSpPr>
              <p:spPr>
                <a:xfrm flipH="1" flipV="1">
                  <a:off x="9689062" y="2355677"/>
                  <a:ext cx="239701" cy="28691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60" name="直接连接符 59"/>
                <p:cNvCxnSpPr>
                  <a:stCxn id="62" idx="1"/>
                  <a:endCxn id="53" idx="5"/>
                </p:cNvCxnSpPr>
                <p:nvPr/>
              </p:nvCxnSpPr>
              <p:spPr>
                <a:xfrm flipH="1" flipV="1">
                  <a:off x="8741371" y="2495170"/>
                  <a:ext cx="204777" cy="16961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61" name="椭圆 60"/>
                <p:cNvSpPr>
                  <a:spLocks noChangeAspect="1"/>
                </p:cNvSpPr>
                <p:nvPr/>
              </p:nvSpPr>
              <p:spPr>
                <a:xfrm>
                  <a:off x="9908126" y="2621982"/>
                  <a:ext cx="144456" cy="14424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椭圆 61"/>
                <p:cNvSpPr>
                  <a:spLocks noChangeAspect="1"/>
                </p:cNvSpPr>
                <p:nvPr/>
              </p:nvSpPr>
              <p:spPr>
                <a:xfrm>
                  <a:off x="8925512" y="2642588"/>
                  <a:ext cx="144455" cy="14424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等腰三角形 62"/>
                <p:cNvSpPr>
                  <a:spLocks noChangeAspect="1"/>
                </p:cNvSpPr>
                <p:nvPr/>
              </p:nvSpPr>
              <p:spPr>
                <a:xfrm rot="3600000">
                  <a:off x="10422522" y="2346082"/>
                  <a:ext cx="107790" cy="107945"/>
                </a:xfrm>
                <a:prstGeom prst="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" name="椭圆 48"/>
              <p:cNvSpPr/>
              <p:nvPr/>
            </p:nvSpPr>
            <p:spPr>
              <a:xfrm>
                <a:off x="10339906" y="2287515"/>
                <a:ext cx="241288" cy="24094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46" name="直接连接符 45"/>
            <p:cNvCxnSpPr>
              <a:stCxn id="62" idx="1"/>
              <a:endCxn id="53" idx="5"/>
            </p:cNvCxnSpPr>
            <p:nvPr/>
          </p:nvCxnSpPr>
          <p:spPr>
            <a:xfrm flipV="1">
              <a:off x="6465006" y="2382624"/>
              <a:ext cx="988964" cy="5120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直接连接符 46"/>
            <p:cNvCxnSpPr>
              <a:stCxn id="62" idx="1"/>
              <a:endCxn id="53" idx="5"/>
            </p:cNvCxnSpPr>
            <p:nvPr/>
          </p:nvCxnSpPr>
          <p:spPr>
            <a:xfrm>
              <a:off x="5561762" y="2648929"/>
              <a:ext cx="901656" cy="2456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8" name="椭圆 7"/>
          <p:cNvSpPr/>
          <p:nvPr/>
        </p:nvSpPr>
        <p:spPr>
          <a:xfrm>
            <a:off x="390525" y="1158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2" name="椭圆 36"/>
          <p:cNvSpPr/>
          <p:nvPr/>
        </p:nvSpPr>
        <p:spPr>
          <a:xfrm flipV="1">
            <a:off x="11185208" y="586994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2"/>
          <p:cNvSpPr txBox="1"/>
          <p:nvPr/>
        </p:nvSpPr>
        <p:spPr>
          <a:xfrm>
            <a:off x="1349375" y="1662430"/>
            <a:ext cx="9498965" cy="706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sz="2000" b="1">
                <a:solidFill>
                  <a:srgbClr val="99CA3B"/>
                </a:solidFill>
                <a:latin typeface="Times New Roman Bold" panose="02020703060505090304" charset="0"/>
                <a:cs typeface="Times New Roman Bold" panose="02020703060505090304" charset="0"/>
              </a:rPr>
              <a:t>We will apply the KNN model with k=4 using sklearn. Firstly import the KNN</a:t>
            </a:r>
            <a:r>
              <a:rPr lang="en-IN" altLang="en-US" sz="2000" b="1">
                <a:solidFill>
                  <a:srgbClr val="99CA3B"/>
                </a:solidFill>
                <a:latin typeface="Times New Roman Bold" panose="02020703060505090304" charset="0"/>
                <a:cs typeface="Times New Roman Bold" panose="02020703060505090304" charset="0"/>
              </a:rPr>
              <a:t> </a:t>
            </a:r>
            <a:r>
              <a:rPr lang="en-US" sz="2000" b="1">
                <a:solidFill>
                  <a:srgbClr val="99CA3B"/>
                </a:solidFill>
                <a:latin typeface="Times New Roman Bold" panose="02020703060505090304" charset="0"/>
                <a:cs typeface="Times New Roman Bold" panose="02020703060505090304" charset="0"/>
              </a:rPr>
              <a:t>classifier and  then train the model and make predictions for the test dataset.</a:t>
            </a:r>
            <a:endParaRPr lang="en-US" sz="2000" b="1">
              <a:solidFill>
                <a:srgbClr val="99CA3B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675" y="2814320"/>
            <a:ext cx="5962650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05" y="5384800"/>
            <a:ext cx="5181600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20" y="4274185"/>
            <a:ext cx="5114925" cy="60007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645285" y="247650"/>
            <a:ext cx="890651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</a:rPr>
              <a:t>K-Nearest Neighbour</a:t>
            </a:r>
            <a:endParaRPr 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rgbClr val="99CA3B"/>
              </a:solidFill>
              <a:effectLst/>
              <a:latin typeface="Times New Roman Bold" panose="02020703060505090304" charset="0"/>
              <a:cs typeface="Times New Roman Bold" panose="0202070306050509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525" y="1158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等腰三角形 4"/>
          <p:cNvSpPr/>
          <p:nvPr/>
        </p:nvSpPr>
        <p:spPr>
          <a:xfrm rot="10800000">
            <a:off x="89392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2" name="等腰三角形 5"/>
          <p:cNvSpPr/>
          <p:nvPr/>
        </p:nvSpPr>
        <p:spPr>
          <a:xfrm rot="5400000">
            <a:off x="11057573" y="2767965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3" name="椭圆 35"/>
          <p:cNvSpPr/>
          <p:nvPr/>
        </p:nvSpPr>
        <p:spPr>
          <a:xfrm flipV="1">
            <a:off x="11640503" y="57404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36"/>
          <p:cNvSpPr/>
          <p:nvPr/>
        </p:nvSpPr>
        <p:spPr>
          <a:xfrm flipV="1">
            <a:off x="9720263" y="52832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等腰三角形 4"/>
          <p:cNvSpPr/>
          <p:nvPr/>
        </p:nvSpPr>
        <p:spPr>
          <a:xfrm rot="10800000">
            <a:off x="89392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033691">
            <a:off x="11366183" y="2488565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525" y="1158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030730" y="574040"/>
            <a:ext cx="7689850" cy="706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" panose="02020603050405020304"/>
                <a:sym typeface="+mn-ea"/>
              </a:rPr>
              <a:t>SUPPORT VECTOR MACHINE</a:t>
            </a:r>
            <a:endParaRPr lang="en-US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99CA3B"/>
              </a:solidFill>
              <a:effectLst/>
              <a:latin typeface="Times New Roman" panose="02020603050405020304"/>
              <a:cs typeface="Times New Roman Bold" panose="02020703060505090304" charset="0"/>
              <a:sym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873439" y="1795980"/>
            <a:ext cx="10446706" cy="82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sz="2400" b="1">
                <a:solidFill>
                  <a:srgbClr val="99CA3B"/>
                </a:solidFill>
                <a:latin typeface="Times New Roman" panose="02020603050405020304"/>
              </a:rPr>
              <a:t>The second applied model is SVM using sklearn with the ‘rbf’ kernel which gives an accuracy of 76.62%.</a:t>
            </a:r>
            <a:endParaRPr lang="en-US" sz="2400" b="1">
              <a:solidFill>
                <a:srgbClr val="99CA3B"/>
              </a:solidFill>
              <a:latin typeface="Times New Roman" panose="020206030504050203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2874010"/>
            <a:ext cx="7667625" cy="1285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4159885"/>
            <a:ext cx="7667625" cy="600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05" y="5178425"/>
            <a:ext cx="6648450" cy="981075"/>
          </a:xfrm>
          <a:prstGeom prst="rect">
            <a:avLst/>
          </a:prstGeom>
        </p:spPr>
      </p:pic>
      <p:sp>
        <p:nvSpPr>
          <p:cNvPr id="36" name="椭圆 35"/>
          <p:cNvSpPr/>
          <p:nvPr/>
        </p:nvSpPr>
        <p:spPr>
          <a:xfrm flipV="1">
            <a:off x="11640503" y="57404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720263" y="52832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等腰三角形 4"/>
          <p:cNvSpPr/>
          <p:nvPr/>
        </p:nvSpPr>
        <p:spPr>
          <a:xfrm rot="10800000">
            <a:off x="89392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1061383" y="2486025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525" y="1158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3176905" y="349250"/>
            <a:ext cx="7702550" cy="1445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</a:t>
            </a:r>
            <a:r>
              <a:rPr lang="en-I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Random Forest</a:t>
            </a:r>
            <a:endParaRPr lang="en-IN" altLang="en-US" sz="4000"/>
          </a:p>
          <a:p>
            <a:endParaRPr lang="en-US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99CA3B"/>
              </a:solidFill>
              <a:effectLst/>
              <a:latin typeface="Times New Roman" panose="02020603050405020304"/>
              <a:cs typeface="Times New Roman Bold" panose="02020703060505090304" charset="0"/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4830" y="1384300"/>
            <a:ext cx="11102975" cy="1158240"/>
          </a:xfrm>
        </p:spPr>
        <p:txBody>
          <a:bodyPr/>
          <a:p>
            <a:pPr marL="0" indent="0">
              <a:buNone/>
            </a:pPr>
            <a:r>
              <a:rPr lang="en-US" sz="2400" b="1">
                <a:solidFill>
                  <a:srgbClr val="99CA3B"/>
                </a:solidFill>
                <a:latin typeface="Times New Roman Bold" panose="02020703060505090304" charset="0"/>
                <a:cs typeface="Times New Roman Bold" panose="02020703060505090304" charset="0"/>
              </a:rPr>
              <a:t>        It is an ensemble model which combines random decision trees together.</a:t>
            </a:r>
            <a:endParaRPr lang="en-US" sz="2400" b="1">
              <a:solidFill>
                <a:srgbClr val="99CA3B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rcRect l="6299" t="5215" r="12413" b="12500"/>
          <a:stretch>
            <a:fillRect/>
          </a:stretch>
        </p:blipFill>
        <p:spPr>
          <a:xfrm>
            <a:off x="1561465" y="2427605"/>
            <a:ext cx="7454265" cy="4026535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 flipV="1">
            <a:off x="9720263" y="52832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 flipV="1">
            <a:off x="11640503" y="57404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等腰三角形 4"/>
          <p:cNvSpPr/>
          <p:nvPr/>
        </p:nvSpPr>
        <p:spPr>
          <a:xfrm rot="10800000">
            <a:off x="89392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1264583" y="2506345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525" y="1158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3353435" y="437515"/>
            <a:ext cx="7689850" cy="1383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" panose="02020603050405020304"/>
                <a:sym typeface="+mn-ea"/>
              </a:rPr>
              <a:t>MLP CLASSIFIER</a:t>
            </a:r>
            <a:endParaRPr lang="en-US" sz="4000" b="1">
              <a:solidFill>
                <a:srgbClr val="FF0000"/>
              </a:solidFill>
              <a:cs typeface="Calibri" panose="020F0502020204030204"/>
            </a:endParaRPr>
          </a:p>
          <a:p>
            <a:endParaRPr lang="en-US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99CA3B"/>
              </a:solidFill>
              <a:effectLst/>
              <a:latin typeface="Times New Roman" panose="02020603050405020304"/>
              <a:cs typeface="Times New Roman Bold" panose="020207030605050903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6575" y="1489710"/>
            <a:ext cx="10506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400" b="1">
                <a:solidFill>
                  <a:srgbClr val="99CA3B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A multilayer perceptron classifier is a neural network based model. Here we have used 300 hidden layers for training the model. The accuracy is 83.12% which is the highest of all applied models.</a:t>
            </a:r>
            <a:endParaRPr lang="en-US" sz="2400" b="1">
              <a:solidFill>
                <a:srgbClr val="99CA3B"/>
              </a:solidFill>
              <a:latin typeface="Times New Roman Bold" panose="02020703060505090304" charset="0"/>
              <a:cs typeface="Times New Roman Bold" panose="020207030605050903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3302000"/>
            <a:ext cx="9674860" cy="1320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" y="4899660"/>
            <a:ext cx="8692515" cy="1314450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 flipV="1">
            <a:off x="10212388" y="525399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8"/>
          <p:cNvSpPr/>
          <p:nvPr/>
        </p:nvSpPr>
        <p:spPr>
          <a:xfrm>
            <a:off x="624840" y="1920240"/>
            <a:ext cx="3907790" cy="1045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I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Bold" panose="02020703060505090304" charset="0"/>
                <a:cs typeface="Times New Roman Bold" panose="02020703060505090304" charset="0"/>
              </a:rPr>
              <a:t>Conclusion </a:t>
            </a:r>
            <a:endParaRPr lang="en-IN" altLang="en-US" sz="1400"/>
          </a:p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89" name="矩形 9"/>
          <p:cNvSpPr/>
          <p:nvPr/>
        </p:nvSpPr>
        <p:spPr>
          <a:xfrm>
            <a:off x="6294755" y="811530"/>
            <a:ext cx="579437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indent="0" algn="just">
              <a:buNone/>
            </a:pPr>
            <a:r>
              <a:rPr 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By working on this project</a:t>
            </a:r>
            <a:r>
              <a:rPr lang="en-IN" alt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,</a:t>
            </a:r>
            <a:r>
              <a:rPr 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we not only learned different models used in machine learning for classification tasks but also gained knowledge on how ML can be used to obtain the emotions of a person through his audio.</a:t>
            </a:r>
            <a:endParaRPr lang="en-US" sz="2400" b="1">
              <a:solidFill>
                <a:schemeClr val="bg1"/>
              </a:solidFill>
              <a:latin typeface="Times New Roman Bold" panose="02020703060505090304" charset="0"/>
              <a:cs typeface="Times New Roman Bold" panose="02020703060505090304" charset="0"/>
            </a:endParaRPr>
          </a:p>
          <a:p>
            <a:pPr marL="0" indent="0" algn="just">
              <a:buNone/>
            </a:pPr>
            <a:r>
              <a:rPr 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This system of recognizing emotion can be </a:t>
            </a:r>
            <a:r>
              <a:rPr lang="en-IN" alt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used </a:t>
            </a:r>
            <a:r>
              <a:rPr 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in different places like with assistants for understanding command with emotions of the speaker</a:t>
            </a:r>
            <a:r>
              <a:rPr lang="en-IN" alt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can be used in audio surveillance, etc.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"/>
            </a:pPr>
            <a:endParaRPr lang="en-US" sz="2400"/>
          </a:p>
          <a:p>
            <a:endParaRPr lang="zh-CN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292" name="Picture 2" descr="C:\Users\user\Desktop\未标题-2 拷贝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127625"/>
            <a:ext cx="8588375" cy="173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3794" name="文本框 6"/>
          <p:cNvSpPr txBox="1"/>
          <p:nvPr/>
        </p:nvSpPr>
        <p:spPr>
          <a:xfrm>
            <a:off x="4427538" y="2014538"/>
            <a:ext cx="60356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Times New Roman Bold" panose="02020703060505090304" charset="0"/>
                <a:ea typeface="等线" pitchFamily="2" charset="-122"/>
                <a:cs typeface="Times New Roman Bold" panose="02020703060505090304" charset="0"/>
              </a:rPr>
              <a:t>THANK YOU</a:t>
            </a:r>
            <a:endParaRPr lang="en-US" altLang="zh-CN" sz="7200" b="1" dirty="0">
              <a:solidFill>
                <a:srgbClr val="FFFFFF"/>
              </a:solidFill>
              <a:latin typeface="Times New Roman Bold" panose="02020703060505090304" charset="0"/>
              <a:ea typeface="等线" pitchFamily="2" charset="-122"/>
              <a:cs typeface="Times New Roman Bold" panose="0202070306050509030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等腰三角形 5"/>
          <p:cNvSpPr/>
          <p:nvPr/>
        </p:nvSpPr>
        <p:spPr>
          <a:xfrm rot="2033691">
            <a:off x="11155363" y="5187315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24578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9712" y="1068388"/>
            <a:ext cx="5365750" cy="4951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296988"/>
            <a:ext cx="3195638" cy="243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文本框 8"/>
          <p:cNvSpPr txBox="1"/>
          <p:nvPr/>
        </p:nvSpPr>
        <p:spPr>
          <a:xfrm>
            <a:off x="4885055" y="3640455"/>
            <a:ext cx="703516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CN" altLang="zh-CN" sz="2000" dirty="0">
              <a:solidFill>
                <a:schemeClr val="bg1"/>
              </a:solidFill>
              <a:latin typeface="Times New Roman Regular" panose="02020703060505090304" charset="0"/>
              <a:ea typeface="等线" pitchFamily="2" charset="-122"/>
              <a:cs typeface="Times New Roman Regular" panose="02020703060505090304" charset="0"/>
            </a:endParaRPr>
          </a:p>
          <a:p>
            <a:endParaRPr lang="zh-CN" altLang="zh-CN" sz="2000" dirty="0">
              <a:solidFill>
                <a:schemeClr val="bg1"/>
              </a:solidFill>
              <a:latin typeface="Times New Roman Regular" panose="02020703060505090304" charset="0"/>
              <a:ea typeface="Arial" panose="020B0604020202020204" pitchFamily="34" charset="0"/>
              <a:cs typeface="Times New Roman Regular" panose="02020703060505090304" charset="0"/>
            </a:endParaRPr>
          </a:p>
          <a:p>
            <a:pPr marL="0" indent="0" algn="just">
              <a:buNone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Speech Emotion Recognition, abbreviated as SER, is the act of attempting to recognize human emotion and affective states from speech.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 build a model to recognize emotion from speech using the librosa and sklearn libraries and the RAVDESS dataset.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Regular" panose="02020703060505090304" charset="0"/>
              <a:cs typeface="Times New Roman Regular" panose="02020703060505090304" charset="0"/>
            </a:endParaRPr>
          </a:p>
          <a:p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Regular" panose="02020703060505090304" charset="0"/>
              <a:ea typeface="Arial" panose="020B0604020202020204" pitchFamily="34" charset="0"/>
              <a:cs typeface="Times New Roman Regular" panose="02020703060505090304" charset="0"/>
            </a:endParaRPr>
          </a:p>
        </p:txBody>
      </p:sp>
      <p:sp>
        <p:nvSpPr>
          <p:cNvPr id="10" name="Title 13"/>
          <p:cNvSpPr txBox="1"/>
          <p:nvPr/>
        </p:nvSpPr>
        <p:spPr>
          <a:xfrm>
            <a:off x="5891530" y="1297305"/>
            <a:ext cx="5022215" cy="1402080"/>
          </a:xfrm>
          <a:prstGeom prst="rect">
            <a:avLst/>
          </a:prstGeom>
        </p:spPr>
        <p:txBody>
          <a:bodyPr vert="horz" lIns="121682" tIns="60841" rIns="121682" bIns="60841" rtlCol="0" anchor="ctr">
            <a:noAutofit/>
          </a:bodyPr>
          <a:p>
            <a:pPr defTabSz="1217930" hangingPunct="0">
              <a:spcBef>
                <a:spcPct val="20000"/>
              </a:spcBef>
            </a:pPr>
            <a:r>
              <a:rPr lang="en-US" altLang="zh-CN" sz="8800" b="1" dirty="0">
                <a:solidFill>
                  <a:schemeClr val="bg1"/>
                </a:solidFill>
                <a:latin typeface="Times New Roman Bold" panose="02020703060505090304" charset="0"/>
                <a:ea typeface="Arial" panose="020B0604020202020204" pitchFamily="34" charset="0"/>
                <a:cs typeface="Times New Roman Bold" panose="02020703060505090304" charset="0"/>
              </a:rPr>
              <a:t>Objective</a:t>
            </a:r>
            <a:endParaRPr lang="en-US" altLang="zh-CN" sz="8800" b="1" dirty="0">
              <a:solidFill>
                <a:schemeClr val="bg1"/>
              </a:solidFill>
              <a:latin typeface="Times New Roman Bold" panose="02020703060505090304" charset="0"/>
              <a:ea typeface="Arial" panose="020B0604020202020204" pitchFamily="34" charset="0"/>
              <a:cs typeface="Times New Roman Bold" panose="020207030605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3" y="747713"/>
            <a:ext cx="8742362" cy="3249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任意多边形 6"/>
          <p:cNvSpPr/>
          <p:nvPr/>
        </p:nvSpPr>
        <p:spPr>
          <a:xfrm>
            <a:off x="7173913" y="747713"/>
            <a:ext cx="4460875" cy="3249613"/>
          </a:xfrm>
          <a:custGeom>
            <a:avLst/>
            <a:gdLst>
              <a:gd name="connsiteX0" fmla="*/ 982212 w 4460064"/>
              <a:gd name="connsiteY0" fmla="*/ 0 h 3249450"/>
              <a:gd name="connsiteX1" fmla="*/ 4460064 w 4460064"/>
              <a:gd name="connsiteY1" fmla="*/ 0 h 3249450"/>
              <a:gd name="connsiteX2" fmla="*/ 4460064 w 4460064"/>
              <a:gd name="connsiteY2" fmla="*/ 3249450 h 3249450"/>
              <a:gd name="connsiteX3" fmla="*/ 0 w 4460064"/>
              <a:gd name="connsiteY3" fmla="*/ 3249450 h 32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64" h="3249450">
                <a:moveTo>
                  <a:pt x="982212" y="0"/>
                </a:moveTo>
                <a:lnTo>
                  <a:pt x="4460064" y="0"/>
                </a:lnTo>
                <a:lnTo>
                  <a:pt x="4460064" y="3249450"/>
                </a:lnTo>
                <a:lnTo>
                  <a:pt x="0" y="32494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656513" y="747713"/>
            <a:ext cx="4460875" cy="3249613"/>
          </a:xfrm>
          <a:custGeom>
            <a:avLst/>
            <a:gdLst>
              <a:gd name="connsiteX0" fmla="*/ 982212 w 4460064"/>
              <a:gd name="connsiteY0" fmla="*/ 0 h 3249450"/>
              <a:gd name="connsiteX1" fmla="*/ 4460064 w 4460064"/>
              <a:gd name="connsiteY1" fmla="*/ 0 h 3249450"/>
              <a:gd name="connsiteX2" fmla="*/ 4460064 w 4460064"/>
              <a:gd name="connsiteY2" fmla="*/ 3249450 h 3249450"/>
              <a:gd name="connsiteX3" fmla="*/ 0 w 4460064"/>
              <a:gd name="connsiteY3" fmla="*/ 3249450 h 32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64" h="3249450">
                <a:moveTo>
                  <a:pt x="982212" y="0"/>
                </a:moveTo>
                <a:lnTo>
                  <a:pt x="4460064" y="0"/>
                </a:lnTo>
                <a:lnTo>
                  <a:pt x="4460064" y="3249450"/>
                </a:lnTo>
                <a:lnTo>
                  <a:pt x="0" y="3249450"/>
                </a:ln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5" name="文本框 69"/>
          <p:cNvSpPr txBox="1"/>
          <p:nvPr/>
        </p:nvSpPr>
        <p:spPr>
          <a:xfrm>
            <a:off x="8250555" y="1896110"/>
            <a:ext cx="38671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4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Applications</a:t>
            </a:r>
            <a:endParaRPr lang="en-IN" altLang="en-US" sz="2000"/>
          </a:p>
          <a:p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606" name="文本框 70"/>
          <p:cNvSpPr txBox="1"/>
          <p:nvPr/>
        </p:nvSpPr>
        <p:spPr>
          <a:xfrm>
            <a:off x="1203325" y="4357688"/>
            <a:ext cx="9482138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just"/>
            <a:endParaRPr lang="en-US" sz="1400"/>
          </a:p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6935" y="4192905"/>
            <a:ext cx="101854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Wingdings" panose="05000000000000000000" charset="0"/>
              <a:buChar char="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It can be used to determine the emotions of a person by hearing his sound. So, it can be used for security purposes.</a:t>
            </a:r>
            <a:endParaRPr lang="en-US" sz="2400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 Regular" panose="02020703060505090304" charset="0"/>
              <a:ea typeface="+mn-lt"/>
              <a:cs typeface="Times New Roman Regular" panose="020207030605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IN" altLang="en-US" sz="2400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It 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an be used while talking with robots which makes it easier for robots to understand the human emotions.</a:t>
            </a:r>
            <a:endParaRPr lang="en-US" sz="2400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 Regular" panose="02020703060505090304" charset="0"/>
              <a:ea typeface="+mn-lt"/>
              <a:cs typeface="Times New Roman Regular" panose="020207030605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IN" altLang="en-US" sz="2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It can help the</a:t>
            </a:r>
            <a:r>
              <a:rPr lang="en-US" sz="2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 employees </a:t>
            </a:r>
            <a:r>
              <a:rPr lang="en-IN" altLang="en-US" sz="2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to </a:t>
            </a:r>
            <a:r>
              <a:rPr lang="en-US" sz="24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recognize customers’ emotions from speech, so they can improve their service and convert more people.</a:t>
            </a:r>
            <a:endParaRPr lang="en-US" sz="2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 Regular" panose="02020703060505090304" charset="0"/>
              <a:cs typeface="Times New Roman Regular" panose="0202070306050509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8"/>
          <p:cNvSpPr/>
          <p:nvPr/>
        </p:nvSpPr>
        <p:spPr>
          <a:xfrm>
            <a:off x="320040" y="2085975"/>
            <a:ext cx="5570220" cy="1045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I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Issues and Challenges</a:t>
            </a:r>
            <a:endParaRPr lang="en-IN" altLang="en-US" sz="1800"/>
          </a:p>
          <a:p>
            <a:pPr algn="ctr"/>
            <a:endParaRPr lang="en-IN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89" name="矩形 9"/>
          <p:cNvSpPr/>
          <p:nvPr/>
        </p:nvSpPr>
        <p:spPr>
          <a:xfrm>
            <a:off x="6294755" y="1496695"/>
            <a:ext cx="5794375" cy="3630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Wingdings" panose="05000000000000000000" charset="0"/>
              <a:buChar char=""/>
            </a:pPr>
            <a:r>
              <a:rPr lang="en-US" sz="2400" b="1">
                <a:solidFill>
                  <a:srgbClr val="99CA3B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Determining the correct emotion of a person in his speech is sometimes difficult for a human being also, especially when the speaker is suppressing his emotions.</a:t>
            </a:r>
            <a:endParaRPr lang="en-US" sz="2400">
              <a:solidFill>
                <a:srgbClr val="99CA3B"/>
              </a:solidFill>
              <a:latin typeface="Times New Roman Regular" panose="02020703060505090304" charset="0"/>
              <a:cs typeface="Times New Roman Regular" panose="02020703060505090304" charset="0"/>
              <a:sym typeface="+mn-ea"/>
            </a:endParaRPr>
          </a:p>
          <a:p>
            <a:pPr>
              <a:buFont typeface="Wingdings" panose="05000000000000000000" charset="0"/>
            </a:pPr>
            <a:endParaRPr lang="en-US" sz="2400">
              <a:solidFill>
                <a:srgbClr val="99CA3B"/>
              </a:solidFill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en-US" sz="2400" b="1">
                <a:solidFill>
                  <a:srgbClr val="99CA3B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Identifying the features that impact the emotions of a person for feature extraction from a raw audio file.</a:t>
            </a:r>
            <a:endParaRPr lang="en-US" sz="1400"/>
          </a:p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292" name="Picture 2" descr="C:\Users\user\Desktop\未标题-2 拷贝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127625"/>
            <a:ext cx="8588375" cy="173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36830"/>
            <a:ext cx="8616315" cy="3249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任意多边形 7"/>
          <p:cNvSpPr/>
          <p:nvPr/>
        </p:nvSpPr>
        <p:spPr>
          <a:xfrm>
            <a:off x="7651750" y="36195"/>
            <a:ext cx="4537075" cy="3249930"/>
          </a:xfrm>
          <a:custGeom>
            <a:avLst/>
            <a:gdLst>
              <a:gd name="connsiteX0" fmla="*/ 982212 w 4460064"/>
              <a:gd name="connsiteY0" fmla="*/ 0 h 3249450"/>
              <a:gd name="connsiteX1" fmla="*/ 4460064 w 4460064"/>
              <a:gd name="connsiteY1" fmla="*/ 0 h 3249450"/>
              <a:gd name="connsiteX2" fmla="*/ 4460064 w 4460064"/>
              <a:gd name="connsiteY2" fmla="*/ 3249450 h 3249450"/>
              <a:gd name="connsiteX3" fmla="*/ 0 w 4460064"/>
              <a:gd name="connsiteY3" fmla="*/ 3249450 h 32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64" h="3249450">
                <a:moveTo>
                  <a:pt x="982212" y="0"/>
                </a:moveTo>
                <a:lnTo>
                  <a:pt x="4460064" y="0"/>
                </a:lnTo>
                <a:lnTo>
                  <a:pt x="4460064" y="3249450"/>
                </a:lnTo>
                <a:lnTo>
                  <a:pt x="0" y="3249450"/>
                </a:ln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5" name="文本框 69"/>
          <p:cNvSpPr txBox="1"/>
          <p:nvPr/>
        </p:nvSpPr>
        <p:spPr>
          <a:xfrm>
            <a:off x="8321675" y="1196975"/>
            <a:ext cx="38671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4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Dataset Used</a:t>
            </a:r>
            <a:endParaRPr lang="en-IN" altLang="en-US" sz="4000" b="1" dirty="0">
              <a:solidFill>
                <a:schemeClr val="bg1"/>
              </a:solidFill>
              <a:latin typeface="Times New Roman Bold" panose="02020703060505090304" charset="0"/>
              <a:ea typeface="Arial" panose="020B0604020202020204" pitchFamily="34" charset="0"/>
              <a:cs typeface="Times New Roman Bold" panose="02020703060505090304" charset="0"/>
              <a:sym typeface="+mn-ea"/>
            </a:endParaRPr>
          </a:p>
        </p:txBody>
      </p:sp>
      <p:sp>
        <p:nvSpPr>
          <p:cNvPr id="25606" name="文本框 70"/>
          <p:cNvSpPr txBox="1"/>
          <p:nvPr/>
        </p:nvSpPr>
        <p:spPr>
          <a:xfrm>
            <a:off x="1203325" y="4357688"/>
            <a:ext cx="9482138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  <a:p>
            <a:pPr algn="just"/>
            <a:endParaRPr lang="en-US" sz="1400"/>
          </a:p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4485" y="3545205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Wingdings" panose="05000000000000000000" charset="0"/>
              <a:buChar char=""/>
            </a:pPr>
            <a:r>
              <a:rPr lang="en-US" sz="2400">
                <a:solidFill>
                  <a:schemeClr val="bg1"/>
                </a:solidFill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The dataset used in this project is RAVDESS which has 24 professional actors (12 male and 12 female) vocalizing two lexically-matched statements. Each statement is produced at two levels of emotional intensity (normal and strong) having total 1440 audio files.</a:t>
            </a:r>
            <a:endParaRPr lang="en-US" sz="2400">
              <a:solidFill>
                <a:schemeClr val="bg1"/>
              </a:solidFill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  The two statements used are:</a:t>
            </a:r>
            <a:endParaRPr lang="en-US" sz="2400">
              <a:solidFill>
                <a:schemeClr val="bg1"/>
              </a:solidFill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US" sz="2400">
                <a:solidFill>
                  <a:schemeClr val="bg1"/>
                </a:solidFill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Kids are talking by the door</a:t>
            </a:r>
            <a:endParaRPr lang="en-US" sz="2400">
              <a:solidFill>
                <a:schemeClr val="bg1"/>
              </a:solidFill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US" sz="2400">
                <a:solidFill>
                  <a:schemeClr val="bg1"/>
                </a:solidFill>
                <a:latin typeface="Times New Roman Regular" panose="02020703060505090304" charset="0"/>
                <a:cs typeface="Times New Roman Regular" panose="02020703060505090304" charset="0"/>
                <a:sym typeface="+mn-ea"/>
              </a:rPr>
              <a:t>Dogs are sitting by the door</a:t>
            </a:r>
            <a:endParaRPr lang="en-US" sz="2400"/>
          </a:p>
          <a:p>
            <a:pPr marL="285750" indent="-285750" algn="just">
              <a:buFont typeface="Wingdings" panose="05000000000000000000" charset="0"/>
              <a:buChar char=""/>
            </a:pPr>
            <a:endParaRPr lang="en-US" sz="24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 Regular" panose="02020703060505090304" charset="0"/>
              <a:cs typeface="Times New Roman Regular" panose="02020703060505090304" charset="0"/>
              <a:sym typeface="+mn-ea"/>
            </a:endParaRPr>
          </a:p>
        </p:txBody>
      </p:sp>
      <p:pic>
        <p:nvPicPr>
          <p:cNvPr id="6158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5" y="2334895"/>
            <a:ext cx="996950" cy="950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9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463" y="1903730"/>
            <a:ext cx="781050" cy="74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 flipV="1">
            <a:off x="8336915" y="438468"/>
            <a:ext cx="1306513" cy="13065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4" name="文本框 10"/>
          <p:cNvSpPr txBox="1"/>
          <p:nvPr/>
        </p:nvSpPr>
        <p:spPr>
          <a:xfrm flipH="1">
            <a:off x="2519680" y="1078230"/>
            <a:ext cx="581723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Bold" panose="02020703060505090304" charset="0"/>
                <a:ea typeface="Arial" panose="020B0604020202020204" pitchFamily="34" charset="0"/>
                <a:cs typeface="Times New Roman Bold" panose="02020703060505090304" charset="0"/>
              </a:rPr>
              <a:t>Librar</a:t>
            </a:r>
            <a:r>
              <a:rPr lang="en-IN" altLang="en-US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Bold" panose="02020703060505090304" charset="0"/>
                <a:ea typeface="Arial" panose="020B0604020202020204" pitchFamily="34" charset="0"/>
                <a:cs typeface="Times New Roman Bold" panose="02020703060505090304" charset="0"/>
              </a:rPr>
              <a:t>ies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Bold" panose="02020703060505090304" charset="0"/>
                <a:ea typeface="Arial" panose="020B0604020202020204" pitchFamily="34" charset="0"/>
                <a:cs typeface="Times New Roman Bold" panose="02020703060505090304" charset="0"/>
              </a:rPr>
              <a:t> Used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Bold" panose="02020703060505090304" charset="0"/>
              <a:ea typeface="Arial" panose="020B0604020202020204" pitchFamily="34" charset="0"/>
              <a:cs typeface="Times New Roman Bold" panose="02020703060505090304" charset="0"/>
            </a:endParaRPr>
          </a:p>
        </p:txBody>
      </p:sp>
      <p:sp>
        <p:nvSpPr>
          <p:cNvPr id="13" name="Freeform 204"/>
          <p:cNvSpPr>
            <a:spLocks noEditPoints="1"/>
          </p:cNvSpPr>
          <p:nvPr/>
        </p:nvSpPr>
        <p:spPr bwMode="auto">
          <a:xfrm>
            <a:off x="8540115" y="1009650"/>
            <a:ext cx="683260" cy="73533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3730" y="2953385"/>
            <a:ext cx="83845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Librosa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- for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analysing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 audio and music</a:t>
            </a:r>
            <a:endParaRPr 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Soundfile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- to read sound file </a:t>
            </a:r>
            <a:endParaRPr 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numpy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- for numerical computing,  high performance </a:t>
            </a:r>
            <a:endParaRPr 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Sklearn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- for classification, regression etc.</a:t>
            </a:r>
            <a:endParaRPr 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Regular" panose="02020703060505090304" charset="0"/>
              <a:cs typeface="Times New Roman Regular" panose="0202070306050509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Pyaudio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 Regular" panose="02020703060505090304" charset="0"/>
                <a:ea typeface="+mn-lt"/>
                <a:cs typeface="Times New Roman Regular" panose="02020703060505090304" charset="0"/>
                <a:sym typeface="+mn-ea"/>
              </a:rPr>
              <a:t>- to play and record audio on a variety of platforms</a:t>
            </a:r>
            <a:endParaRPr 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 Regular" panose="02020703060505090304" charset="0"/>
              <a:ea typeface="+mn-lt"/>
              <a:cs typeface="Times New Roman Regular" panose="02020703060505090304" charset="0"/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11358563" y="59182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 flipV="1">
            <a:off x="10736263" y="52705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325880"/>
            <a:ext cx="10905490" cy="52895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  <a:softEdge rad="12700"/>
          </a:effectLst>
          <a:scene3d>
            <a:camera prst="obliqueTopLeft"/>
            <a:lightRig rig="threePt" dir="t"/>
          </a:scene3d>
        </p:spPr>
      </p:pic>
      <p:sp>
        <p:nvSpPr>
          <p:cNvPr id="4" name="TextBox 2"/>
          <p:cNvSpPr txBox="1"/>
          <p:nvPr/>
        </p:nvSpPr>
        <p:spPr>
          <a:xfrm>
            <a:off x="3382645" y="272415"/>
            <a:ext cx="6137275" cy="706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</a:rPr>
              <a:t>Block Diagram </a:t>
            </a:r>
            <a:r>
              <a:rPr lang="en-I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</a:rPr>
              <a:t>of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</a:rPr>
              <a:t> SER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99CA3B"/>
              </a:solidFill>
              <a:effectLst/>
              <a:latin typeface="Times New Roman Bold" panose="02020703060505090304" charset="0"/>
              <a:cs typeface="Times New Roman Bold" panose="020207030605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95" name="文本框 128"/>
          <p:cNvSpPr txBox="1"/>
          <p:nvPr/>
        </p:nvSpPr>
        <p:spPr>
          <a:xfrm>
            <a:off x="4237355" y="2922905"/>
            <a:ext cx="41910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en-US" sz="4000" b="1">
                <a:solidFill>
                  <a:schemeClr val="bg1"/>
                </a:solidFill>
                <a:latin typeface="Times New Roman Bold" panose="02020703060505090304" charset="0"/>
                <a:cs typeface="Times New Roman Bold" panose="02020703060505090304" charset="0"/>
                <a:sym typeface="+mn-ea"/>
              </a:rPr>
              <a:t>Classifiers Used</a:t>
            </a:r>
            <a:endParaRPr lang="en-IN" altLang="en-US" sz="3200"/>
          </a:p>
          <a:p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96" name="Freeform 251"/>
          <p:cNvSpPr>
            <a:spLocks noEditPoints="1"/>
          </p:cNvSpPr>
          <p:nvPr/>
        </p:nvSpPr>
        <p:spPr>
          <a:xfrm>
            <a:off x="3786505" y="1303338"/>
            <a:ext cx="1339850" cy="1254125"/>
          </a:xfrm>
          <a:custGeom>
            <a:avLst/>
            <a:gdLst/>
            <a:ahLst/>
            <a:cxnLst>
              <a:cxn ang="0">
                <a:pos x="1184555" y="853917"/>
              </a:cxn>
              <a:cxn ang="0">
                <a:pos x="1042053" y="306877"/>
              </a:cxn>
              <a:cxn ang="0">
                <a:pos x="360710" y="160109"/>
              </a:cxn>
              <a:cxn ang="0">
                <a:pos x="142503" y="13342"/>
              </a:cxn>
              <a:cxn ang="0">
                <a:pos x="53439" y="57817"/>
              </a:cxn>
              <a:cxn ang="0">
                <a:pos x="271646" y="253507"/>
              </a:cxn>
              <a:cxn ang="0">
                <a:pos x="587825" y="1107424"/>
              </a:cxn>
              <a:cxn ang="0">
                <a:pos x="1340418" y="1156346"/>
              </a:cxn>
              <a:cxn ang="0">
                <a:pos x="1184555" y="853917"/>
              </a:cxn>
              <a:cxn ang="0">
                <a:pos x="1077678" y="1031817"/>
              </a:cxn>
              <a:cxn ang="0">
                <a:pos x="1068772" y="1036264"/>
              </a:cxn>
              <a:cxn ang="0">
                <a:pos x="1059865" y="1031817"/>
              </a:cxn>
              <a:cxn ang="0">
                <a:pos x="708061" y="613753"/>
              </a:cxn>
              <a:cxn ang="0">
                <a:pos x="472041" y="333561"/>
              </a:cxn>
              <a:cxn ang="0">
                <a:pos x="472041" y="315771"/>
              </a:cxn>
              <a:cxn ang="0">
                <a:pos x="485401" y="315771"/>
              </a:cxn>
              <a:cxn ang="0">
                <a:pos x="792672" y="542593"/>
              </a:cxn>
              <a:cxn ang="0">
                <a:pos x="1082131" y="1018474"/>
              </a:cxn>
              <a:cxn ang="0">
                <a:pos x="1077678" y="1031817"/>
              </a:cxn>
            </a:cxnLst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等腰三角形 4"/>
          <p:cNvSpPr/>
          <p:nvPr/>
        </p:nvSpPr>
        <p:spPr>
          <a:xfrm rot="10800000">
            <a:off x="89392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033691">
            <a:off x="11366183" y="2488565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0525" y="1158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2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07" y="3570758"/>
            <a:ext cx="11219146" cy="2951327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2" y="1751761"/>
            <a:ext cx="10352761" cy="1537648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2505075" y="628650"/>
            <a:ext cx="7689850" cy="706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I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9CA3B"/>
                </a:solidFill>
                <a:effectLst/>
                <a:latin typeface="Times New Roman Bold" panose="02020703060505090304" charset="0"/>
                <a:cs typeface="Times New Roman Bold" panose="02020703060505090304" charset="0"/>
              </a:rPr>
              <a:t>Logistic Regression Fails</a:t>
            </a:r>
            <a:endParaRPr lang="en-I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99CA3B"/>
              </a:solidFill>
              <a:effectLst/>
              <a:latin typeface="Times New Roman Bold" panose="02020703060505090304" charset="0"/>
              <a:cs typeface="Times New Roman Bold" panose="020207030605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3045</Words>
  <Application>WPS Presentation</Application>
  <PresentationFormat/>
  <Paragraphs>103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等线</vt:lpstr>
      <vt:lpstr>Times New Roman Bold</vt:lpstr>
      <vt:lpstr>Times New Roman</vt:lpstr>
      <vt:lpstr>Barlow Condensed</vt:lpstr>
      <vt:lpstr>Times New Roman Regular</vt:lpstr>
      <vt:lpstr>Wingdings</vt:lpstr>
      <vt:lpstr>Calibri Light</vt:lpstr>
      <vt:lpstr>Arial</vt:lpstr>
      <vt:lpstr>Times New Roman</vt:lpstr>
      <vt:lpstr>Calibri</vt:lpstr>
      <vt:lpstr>Microsoft YaHei</vt:lpstr>
      <vt:lpstr>Arial Unicode MS</vt:lpstr>
      <vt:lpstr>Shiny Signature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This pc</cp:lastModifiedBy>
  <cp:revision>80</cp:revision>
  <dcterms:created xsi:type="dcterms:W3CDTF">2021-03-19T18:06:00Z</dcterms:created>
  <dcterms:modified xsi:type="dcterms:W3CDTF">2021-03-19T18:28:26Z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