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35661600" cy="24688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18869D3-E5F0-EF8C-7E60-7042265D6572}" name="Kjetil Lysne Voje" initials="KLV" userId="Kjetil Lysne Voje" providerId="Non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B0D0F9"/>
    <a:srgbClr val="DFF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0"/>
    <p:restoredTop sz="94658"/>
  </p:normalViewPr>
  <p:slideViewPr>
    <p:cSldViewPr snapToGrid="0">
      <p:cViewPr varScale="1">
        <p:scale>
          <a:sx n="33" d="100"/>
          <a:sy n="33" d="100"/>
        </p:scale>
        <p:origin x="1496" y="2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74620" y="4040507"/>
            <a:ext cx="30312360" cy="8595360"/>
          </a:xfrm>
        </p:spPr>
        <p:txBody>
          <a:bodyPr anchor="b"/>
          <a:lstStyle>
            <a:lvl1pPr algn="ctr">
              <a:defRPr sz="21600"/>
            </a:lvl1pPr>
          </a:lstStyle>
          <a:p>
            <a:r>
              <a:rPr lang="en-GB"/>
              <a:t>Click to edit Master title style</a:t>
            </a:r>
            <a:endParaRPr lang="en-US" dirty="0"/>
          </a:p>
        </p:txBody>
      </p:sp>
      <p:sp>
        <p:nvSpPr>
          <p:cNvPr id="3" name="Subtitle 2"/>
          <p:cNvSpPr>
            <a:spLocks noGrp="1"/>
          </p:cNvSpPr>
          <p:nvPr>
            <p:ph type="subTitle" idx="1"/>
          </p:nvPr>
        </p:nvSpPr>
        <p:spPr>
          <a:xfrm>
            <a:off x="4457700" y="12967337"/>
            <a:ext cx="26746200" cy="5960743"/>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3029AA46-CB33-A143-A519-49AB794CB33B}" type="datetimeFigureOut">
              <a:rPr lang="en-NO" smtClean="0"/>
              <a:t>26/07/2024</a:t>
            </a:fld>
            <a:endParaRPr lang="en-NO"/>
          </a:p>
        </p:txBody>
      </p:sp>
      <p:sp>
        <p:nvSpPr>
          <p:cNvPr id="5" name="Footer Placeholder 4"/>
          <p:cNvSpPr>
            <a:spLocks noGrp="1"/>
          </p:cNvSpPr>
          <p:nvPr>
            <p:ph type="ftr" sz="quarter" idx="11"/>
          </p:nvPr>
        </p:nvSpPr>
        <p:spPr/>
        <p:txBody>
          <a:bodyPr/>
          <a:lstStyle/>
          <a:p>
            <a:endParaRPr lang="en-NO"/>
          </a:p>
        </p:txBody>
      </p:sp>
      <p:sp>
        <p:nvSpPr>
          <p:cNvPr id="6" name="Slide Number Placeholder 5"/>
          <p:cNvSpPr>
            <a:spLocks noGrp="1"/>
          </p:cNvSpPr>
          <p:nvPr>
            <p:ph type="sldNum" sz="quarter" idx="12"/>
          </p:nvPr>
        </p:nvSpPr>
        <p:spPr/>
        <p:txBody>
          <a:bodyPr/>
          <a:lstStyle/>
          <a:p>
            <a:fld id="{30D7580A-4D3B-4F4A-8DED-D02F8E29AD15}" type="slidenum">
              <a:rPr lang="en-NO" smtClean="0"/>
              <a:t>‹#›</a:t>
            </a:fld>
            <a:endParaRPr lang="en-NO"/>
          </a:p>
        </p:txBody>
      </p:sp>
    </p:spTree>
    <p:extLst>
      <p:ext uri="{BB962C8B-B14F-4D97-AF65-F5344CB8AC3E}">
        <p14:creationId xmlns:p14="http://schemas.microsoft.com/office/powerpoint/2010/main" val="1000661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029AA46-CB33-A143-A519-49AB794CB33B}" type="datetimeFigureOut">
              <a:rPr lang="en-NO" smtClean="0"/>
              <a:t>26/07/2024</a:t>
            </a:fld>
            <a:endParaRPr lang="en-NO"/>
          </a:p>
        </p:txBody>
      </p:sp>
      <p:sp>
        <p:nvSpPr>
          <p:cNvPr id="5" name="Footer Placeholder 4"/>
          <p:cNvSpPr>
            <a:spLocks noGrp="1"/>
          </p:cNvSpPr>
          <p:nvPr>
            <p:ph type="ftr" sz="quarter" idx="11"/>
          </p:nvPr>
        </p:nvSpPr>
        <p:spPr/>
        <p:txBody>
          <a:bodyPr/>
          <a:lstStyle/>
          <a:p>
            <a:endParaRPr lang="en-NO"/>
          </a:p>
        </p:txBody>
      </p:sp>
      <p:sp>
        <p:nvSpPr>
          <p:cNvPr id="6" name="Slide Number Placeholder 5"/>
          <p:cNvSpPr>
            <a:spLocks noGrp="1"/>
          </p:cNvSpPr>
          <p:nvPr>
            <p:ph type="sldNum" sz="quarter" idx="12"/>
          </p:nvPr>
        </p:nvSpPr>
        <p:spPr/>
        <p:txBody>
          <a:bodyPr/>
          <a:lstStyle/>
          <a:p>
            <a:fld id="{30D7580A-4D3B-4F4A-8DED-D02F8E29AD15}" type="slidenum">
              <a:rPr lang="en-NO" smtClean="0"/>
              <a:t>‹#›</a:t>
            </a:fld>
            <a:endParaRPr lang="en-NO"/>
          </a:p>
        </p:txBody>
      </p:sp>
    </p:spTree>
    <p:extLst>
      <p:ext uri="{BB962C8B-B14F-4D97-AF65-F5344CB8AC3E}">
        <p14:creationId xmlns:p14="http://schemas.microsoft.com/office/powerpoint/2010/main" val="1260063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520334" y="1314450"/>
            <a:ext cx="7689533" cy="20922617"/>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451737" y="1314450"/>
            <a:ext cx="22622828" cy="209226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029AA46-CB33-A143-A519-49AB794CB33B}" type="datetimeFigureOut">
              <a:rPr lang="en-NO" smtClean="0"/>
              <a:t>26/07/2024</a:t>
            </a:fld>
            <a:endParaRPr lang="en-NO"/>
          </a:p>
        </p:txBody>
      </p:sp>
      <p:sp>
        <p:nvSpPr>
          <p:cNvPr id="5" name="Footer Placeholder 4"/>
          <p:cNvSpPr>
            <a:spLocks noGrp="1"/>
          </p:cNvSpPr>
          <p:nvPr>
            <p:ph type="ftr" sz="quarter" idx="11"/>
          </p:nvPr>
        </p:nvSpPr>
        <p:spPr/>
        <p:txBody>
          <a:bodyPr/>
          <a:lstStyle/>
          <a:p>
            <a:endParaRPr lang="en-NO"/>
          </a:p>
        </p:txBody>
      </p:sp>
      <p:sp>
        <p:nvSpPr>
          <p:cNvPr id="6" name="Slide Number Placeholder 5"/>
          <p:cNvSpPr>
            <a:spLocks noGrp="1"/>
          </p:cNvSpPr>
          <p:nvPr>
            <p:ph type="sldNum" sz="quarter" idx="12"/>
          </p:nvPr>
        </p:nvSpPr>
        <p:spPr/>
        <p:txBody>
          <a:bodyPr/>
          <a:lstStyle/>
          <a:p>
            <a:fld id="{30D7580A-4D3B-4F4A-8DED-D02F8E29AD15}" type="slidenum">
              <a:rPr lang="en-NO" smtClean="0"/>
              <a:t>‹#›</a:t>
            </a:fld>
            <a:endParaRPr lang="en-NO"/>
          </a:p>
        </p:txBody>
      </p:sp>
    </p:spTree>
    <p:extLst>
      <p:ext uri="{BB962C8B-B14F-4D97-AF65-F5344CB8AC3E}">
        <p14:creationId xmlns:p14="http://schemas.microsoft.com/office/powerpoint/2010/main" val="431348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029AA46-CB33-A143-A519-49AB794CB33B}" type="datetimeFigureOut">
              <a:rPr lang="en-NO" smtClean="0"/>
              <a:t>26/07/2024</a:t>
            </a:fld>
            <a:endParaRPr lang="en-NO"/>
          </a:p>
        </p:txBody>
      </p:sp>
      <p:sp>
        <p:nvSpPr>
          <p:cNvPr id="5" name="Footer Placeholder 4"/>
          <p:cNvSpPr>
            <a:spLocks noGrp="1"/>
          </p:cNvSpPr>
          <p:nvPr>
            <p:ph type="ftr" sz="quarter" idx="11"/>
          </p:nvPr>
        </p:nvSpPr>
        <p:spPr/>
        <p:txBody>
          <a:bodyPr/>
          <a:lstStyle/>
          <a:p>
            <a:endParaRPr lang="en-NO"/>
          </a:p>
        </p:txBody>
      </p:sp>
      <p:sp>
        <p:nvSpPr>
          <p:cNvPr id="6" name="Slide Number Placeholder 5"/>
          <p:cNvSpPr>
            <a:spLocks noGrp="1"/>
          </p:cNvSpPr>
          <p:nvPr>
            <p:ph type="sldNum" sz="quarter" idx="12"/>
          </p:nvPr>
        </p:nvSpPr>
        <p:spPr/>
        <p:txBody>
          <a:bodyPr/>
          <a:lstStyle/>
          <a:p>
            <a:fld id="{30D7580A-4D3B-4F4A-8DED-D02F8E29AD15}" type="slidenum">
              <a:rPr lang="en-NO" smtClean="0"/>
              <a:t>‹#›</a:t>
            </a:fld>
            <a:endParaRPr lang="en-NO"/>
          </a:p>
        </p:txBody>
      </p:sp>
    </p:spTree>
    <p:extLst>
      <p:ext uri="{BB962C8B-B14F-4D97-AF65-F5344CB8AC3E}">
        <p14:creationId xmlns:p14="http://schemas.microsoft.com/office/powerpoint/2010/main" val="1331653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33163" y="6155062"/>
            <a:ext cx="30758130" cy="10269853"/>
          </a:xfrm>
        </p:spPr>
        <p:txBody>
          <a:bodyPr anchor="b"/>
          <a:lstStyle>
            <a:lvl1pPr>
              <a:defRPr sz="21600"/>
            </a:lvl1pPr>
          </a:lstStyle>
          <a:p>
            <a:r>
              <a:rPr lang="en-GB"/>
              <a:t>Click to edit Master title style</a:t>
            </a:r>
            <a:endParaRPr lang="en-US" dirty="0"/>
          </a:p>
        </p:txBody>
      </p:sp>
      <p:sp>
        <p:nvSpPr>
          <p:cNvPr id="3" name="Text Placeholder 2"/>
          <p:cNvSpPr>
            <a:spLocks noGrp="1"/>
          </p:cNvSpPr>
          <p:nvPr>
            <p:ph type="body" idx="1"/>
          </p:nvPr>
        </p:nvSpPr>
        <p:spPr>
          <a:xfrm>
            <a:off x="2433163" y="16522072"/>
            <a:ext cx="30758130" cy="5400673"/>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029AA46-CB33-A143-A519-49AB794CB33B}" type="datetimeFigureOut">
              <a:rPr lang="en-NO" smtClean="0"/>
              <a:t>26/07/2024</a:t>
            </a:fld>
            <a:endParaRPr lang="en-NO"/>
          </a:p>
        </p:txBody>
      </p:sp>
      <p:sp>
        <p:nvSpPr>
          <p:cNvPr id="5" name="Footer Placeholder 4"/>
          <p:cNvSpPr>
            <a:spLocks noGrp="1"/>
          </p:cNvSpPr>
          <p:nvPr>
            <p:ph type="ftr" sz="quarter" idx="11"/>
          </p:nvPr>
        </p:nvSpPr>
        <p:spPr/>
        <p:txBody>
          <a:bodyPr/>
          <a:lstStyle/>
          <a:p>
            <a:endParaRPr lang="en-NO"/>
          </a:p>
        </p:txBody>
      </p:sp>
      <p:sp>
        <p:nvSpPr>
          <p:cNvPr id="6" name="Slide Number Placeholder 5"/>
          <p:cNvSpPr>
            <a:spLocks noGrp="1"/>
          </p:cNvSpPr>
          <p:nvPr>
            <p:ph type="sldNum" sz="quarter" idx="12"/>
          </p:nvPr>
        </p:nvSpPr>
        <p:spPr/>
        <p:txBody>
          <a:bodyPr/>
          <a:lstStyle/>
          <a:p>
            <a:fld id="{30D7580A-4D3B-4F4A-8DED-D02F8E29AD15}" type="slidenum">
              <a:rPr lang="en-NO" smtClean="0"/>
              <a:t>‹#›</a:t>
            </a:fld>
            <a:endParaRPr lang="en-NO"/>
          </a:p>
        </p:txBody>
      </p:sp>
    </p:spTree>
    <p:extLst>
      <p:ext uri="{BB962C8B-B14F-4D97-AF65-F5344CB8AC3E}">
        <p14:creationId xmlns:p14="http://schemas.microsoft.com/office/powerpoint/2010/main" val="2044199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451735" y="6572250"/>
            <a:ext cx="15156180" cy="1566481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18053685" y="6572250"/>
            <a:ext cx="15156180" cy="1566481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029AA46-CB33-A143-A519-49AB794CB33B}" type="datetimeFigureOut">
              <a:rPr lang="en-NO" smtClean="0"/>
              <a:t>26/07/2024</a:t>
            </a:fld>
            <a:endParaRPr lang="en-NO"/>
          </a:p>
        </p:txBody>
      </p:sp>
      <p:sp>
        <p:nvSpPr>
          <p:cNvPr id="6" name="Footer Placeholder 5"/>
          <p:cNvSpPr>
            <a:spLocks noGrp="1"/>
          </p:cNvSpPr>
          <p:nvPr>
            <p:ph type="ftr" sz="quarter" idx="11"/>
          </p:nvPr>
        </p:nvSpPr>
        <p:spPr/>
        <p:txBody>
          <a:bodyPr/>
          <a:lstStyle/>
          <a:p>
            <a:endParaRPr lang="en-NO"/>
          </a:p>
        </p:txBody>
      </p:sp>
      <p:sp>
        <p:nvSpPr>
          <p:cNvPr id="7" name="Slide Number Placeholder 6"/>
          <p:cNvSpPr>
            <a:spLocks noGrp="1"/>
          </p:cNvSpPr>
          <p:nvPr>
            <p:ph type="sldNum" sz="quarter" idx="12"/>
          </p:nvPr>
        </p:nvSpPr>
        <p:spPr/>
        <p:txBody>
          <a:bodyPr/>
          <a:lstStyle/>
          <a:p>
            <a:fld id="{30D7580A-4D3B-4F4A-8DED-D02F8E29AD15}" type="slidenum">
              <a:rPr lang="en-NO" smtClean="0"/>
              <a:t>‹#›</a:t>
            </a:fld>
            <a:endParaRPr lang="en-NO"/>
          </a:p>
        </p:txBody>
      </p:sp>
    </p:spTree>
    <p:extLst>
      <p:ext uri="{BB962C8B-B14F-4D97-AF65-F5344CB8AC3E}">
        <p14:creationId xmlns:p14="http://schemas.microsoft.com/office/powerpoint/2010/main" val="1265309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56380" y="1314455"/>
            <a:ext cx="30758130" cy="4772027"/>
          </a:xfrm>
        </p:spPr>
        <p:txBody>
          <a:bodyPr/>
          <a:lstStyle/>
          <a:p>
            <a:r>
              <a:rPr lang="en-GB"/>
              <a:t>Click to edit Master title style</a:t>
            </a:r>
            <a:endParaRPr lang="en-US" dirty="0"/>
          </a:p>
        </p:txBody>
      </p:sp>
      <p:sp>
        <p:nvSpPr>
          <p:cNvPr id="3" name="Text Placeholder 2"/>
          <p:cNvSpPr>
            <a:spLocks noGrp="1"/>
          </p:cNvSpPr>
          <p:nvPr>
            <p:ph type="body" idx="1"/>
          </p:nvPr>
        </p:nvSpPr>
        <p:spPr>
          <a:xfrm>
            <a:off x="2456384" y="6052187"/>
            <a:ext cx="15086526" cy="2966083"/>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GB"/>
              <a:t>Click to edit Master text styles</a:t>
            </a:r>
          </a:p>
        </p:txBody>
      </p:sp>
      <p:sp>
        <p:nvSpPr>
          <p:cNvPr id="4" name="Content Placeholder 3"/>
          <p:cNvSpPr>
            <a:spLocks noGrp="1"/>
          </p:cNvSpPr>
          <p:nvPr>
            <p:ph sz="half" idx="2"/>
          </p:nvPr>
        </p:nvSpPr>
        <p:spPr>
          <a:xfrm>
            <a:off x="2456384" y="9018270"/>
            <a:ext cx="15086526" cy="1326451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18053687" y="6052187"/>
            <a:ext cx="15160825" cy="2966083"/>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GB"/>
              <a:t>Click to edit Master text styles</a:t>
            </a:r>
          </a:p>
        </p:txBody>
      </p:sp>
      <p:sp>
        <p:nvSpPr>
          <p:cNvPr id="6" name="Content Placeholder 5"/>
          <p:cNvSpPr>
            <a:spLocks noGrp="1"/>
          </p:cNvSpPr>
          <p:nvPr>
            <p:ph sz="quarter" idx="4"/>
          </p:nvPr>
        </p:nvSpPr>
        <p:spPr>
          <a:xfrm>
            <a:off x="18053687" y="9018270"/>
            <a:ext cx="15160825" cy="1326451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029AA46-CB33-A143-A519-49AB794CB33B}" type="datetimeFigureOut">
              <a:rPr lang="en-NO" smtClean="0"/>
              <a:t>26/07/2024</a:t>
            </a:fld>
            <a:endParaRPr lang="en-NO"/>
          </a:p>
        </p:txBody>
      </p:sp>
      <p:sp>
        <p:nvSpPr>
          <p:cNvPr id="8" name="Footer Placeholder 7"/>
          <p:cNvSpPr>
            <a:spLocks noGrp="1"/>
          </p:cNvSpPr>
          <p:nvPr>
            <p:ph type="ftr" sz="quarter" idx="11"/>
          </p:nvPr>
        </p:nvSpPr>
        <p:spPr/>
        <p:txBody>
          <a:bodyPr/>
          <a:lstStyle/>
          <a:p>
            <a:endParaRPr lang="en-NO"/>
          </a:p>
        </p:txBody>
      </p:sp>
      <p:sp>
        <p:nvSpPr>
          <p:cNvPr id="9" name="Slide Number Placeholder 8"/>
          <p:cNvSpPr>
            <a:spLocks noGrp="1"/>
          </p:cNvSpPr>
          <p:nvPr>
            <p:ph type="sldNum" sz="quarter" idx="12"/>
          </p:nvPr>
        </p:nvSpPr>
        <p:spPr/>
        <p:txBody>
          <a:bodyPr/>
          <a:lstStyle/>
          <a:p>
            <a:fld id="{30D7580A-4D3B-4F4A-8DED-D02F8E29AD15}" type="slidenum">
              <a:rPr lang="en-NO" smtClean="0"/>
              <a:t>‹#›</a:t>
            </a:fld>
            <a:endParaRPr lang="en-NO"/>
          </a:p>
        </p:txBody>
      </p:sp>
    </p:spTree>
    <p:extLst>
      <p:ext uri="{BB962C8B-B14F-4D97-AF65-F5344CB8AC3E}">
        <p14:creationId xmlns:p14="http://schemas.microsoft.com/office/powerpoint/2010/main" val="1529325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3029AA46-CB33-A143-A519-49AB794CB33B}" type="datetimeFigureOut">
              <a:rPr lang="en-NO" smtClean="0"/>
              <a:t>26/07/2024</a:t>
            </a:fld>
            <a:endParaRPr lang="en-NO"/>
          </a:p>
        </p:txBody>
      </p:sp>
      <p:sp>
        <p:nvSpPr>
          <p:cNvPr id="4" name="Footer Placeholder 3"/>
          <p:cNvSpPr>
            <a:spLocks noGrp="1"/>
          </p:cNvSpPr>
          <p:nvPr>
            <p:ph type="ftr" sz="quarter" idx="11"/>
          </p:nvPr>
        </p:nvSpPr>
        <p:spPr/>
        <p:txBody>
          <a:bodyPr/>
          <a:lstStyle/>
          <a:p>
            <a:endParaRPr lang="en-NO"/>
          </a:p>
        </p:txBody>
      </p:sp>
      <p:sp>
        <p:nvSpPr>
          <p:cNvPr id="5" name="Slide Number Placeholder 4"/>
          <p:cNvSpPr>
            <a:spLocks noGrp="1"/>
          </p:cNvSpPr>
          <p:nvPr>
            <p:ph type="sldNum" sz="quarter" idx="12"/>
          </p:nvPr>
        </p:nvSpPr>
        <p:spPr/>
        <p:txBody>
          <a:bodyPr/>
          <a:lstStyle/>
          <a:p>
            <a:fld id="{30D7580A-4D3B-4F4A-8DED-D02F8E29AD15}" type="slidenum">
              <a:rPr lang="en-NO" smtClean="0"/>
              <a:t>‹#›</a:t>
            </a:fld>
            <a:endParaRPr lang="en-NO"/>
          </a:p>
        </p:txBody>
      </p:sp>
    </p:spTree>
    <p:extLst>
      <p:ext uri="{BB962C8B-B14F-4D97-AF65-F5344CB8AC3E}">
        <p14:creationId xmlns:p14="http://schemas.microsoft.com/office/powerpoint/2010/main" val="3970246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29AA46-CB33-A143-A519-49AB794CB33B}" type="datetimeFigureOut">
              <a:rPr lang="en-NO" smtClean="0"/>
              <a:t>26/07/2024</a:t>
            </a:fld>
            <a:endParaRPr lang="en-NO"/>
          </a:p>
        </p:txBody>
      </p:sp>
      <p:sp>
        <p:nvSpPr>
          <p:cNvPr id="3" name="Footer Placeholder 2"/>
          <p:cNvSpPr>
            <a:spLocks noGrp="1"/>
          </p:cNvSpPr>
          <p:nvPr>
            <p:ph type="ftr" sz="quarter" idx="11"/>
          </p:nvPr>
        </p:nvSpPr>
        <p:spPr/>
        <p:txBody>
          <a:bodyPr/>
          <a:lstStyle/>
          <a:p>
            <a:endParaRPr lang="en-NO"/>
          </a:p>
        </p:txBody>
      </p:sp>
      <p:sp>
        <p:nvSpPr>
          <p:cNvPr id="4" name="Slide Number Placeholder 3"/>
          <p:cNvSpPr>
            <a:spLocks noGrp="1"/>
          </p:cNvSpPr>
          <p:nvPr>
            <p:ph type="sldNum" sz="quarter" idx="12"/>
          </p:nvPr>
        </p:nvSpPr>
        <p:spPr/>
        <p:txBody>
          <a:bodyPr/>
          <a:lstStyle/>
          <a:p>
            <a:fld id="{30D7580A-4D3B-4F4A-8DED-D02F8E29AD15}" type="slidenum">
              <a:rPr lang="en-NO" smtClean="0"/>
              <a:t>‹#›</a:t>
            </a:fld>
            <a:endParaRPr lang="en-NO"/>
          </a:p>
        </p:txBody>
      </p:sp>
    </p:spTree>
    <p:extLst>
      <p:ext uri="{BB962C8B-B14F-4D97-AF65-F5344CB8AC3E}">
        <p14:creationId xmlns:p14="http://schemas.microsoft.com/office/powerpoint/2010/main" val="2651768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56380" y="1645920"/>
            <a:ext cx="11501794" cy="5760720"/>
          </a:xfrm>
        </p:spPr>
        <p:txBody>
          <a:bodyPr anchor="b"/>
          <a:lstStyle>
            <a:lvl1pPr>
              <a:defRPr sz="11520"/>
            </a:lvl1pPr>
          </a:lstStyle>
          <a:p>
            <a:r>
              <a:rPr lang="en-GB"/>
              <a:t>Click to edit Master title style</a:t>
            </a:r>
            <a:endParaRPr lang="en-US" dirty="0"/>
          </a:p>
        </p:txBody>
      </p:sp>
      <p:sp>
        <p:nvSpPr>
          <p:cNvPr id="3" name="Content Placeholder 2"/>
          <p:cNvSpPr>
            <a:spLocks noGrp="1"/>
          </p:cNvSpPr>
          <p:nvPr>
            <p:ph idx="1"/>
          </p:nvPr>
        </p:nvSpPr>
        <p:spPr>
          <a:xfrm>
            <a:off x="15160825" y="3554735"/>
            <a:ext cx="18053685" cy="1754505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456380" y="7406640"/>
            <a:ext cx="11501794" cy="13721717"/>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GB"/>
              <a:t>Click to edit Master text styles</a:t>
            </a:r>
          </a:p>
        </p:txBody>
      </p:sp>
      <p:sp>
        <p:nvSpPr>
          <p:cNvPr id="5" name="Date Placeholder 4"/>
          <p:cNvSpPr>
            <a:spLocks noGrp="1"/>
          </p:cNvSpPr>
          <p:nvPr>
            <p:ph type="dt" sz="half" idx="10"/>
          </p:nvPr>
        </p:nvSpPr>
        <p:spPr/>
        <p:txBody>
          <a:bodyPr/>
          <a:lstStyle/>
          <a:p>
            <a:fld id="{3029AA46-CB33-A143-A519-49AB794CB33B}" type="datetimeFigureOut">
              <a:rPr lang="en-NO" smtClean="0"/>
              <a:t>26/07/2024</a:t>
            </a:fld>
            <a:endParaRPr lang="en-NO"/>
          </a:p>
        </p:txBody>
      </p:sp>
      <p:sp>
        <p:nvSpPr>
          <p:cNvPr id="6" name="Footer Placeholder 5"/>
          <p:cNvSpPr>
            <a:spLocks noGrp="1"/>
          </p:cNvSpPr>
          <p:nvPr>
            <p:ph type="ftr" sz="quarter" idx="11"/>
          </p:nvPr>
        </p:nvSpPr>
        <p:spPr/>
        <p:txBody>
          <a:bodyPr/>
          <a:lstStyle/>
          <a:p>
            <a:endParaRPr lang="en-NO"/>
          </a:p>
        </p:txBody>
      </p:sp>
      <p:sp>
        <p:nvSpPr>
          <p:cNvPr id="7" name="Slide Number Placeholder 6"/>
          <p:cNvSpPr>
            <a:spLocks noGrp="1"/>
          </p:cNvSpPr>
          <p:nvPr>
            <p:ph type="sldNum" sz="quarter" idx="12"/>
          </p:nvPr>
        </p:nvSpPr>
        <p:spPr/>
        <p:txBody>
          <a:bodyPr/>
          <a:lstStyle/>
          <a:p>
            <a:fld id="{30D7580A-4D3B-4F4A-8DED-D02F8E29AD15}" type="slidenum">
              <a:rPr lang="en-NO" smtClean="0"/>
              <a:t>‹#›</a:t>
            </a:fld>
            <a:endParaRPr lang="en-NO"/>
          </a:p>
        </p:txBody>
      </p:sp>
    </p:spTree>
    <p:extLst>
      <p:ext uri="{BB962C8B-B14F-4D97-AF65-F5344CB8AC3E}">
        <p14:creationId xmlns:p14="http://schemas.microsoft.com/office/powerpoint/2010/main" val="1684083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56380" y="1645920"/>
            <a:ext cx="11501794" cy="5760720"/>
          </a:xfrm>
        </p:spPr>
        <p:txBody>
          <a:bodyPr anchor="b"/>
          <a:lstStyle>
            <a:lvl1pPr>
              <a:defRPr sz="11520"/>
            </a:lvl1pPr>
          </a:lstStyle>
          <a:p>
            <a:r>
              <a:rPr lang="en-GB"/>
              <a:t>Click to edit Master title style</a:t>
            </a:r>
            <a:endParaRPr lang="en-US" dirty="0"/>
          </a:p>
        </p:txBody>
      </p:sp>
      <p:sp>
        <p:nvSpPr>
          <p:cNvPr id="3" name="Picture Placeholder 2"/>
          <p:cNvSpPr>
            <a:spLocks noGrp="1" noChangeAspect="1"/>
          </p:cNvSpPr>
          <p:nvPr>
            <p:ph type="pic" idx="1"/>
          </p:nvPr>
        </p:nvSpPr>
        <p:spPr>
          <a:xfrm>
            <a:off x="15160825" y="3554735"/>
            <a:ext cx="18053685" cy="1754505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GB"/>
              <a:t>Click icon to add picture</a:t>
            </a:r>
            <a:endParaRPr lang="en-US" dirty="0"/>
          </a:p>
        </p:txBody>
      </p:sp>
      <p:sp>
        <p:nvSpPr>
          <p:cNvPr id="4" name="Text Placeholder 3"/>
          <p:cNvSpPr>
            <a:spLocks noGrp="1"/>
          </p:cNvSpPr>
          <p:nvPr>
            <p:ph type="body" sz="half" idx="2"/>
          </p:nvPr>
        </p:nvSpPr>
        <p:spPr>
          <a:xfrm>
            <a:off x="2456380" y="7406640"/>
            <a:ext cx="11501794" cy="13721717"/>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GB"/>
              <a:t>Click to edit Master text styles</a:t>
            </a:r>
          </a:p>
        </p:txBody>
      </p:sp>
      <p:sp>
        <p:nvSpPr>
          <p:cNvPr id="5" name="Date Placeholder 4"/>
          <p:cNvSpPr>
            <a:spLocks noGrp="1"/>
          </p:cNvSpPr>
          <p:nvPr>
            <p:ph type="dt" sz="half" idx="10"/>
          </p:nvPr>
        </p:nvSpPr>
        <p:spPr/>
        <p:txBody>
          <a:bodyPr/>
          <a:lstStyle/>
          <a:p>
            <a:fld id="{3029AA46-CB33-A143-A519-49AB794CB33B}" type="datetimeFigureOut">
              <a:rPr lang="en-NO" smtClean="0"/>
              <a:t>26/07/2024</a:t>
            </a:fld>
            <a:endParaRPr lang="en-NO"/>
          </a:p>
        </p:txBody>
      </p:sp>
      <p:sp>
        <p:nvSpPr>
          <p:cNvPr id="6" name="Footer Placeholder 5"/>
          <p:cNvSpPr>
            <a:spLocks noGrp="1"/>
          </p:cNvSpPr>
          <p:nvPr>
            <p:ph type="ftr" sz="quarter" idx="11"/>
          </p:nvPr>
        </p:nvSpPr>
        <p:spPr/>
        <p:txBody>
          <a:bodyPr/>
          <a:lstStyle/>
          <a:p>
            <a:endParaRPr lang="en-NO"/>
          </a:p>
        </p:txBody>
      </p:sp>
      <p:sp>
        <p:nvSpPr>
          <p:cNvPr id="7" name="Slide Number Placeholder 6"/>
          <p:cNvSpPr>
            <a:spLocks noGrp="1"/>
          </p:cNvSpPr>
          <p:nvPr>
            <p:ph type="sldNum" sz="quarter" idx="12"/>
          </p:nvPr>
        </p:nvSpPr>
        <p:spPr/>
        <p:txBody>
          <a:bodyPr/>
          <a:lstStyle/>
          <a:p>
            <a:fld id="{30D7580A-4D3B-4F4A-8DED-D02F8E29AD15}" type="slidenum">
              <a:rPr lang="en-NO" smtClean="0"/>
              <a:t>‹#›</a:t>
            </a:fld>
            <a:endParaRPr lang="en-NO"/>
          </a:p>
        </p:txBody>
      </p:sp>
    </p:spTree>
    <p:extLst>
      <p:ext uri="{BB962C8B-B14F-4D97-AF65-F5344CB8AC3E}">
        <p14:creationId xmlns:p14="http://schemas.microsoft.com/office/powerpoint/2010/main" val="2330123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51735" y="1314455"/>
            <a:ext cx="30758130" cy="477202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451735" y="6572250"/>
            <a:ext cx="30758130" cy="1566481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451735" y="22882865"/>
            <a:ext cx="8023860" cy="1314450"/>
          </a:xfrm>
          <a:prstGeom prst="rect">
            <a:avLst/>
          </a:prstGeom>
        </p:spPr>
        <p:txBody>
          <a:bodyPr vert="horz" lIns="91440" tIns="45720" rIns="91440" bIns="45720" rtlCol="0" anchor="ctr"/>
          <a:lstStyle>
            <a:lvl1pPr algn="l">
              <a:defRPr sz="4320">
                <a:solidFill>
                  <a:schemeClr val="tx1">
                    <a:tint val="75000"/>
                  </a:schemeClr>
                </a:solidFill>
              </a:defRPr>
            </a:lvl1pPr>
          </a:lstStyle>
          <a:p>
            <a:fld id="{3029AA46-CB33-A143-A519-49AB794CB33B}" type="datetimeFigureOut">
              <a:rPr lang="en-NO" smtClean="0"/>
              <a:t>26/07/2024</a:t>
            </a:fld>
            <a:endParaRPr lang="en-NO"/>
          </a:p>
        </p:txBody>
      </p:sp>
      <p:sp>
        <p:nvSpPr>
          <p:cNvPr id="5" name="Footer Placeholder 4"/>
          <p:cNvSpPr>
            <a:spLocks noGrp="1"/>
          </p:cNvSpPr>
          <p:nvPr>
            <p:ph type="ftr" sz="quarter" idx="3"/>
          </p:nvPr>
        </p:nvSpPr>
        <p:spPr>
          <a:xfrm>
            <a:off x="11812905" y="22882865"/>
            <a:ext cx="12035790" cy="131445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NO"/>
          </a:p>
        </p:txBody>
      </p:sp>
      <p:sp>
        <p:nvSpPr>
          <p:cNvPr id="6" name="Slide Number Placeholder 5"/>
          <p:cNvSpPr>
            <a:spLocks noGrp="1"/>
          </p:cNvSpPr>
          <p:nvPr>
            <p:ph type="sldNum" sz="quarter" idx="4"/>
          </p:nvPr>
        </p:nvSpPr>
        <p:spPr>
          <a:xfrm>
            <a:off x="25186005" y="22882865"/>
            <a:ext cx="8023860" cy="1314450"/>
          </a:xfrm>
          <a:prstGeom prst="rect">
            <a:avLst/>
          </a:prstGeom>
        </p:spPr>
        <p:txBody>
          <a:bodyPr vert="horz" lIns="91440" tIns="45720" rIns="91440" bIns="45720" rtlCol="0" anchor="ctr"/>
          <a:lstStyle>
            <a:lvl1pPr algn="r">
              <a:defRPr sz="4320">
                <a:solidFill>
                  <a:schemeClr val="tx1">
                    <a:tint val="75000"/>
                  </a:schemeClr>
                </a:solidFill>
              </a:defRPr>
            </a:lvl1pPr>
          </a:lstStyle>
          <a:p>
            <a:fld id="{30D7580A-4D3B-4F4A-8DED-D02F8E29AD15}" type="slidenum">
              <a:rPr lang="en-NO" smtClean="0"/>
              <a:t>‹#›</a:t>
            </a:fld>
            <a:endParaRPr lang="en-NO"/>
          </a:p>
        </p:txBody>
      </p:sp>
    </p:spTree>
    <p:extLst>
      <p:ext uri="{BB962C8B-B14F-4D97-AF65-F5344CB8AC3E}">
        <p14:creationId xmlns:p14="http://schemas.microsoft.com/office/powerpoint/2010/main" val="26714336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47" name="Group 246">
            <a:extLst>
              <a:ext uri="{FF2B5EF4-FFF2-40B4-BE49-F238E27FC236}">
                <a16:creationId xmlns:a16="http://schemas.microsoft.com/office/drawing/2014/main" id="{289B96E1-CFC3-E4B2-9581-8DF4FFB3718F}"/>
              </a:ext>
            </a:extLst>
          </p:cNvPr>
          <p:cNvGrpSpPr/>
          <p:nvPr/>
        </p:nvGrpSpPr>
        <p:grpSpPr>
          <a:xfrm>
            <a:off x="26880670" y="17971122"/>
            <a:ext cx="8127440" cy="5945517"/>
            <a:chOff x="12903794" y="3538134"/>
            <a:chExt cx="8127440" cy="5945517"/>
          </a:xfrm>
        </p:grpSpPr>
        <p:sp>
          <p:nvSpPr>
            <p:cNvPr id="245" name="Rounded Rectangle 244">
              <a:extLst>
                <a:ext uri="{FF2B5EF4-FFF2-40B4-BE49-F238E27FC236}">
                  <a16:creationId xmlns:a16="http://schemas.microsoft.com/office/drawing/2014/main" id="{D4B5569C-1480-75EA-AC82-060EB5C1D14A}"/>
                </a:ext>
              </a:extLst>
            </p:cNvPr>
            <p:cNvSpPr/>
            <p:nvPr/>
          </p:nvSpPr>
          <p:spPr>
            <a:xfrm>
              <a:off x="12903794" y="3538134"/>
              <a:ext cx="7882420" cy="5575446"/>
            </a:xfrm>
            <a:prstGeom prst="roundRect">
              <a:avLst/>
            </a:prstGeom>
            <a:solidFill>
              <a:schemeClr val="bg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246" name="TextBox 245">
              <a:extLst>
                <a:ext uri="{FF2B5EF4-FFF2-40B4-BE49-F238E27FC236}">
                  <a16:creationId xmlns:a16="http://schemas.microsoft.com/office/drawing/2014/main" id="{4FBDBDD3-4695-0307-E632-FF246940C98D}"/>
                </a:ext>
              </a:extLst>
            </p:cNvPr>
            <p:cNvSpPr txBox="1"/>
            <p:nvPr/>
          </p:nvSpPr>
          <p:spPr>
            <a:xfrm>
              <a:off x="13185851" y="3789785"/>
              <a:ext cx="7845383" cy="5693866"/>
            </a:xfrm>
            <a:prstGeom prst="rect">
              <a:avLst/>
            </a:prstGeom>
            <a:noFill/>
          </p:spPr>
          <p:txBody>
            <a:bodyPr wrap="square" rtlCol="0">
              <a:spAutoFit/>
            </a:bodyPr>
            <a:lstStyle/>
            <a:p>
              <a:pPr algn="ctr"/>
              <a:r>
                <a:rPr lang="en-NO" sz="3600" b="1" dirty="0">
                  <a:latin typeface="Helvetica" pitchFamily="2" charset="0"/>
                </a:rPr>
                <a:t>Outcomes</a:t>
              </a:r>
            </a:p>
            <a:p>
              <a:endParaRPr lang="en-NO" sz="3800" dirty="0">
                <a:latin typeface="Helvetica" pitchFamily="2" charset="0"/>
              </a:endParaRPr>
            </a:p>
            <a:p>
              <a:r>
                <a:rPr lang="en-NO" sz="2800" dirty="0">
                  <a:latin typeface="Helvetica" pitchFamily="2" charset="0"/>
                </a:rPr>
                <a:t>The student will:</a:t>
              </a:r>
            </a:p>
            <a:p>
              <a:pPr marL="571500" indent="-571500">
                <a:buFont typeface="Arial" panose="020B0604020202020204" pitchFamily="34" charset="0"/>
                <a:buChar char="•"/>
              </a:pPr>
              <a:r>
                <a:rPr lang="en-GB" sz="2800" dirty="0">
                  <a:latin typeface="Helvetica" pitchFamily="2" charset="0"/>
                </a:rPr>
                <a:t>L</a:t>
              </a:r>
              <a:r>
                <a:rPr lang="en-NO" sz="2800" dirty="0">
                  <a:latin typeface="Helvetica" pitchFamily="2" charset="0"/>
                </a:rPr>
                <a:t>earn </a:t>
              </a:r>
              <a:r>
                <a:rPr lang="en-NO" sz="2800" b="1" dirty="0">
                  <a:latin typeface="Helvetica" pitchFamily="2" charset="0"/>
                </a:rPr>
                <a:t>machine learning </a:t>
              </a:r>
              <a:r>
                <a:rPr lang="en-NO" sz="2800" dirty="0">
                  <a:latin typeface="Helvetica" pitchFamily="2" charset="0"/>
                </a:rPr>
                <a:t>programs</a:t>
              </a:r>
            </a:p>
            <a:p>
              <a:pPr marL="571500" indent="-571500">
                <a:buFont typeface="Arial" panose="020B0604020202020204" pitchFamily="34" charset="0"/>
                <a:buChar char="•"/>
              </a:pPr>
              <a:r>
                <a:rPr lang="en-NO" sz="2800" dirty="0">
                  <a:latin typeface="Helvetica" pitchFamily="2" charset="0"/>
                </a:rPr>
                <a:t>Learn about the </a:t>
              </a:r>
              <a:r>
                <a:rPr lang="en-NO" sz="2800" b="1" dirty="0">
                  <a:latin typeface="Helvetica" pitchFamily="2" charset="0"/>
                </a:rPr>
                <a:t>fossil</a:t>
              </a:r>
              <a:r>
                <a:rPr lang="en-NO" sz="2800" dirty="0">
                  <a:latin typeface="Helvetica" pitchFamily="2" charset="0"/>
                </a:rPr>
                <a:t> record</a:t>
              </a:r>
            </a:p>
            <a:p>
              <a:pPr marL="571500" indent="-571500">
                <a:buFont typeface="Arial" panose="020B0604020202020204" pitchFamily="34" charset="0"/>
                <a:buChar char="•"/>
              </a:pPr>
              <a:r>
                <a:rPr lang="en-NO" sz="2800" dirty="0">
                  <a:latin typeface="Helvetica" pitchFamily="2" charset="0"/>
                </a:rPr>
                <a:t>Learn how to use </a:t>
              </a:r>
              <a:r>
                <a:rPr lang="en-NO" sz="2800" b="1" dirty="0">
                  <a:latin typeface="Helvetica" pitchFamily="2" charset="0"/>
                </a:rPr>
                <a:t>GitHub</a:t>
              </a:r>
              <a:r>
                <a:rPr lang="en-NO" sz="2800" dirty="0">
                  <a:latin typeface="Helvetica" pitchFamily="2" charset="0"/>
                </a:rPr>
                <a:t> and work in a collaborative environment</a:t>
              </a:r>
            </a:p>
            <a:p>
              <a:pPr marL="571500" indent="-571500">
                <a:buFont typeface="Arial" panose="020B0604020202020204" pitchFamily="34" charset="0"/>
                <a:buChar char="•"/>
              </a:pPr>
              <a:r>
                <a:rPr lang="en-NO" sz="2800" dirty="0">
                  <a:latin typeface="Helvetica" pitchFamily="2" charset="0"/>
                </a:rPr>
                <a:t>Learn </a:t>
              </a:r>
              <a:r>
                <a:rPr lang="en-NO" sz="2800" b="1" dirty="0">
                  <a:latin typeface="Helvetica" pitchFamily="2" charset="0"/>
                </a:rPr>
                <a:t>data management </a:t>
              </a:r>
              <a:r>
                <a:rPr lang="en-NO" sz="2800" dirty="0">
                  <a:latin typeface="Helvetica" pitchFamily="2" charset="0"/>
                </a:rPr>
                <a:t>skills</a:t>
              </a:r>
            </a:p>
            <a:p>
              <a:pPr marL="571500" indent="-571500">
                <a:buFont typeface="Arial" panose="020B0604020202020204" pitchFamily="34" charset="0"/>
                <a:buChar char="•"/>
              </a:pPr>
              <a:r>
                <a:rPr lang="en-NO" sz="2800" dirty="0">
                  <a:latin typeface="Helvetica" pitchFamily="2" charset="0"/>
                </a:rPr>
                <a:t>Learn about </a:t>
              </a:r>
              <a:r>
                <a:rPr lang="en-NO" sz="2800" b="1" dirty="0">
                  <a:latin typeface="Helvetica" pitchFamily="2" charset="0"/>
                </a:rPr>
                <a:t>morphology</a:t>
              </a:r>
            </a:p>
            <a:p>
              <a:pPr marL="571500" indent="-571500">
                <a:buFont typeface="Arial" panose="020B0604020202020204" pitchFamily="34" charset="0"/>
                <a:buChar char="•"/>
              </a:pPr>
              <a:r>
                <a:rPr lang="en-NO" sz="2800" dirty="0">
                  <a:latin typeface="Helvetica" pitchFamily="2" charset="0"/>
                </a:rPr>
                <a:t>Possibly learn how to prepare and image specimens</a:t>
              </a:r>
            </a:p>
            <a:p>
              <a:endParaRPr lang="en-NO" sz="3800" dirty="0">
                <a:latin typeface="Helvetica" pitchFamily="2" charset="0"/>
              </a:endParaRPr>
            </a:p>
          </p:txBody>
        </p:sp>
      </p:grpSp>
      <p:sp>
        <p:nvSpPr>
          <p:cNvPr id="234" name="Rounded Rectangle 233">
            <a:extLst>
              <a:ext uri="{FF2B5EF4-FFF2-40B4-BE49-F238E27FC236}">
                <a16:creationId xmlns:a16="http://schemas.microsoft.com/office/drawing/2014/main" id="{A07F4D5E-E90C-9712-157B-56E376269F03}"/>
              </a:ext>
            </a:extLst>
          </p:cNvPr>
          <p:cNvSpPr/>
          <p:nvPr/>
        </p:nvSpPr>
        <p:spPr>
          <a:xfrm>
            <a:off x="11295743" y="798161"/>
            <a:ext cx="12609286" cy="4154984"/>
          </a:xfrm>
          <a:prstGeom prst="roundRect">
            <a:avLst/>
          </a:prstGeom>
          <a:solidFill>
            <a:schemeClr val="bg1">
              <a:lumMod val="9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pic>
        <p:nvPicPr>
          <p:cNvPr id="6" name="Picture 5" descr="A black background with a black square&#10;&#10;Description automatically generated with medium confidence">
            <a:extLst>
              <a:ext uri="{FF2B5EF4-FFF2-40B4-BE49-F238E27FC236}">
                <a16:creationId xmlns:a16="http://schemas.microsoft.com/office/drawing/2014/main" id="{9CA8A861-1493-0AE8-862B-87976E1120E8}"/>
              </a:ext>
            </a:extLst>
          </p:cNvPr>
          <p:cNvPicPr>
            <a:picLocks noChangeAspect="1"/>
          </p:cNvPicPr>
          <p:nvPr/>
        </p:nvPicPr>
        <p:blipFill>
          <a:blip r:embed="rId2"/>
          <a:stretch>
            <a:fillRect/>
          </a:stretch>
        </p:blipFill>
        <p:spPr>
          <a:xfrm>
            <a:off x="-617615" y="20623340"/>
            <a:ext cx="8158058" cy="4733119"/>
          </a:xfrm>
          <a:prstGeom prst="rect">
            <a:avLst/>
          </a:prstGeom>
        </p:spPr>
      </p:pic>
      <p:pic>
        <p:nvPicPr>
          <p:cNvPr id="7" name="Picture 6" descr="A black background with a black square&#10;&#10;Description automatically generated with medium confidence">
            <a:extLst>
              <a:ext uri="{FF2B5EF4-FFF2-40B4-BE49-F238E27FC236}">
                <a16:creationId xmlns:a16="http://schemas.microsoft.com/office/drawing/2014/main" id="{FB1EEA1E-D385-50BA-6988-F0F137467B07}"/>
              </a:ext>
            </a:extLst>
          </p:cNvPr>
          <p:cNvPicPr>
            <a:picLocks noChangeAspect="1"/>
          </p:cNvPicPr>
          <p:nvPr/>
        </p:nvPicPr>
        <p:blipFill>
          <a:blip r:embed="rId3"/>
          <a:stretch>
            <a:fillRect/>
          </a:stretch>
        </p:blipFill>
        <p:spPr>
          <a:xfrm>
            <a:off x="11002015" y="21698940"/>
            <a:ext cx="5989156" cy="1906531"/>
          </a:xfrm>
          <a:prstGeom prst="rect">
            <a:avLst/>
          </a:prstGeom>
        </p:spPr>
      </p:pic>
      <p:pic>
        <p:nvPicPr>
          <p:cNvPr id="8" name="Picture 7" descr="A graphic of a magnifying glass and a graph&#10;&#10;Description automatically generated">
            <a:extLst>
              <a:ext uri="{FF2B5EF4-FFF2-40B4-BE49-F238E27FC236}">
                <a16:creationId xmlns:a16="http://schemas.microsoft.com/office/drawing/2014/main" id="{1FECAC73-51D5-8A04-A926-C6A4F9DD9B86}"/>
              </a:ext>
            </a:extLst>
          </p:cNvPr>
          <p:cNvPicPr>
            <a:picLocks noChangeAspect="1"/>
          </p:cNvPicPr>
          <p:nvPr/>
        </p:nvPicPr>
        <p:blipFill rotWithShape="1">
          <a:blip r:embed="rId4"/>
          <a:srcRect r="31270"/>
          <a:stretch/>
        </p:blipFill>
        <p:spPr>
          <a:xfrm>
            <a:off x="7001260" y="21619750"/>
            <a:ext cx="3445660" cy="2821832"/>
          </a:xfrm>
          <a:prstGeom prst="rect">
            <a:avLst/>
          </a:prstGeom>
        </p:spPr>
      </p:pic>
      <p:sp>
        <p:nvSpPr>
          <p:cNvPr id="12" name="TextBox 11">
            <a:extLst>
              <a:ext uri="{FF2B5EF4-FFF2-40B4-BE49-F238E27FC236}">
                <a16:creationId xmlns:a16="http://schemas.microsoft.com/office/drawing/2014/main" id="{3DD60ED4-8346-2571-2CE0-8ED8A7F7CCFE}"/>
              </a:ext>
            </a:extLst>
          </p:cNvPr>
          <p:cNvSpPr txBox="1"/>
          <p:nvPr/>
        </p:nvSpPr>
        <p:spPr>
          <a:xfrm>
            <a:off x="12163767" y="798161"/>
            <a:ext cx="11218747" cy="4154984"/>
          </a:xfrm>
          <a:prstGeom prst="rect">
            <a:avLst/>
          </a:prstGeom>
          <a:noFill/>
        </p:spPr>
        <p:txBody>
          <a:bodyPr wrap="square" rtlCol="0">
            <a:spAutoFit/>
          </a:bodyPr>
          <a:lstStyle/>
          <a:p>
            <a:pPr algn="ctr"/>
            <a:r>
              <a:rPr lang="en-US" sz="8800" b="1" dirty="0">
                <a:effectLst/>
                <a:latin typeface="Helvetica" pitchFamily="2" charset="0"/>
                <a:ea typeface="Calibri" panose="020F0502020204030204" pitchFamily="34" charset="0"/>
                <a:cs typeface="Arial" panose="020B0604020202020204" pitchFamily="34" charset="0"/>
              </a:rPr>
              <a:t>Machine learning </a:t>
            </a:r>
          </a:p>
          <a:p>
            <a:pPr algn="ctr"/>
            <a:r>
              <a:rPr lang="en-US" sz="8800" b="1" dirty="0">
                <a:effectLst/>
                <a:latin typeface="Helvetica" pitchFamily="2" charset="0"/>
                <a:ea typeface="Calibri" panose="020F0502020204030204" pitchFamily="34" charset="0"/>
                <a:cs typeface="Arial" panose="020B0604020202020204" pitchFamily="34" charset="0"/>
              </a:rPr>
              <a:t>meets </a:t>
            </a:r>
          </a:p>
          <a:p>
            <a:pPr algn="ctr"/>
            <a:r>
              <a:rPr lang="en-US" sz="8800" b="1" dirty="0">
                <a:effectLst/>
                <a:latin typeface="Helvetica" pitchFamily="2" charset="0"/>
                <a:ea typeface="Calibri" panose="020F0502020204030204" pitchFamily="34" charset="0"/>
                <a:cs typeface="Arial" panose="020B0604020202020204" pitchFamily="34" charset="0"/>
              </a:rPr>
              <a:t>museum collections</a:t>
            </a:r>
            <a:r>
              <a:rPr lang="en-NO" sz="8800" dirty="0">
                <a:effectLst/>
                <a:latin typeface="Helvetica" pitchFamily="2" charset="0"/>
                <a:cs typeface="Arial" panose="020B0604020202020204" pitchFamily="34" charset="0"/>
              </a:rPr>
              <a:t> </a:t>
            </a:r>
            <a:endParaRPr lang="en-NO" sz="8800" dirty="0">
              <a:latin typeface="Helvetica" pitchFamily="2" charset="0"/>
              <a:cs typeface="Arial" panose="020B0604020202020204" pitchFamily="34" charset="0"/>
            </a:endParaRPr>
          </a:p>
        </p:txBody>
      </p:sp>
      <p:pic>
        <p:nvPicPr>
          <p:cNvPr id="18" name="Picture 17">
            <a:extLst>
              <a:ext uri="{FF2B5EF4-FFF2-40B4-BE49-F238E27FC236}">
                <a16:creationId xmlns:a16="http://schemas.microsoft.com/office/drawing/2014/main" id="{DCE395F7-FC95-7846-077E-622707079BEA}"/>
              </a:ext>
            </a:extLst>
          </p:cNvPr>
          <p:cNvPicPr>
            <a:picLocks noChangeAspect="1"/>
          </p:cNvPicPr>
          <p:nvPr/>
        </p:nvPicPr>
        <p:blipFill>
          <a:blip r:embed="rId5"/>
          <a:stretch>
            <a:fillRect/>
          </a:stretch>
        </p:blipFill>
        <p:spPr>
          <a:xfrm>
            <a:off x="22474942" y="18775942"/>
            <a:ext cx="3113882" cy="3113882"/>
          </a:xfrm>
          <a:prstGeom prst="roundRect">
            <a:avLst/>
          </a:prstGeom>
        </p:spPr>
      </p:pic>
      <p:grpSp>
        <p:nvGrpSpPr>
          <p:cNvPr id="242" name="Group 241">
            <a:extLst>
              <a:ext uri="{FF2B5EF4-FFF2-40B4-BE49-F238E27FC236}">
                <a16:creationId xmlns:a16="http://schemas.microsoft.com/office/drawing/2014/main" id="{C178DA76-16C6-2611-9616-DB47BDE2487C}"/>
              </a:ext>
            </a:extLst>
          </p:cNvPr>
          <p:cNvGrpSpPr/>
          <p:nvPr/>
        </p:nvGrpSpPr>
        <p:grpSpPr>
          <a:xfrm>
            <a:off x="513037" y="4068734"/>
            <a:ext cx="9345617" cy="12615501"/>
            <a:chOff x="130498" y="1638581"/>
            <a:chExt cx="9345617" cy="12615501"/>
          </a:xfrm>
        </p:grpSpPr>
        <p:sp>
          <p:nvSpPr>
            <p:cNvPr id="241" name="Rounded Rectangle 240">
              <a:extLst>
                <a:ext uri="{FF2B5EF4-FFF2-40B4-BE49-F238E27FC236}">
                  <a16:creationId xmlns:a16="http://schemas.microsoft.com/office/drawing/2014/main" id="{FC35E6D4-437C-F84C-619D-F74BE65F45E4}"/>
                </a:ext>
              </a:extLst>
            </p:cNvPr>
            <p:cNvSpPr/>
            <p:nvPr/>
          </p:nvSpPr>
          <p:spPr>
            <a:xfrm>
              <a:off x="130498" y="1638581"/>
              <a:ext cx="9345617" cy="12615501"/>
            </a:xfrm>
            <a:prstGeom prst="roundRect">
              <a:avLst/>
            </a:prstGeom>
            <a:solidFill>
              <a:schemeClr val="bg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21" name="TextBox 20">
              <a:extLst>
                <a:ext uri="{FF2B5EF4-FFF2-40B4-BE49-F238E27FC236}">
                  <a16:creationId xmlns:a16="http://schemas.microsoft.com/office/drawing/2014/main" id="{CF803504-2022-B5FC-30ED-B94DFE90B85A}"/>
                </a:ext>
              </a:extLst>
            </p:cNvPr>
            <p:cNvSpPr txBox="1"/>
            <p:nvPr/>
          </p:nvSpPr>
          <p:spPr>
            <a:xfrm>
              <a:off x="386758" y="1994447"/>
              <a:ext cx="8786192" cy="12003286"/>
            </a:xfrm>
            <a:prstGeom prst="rect">
              <a:avLst/>
            </a:prstGeom>
            <a:noFill/>
          </p:spPr>
          <p:txBody>
            <a:bodyPr wrap="square" rtlCol="0">
              <a:spAutoFit/>
            </a:bodyPr>
            <a:lstStyle/>
            <a:p>
              <a:pPr algn="ctr"/>
              <a:r>
                <a:rPr lang="en-NO" sz="3600" b="1" dirty="0">
                  <a:latin typeface="Helvetica" pitchFamily="2" charset="0"/>
                </a:rPr>
                <a:t>Background</a:t>
              </a:r>
            </a:p>
            <a:p>
              <a:endParaRPr lang="en-NO" sz="3800" dirty="0">
                <a:latin typeface="Helvetica" pitchFamily="2" charset="0"/>
              </a:endParaRPr>
            </a:p>
            <a:p>
              <a:r>
                <a:rPr lang="en-NO" sz="2800" dirty="0">
                  <a:latin typeface="Helvetica" pitchFamily="2" charset="0"/>
                </a:rPr>
                <a:t>Bryozoans are species made up of genetically identical zooids. Bryozoa can have modularized colonies made up of different zooid type (e.g., autozooid, A and B zooids, avicularia, gastrozooid, etc.). Their clonal nature and modularization makes them an ideal group to explore evolutionary questions about phenotypic ch</a:t>
              </a:r>
              <a:r>
                <a:rPr lang="en-GB" sz="2800" dirty="0">
                  <a:latin typeface="Helvetica" pitchFamily="2" charset="0"/>
                </a:rPr>
                <a:t>an</a:t>
              </a:r>
              <a:r>
                <a:rPr lang="en-NO" sz="2800" dirty="0">
                  <a:latin typeface="Helvetica" pitchFamily="2" charset="0"/>
                </a:rPr>
                <a:t>ge.</a:t>
              </a:r>
            </a:p>
            <a:p>
              <a:endParaRPr lang="en-NO" sz="2800" dirty="0">
                <a:latin typeface="Helvetica" pitchFamily="2" charset="0"/>
              </a:endParaRPr>
            </a:p>
            <a:p>
              <a:r>
                <a:rPr lang="en-NO" sz="2800" dirty="0">
                  <a:latin typeface="Helvetica" pitchFamily="2" charset="0"/>
                </a:rPr>
                <a:t>Bryozoans are composed of zooids, individual units which may have differ</a:t>
              </a:r>
              <a:r>
                <a:rPr lang="en-GB" sz="2800" dirty="0">
                  <a:latin typeface="Helvetica" pitchFamily="2" charset="0"/>
                </a:rPr>
                <a:t>e</a:t>
              </a:r>
              <a:r>
                <a:rPr lang="en-NO" sz="2800" dirty="0">
                  <a:latin typeface="Helvetica" pitchFamily="2" charset="0"/>
                </a:rPr>
                <a:t>nt functions. For example, some zooids are for feeding and some for reproduction.</a:t>
              </a:r>
            </a:p>
            <a:p>
              <a:endParaRPr lang="en-NO" sz="2800" dirty="0">
                <a:latin typeface="Helvetica" pitchFamily="2" charset="0"/>
              </a:endParaRPr>
            </a:p>
            <a:p>
              <a:r>
                <a:rPr lang="en-NO" sz="2800" dirty="0">
                  <a:latin typeface="Helvetica" pitchFamily="2" charset="0"/>
                </a:rPr>
                <a:t>Zooids within a colony are genetically idenetical. That means that the same genetic variation produces a wide range of phenotypic variation. Knowing their relatedness means that we can apply modern quantitative methods on both fossil and modern bryozoans.</a:t>
              </a:r>
            </a:p>
            <a:p>
              <a:endParaRPr lang="en-NO" sz="2800" dirty="0">
                <a:latin typeface="Helvetica" pitchFamily="2" charset="0"/>
              </a:endParaRPr>
            </a:p>
            <a:p>
              <a:r>
                <a:rPr lang="en-NO" sz="2800" dirty="0">
                  <a:latin typeface="Helvetica" pitchFamily="2" charset="0"/>
                </a:rPr>
                <a:t>We are interested in looking at how these different zooids change in size and shape over time and across the Bryozoan tree.</a:t>
              </a:r>
              <a:r>
                <a:rPr lang="nb-NO" sz="2800" dirty="0">
                  <a:latin typeface="Helvetica" pitchFamily="2" charset="0"/>
                </a:rPr>
                <a:t> In order to do </a:t>
              </a:r>
              <a:r>
                <a:rPr lang="nb-NO" sz="2800" dirty="0" err="1">
                  <a:latin typeface="Helvetica" pitchFamily="2" charset="0"/>
                </a:rPr>
                <a:t>this</a:t>
              </a:r>
              <a:r>
                <a:rPr lang="nb-NO" sz="2800" dirty="0">
                  <a:latin typeface="Helvetica" pitchFamily="2" charset="0"/>
                </a:rPr>
                <a:t>, </a:t>
              </a:r>
              <a:r>
                <a:rPr lang="nb-NO" sz="2800" dirty="0" err="1">
                  <a:latin typeface="Helvetica" pitchFamily="2" charset="0"/>
                </a:rPr>
                <a:t>we</a:t>
              </a:r>
              <a:r>
                <a:rPr lang="nb-NO" sz="2800" dirty="0">
                  <a:latin typeface="Helvetica" pitchFamily="2" charset="0"/>
                </a:rPr>
                <a:t> </a:t>
              </a:r>
              <a:r>
                <a:rPr lang="nb-NO" sz="2800" dirty="0" err="1">
                  <a:latin typeface="Helvetica" pitchFamily="2" charset="0"/>
                </a:rPr>
                <a:t>need</a:t>
              </a:r>
              <a:r>
                <a:rPr lang="nb-NO" sz="2800" dirty="0">
                  <a:latin typeface="Helvetica" pitchFamily="2" charset="0"/>
                </a:rPr>
                <a:t> A LOT </a:t>
              </a:r>
              <a:r>
                <a:rPr lang="nb-NO" sz="2800" dirty="0" err="1">
                  <a:latin typeface="Helvetica" pitchFamily="2" charset="0"/>
                </a:rPr>
                <a:t>of</a:t>
              </a:r>
              <a:r>
                <a:rPr lang="nb-NO" sz="2800" dirty="0">
                  <a:latin typeface="Helvetica" pitchFamily="2" charset="0"/>
                </a:rPr>
                <a:t> data.</a:t>
              </a:r>
            </a:p>
            <a:p>
              <a:endParaRPr lang="en-NO" sz="2800" dirty="0">
                <a:latin typeface="Helvetica" pitchFamily="2" charset="0"/>
              </a:endParaRPr>
            </a:p>
          </p:txBody>
        </p:sp>
      </p:grpSp>
      <p:grpSp>
        <p:nvGrpSpPr>
          <p:cNvPr id="236" name="Group 235">
            <a:extLst>
              <a:ext uri="{FF2B5EF4-FFF2-40B4-BE49-F238E27FC236}">
                <a16:creationId xmlns:a16="http://schemas.microsoft.com/office/drawing/2014/main" id="{D0B0DF9F-A189-3A08-98CB-25FF0E628228}"/>
              </a:ext>
            </a:extLst>
          </p:cNvPr>
          <p:cNvGrpSpPr/>
          <p:nvPr/>
        </p:nvGrpSpPr>
        <p:grpSpPr>
          <a:xfrm>
            <a:off x="10494135" y="5280165"/>
            <a:ext cx="6808110" cy="10137913"/>
            <a:chOff x="11743535" y="13214980"/>
            <a:chExt cx="6808110" cy="10137913"/>
          </a:xfrm>
        </p:grpSpPr>
        <p:sp>
          <p:nvSpPr>
            <p:cNvPr id="235" name="Rounded Rectangle 234">
              <a:extLst>
                <a:ext uri="{FF2B5EF4-FFF2-40B4-BE49-F238E27FC236}">
                  <a16:creationId xmlns:a16="http://schemas.microsoft.com/office/drawing/2014/main" id="{362CC1A0-483D-D2BE-743D-ED9ADE70D299}"/>
                </a:ext>
              </a:extLst>
            </p:cNvPr>
            <p:cNvSpPr/>
            <p:nvPr/>
          </p:nvSpPr>
          <p:spPr>
            <a:xfrm>
              <a:off x="11743535" y="13214980"/>
              <a:ext cx="6672214" cy="10137913"/>
            </a:xfrm>
            <a:prstGeom prst="roundRect">
              <a:avLst/>
            </a:prstGeom>
            <a:solidFill>
              <a:schemeClr val="bg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grpSp>
          <p:nvGrpSpPr>
            <p:cNvPr id="175" name="Group 174">
              <a:extLst>
                <a:ext uri="{FF2B5EF4-FFF2-40B4-BE49-F238E27FC236}">
                  <a16:creationId xmlns:a16="http://schemas.microsoft.com/office/drawing/2014/main" id="{D07863E2-17EC-7D56-5EEC-45A3EE0C77E4}"/>
                </a:ext>
              </a:extLst>
            </p:cNvPr>
            <p:cNvGrpSpPr/>
            <p:nvPr/>
          </p:nvGrpSpPr>
          <p:grpSpPr>
            <a:xfrm>
              <a:off x="12064798" y="13511162"/>
              <a:ext cx="6486847" cy="9364532"/>
              <a:chOff x="1994583" y="11537578"/>
              <a:chExt cx="6486847" cy="9364532"/>
            </a:xfrm>
          </p:grpSpPr>
          <p:grpSp>
            <p:nvGrpSpPr>
              <p:cNvPr id="117" name="Group 116">
                <a:extLst>
                  <a:ext uri="{FF2B5EF4-FFF2-40B4-BE49-F238E27FC236}">
                    <a16:creationId xmlns:a16="http://schemas.microsoft.com/office/drawing/2014/main" id="{56D89083-5B61-D79A-DBCD-3626AB6686BE}"/>
                  </a:ext>
                </a:extLst>
              </p:cNvPr>
              <p:cNvGrpSpPr/>
              <p:nvPr/>
            </p:nvGrpSpPr>
            <p:grpSpPr>
              <a:xfrm>
                <a:off x="2476576" y="11537578"/>
                <a:ext cx="6004854" cy="8447072"/>
                <a:chOff x="10396809" y="10572082"/>
                <a:chExt cx="3929056" cy="5527032"/>
              </a:xfrm>
            </p:grpSpPr>
            <p:grpSp>
              <p:nvGrpSpPr>
                <p:cNvPr id="118" name="Group 117">
                  <a:extLst>
                    <a:ext uri="{FF2B5EF4-FFF2-40B4-BE49-F238E27FC236}">
                      <a16:creationId xmlns:a16="http://schemas.microsoft.com/office/drawing/2014/main" id="{DF2A4839-D3C9-366F-0174-F94B3C9F0E08}"/>
                    </a:ext>
                  </a:extLst>
                </p:cNvPr>
                <p:cNvGrpSpPr/>
                <p:nvPr/>
              </p:nvGrpSpPr>
              <p:grpSpPr>
                <a:xfrm>
                  <a:off x="12893182" y="11245781"/>
                  <a:ext cx="1432683" cy="4853333"/>
                  <a:chOff x="6358436" y="836378"/>
                  <a:chExt cx="926998" cy="3575804"/>
                </a:xfrm>
              </p:grpSpPr>
              <p:grpSp>
                <p:nvGrpSpPr>
                  <p:cNvPr id="143" name="Group 142">
                    <a:extLst>
                      <a:ext uri="{FF2B5EF4-FFF2-40B4-BE49-F238E27FC236}">
                        <a16:creationId xmlns:a16="http://schemas.microsoft.com/office/drawing/2014/main" id="{44D55C9E-FCA4-8725-A6DD-601F9E3D3BF9}"/>
                      </a:ext>
                    </a:extLst>
                  </p:cNvPr>
                  <p:cNvGrpSpPr/>
                  <p:nvPr/>
                </p:nvGrpSpPr>
                <p:grpSpPr>
                  <a:xfrm>
                    <a:off x="6639872" y="836378"/>
                    <a:ext cx="645562" cy="3575804"/>
                    <a:chOff x="6639872" y="836378"/>
                    <a:chExt cx="645562" cy="3575804"/>
                  </a:xfrm>
                </p:grpSpPr>
                <p:sp>
                  <p:nvSpPr>
                    <p:cNvPr id="157" name="TextBox 156">
                      <a:extLst>
                        <a:ext uri="{FF2B5EF4-FFF2-40B4-BE49-F238E27FC236}">
                          <a16:creationId xmlns:a16="http://schemas.microsoft.com/office/drawing/2014/main" id="{52A9C1D8-6826-376C-02E8-E4960E450673}"/>
                        </a:ext>
                      </a:extLst>
                    </p:cNvPr>
                    <p:cNvSpPr txBox="1"/>
                    <p:nvPr/>
                  </p:nvSpPr>
                  <p:spPr>
                    <a:xfrm>
                      <a:off x="6794871" y="4104405"/>
                      <a:ext cx="490563" cy="307777"/>
                    </a:xfrm>
                    <a:prstGeom prst="rect">
                      <a:avLst/>
                    </a:prstGeom>
                    <a:noFill/>
                  </p:spPr>
                  <p:txBody>
                    <a:bodyPr wrap="square" rtlCol="0">
                      <a:spAutoFit/>
                    </a:bodyPr>
                    <a:lstStyle/>
                    <a:p>
                      <a:r>
                        <a:rPr lang="en-NO" dirty="0"/>
                        <a:t>3.0</a:t>
                      </a:r>
                    </a:p>
                  </p:txBody>
                </p:sp>
                <p:sp>
                  <p:nvSpPr>
                    <p:cNvPr id="158" name="TextBox 157">
                      <a:extLst>
                        <a:ext uri="{FF2B5EF4-FFF2-40B4-BE49-F238E27FC236}">
                          <a16:creationId xmlns:a16="http://schemas.microsoft.com/office/drawing/2014/main" id="{C62CB8E8-809B-0D50-B165-BAF4A606018D}"/>
                        </a:ext>
                      </a:extLst>
                    </p:cNvPr>
                    <p:cNvSpPr txBox="1"/>
                    <p:nvPr/>
                  </p:nvSpPr>
                  <p:spPr>
                    <a:xfrm>
                      <a:off x="6794871" y="3583360"/>
                      <a:ext cx="490563" cy="307777"/>
                    </a:xfrm>
                    <a:prstGeom prst="rect">
                      <a:avLst/>
                    </a:prstGeom>
                    <a:noFill/>
                  </p:spPr>
                  <p:txBody>
                    <a:bodyPr wrap="square" rtlCol="0">
                      <a:spAutoFit/>
                    </a:bodyPr>
                    <a:lstStyle/>
                    <a:p>
                      <a:r>
                        <a:rPr lang="en-NO" dirty="0"/>
                        <a:t>2.5</a:t>
                      </a:r>
                    </a:p>
                  </p:txBody>
                </p:sp>
                <p:sp>
                  <p:nvSpPr>
                    <p:cNvPr id="159" name="TextBox 158">
                      <a:extLst>
                        <a:ext uri="{FF2B5EF4-FFF2-40B4-BE49-F238E27FC236}">
                          <a16:creationId xmlns:a16="http://schemas.microsoft.com/office/drawing/2014/main" id="{5B48FD77-6588-7EA0-1CD1-1125AE5EBEA6}"/>
                        </a:ext>
                      </a:extLst>
                    </p:cNvPr>
                    <p:cNvSpPr txBox="1"/>
                    <p:nvPr/>
                  </p:nvSpPr>
                  <p:spPr>
                    <a:xfrm>
                      <a:off x="6794871" y="3019102"/>
                      <a:ext cx="490563" cy="307777"/>
                    </a:xfrm>
                    <a:prstGeom prst="rect">
                      <a:avLst/>
                    </a:prstGeom>
                    <a:noFill/>
                  </p:spPr>
                  <p:txBody>
                    <a:bodyPr wrap="square" rtlCol="0">
                      <a:spAutoFit/>
                    </a:bodyPr>
                    <a:lstStyle/>
                    <a:p>
                      <a:r>
                        <a:rPr lang="en-NO" dirty="0"/>
                        <a:t>2.0</a:t>
                      </a:r>
                    </a:p>
                  </p:txBody>
                </p:sp>
                <p:sp>
                  <p:nvSpPr>
                    <p:cNvPr id="160" name="TextBox 159">
                      <a:extLst>
                        <a:ext uri="{FF2B5EF4-FFF2-40B4-BE49-F238E27FC236}">
                          <a16:creationId xmlns:a16="http://schemas.microsoft.com/office/drawing/2014/main" id="{B4DA004C-0608-13F8-99CE-7D9074022A92}"/>
                        </a:ext>
                      </a:extLst>
                    </p:cNvPr>
                    <p:cNvSpPr txBox="1"/>
                    <p:nvPr/>
                  </p:nvSpPr>
                  <p:spPr>
                    <a:xfrm>
                      <a:off x="6794871" y="2464498"/>
                      <a:ext cx="490563" cy="307777"/>
                    </a:xfrm>
                    <a:prstGeom prst="rect">
                      <a:avLst/>
                    </a:prstGeom>
                    <a:noFill/>
                  </p:spPr>
                  <p:txBody>
                    <a:bodyPr wrap="square" rtlCol="0">
                      <a:spAutoFit/>
                    </a:bodyPr>
                    <a:lstStyle/>
                    <a:p>
                      <a:r>
                        <a:rPr lang="en-NO" dirty="0"/>
                        <a:t>1.5</a:t>
                      </a:r>
                    </a:p>
                  </p:txBody>
                </p:sp>
                <p:sp>
                  <p:nvSpPr>
                    <p:cNvPr id="161" name="TextBox 160">
                      <a:extLst>
                        <a:ext uri="{FF2B5EF4-FFF2-40B4-BE49-F238E27FC236}">
                          <a16:creationId xmlns:a16="http://schemas.microsoft.com/office/drawing/2014/main" id="{2084F133-82F3-A9B4-2DC1-EBC4F1E7F2C7}"/>
                        </a:ext>
                      </a:extLst>
                    </p:cNvPr>
                    <p:cNvSpPr txBox="1"/>
                    <p:nvPr/>
                  </p:nvSpPr>
                  <p:spPr>
                    <a:xfrm>
                      <a:off x="6794871" y="1953600"/>
                      <a:ext cx="490563" cy="307777"/>
                    </a:xfrm>
                    <a:prstGeom prst="rect">
                      <a:avLst/>
                    </a:prstGeom>
                    <a:noFill/>
                  </p:spPr>
                  <p:txBody>
                    <a:bodyPr wrap="square" rtlCol="0">
                      <a:spAutoFit/>
                    </a:bodyPr>
                    <a:lstStyle/>
                    <a:p>
                      <a:r>
                        <a:rPr lang="en-NO" dirty="0"/>
                        <a:t>1.0</a:t>
                      </a:r>
                    </a:p>
                  </p:txBody>
                </p:sp>
                <p:sp>
                  <p:nvSpPr>
                    <p:cNvPr id="162" name="TextBox 161">
                      <a:extLst>
                        <a:ext uri="{FF2B5EF4-FFF2-40B4-BE49-F238E27FC236}">
                          <a16:creationId xmlns:a16="http://schemas.microsoft.com/office/drawing/2014/main" id="{92946F2C-9105-53E5-7E70-C1FD27ADBC2E}"/>
                        </a:ext>
                      </a:extLst>
                    </p:cNvPr>
                    <p:cNvSpPr txBox="1"/>
                    <p:nvPr/>
                  </p:nvSpPr>
                  <p:spPr>
                    <a:xfrm>
                      <a:off x="6794871" y="836378"/>
                      <a:ext cx="490563" cy="307777"/>
                    </a:xfrm>
                    <a:prstGeom prst="rect">
                      <a:avLst/>
                    </a:prstGeom>
                    <a:noFill/>
                  </p:spPr>
                  <p:txBody>
                    <a:bodyPr wrap="square" rtlCol="0">
                      <a:spAutoFit/>
                    </a:bodyPr>
                    <a:lstStyle/>
                    <a:p>
                      <a:r>
                        <a:rPr lang="en-NO" dirty="0"/>
                        <a:t>0</a:t>
                      </a:r>
                    </a:p>
                  </p:txBody>
                </p:sp>
                <p:sp>
                  <p:nvSpPr>
                    <p:cNvPr id="163" name="TextBox 162">
                      <a:extLst>
                        <a:ext uri="{FF2B5EF4-FFF2-40B4-BE49-F238E27FC236}">
                          <a16:creationId xmlns:a16="http://schemas.microsoft.com/office/drawing/2014/main" id="{25DE256A-F6F6-800F-1FB7-631EEA87E1BA}"/>
                        </a:ext>
                      </a:extLst>
                    </p:cNvPr>
                    <p:cNvSpPr txBox="1"/>
                    <p:nvPr/>
                  </p:nvSpPr>
                  <p:spPr>
                    <a:xfrm>
                      <a:off x="6794871" y="1389614"/>
                      <a:ext cx="490563" cy="307777"/>
                    </a:xfrm>
                    <a:prstGeom prst="rect">
                      <a:avLst/>
                    </a:prstGeom>
                    <a:noFill/>
                  </p:spPr>
                  <p:txBody>
                    <a:bodyPr wrap="square" rtlCol="0">
                      <a:spAutoFit/>
                    </a:bodyPr>
                    <a:lstStyle/>
                    <a:p>
                      <a:r>
                        <a:rPr lang="en-NO" dirty="0"/>
                        <a:t>0.5</a:t>
                      </a:r>
                    </a:p>
                  </p:txBody>
                </p:sp>
                <p:grpSp>
                  <p:nvGrpSpPr>
                    <p:cNvPr id="164" name="Group 163">
                      <a:extLst>
                        <a:ext uri="{FF2B5EF4-FFF2-40B4-BE49-F238E27FC236}">
                          <a16:creationId xmlns:a16="http://schemas.microsoft.com/office/drawing/2014/main" id="{FAFD000B-CEFC-4654-F368-EFF1FC94207A}"/>
                        </a:ext>
                      </a:extLst>
                    </p:cNvPr>
                    <p:cNvGrpSpPr/>
                    <p:nvPr/>
                  </p:nvGrpSpPr>
                  <p:grpSpPr>
                    <a:xfrm>
                      <a:off x="6639872" y="988278"/>
                      <a:ext cx="216124" cy="3267498"/>
                      <a:chOff x="6246333" y="988278"/>
                      <a:chExt cx="216124" cy="3267498"/>
                    </a:xfrm>
                  </p:grpSpPr>
                  <p:sp>
                    <p:nvSpPr>
                      <p:cNvPr id="165" name="Rectangle 164">
                        <a:extLst>
                          <a:ext uri="{FF2B5EF4-FFF2-40B4-BE49-F238E27FC236}">
                            <a16:creationId xmlns:a16="http://schemas.microsoft.com/office/drawing/2014/main" id="{A81F3D65-0DD3-E0E4-0B8E-1AC645FDA336}"/>
                          </a:ext>
                        </a:extLst>
                      </p:cNvPr>
                      <p:cNvSpPr/>
                      <p:nvPr/>
                    </p:nvSpPr>
                    <p:spPr>
                      <a:xfrm>
                        <a:off x="6246333" y="988278"/>
                        <a:ext cx="149359" cy="3267498"/>
                      </a:xfrm>
                      <a:prstGeom prst="rect">
                        <a:avLst/>
                      </a:prstGeom>
                      <a:solidFill>
                        <a:srgbClr val="FEF99B"/>
                      </a:solidFill>
                      <a:ln w="6350" cap="sq">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dirty="0"/>
                      </a:p>
                    </p:txBody>
                  </p:sp>
                  <p:cxnSp>
                    <p:nvCxnSpPr>
                      <p:cNvPr id="166" name="Straight Connector 165">
                        <a:extLst>
                          <a:ext uri="{FF2B5EF4-FFF2-40B4-BE49-F238E27FC236}">
                            <a16:creationId xmlns:a16="http://schemas.microsoft.com/office/drawing/2014/main" id="{27F0ED3B-E1F7-D5B3-D267-B3059B99C789}"/>
                          </a:ext>
                        </a:extLst>
                      </p:cNvPr>
                      <p:cNvCxnSpPr>
                        <a:cxnSpLocks/>
                      </p:cNvCxnSpPr>
                      <p:nvPr/>
                    </p:nvCxnSpPr>
                    <p:spPr>
                      <a:xfrm flipV="1">
                        <a:off x="6390457" y="991858"/>
                        <a:ext cx="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DF677275-EE83-419E-0B6B-FDFC19CE6E8F}"/>
                          </a:ext>
                        </a:extLst>
                      </p:cNvPr>
                      <p:cNvCxnSpPr>
                        <a:cxnSpLocks/>
                      </p:cNvCxnSpPr>
                      <p:nvPr/>
                    </p:nvCxnSpPr>
                    <p:spPr>
                      <a:xfrm flipV="1">
                        <a:off x="6390457" y="1543502"/>
                        <a:ext cx="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5E288EE1-9D06-5666-906B-9C38ED59F39D}"/>
                          </a:ext>
                        </a:extLst>
                      </p:cNvPr>
                      <p:cNvCxnSpPr>
                        <a:cxnSpLocks/>
                      </p:cNvCxnSpPr>
                      <p:nvPr/>
                    </p:nvCxnSpPr>
                    <p:spPr>
                      <a:xfrm flipV="1">
                        <a:off x="6390457" y="2097077"/>
                        <a:ext cx="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7B968EF8-07B0-550D-FF39-DD7AD2F63E70}"/>
                          </a:ext>
                        </a:extLst>
                      </p:cNvPr>
                      <p:cNvCxnSpPr>
                        <a:cxnSpLocks/>
                      </p:cNvCxnSpPr>
                      <p:nvPr/>
                    </p:nvCxnSpPr>
                    <p:spPr>
                      <a:xfrm flipV="1">
                        <a:off x="6390457" y="2635604"/>
                        <a:ext cx="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7FFE4C56-3FA9-545D-F49B-147E19BD56E0}"/>
                          </a:ext>
                        </a:extLst>
                      </p:cNvPr>
                      <p:cNvCxnSpPr>
                        <a:cxnSpLocks/>
                      </p:cNvCxnSpPr>
                      <p:nvPr/>
                    </p:nvCxnSpPr>
                    <p:spPr>
                      <a:xfrm flipV="1">
                        <a:off x="6390457" y="3173881"/>
                        <a:ext cx="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8CD56F74-B503-542E-43F9-ACCF79BC3E74}"/>
                          </a:ext>
                        </a:extLst>
                      </p:cNvPr>
                      <p:cNvCxnSpPr>
                        <a:cxnSpLocks/>
                      </p:cNvCxnSpPr>
                      <p:nvPr/>
                    </p:nvCxnSpPr>
                    <p:spPr>
                      <a:xfrm flipV="1">
                        <a:off x="6390457" y="3733120"/>
                        <a:ext cx="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FB5C1480-291F-B3C3-9AB7-A6257D34356D}"/>
                          </a:ext>
                        </a:extLst>
                      </p:cNvPr>
                      <p:cNvCxnSpPr>
                        <a:cxnSpLocks/>
                      </p:cNvCxnSpPr>
                      <p:nvPr/>
                    </p:nvCxnSpPr>
                    <p:spPr>
                      <a:xfrm flipV="1">
                        <a:off x="6390457" y="4252211"/>
                        <a:ext cx="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44" name="Group 143">
                    <a:extLst>
                      <a:ext uri="{FF2B5EF4-FFF2-40B4-BE49-F238E27FC236}">
                        <a16:creationId xmlns:a16="http://schemas.microsoft.com/office/drawing/2014/main" id="{2FB4A7B0-7919-9EB2-4582-7E90BEE72F33}"/>
                      </a:ext>
                    </a:extLst>
                  </p:cNvPr>
                  <p:cNvGrpSpPr/>
                  <p:nvPr/>
                </p:nvGrpSpPr>
                <p:grpSpPr>
                  <a:xfrm>
                    <a:off x="6358436" y="988137"/>
                    <a:ext cx="459730" cy="3269196"/>
                    <a:chOff x="6359778" y="955948"/>
                    <a:chExt cx="459730" cy="3269196"/>
                  </a:xfrm>
                </p:grpSpPr>
                <p:sp>
                  <p:nvSpPr>
                    <p:cNvPr id="145" name="Rectangle 144">
                      <a:extLst>
                        <a:ext uri="{FF2B5EF4-FFF2-40B4-BE49-F238E27FC236}">
                          <a16:creationId xmlns:a16="http://schemas.microsoft.com/office/drawing/2014/main" id="{AE7319E3-8203-9032-9316-43421EC7BC5F}"/>
                        </a:ext>
                      </a:extLst>
                    </p:cNvPr>
                    <p:cNvSpPr/>
                    <p:nvPr/>
                  </p:nvSpPr>
                  <p:spPr>
                    <a:xfrm>
                      <a:off x="6490513" y="2924091"/>
                      <a:ext cx="149359" cy="1301053"/>
                    </a:xfrm>
                    <a:prstGeom prst="rect">
                      <a:avLst/>
                    </a:prstGeom>
                    <a:solidFill>
                      <a:srgbClr val="FFF9AF"/>
                    </a:solidFill>
                    <a:ln w="6350" cap="sq">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dirty="0"/>
                    </a:p>
                  </p:txBody>
                </p:sp>
                <p:grpSp>
                  <p:nvGrpSpPr>
                    <p:cNvPr id="146" name="Group 145">
                      <a:extLst>
                        <a:ext uri="{FF2B5EF4-FFF2-40B4-BE49-F238E27FC236}">
                          <a16:creationId xmlns:a16="http://schemas.microsoft.com/office/drawing/2014/main" id="{381C0007-FC14-58CE-7335-99D3DFF13C58}"/>
                        </a:ext>
                      </a:extLst>
                    </p:cNvPr>
                    <p:cNvGrpSpPr/>
                    <p:nvPr/>
                  </p:nvGrpSpPr>
                  <p:grpSpPr>
                    <a:xfrm>
                      <a:off x="6359778" y="955948"/>
                      <a:ext cx="459730" cy="3269195"/>
                      <a:chOff x="6359778" y="955948"/>
                      <a:chExt cx="459730" cy="3269195"/>
                    </a:xfrm>
                  </p:grpSpPr>
                  <p:sp>
                    <p:nvSpPr>
                      <p:cNvPr id="147" name="Rectangle 146">
                        <a:extLst>
                          <a:ext uri="{FF2B5EF4-FFF2-40B4-BE49-F238E27FC236}">
                            <a16:creationId xmlns:a16="http://schemas.microsoft.com/office/drawing/2014/main" id="{0DCC60D5-B58B-E29F-7DF7-61869468AF0F}"/>
                          </a:ext>
                        </a:extLst>
                      </p:cNvPr>
                      <p:cNvSpPr/>
                      <p:nvPr/>
                    </p:nvSpPr>
                    <p:spPr>
                      <a:xfrm>
                        <a:off x="6503432" y="956089"/>
                        <a:ext cx="141912" cy="1967995"/>
                      </a:xfrm>
                      <a:prstGeom prst="rect">
                        <a:avLst/>
                      </a:prstGeom>
                      <a:solidFill>
                        <a:srgbClr val="FFF6C8"/>
                      </a:solidFill>
                      <a:ln w="6350" cap="sq">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dirty="0"/>
                      </a:p>
                    </p:txBody>
                  </p:sp>
                  <p:grpSp>
                    <p:nvGrpSpPr>
                      <p:cNvPr id="148" name="Group 147">
                        <a:extLst>
                          <a:ext uri="{FF2B5EF4-FFF2-40B4-BE49-F238E27FC236}">
                            <a16:creationId xmlns:a16="http://schemas.microsoft.com/office/drawing/2014/main" id="{232EF14D-2126-F451-4934-787E5C92B920}"/>
                          </a:ext>
                        </a:extLst>
                      </p:cNvPr>
                      <p:cNvGrpSpPr/>
                      <p:nvPr/>
                    </p:nvGrpSpPr>
                    <p:grpSpPr>
                      <a:xfrm>
                        <a:off x="6359778" y="955948"/>
                        <a:ext cx="459730" cy="3269195"/>
                        <a:chOff x="6359778" y="921226"/>
                        <a:chExt cx="459730" cy="3269195"/>
                      </a:xfrm>
                    </p:grpSpPr>
                    <p:sp>
                      <p:nvSpPr>
                        <p:cNvPr id="149" name="Rectangle 148">
                          <a:extLst>
                            <a:ext uri="{FF2B5EF4-FFF2-40B4-BE49-F238E27FC236}">
                              <a16:creationId xmlns:a16="http://schemas.microsoft.com/office/drawing/2014/main" id="{62A3028A-E2C0-480F-FF1C-D960CADE21A6}"/>
                            </a:ext>
                          </a:extLst>
                        </p:cNvPr>
                        <p:cNvSpPr/>
                        <p:nvPr/>
                      </p:nvSpPr>
                      <p:spPr>
                        <a:xfrm>
                          <a:off x="6359778" y="3745452"/>
                          <a:ext cx="145990" cy="444969"/>
                        </a:xfrm>
                        <a:prstGeom prst="rect">
                          <a:avLst/>
                        </a:prstGeom>
                        <a:solidFill>
                          <a:srgbClr val="FFF9CE"/>
                        </a:solidFill>
                        <a:ln w="6350" cap="sq">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dirty="0"/>
                        </a:p>
                      </p:txBody>
                    </p:sp>
                    <p:sp>
                      <p:nvSpPr>
                        <p:cNvPr id="150" name="Rectangle 149">
                          <a:extLst>
                            <a:ext uri="{FF2B5EF4-FFF2-40B4-BE49-F238E27FC236}">
                              <a16:creationId xmlns:a16="http://schemas.microsoft.com/office/drawing/2014/main" id="{630AEAC0-3028-4297-97D2-AD41B2DB7F71}"/>
                            </a:ext>
                          </a:extLst>
                        </p:cNvPr>
                        <p:cNvSpPr/>
                        <p:nvPr/>
                      </p:nvSpPr>
                      <p:spPr>
                        <a:xfrm>
                          <a:off x="6361949" y="1840124"/>
                          <a:ext cx="139271" cy="1094707"/>
                        </a:xfrm>
                        <a:prstGeom prst="rect">
                          <a:avLst/>
                        </a:prstGeom>
                        <a:solidFill>
                          <a:srgbClr val="FEF0C0"/>
                        </a:solidFill>
                        <a:ln w="6350" cap="sq">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dirty="0"/>
                        </a:p>
                      </p:txBody>
                    </p:sp>
                    <p:sp>
                      <p:nvSpPr>
                        <p:cNvPr id="151" name="Rectangle 150">
                          <a:extLst>
                            <a:ext uri="{FF2B5EF4-FFF2-40B4-BE49-F238E27FC236}">
                              <a16:creationId xmlns:a16="http://schemas.microsoft.com/office/drawing/2014/main" id="{E43C1328-B814-84E7-B7DF-8B3C99CAD8EF}"/>
                            </a:ext>
                          </a:extLst>
                        </p:cNvPr>
                        <p:cNvSpPr/>
                        <p:nvPr/>
                      </p:nvSpPr>
                      <p:spPr>
                        <a:xfrm>
                          <a:off x="6359778" y="2934924"/>
                          <a:ext cx="142619" cy="815837"/>
                        </a:xfrm>
                        <a:prstGeom prst="rect">
                          <a:avLst/>
                        </a:prstGeom>
                        <a:solidFill>
                          <a:srgbClr val="FEF0C0"/>
                        </a:solidFill>
                        <a:ln w="6350" cap="sq">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dirty="0"/>
                        </a:p>
                      </p:txBody>
                    </p:sp>
                    <p:sp>
                      <p:nvSpPr>
                        <p:cNvPr id="152" name="Rectangle 151">
                          <a:extLst>
                            <a:ext uri="{FF2B5EF4-FFF2-40B4-BE49-F238E27FC236}">
                              <a16:creationId xmlns:a16="http://schemas.microsoft.com/office/drawing/2014/main" id="{32C30903-5224-0719-40AB-7FC6CC805DAB}"/>
                            </a:ext>
                          </a:extLst>
                        </p:cNvPr>
                        <p:cNvSpPr/>
                        <p:nvPr/>
                      </p:nvSpPr>
                      <p:spPr>
                        <a:xfrm>
                          <a:off x="6363693" y="1109397"/>
                          <a:ext cx="136439" cy="730706"/>
                        </a:xfrm>
                        <a:prstGeom prst="rect">
                          <a:avLst/>
                        </a:prstGeom>
                        <a:solidFill>
                          <a:srgbClr val="FEF0C0"/>
                        </a:solidFill>
                        <a:ln w="6350" cap="sq">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dirty="0"/>
                        </a:p>
                      </p:txBody>
                    </p:sp>
                    <p:sp>
                      <p:nvSpPr>
                        <p:cNvPr id="153" name="Rectangle 152">
                          <a:extLst>
                            <a:ext uri="{FF2B5EF4-FFF2-40B4-BE49-F238E27FC236}">
                              <a16:creationId xmlns:a16="http://schemas.microsoft.com/office/drawing/2014/main" id="{CD3C4493-A85E-C373-FAE3-302625E7C0C0}"/>
                            </a:ext>
                          </a:extLst>
                        </p:cNvPr>
                        <p:cNvSpPr/>
                        <p:nvPr/>
                      </p:nvSpPr>
                      <p:spPr>
                        <a:xfrm>
                          <a:off x="6360446" y="921226"/>
                          <a:ext cx="142986" cy="188135"/>
                        </a:xfrm>
                        <a:prstGeom prst="rect">
                          <a:avLst/>
                        </a:prstGeom>
                        <a:solidFill>
                          <a:srgbClr val="FEF0C0"/>
                        </a:solidFill>
                        <a:ln w="6350" cap="sq">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dirty="0"/>
                        </a:p>
                      </p:txBody>
                    </p:sp>
                    <p:sp>
                      <p:nvSpPr>
                        <p:cNvPr id="154" name="TextBox 153">
                          <a:extLst>
                            <a:ext uri="{FF2B5EF4-FFF2-40B4-BE49-F238E27FC236}">
                              <a16:creationId xmlns:a16="http://schemas.microsoft.com/office/drawing/2014/main" id="{5D90E8BD-3998-C67D-34DB-5248F2EF9D22}"/>
                            </a:ext>
                          </a:extLst>
                        </p:cNvPr>
                        <p:cNvSpPr txBox="1"/>
                        <p:nvPr/>
                      </p:nvSpPr>
                      <p:spPr>
                        <a:xfrm rot="16200000">
                          <a:off x="5102005" y="2444341"/>
                          <a:ext cx="3235863" cy="199143"/>
                        </a:xfrm>
                        <a:prstGeom prst="rect">
                          <a:avLst/>
                        </a:prstGeom>
                        <a:noFill/>
                        <a:ln>
                          <a:noFill/>
                        </a:ln>
                      </p:spPr>
                      <p:txBody>
                        <a:bodyPr wrap="square" rtlCol="0">
                          <a:spAutoFit/>
                        </a:bodyPr>
                        <a:lstStyle/>
                        <a:p>
                          <a:pPr algn="ctr"/>
                          <a:r>
                            <a:rPr lang="en-NO" dirty="0"/>
                            <a:t>Quaternary</a:t>
                          </a:r>
                        </a:p>
                      </p:txBody>
                    </p:sp>
                    <p:sp>
                      <p:nvSpPr>
                        <p:cNvPr id="155" name="TextBox 154">
                          <a:extLst>
                            <a:ext uri="{FF2B5EF4-FFF2-40B4-BE49-F238E27FC236}">
                              <a16:creationId xmlns:a16="http://schemas.microsoft.com/office/drawing/2014/main" id="{EFA50399-1A26-4E96-C297-3D835B645813}"/>
                            </a:ext>
                          </a:extLst>
                        </p:cNvPr>
                        <p:cNvSpPr txBox="1"/>
                        <p:nvPr/>
                      </p:nvSpPr>
                      <p:spPr>
                        <a:xfrm rot="16200000">
                          <a:off x="5920467" y="3437724"/>
                          <a:ext cx="1296004" cy="199143"/>
                        </a:xfrm>
                        <a:prstGeom prst="rect">
                          <a:avLst/>
                        </a:prstGeom>
                        <a:noFill/>
                        <a:ln>
                          <a:noFill/>
                        </a:ln>
                      </p:spPr>
                      <p:txBody>
                        <a:bodyPr wrap="square" rtlCol="0">
                          <a:spAutoFit/>
                        </a:bodyPr>
                        <a:lstStyle/>
                        <a:p>
                          <a:pPr algn="ctr"/>
                          <a:r>
                            <a:rPr lang="en-NO" dirty="0"/>
                            <a:t>Pliocene</a:t>
                          </a:r>
                        </a:p>
                      </p:txBody>
                    </p:sp>
                    <p:sp>
                      <p:nvSpPr>
                        <p:cNvPr id="156" name="TextBox 155">
                          <a:extLst>
                            <a:ext uri="{FF2B5EF4-FFF2-40B4-BE49-F238E27FC236}">
                              <a16:creationId xmlns:a16="http://schemas.microsoft.com/office/drawing/2014/main" id="{BA1852EC-D219-2554-D612-8E8AC004A2F1}"/>
                            </a:ext>
                          </a:extLst>
                        </p:cNvPr>
                        <p:cNvSpPr txBox="1"/>
                        <p:nvPr/>
                      </p:nvSpPr>
                      <p:spPr>
                        <a:xfrm rot="16200000">
                          <a:off x="5587939" y="1808066"/>
                          <a:ext cx="1963311" cy="199143"/>
                        </a:xfrm>
                        <a:prstGeom prst="rect">
                          <a:avLst/>
                        </a:prstGeom>
                        <a:noFill/>
                        <a:ln>
                          <a:noFill/>
                        </a:ln>
                      </p:spPr>
                      <p:txBody>
                        <a:bodyPr wrap="square" rtlCol="0">
                          <a:spAutoFit/>
                        </a:bodyPr>
                        <a:lstStyle/>
                        <a:p>
                          <a:pPr algn="ctr"/>
                          <a:r>
                            <a:rPr lang="en-NO" dirty="0"/>
                            <a:t>Pleistocene</a:t>
                          </a:r>
                        </a:p>
                      </p:txBody>
                    </p:sp>
                  </p:grpSp>
                </p:grpSp>
              </p:grpSp>
            </p:grpSp>
            <p:grpSp>
              <p:nvGrpSpPr>
                <p:cNvPr id="119" name="Group 118">
                  <a:extLst>
                    <a:ext uri="{FF2B5EF4-FFF2-40B4-BE49-F238E27FC236}">
                      <a16:creationId xmlns:a16="http://schemas.microsoft.com/office/drawing/2014/main" id="{2B79A914-2DD0-B7E9-AC8B-0FC8A64BA47B}"/>
                    </a:ext>
                  </a:extLst>
                </p:cNvPr>
                <p:cNvGrpSpPr/>
                <p:nvPr/>
              </p:nvGrpSpPr>
              <p:grpSpPr>
                <a:xfrm>
                  <a:off x="10396809" y="10572082"/>
                  <a:ext cx="1329447" cy="4889654"/>
                  <a:chOff x="4870246" y="764585"/>
                  <a:chExt cx="860200" cy="3602564"/>
                </a:xfrm>
              </p:grpSpPr>
              <p:sp>
                <p:nvSpPr>
                  <p:cNvPr id="132" name="TextBox 131">
                    <a:extLst>
                      <a:ext uri="{FF2B5EF4-FFF2-40B4-BE49-F238E27FC236}">
                        <a16:creationId xmlns:a16="http://schemas.microsoft.com/office/drawing/2014/main" id="{435BBB03-633E-8798-8D81-C79AB3CF74E0}"/>
                      </a:ext>
                    </a:extLst>
                  </p:cNvPr>
                  <p:cNvSpPr txBox="1"/>
                  <p:nvPr/>
                </p:nvSpPr>
                <p:spPr>
                  <a:xfrm rot="16200000">
                    <a:off x="4691289" y="3918615"/>
                    <a:ext cx="628226" cy="268842"/>
                  </a:xfrm>
                  <a:prstGeom prst="rect">
                    <a:avLst/>
                  </a:prstGeom>
                  <a:noFill/>
                  <a:ln>
                    <a:solidFill>
                      <a:schemeClr val="bg1">
                        <a:lumMod val="50000"/>
                      </a:schemeClr>
                    </a:solidFill>
                  </a:ln>
                </p:spPr>
                <p:txBody>
                  <a:bodyPr wrap="square" rtlCol="0">
                    <a:spAutoFit/>
                  </a:bodyPr>
                  <a:lstStyle/>
                  <a:p>
                    <a:pPr algn="ctr"/>
                    <a:r>
                      <a:rPr lang="en-NO" sz="1050" dirty="0"/>
                      <a:t>Nukumaru Group</a:t>
                    </a:r>
                  </a:p>
                </p:txBody>
              </p:sp>
              <p:sp>
                <p:nvSpPr>
                  <p:cNvPr id="133" name="TextBox 132">
                    <a:extLst>
                      <a:ext uri="{FF2B5EF4-FFF2-40B4-BE49-F238E27FC236}">
                        <a16:creationId xmlns:a16="http://schemas.microsoft.com/office/drawing/2014/main" id="{ACEB03EF-CBAD-56C3-9743-422FCB29BB2C}"/>
                      </a:ext>
                    </a:extLst>
                  </p:cNvPr>
                  <p:cNvSpPr txBox="1"/>
                  <p:nvPr/>
                </p:nvSpPr>
                <p:spPr>
                  <a:xfrm>
                    <a:off x="5140496" y="4115748"/>
                    <a:ext cx="589949" cy="187078"/>
                  </a:xfrm>
                  <a:prstGeom prst="rect">
                    <a:avLst/>
                  </a:prstGeom>
                  <a:solidFill>
                    <a:srgbClr val="F9766D">
                      <a:alpha val="50187"/>
                    </a:srgbClr>
                  </a:solidFill>
                  <a:ln>
                    <a:solidFill>
                      <a:schemeClr val="bg1">
                        <a:lumMod val="50000"/>
                      </a:schemeClr>
                    </a:solidFill>
                  </a:ln>
                </p:spPr>
                <p:txBody>
                  <a:bodyPr wrap="square" rtlCol="0">
                    <a:spAutoFit/>
                  </a:bodyPr>
                  <a:lstStyle/>
                  <a:p>
                    <a:pPr algn="ctr"/>
                    <a:r>
                      <a:rPr lang="en-NO" sz="1050" dirty="0"/>
                      <a:t>NKLS</a:t>
                    </a:r>
                  </a:p>
                </p:txBody>
              </p:sp>
              <p:sp>
                <p:nvSpPr>
                  <p:cNvPr id="134" name="TextBox 133">
                    <a:extLst>
                      <a:ext uri="{FF2B5EF4-FFF2-40B4-BE49-F238E27FC236}">
                        <a16:creationId xmlns:a16="http://schemas.microsoft.com/office/drawing/2014/main" id="{C26C3500-8630-2085-4104-73383A4D0DA9}"/>
                      </a:ext>
                    </a:extLst>
                  </p:cNvPr>
                  <p:cNvSpPr txBox="1"/>
                  <p:nvPr/>
                </p:nvSpPr>
                <p:spPr>
                  <a:xfrm>
                    <a:off x="5140494" y="3932315"/>
                    <a:ext cx="589950" cy="187078"/>
                  </a:xfrm>
                  <a:prstGeom prst="rect">
                    <a:avLst/>
                  </a:prstGeom>
                  <a:solidFill>
                    <a:srgbClr val="CE9600">
                      <a:alpha val="50000"/>
                    </a:srgbClr>
                  </a:solidFill>
                  <a:ln>
                    <a:solidFill>
                      <a:schemeClr val="bg1">
                        <a:lumMod val="50000"/>
                      </a:schemeClr>
                    </a:solidFill>
                  </a:ln>
                </p:spPr>
                <p:txBody>
                  <a:bodyPr wrap="square" rtlCol="0">
                    <a:spAutoFit/>
                  </a:bodyPr>
                  <a:lstStyle/>
                  <a:p>
                    <a:pPr algn="ctr"/>
                    <a:r>
                      <a:rPr lang="en-NO" sz="1050" dirty="0"/>
                      <a:t>NKBS</a:t>
                    </a:r>
                  </a:p>
                </p:txBody>
              </p:sp>
              <p:sp>
                <p:nvSpPr>
                  <p:cNvPr id="135" name="TextBox 134">
                    <a:extLst>
                      <a:ext uri="{FF2B5EF4-FFF2-40B4-BE49-F238E27FC236}">
                        <a16:creationId xmlns:a16="http://schemas.microsoft.com/office/drawing/2014/main" id="{1BA10995-09A1-0106-48A7-49D4153EE844}"/>
                      </a:ext>
                    </a:extLst>
                  </p:cNvPr>
                  <p:cNvSpPr txBox="1"/>
                  <p:nvPr/>
                </p:nvSpPr>
                <p:spPr>
                  <a:xfrm>
                    <a:off x="5140496" y="3740489"/>
                    <a:ext cx="589950" cy="191825"/>
                  </a:xfrm>
                  <a:prstGeom prst="rect">
                    <a:avLst/>
                  </a:prstGeom>
                  <a:solidFill>
                    <a:srgbClr val="7CAF00">
                      <a:alpha val="50000"/>
                    </a:srgbClr>
                  </a:solidFill>
                  <a:ln>
                    <a:solidFill>
                      <a:schemeClr val="bg1">
                        <a:lumMod val="50000"/>
                      </a:schemeClr>
                    </a:solidFill>
                  </a:ln>
                </p:spPr>
                <p:txBody>
                  <a:bodyPr wrap="square" rtlCol="0">
                    <a:spAutoFit/>
                  </a:bodyPr>
                  <a:lstStyle/>
                  <a:p>
                    <a:pPr algn="ctr"/>
                    <a:r>
                      <a:rPr lang="en-NO" sz="1050" dirty="0"/>
                      <a:t>Tewkesbury</a:t>
                    </a:r>
                  </a:p>
                </p:txBody>
              </p:sp>
              <p:sp>
                <p:nvSpPr>
                  <p:cNvPr id="136" name="TextBox 135">
                    <a:extLst>
                      <a:ext uri="{FF2B5EF4-FFF2-40B4-BE49-F238E27FC236}">
                        <a16:creationId xmlns:a16="http://schemas.microsoft.com/office/drawing/2014/main" id="{C6049E16-FC5C-830D-95AD-3D0820C20AF4}"/>
                      </a:ext>
                    </a:extLst>
                  </p:cNvPr>
                  <p:cNvSpPr txBox="1"/>
                  <p:nvPr/>
                </p:nvSpPr>
                <p:spPr>
                  <a:xfrm rot="16200000">
                    <a:off x="4604870" y="3203635"/>
                    <a:ext cx="801733" cy="268842"/>
                  </a:xfrm>
                  <a:prstGeom prst="rect">
                    <a:avLst/>
                  </a:prstGeom>
                  <a:noFill/>
                  <a:ln>
                    <a:solidFill>
                      <a:schemeClr val="bg1">
                        <a:lumMod val="50000"/>
                      </a:schemeClr>
                    </a:solidFill>
                  </a:ln>
                </p:spPr>
                <p:txBody>
                  <a:bodyPr wrap="square" rtlCol="0">
                    <a:spAutoFit/>
                  </a:bodyPr>
                  <a:lstStyle/>
                  <a:p>
                    <a:pPr algn="ctr"/>
                    <a:r>
                      <a:rPr lang="en-NO" sz="1050" dirty="0"/>
                      <a:t>Maxwell Group</a:t>
                    </a:r>
                  </a:p>
                  <a:p>
                    <a:pPr algn="ctr"/>
                    <a:endParaRPr lang="en-NO" sz="1050" dirty="0"/>
                  </a:p>
                </p:txBody>
              </p:sp>
              <p:sp>
                <p:nvSpPr>
                  <p:cNvPr id="137" name="TextBox 136">
                    <a:extLst>
                      <a:ext uri="{FF2B5EF4-FFF2-40B4-BE49-F238E27FC236}">
                        <a16:creationId xmlns:a16="http://schemas.microsoft.com/office/drawing/2014/main" id="{A621AC03-64DF-1123-25ED-C267B4DF8211}"/>
                      </a:ext>
                    </a:extLst>
                  </p:cNvPr>
                  <p:cNvSpPr txBox="1"/>
                  <p:nvPr/>
                </p:nvSpPr>
                <p:spPr>
                  <a:xfrm rot="16200000">
                    <a:off x="4719727" y="2357240"/>
                    <a:ext cx="569882" cy="268842"/>
                  </a:xfrm>
                  <a:prstGeom prst="rect">
                    <a:avLst/>
                  </a:prstGeom>
                  <a:noFill/>
                  <a:ln>
                    <a:solidFill>
                      <a:schemeClr val="bg1">
                        <a:lumMod val="50000"/>
                      </a:schemeClr>
                    </a:solidFill>
                  </a:ln>
                </p:spPr>
                <p:txBody>
                  <a:bodyPr wrap="square" rtlCol="0">
                    <a:spAutoFit/>
                  </a:bodyPr>
                  <a:lstStyle/>
                  <a:p>
                    <a:pPr algn="ctr"/>
                    <a:r>
                      <a:rPr lang="en-NO" sz="1050" dirty="0"/>
                      <a:t>Okehu Group</a:t>
                    </a:r>
                  </a:p>
                </p:txBody>
              </p:sp>
              <p:sp>
                <p:nvSpPr>
                  <p:cNvPr id="138" name="TextBox 137">
                    <a:extLst>
                      <a:ext uri="{FF2B5EF4-FFF2-40B4-BE49-F238E27FC236}">
                        <a16:creationId xmlns:a16="http://schemas.microsoft.com/office/drawing/2014/main" id="{CAE5838C-AEB1-72F9-7C5A-C2CC9C507425}"/>
                      </a:ext>
                    </a:extLst>
                  </p:cNvPr>
                  <p:cNvSpPr txBox="1"/>
                  <p:nvPr/>
                </p:nvSpPr>
                <p:spPr>
                  <a:xfrm rot="16200000">
                    <a:off x="4642971" y="1716820"/>
                    <a:ext cx="723392" cy="268842"/>
                  </a:xfrm>
                  <a:prstGeom prst="rect">
                    <a:avLst/>
                  </a:prstGeom>
                  <a:noFill/>
                  <a:ln>
                    <a:solidFill>
                      <a:schemeClr val="bg1">
                        <a:lumMod val="50000"/>
                      </a:schemeClr>
                    </a:solidFill>
                  </a:ln>
                </p:spPr>
                <p:txBody>
                  <a:bodyPr wrap="square" rtlCol="0">
                    <a:spAutoFit/>
                  </a:bodyPr>
                  <a:lstStyle/>
                  <a:p>
                    <a:pPr algn="ctr"/>
                    <a:r>
                      <a:rPr lang="en-NO" sz="1050" dirty="0"/>
                      <a:t>Kai-Iwi Group</a:t>
                    </a:r>
                  </a:p>
                </p:txBody>
              </p:sp>
              <p:sp>
                <p:nvSpPr>
                  <p:cNvPr id="139" name="TextBox 138">
                    <a:extLst>
                      <a:ext uri="{FF2B5EF4-FFF2-40B4-BE49-F238E27FC236}">
                        <a16:creationId xmlns:a16="http://schemas.microsoft.com/office/drawing/2014/main" id="{373E2FC7-7061-600A-D0B5-2E1E649D43DC}"/>
                      </a:ext>
                    </a:extLst>
                  </p:cNvPr>
                  <p:cNvSpPr txBox="1"/>
                  <p:nvPr/>
                </p:nvSpPr>
                <p:spPr>
                  <a:xfrm>
                    <a:off x="5139089" y="1469485"/>
                    <a:ext cx="590505" cy="306128"/>
                  </a:xfrm>
                  <a:prstGeom prst="rect">
                    <a:avLst/>
                  </a:prstGeom>
                  <a:solidFill>
                    <a:srgbClr val="01A9FF">
                      <a:alpha val="50000"/>
                    </a:srgbClr>
                  </a:solidFill>
                  <a:ln>
                    <a:solidFill>
                      <a:schemeClr val="bg1">
                        <a:lumMod val="50000"/>
                      </a:schemeClr>
                    </a:solidFill>
                  </a:ln>
                </p:spPr>
                <p:txBody>
                  <a:bodyPr wrap="square" rtlCol="0">
                    <a:spAutoFit/>
                  </a:bodyPr>
                  <a:lstStyle/>
                  <a:p>
                    <a:pPr algn="ctr"/>
                    <a:r>
                      <a:rPr lang="en-NO" sz="1050" dirty="0"/>
                      <a:t>Upper </a:t>
                    </a:r>
                  </a:p>
                  <a:p>
                    <a:pPr algn="ctr"/>
                    <a:r>
                      <a:rPr lang="en-NO" sz="1050" dirty="0"/>
                      <a:t>Kai-Iwi</a:t>
                    </a:r>
                  </a:p>
                </p:txBody>
              </p:sp>
              <p:sp>
                <p:nvSpPr>
                  <p:cNvPr id="140" name="TextBox 139">
                    <a:extLst>
                      <a:ext uri="{FF2B5EF4-FFF2-40B4-BE49-F238E27FC236}">
                        <a16:creationId xmlns:a16="http://schemas.microsoft.com/office/drawing/2014/main" id="{E2B5ACD2-9A4F-95F8-5872-3D2E6687B1BA}"/>
                      </a:ext>
                    </a:extLst>
                  </p:cNvPr>
                  <p:cNvSpPr txBox="1"/>
                  <p:nvPr/>
                </p:nvSpPr>
                <p:spPr>
                  <a:xfrm>
                    <a:off x="5143282" y="1038267"/>
                    <a:ext cx="585600" cy="187078"/>
                  </a:xfrm>
                  <a:prstGeom prst="rect">
                    <a:avLst/>
                  </a:prstGeom>
                  <a:solidFill>
                    <a:srgbClr val="C77CFF">
                      <a:alpha val="50000"/>
                    </a:srgbClr>
                  </a:solidFill>
                  <a:ln>
                    <a:solidFill>
                      <a:schemeClr val="bg1">
                        <a:lumMod val="50000"/>
                      </a:schemeClr>
                    </a:solidFill>
                  </a:ln>
                </p:spPr>
                <p:txBody>
                  <a:bodyPr wrap="square" rtlCol="0">
                    <a:spAutoFit/>
                  </a:bodyPr>
                  <a:lstStyle/>
                  <a:p>
                    <a:pPr algn="ctr"/>
                    <a:r>
                      <a:rPr lang="en-NO" sz="1050" dirty="0"/>
                      <a:t>Tainui</a:t>
                    </a:r>
                  </a:p>
                </p:txBody>
              </p:sp>
              <p:sp>
                <p:nvSpPr>
                  <p:cNvPr id="141" name="TextBox 140">
                    <a:extLst>
                      <a:ext uri="{FF2B5EF4-FFF2-40B4-BE49-F238E27FC236}">
                        <a16:creationId xmlns:a16="http://schemas.microsoft.com/office/drawing/2014/main" id="{E8113945-A804-E8A2-EBBF-8EE8B99D043F}"/>
                      </a:ext>
                    </a:extLst>
                  </p:cNvPr>
                  <p:cNvSpPr txBox="1"/>
                  <p:nvPr/>
                </p:nvSpPr>
                <p:spPr>
                  <a:xfrm>
                    <a:off x="5139087" y="851190"/>
                    <a:ext cx="585600" cy="187076"/>
                  </a:xfrm>
                  <a:prstGeom prst="rect">
                    <a:avLst/>
                  </a:prstGeom>
                  <a:solidFill>
                    <a:srgbClr val="FF61CD">
                      <a:alpha val="50000"/>
                    </a:srgbClr>
                  </a:solidFill>
                  <a:ln>
                    <a:solidFill>
                      <a:schemeClr val="bg1">
                        <a:lumMod val="50000"/>
                      </a:schemeClr>
                    </a:solidFill>
                  </a:ln>
                </p:spPr>
                <p:txBody>
                  <a:bodyPr wrap="square" rtlCol="0">
                    <a:spAutoFit/>
                  </a:bodyPr>
                  <a:lstStyle/>
                  <a:p>
                    <a:pPr algn="ctr"/>
                    <a:r>
                      <a:rPr lang="en-NO" sz="1050" dirty="0"/>
                      <a:t>SHCSBSB</a:t>
                    </a:r>
                  </a:p>
                </p:txBody>
              </p:sp>
              <p:sp>
                <p:nvSpPr>
                  <p:cNvPr id="142" name="TextBox 141">
                    <a:extLst>
                      <a:ext uri="{FF2B5EF4-FFF2-40B4-BE49-F238E27FC236}">
                        <a16:creationId xmlns:a16="http://schemas.microsoft.com/office/drawing/2014/main" id="{2F569509-B946-2D02-E921-05DF77C02009}"/>
                      </a:ext>
                    </a:extLst>
                  </p:cNvPr>
                  <p:cNvSpPr txBox="1"/>
                  <p:nvPr/>
                </p:nvSpPr>
                <p:spPr>
                  <a:xfrm rot="16200000">
                    <a:off x="4644041" y="991861"/>
                    <a:ext cx="723393" cy="268842"/>
                  </a:xfrm>
                  <a:prstGeom prst="rect">
                    <a:avLst/>
                  </a:prstGeom>
                  <a:noFill/>
                  <a:ln>
                    <a:solidFill>
                      <a:schemeClr val="bg1">
                        <a:lumMod val="50000"/>
                      </a:schemeClr>
                    </a:solidFill>
                  </a:ln>
                </p:spPr>
                <p:txBody>
                  <a:bodyPr wrap="square" rtlCol="0">
                    <a:spAutoFit/>
                  </a:bodyPr>
                  <a:lstStyle/>
                  <a:p>
                    <a:pPr algn="ctr"/>
                    <a:r>
                      <a:rPr lang="en-NO" sz="1050" dirty="0"/>
                      <a:t>Shakespeare Group</a:t>
                    </a:r>
                  </a:p>
                </p:txBody>
              </p:sp>
            </p:grpSp>
            <p:cxnSp>
              <p:nvCxnSpPr>
                <p:cNvPr id="120" name="Elbow Connector 119">
                  <a:extLst>
                    <a:ext uri="{FF2B5EF4-FFF2-40B4-BE49-F238E27FC236}">
                      <a16:creationId xmlns:a16="http://schemas.microsoft.com/office/drawing/2014/main" id="{C095F9BD-B9F2-DF5C-4E5C-EA515F5F4A87}"/>
                    </a:ext>
                  </a:extLst>
                </p:cNvPr>
                <p:cNvCxnSpPr>
                  <a:cxnSpLocks/>
                  <a:stCxn id="134" idx="3"/>
                </p:cNvCxnSpPr>
                <p:nvPr/>
              </p:nvCxnSpPr>
              <p:spPr>
                <a:xfrm flipV="1">
                  <a:off x="11726253" y="14203090"/>
                  <a:ext cx="1108462" cy="795417"/>
                </a:xfrm>
                <a:prstGeom prst="bentConnector3">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Elbow Connector 120">
                  <a:extLst>
                    <a:ext uri="{FF2B5EF4-FFF2-40B4-BE49-F238E27FC236}">
                      <a16:creationId xmlns:a16="http://schemas.microsoft.com/office/drawing/2014/main" id="{C4BA8637-2C00-C7BF-1C0B-23501A629B23}"/>
                    </a:ext>
                  </a:extLst>
                </p:cNvPr>
                <p:cNvCxnSpPr>
                  <a:cxnSpLocks/>
                  <a:endCxn id="128" idx="1"/>
                </p:cNvCxnSpPr>
                <p:nvPr/>
              </p:nvCxnSpPr>
              <p:spPr>
                <a:xfrm flipV="1">
                  <a:off x="11735780" y="13983161"/>
                  <a:ext cx="1099796" cy="720378"/>
                </a:xfrm>
                <a:prstGeom prst="bentConnector3">
                  <a:avLst>
                    <a:gd name="adj1" fmla="val 41299"/>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Elbow Connector 121">
                  <a:extLst>
                    <a:ext uri="{FF2B5EF4-FFF2-40B4-BE49-F238E27FC236}">
                      <a16:creationId xmlns:a16="http://schemas.microsoft.com/office/drawing/2014/main" id="{B2D8D875-D18E-997A-219E-BD1B28B162FC}"/>
                    </a:ext>
                  </a:extLst>
                </p:cNvPr>
                <p:cNvCxnSpPr>
                  <a:cxnSpLocks/>
                  <a:stCxn id="139" idx="3"/>
                </p:cNvCxnSpPr>
                <p:nvPr/>
              </p:nvCxnSpPr>
              <p:spPr>
                <a:xfrm>
                  <a:off x="11724939" y="11736572"/>
                  <a:ext cx="1127814" cy="615848"/>
                </a:xfrm>
                <a:prstGeom prst="bentConnector3">
                  <a:avLst>
                    <a:gd name="adj1" fmla="val 50000"/>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Elbow Connector 122">
                  <a:extLst>
                    <a:ext uri="{FF2B5EF4-FFF2-40B4-BE49-F238E27FC236}">
                      <a16:creationId xmlns:a16="http://schemas.microsoft.com/office/drawing/2014/main" id="{191CA7EA-9C72-E34C-A913-86C2E75131FD}"/>
                    </a:ext>
                  </a:extLst>
                </p:cNvPr>
                <p:cNvCxnSpPr>
                  <a:cxnSpLocks/>
                  <a:stCxn id="140" idx="3"/>
                </p:cNvCxnSpPr>
                <p:nvPr/>
              </p:nvCxnSpPr>
              <p:spPr>
                <a:xfrm>
                  <a:off x="11723839" y="11070501"/>
                  <a:ext cx="1128914" cy="1005296"/>
                </a:xfrm>
                <a:prstGeom prst="bentConnector3">
                  <a:avLst>
                    <a:gd name="adj1" fmla="val 60360"/>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Elbow Connector 123">
                  <a:extLst>
                    <a:ext uri="{FF2B5EF4-FFF2-40B4-BE49-F238E27FC236}">
                      <a16:creationId xmlns:a16="http://schemas.microsoft.com/office/drawing/2014/main" id="{56B06A2C-CED1-8122-5DFA-B2DD30520ABA}"/>
                    </a:ext>
                  </a:extLst>
                </p:cNvPr>
                <p:cNvCxnSpPr>
                  <a:cxnSpLocks/>
                  <a:stCxn id="141" idx="3"/>
                  <a:endCxn id="131" idx="1"/>
                </p:cNvCxnSpPr>
                <p:nvPr/>
              </p:nvCxnSpPr>
              <p:spPr>
                <a:xfrm>
                  <a:off x="11717355" y="10816585"/>
                  <a:ext cx="1128578" cy="991190"/>
                </a:xfrm>
                <a:prstGeom prst="bentConnector3">
                  <a:avLst>
                    <a:gd name="adj1" fmla="val 71669"/>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5" name="Rectangle 124">
                  <a:extLst>
                    <a:ext uri="{FF2B5EF4-FFF2-40B4-BE49-F238E27FC236}">
                      <a16:creationId xmlns:a16="http://schemas.microsoft.com/office/drawing/2014/main" id="{145E6DD4-BC02-CB02-AF81-7825CE2D3B07}"/>
                    </a:ext>
                  </a:extLst>
                </p:cNvPr>
                <p:cNvSpPr/>
                <p:nvPr/>
              </p:nvSpPr>
              <p:spPr>
                <a:xfrm>
                  <a:off x="12830462" y="14418404"/>
                  <a:ext cx="56727" cy="43071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cxnSp>
              <p:nvCxnSpPr>
                <p:cNvPr id="126" name="Elbow Connector 125">
                  <a:extLst>
                    <a:ext uri="{FF2B5EF4-FFF2-40B4-BE49-F238E27FC236}">
                      <a16:creationId xmlns:a16="http://schemas.microsoft.com/office/drawing/2014/main" id="{EFE2A139-64F8-234A-3F86-D39A458471C1}"/>
                    </a:ext>
                  </a:extLst>
                </p:cNvPr>
                <p:cNvCxnSpPr>
                  <a:cxnSpLocks/>
                  <a:stCxn id="133" idx="3"/>
                </p:cNvCxnSpPr>
                <p:nvPr/>
              </p:nvCxnSpPr>
              <p:spPr>
                <a:xfrm flipV="1">
                  <a:off x="11726255" y="14710319"/>
                  <a:ext cx="1095491" cy="537156"/>
                </a:xfrm>
                <a:prstGeom prst="bentConnector3">
                  <a:avLst>
                    <a:gd name="adj1" fmla="val 63588"/>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7" name="Rectangle 126">
                  <a:extLst>
                    <a:ext uri="{FF2B5EF4-FFF2-40B4-BE49-F238E27FC236}">
                      <a16:creationId xmlns:a16="http://schemas.microsoft.com/office/drawing/2014/main" id="{299ED146-10B1-D1CD-8B72-5BD3DEC94C36}"/>
                    </a:ext>
                  </a:extLst>
                </p:cNvPr>
                <p:cNvSpPr/>
                <p:nvPr/>
              </p:nvSpPr>
              <p:spPr>
                <a:xfrm>
                  <a:off x="12821675" y="14122959"/>
                  <a:ext cx="59924" cy="20740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28" name="Rectangle 127">
                  <a:extLst>
                    <a:ext uri="{FF2B5EF4-FFF2-40B4-BE49-F238E27FC236}">
                      <a16:creationId xmlns:a16="http://schemas.microsoft.com/office/drawing/2014/main" id="{36BE9356-0DFF-4677-CF36-58850569797B}"/>
                    </a:ext>
                  </a:extLst>
                </p:cNvPr>
                <p:cNvSpPr/>
                <p:nvPr/>
              </p:nvSpPr>
              <p:spPr>
                <a:xfrm>
                  <a:off x="12835576" y="13879457"/>
                  <a:ext cx="59924" cy="20740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29" name="Rectangle 128">
                  <a:extLst>
                    <a:ext uri="{FF2B5EF4-FFF2-40B4-BE49-F238E27FC236}">
                      <a16:creationId xmlns:a16="http://schemas.microsoft.com/office/drawing/2014/main" id="{72E65E1A-F9A6-86A3-6FB9-191DE6298B8C}"/>
                    </a:ext>
                  </a:extLst>
                </p:cNvPr>
                <p:cNvSpPr/>
                <p:nvPr/>
              </p:nvSpPr>
              <p:spPr>
                <a:xfrm>
                  <a:off x="12839113" y="12248155"/>
                  <a:ext cx="59924" cy="20740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30" name="Rectangle 129">
                  <a:extLst>
                    <a:ext uri="{FF2B5EF4-FFF2-40B4-BE49-F238E27FC236}">
                      <a16:creationId xmlns:a16="http://schemas.microsoft.com/office/drawing/2014/main" id="{3922BE95-88FF-BC99-0686-8938872BF1CE}"/>
                    </a:ext>
                  </a:extLst>
                </p:cNvPr>
                <p:cNvSpPr/>
                <p:nvPr/>
              </p:nvSpPr>
              <p:spPr>
                <a:xfrm>
                  <a:off x="12842453" y="11976389"/>
                  <a:ext cx="59924" cy="20740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31" name="Rectangle 130">
                  <a:extLst>
                    <a:ext uri="{FF2B5EF4-FFF2-40B4-BE49-F238E27FC236}">
                      <a16:creationId xmlns:a16="http://schemas.microsoft.com/office/drawing/2014/main" id="{9ABEF1CC-5315-5800-89AD-ED90C056DACF}"/>
                    </a:ext>
                  </a:extLst>
                </p:cNvPr>
                <p:cNvSpPr/>
                <p:nvPr/>
              </p:nvSpPr>
              <p:spPr>
                <a:xfrm>
                  <a:off x="12845933" y="11704071"/>
                  <a:ext cx="59924" cy="20740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grpSp>
          <p:sp>
            <p:nvSpPr>
              <p:cNvPr id="174" name="TextBox 173">
                <a:extLst>
                  <a:ext uri="{FF2B5EF4-FFF2-40B4-BE49-F238E27FC236}">
                    <a16:creationId xmlns:a16="http://schemas.microsoft.com/office/drawing/2014/main" id="{1559C004-CC46-298C-8BCA-A7F54BA33BC8}"/>
                  </a:ext>
                </a:extLst>
              </p:cNvPr>
              <p:cNvSpPr txBox="1"/>
              <p:nvPr/>
            </p:nvSpPr>
            <p:spPr>
              <a:xfrm>
                <a:off x="1994583" y="19948003"/>
                <a:ext cx="6196901" cy="954107"/>
              </a:xfrm>
              <a:prstGeom prst="rect">
                <a:avLst/>
              </a:prstGeom>
              <a:noFill/>
            </p:spPr>
            <p:txBody>
              <a:bodyPr wrap="square" rtlCol="0">
                <a:spAutoFit/>
              </a:bodyPr>
              <a:lstStyle/>
              <a:p>
                <a:r>
                  <a:rPr lang="en-GB" sz="2800" i="1" dirty="0">
                    <a:latin typeface="Helvetica" pitchFamily="2" charset="0"/>
                  </a:rPr>
                  <a:t>F</a:t>
                </a:r>
                <a:r>
                  <a:rPr lang="en-NO" sz="2800" i="1" dirty="0">
                    <a:latin typeface="Helvetica" pitchFamily="2" charset="0"/>
                  </a:rPr>
                  <a:t>igure 1. </a:t>
                </a:r>
                <a:r>
                  <a:rPr lang="en-NO" sz="2800" dirty="0">
                    <a:latin typeface="Helvetica" pitchFamily="2" charset="0"/>
                  </a:rPr>
                  <a:t>temporal span of formations from which t</a:t>
                </a:r>
                <a:r>
                  <a:rPr lang="en-GB" sz="2800" dirty="0">
                    <a:latin typeface="Helvetica" pitchFamily="2" charset="0"/>
                  </a:rPr>
                  <a:t>he fossils were collected.</a:t>
                </a:r>
                <a:endParaRPr lang="en-NO" sz="2800" dirty="0">
                  <a:latin typeface="Helvetica" pitchFamily="2" charset="0"/>
                </a:endParaRPr>
              </a:p>
            </p:txBody>
          </p:sp>
        </p:grpSp>
      </p:grpSp>
      <p:grpSp>
        <p:nvGrpSpPr>
          <p:cNvPr id="244" name="Group 243">
            <a:extLst>
              <a:ext uri="{FF2B5EF4-FFF2-40B4-BE49-F238E27FC236}">
                <a16:creationId xmlns:a16="http://schemas.microsoft.com/office/drawing/2014/main" id="{8883B93F-258B-B8E1-E2E0-161682E84066}"/>
              </a:ext>
            </a:extLst>
          </p:cNvPr>
          <p:cNvGrpSpPr/>
          <p:nvPr/>
        </p:nvGrpSpPr>
        <p:grpSpPr>
          <a:xfrm>
            <a:off x="22123626" y="10993708"/>
            <a:ext cx="11508534" cy="6925583"/>
            <a:chOff x="9421365" y="6187860"/>
            <a:chExt cx="11508534" cy="6925583"/>
          </a:xfrm>
        </p:grpSpPr>
        <p:sp>
          <p:nvSpPr>
            <p:cNvPr id="243" name="Rounded Rectangle 242">
              <a:extLst>
                <a:ext uri="{FF2B5EF4-FFF2-40B4-BE49-F238E27FC236}">
                  <a16:creationId xmlns:a16="http://schemas.microsoft.com/office/drawing/2014/main" id="{C8EBC2DA-9F4F-8EE3-A576-E1C548578FE4}"/>
                </a:ext>
              </a:extLst>
            </p:cNvPr>
            <p:cNvSpPr/>
            <p:nvPr/>
          </p:nvSpPr>
          <p:spPr>
            <a:xfrm>
              <a:off x="9421365" y="6187860"/>
              <a:ext cx="11508534" cy="6699693"/>
            </a:xfrm>
            <a:prstGeom prst="roundRect">
              <a:avLst/>
            </a:prstGeom>
            <a:solidFill>
              <a:schemeClr val="bg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233" name="TextBox 232">
              <a:extLst>
                <a:ext uri="{FF2B5EF4-FFF2-40B4-BE49-F238E27FC236}">
                  <a16:creationId xmlns:a16="http://schemas.microsoft.com/office/drawing/2014/main" id="{86BADAB8-589A-FAFA-C5A9-DAA090A3DDC4}"/>
                </a:ext>
              </a:extLst>
            </p:cNvPr>
            <p:cNvSpPr txBox="1"/>
            <p:nvPr/>
          </p:nvSpPr>
          <p:spPr>
            <a:xfrm>
              <a:off x="9732375" y="6557802"/>
              <a:ext cx="11197524" cy="6555641"/>
            </a:xfrm>
            <a:prstGeom prst="rect">
              <a:avLst/>
            </a:prstGeom>
            <a:noFill/>
          </p:spPr>
          <p:txBody>
            <a:bodyPr wrap="square" rtlCol="0">
              <a:spAutoFit/>
            </a:bodyPr>
            <a:lstStyle/>
            <a:p>
              <a:pPr algn="ctr"/>
              <a:r>
                <a:rPr lang="en-NO" sz="3600" b="1" dirty="0">
                  <a:latin typeface="Helvetica" pitchFamily="2" charset="0"/>
                </a:rPr>
                <a:t>Methods</a:t>
              </a:r>
            </a:p>
            <a:p>
              <a:endParaRPr lang="en-NO" sz="3800" dirty="0">
                <a:latin typeface="Helvetica" pitchFamily="2" charset="0"/>
              </a:endParaRPr>
            </a:p>
            <a:p>
              <a:r>
                <a:rPr lang="en-NO" sz="2800" dirty="0">
                  <a:latin typeface="Helvetica" pitchFamily="2" charset="0"/>
                </a:rPr>
                <a:t>We will collect linear morphological data (Fig. 4) on 1000s of zooids from 100s of colonies. To expedite trait extraction, we will use DeepBryo to detect individual zooids and their parts and use ML-Morph to apply landmarks (Fig. 5) to extract measurements (Fig. 4).</a:t>
              </a:r>
            </a:p>
            <a:p>
              <a:endParaRPr lang="en-NO" sz="2800" dirty="0">
                <a:latin typeface="Helvetica" pitchFamily="2" charset="0"/>
              </a:endParaRPr>
            </a:p>
            <a:p>
              <a:r>
                <a:rPr lang="en-NO" sz="2800" dirty="0">
                  <a:latin typeface="Helvetica" pitchFamily="2" charset="0"/>
                </a:rPr>
                <a:t>The machine learning programs will need some retraining. The student will use the programs to annotate SEM images (e.g., Figs. 3 and 4).</a:t>
              </a:r>
            </a:p>
            <a:p>
              <a:endParaRPr lang="en-NO" sz="2800" dirty="0">
                <a:latin typeface="Helvetica" pitchFamily="2" charset="0"/>
              </a:endParaRPr>
            </a:p>
            <a:p>
              <a:r>
                <a:rPr lang="en-NO" sz="2800" dirty="0">
                  <a:latin typeface="Helvetica" pitchFamily="2" charset="0"/>
                </a:rPr>
                <a:t>The student can also have the opportunity to prepare and SEM the fossils, given they have completed lab safety courses.</a:t>
              </a:r>
            </a:p>
            <a:p>
              <a:endParaRPr lang="en-NO" sz="3800" dirty="0">
                <a:latin typeface="Helvetica" pitchFamily="2" charset="0"/>
              </a:endParaRPr>
            </a:p>
          </p:txBody>
        </p:sp>
      </p:grpSp>
      <p:grpSp>
        <p:nvGrpSpPr>
          <p:cNvPr id="251" name="Group 250">
            <a:extLst>
              <a:ext uri="{FF2B5EF4-FFF2-40B4-BE49-F238E27FC236}">
                <a16:creationId xmlns:a16="http://schemas.microsoft.com/office/drawing/2014/main" id="{C969EB79-1D45-320C-EE37-3E4127E333A3}"/>
              </a:ext>
            </a:extLst>
          </p:cNvPr>
          <p:cNvGrpSpPr/>
          <p:nvPr/>
        </p:nvGrpSpPr>
        <p:grpSpPr>
          <a:xfrm>
            <a:off x="17544734" y="5420831"/>
            <a:ext cx="9345617" cy="5245176"/>
            <a:chOff x="26835990" y="1588189"/>
            <a:chExt cx="9345617" cy="5245176"/>
          </a:xfrm>
        </p:grpSpPr>
        <p:sp>
          <p:nvSpPr>
            <p:cNvPr id="249" name="Rounded Rectangle 248">
              <a:extLst>
                <a:ext uri="{FF2B5EF4-FFF2-40B4-BE49-F238E27FC236}">
                  <a16:creationId xmlns:a16="http://schemas.microsoft.com/office/drawing/2014/main" id="{FE715FA8-7674-218A-E491-901AE2157A88}"/>
                </a:ext>
              </a:extLst>
            </p:cNvPr>
            <p:cNvSpPr/>
            <p:nvPr/>
          </p:nvSpPr>
          <p:spPr>
            <a:xfrm>
              <a:off x="26835990" y="1588189"/>
              <a:ext cx="9345617" cy="5245176"/>
            </a:xfrm>
            <a:prstGeom prst="roundRect">
              <a:avLst/>
            </a:prstGeom>
            <a:solidFill>
              <a:schemeClr val="bg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250" name="TextBox 249">
              <a:extLst>
                <a:ext uri="{FF2B5EF4-FFF2-40B4-BE49-F238E27FC236}">
                  <a16:creationId xmlns:a16="http://schemas.microsoft.com/office/drawing/2014/main" id="{E105CDD2-D3EF-7D29-C260-2E2EBCBDFF87}"/>
                </a:ext>
              </a:extLst>
            </p:cNvPr>
            <p:cNvSpPr txBox="1"/>
            <p:nvPr/>
          </p:nvSpPr>
          <p:spPr>
            <a:xfrm>
              <a:off x="27146859" y="1971550"/>
              <a:ext cx="8786192" cy="4524315"/>
            </a:xfrm>
            <a:prstGeom prst="rect">
              <a:avLst/>
            </a:prstGeom>
            <a:noFill/>
          </p:spPr>
          <p:txBody>
            <a:bodyPr wrap="square" rtlCol="0">
              <a:spAutoFit/>
            </a:bodyPr>
            <a:lstStyle/>
            <a:p>
              <a:pPr algn="ctr"/>
              <a:r>
                <a:rPr lang="en-NO" sz="3600" b="1" dirty="0">
                  <a:latin typeface="Helvetica" pitchFamily="2" charset="0"/>
                </a:rPr>
                <a:t>Materials</a:t>
              </a:r>
            </a:p>
            <a:p>
              <a:endParaRPr lang="en-NO" sz="2800" dirty="0">
                <a:latin typeface="Helvetica" pitchFamily="2" charset="0"/>
              </a:endParaRPr>
            </a:p>
            <a:p>
              <a:r>
                <a:rPr lang="en-NO" sz="2800" dirty="0">
                  <a:latin typeface="Helvetica" pitchFamily="2" charset="0"/>
                </a:rPr>
                <a:t>We have collected bryozoan fossils from the Whanganui Basin on the North Island of New Zealand (Fig. 1).</a:t>
              </a:r>
            </a:p>
            <a:p>
              <a:endParaRPr lang="en-NO" sz="2800" dirty="0">
                <a:latin typeface="Helvetica" pitchFamily="2" charset="0"/>
              </a:endParaRPr>
            </a:p>
            <a:p>
              <a:r>
                <a:rPr lang="en-NO" sz="2800" dirty="0">
                  <a:latin typeface="Helvetica" pitchFamily="2" charset="0"/>
                </a:rPr>
                <a:t>The species of interest are </a:t>
              </a:r>
              <a:r>
                <a:rPr lang="en-NO" sz="2800" i="1" dirty="0">
                  <a:latin typeface="Helvetica" pitchFamily="2" charset="0"/>
                </a:rPr>
                <a:t>Microporella </a:t>
              </a:r>
              <a:r>
                <a:rPr lang="en-NO" sz="2800" dirty="0">
                  <a:latin typeface="Helvetica" pitchFamily="2" charset="0"/>
                </a:rPr>
                <a:t>(Fig. 2) and </a:t>
              </a:r>
              <a:r>
                <a:rPr lang="en-NO" sz="2800" i="1" dirty="0">
                  <a:latin typeface="Helvetica" pitchFamily="2" charset="0"/>
                </a:rPr>
                <a:t>Antarctothoa </a:t>
              </a:r>
              <a:r>
                <a:rPr lang="en-NO" sz="2800" dirty="0">
                  <a:latin typeface="Helvetica" pitchFamily="2" charset="0"/>
                </a:rPr>
                <a:t>(Fig. 3). Both species have different zooids, or modules, to explore how size and shape relationships change over time and across module.</a:t>
              </a:r>
            </a:p>
          </p:txBody>
        </p:sp>
      </p:grpSp>
      <p:grpSp>
        <p:nvGrpSpPr>
          <p:cNvPr id="261" name="Group 260">
            <a:extLst>
              <a:ext uri="{FF2B5EF4-FFF2-40B4-BE49-F238E27FC236}">
                <a16:creationId xmlns:a16="http://schemas.microsoft.com/office/drawing/2014/main" id="{F98DA265-5250-BE4B-98A6-40A145D29D87}"/>
              </a:ext>
            </a:extLst>
          </p:cNvPr>
          <p:cNvGrpSpPr/>
          <p:nvPr/>
        </p:nvGrpSpPr>
        <p:grpSpPr>
          <a:xfrm>
            <a:off x="475928" y="16904800"/>
            <a:ext cx="9138169" cy="4331904"/>
            <a:chOff x="342197" y="13506771"/>
            <a:chExt cx="9138169" cy="4331904"/>
          </a:xfrm>
        </p:grpSpPr>
        <p:sp>
          <p:nvSpPr>
            <p:cNvPr id="252" name="Rounded Rectangle 251">
              <a:extLst>
                <a:ext uri="{FF2B5EF4-FFF2-40B4-BE49-F238E27FC236}">
                  <a16:creationId xmlns:a16="http://schemas.microsoft.com/office/drawing/2014/main" id="{A391A65D-CE78-F5D6-69AD-AC56B8B1F3A4}"/>
                </a:ext>
              </a:extLst>
            </p:cNvPr>
            <p:cNvSpPr/>
            <p:nvPr/>
          </p:nvSpPr>
          <p:spPr>
            <a:xfrm rot="5400000">
              <a:off x="2745330" y="11103638"/>
              <a:ext cx="4331904" cy="9138169"/>
            </a:xfrm>
            <a:prstGeom prst="roundRect">
              <a:avLst/>
            </a:prstGeom>
            <a:solidFill>
              <a:schemeClr val="bg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pic>
          <p:nvPicPr>
            <p:cNvPr id="253" name="Picture 252">
              <a:extLst>
                <a:ext uri="{FF2B5EF4-FFF2-40B4-BE49-F238E27FC236}">
                  <a16:creationId xmlns:a16="http://schemas.microsoft.com/office/drawing/2014/main" id="{295F116B-80F3-8FEC-3FB8-11EA58CDF848}"/>
                </a:ext>
              </a:extLst>
            </p:cNvPr>
            <p:cNvPicPr>
              <a:picLocks noChangeAspect="1"/>
            </p:cNvPicPr>
            <p:nvPr/>
          </p:nvPicPr>
          <p:blipFill rotWithShape="1">
            <a:blip r:embed="rId6"/>
            <a:srcRect l="5082" t="2662" r="3166" b="10910"/>
            <a:stretch/>
          </p:blipFill>
          <p:spPr>
            <a:xfrm>
              <a:off x="576338" y="13693243"/>
              <a:ext cx="5671681" cy="3969724"/>
            </a:xfrm>
            <a:prstGeom prst="roundRect">
              <a:avLst/>
            </a:prstGeom>
            <a:effectLst>
              <a:softEdge rad="0"/>
            </a:effectLst>
          </p:spPr>
        </p:pic>
        <p:sp>
          <p:nvSpPr>
            <p:cNvPr id="259" name="TextBox 258">
              <a:extLst>
                <a:ext uri="{FF2B5EF4-FFF2-40B4-BE49-F238E27FC236}">
                  <a16:creationId xmlns:a16="http://schemas.microsoft.com/office/drawing/2014/main" id="{01241BD3-5ABC-4FAD-D5F4-E7CE861E71E8}"/>
                </a:ext>
              </a:extLst>
            </p:cNvPr>
            <p:cNvSpPr txBox="1"/>
            <p:nvPr/>
          </p:nvSpPr>
          <p:spPr>
            <a:xfrm>
              <a:off x="6396803" y="14118450"/>
              <a:ext cx="3039872" cy="3108543"/>
            </a:xfrm>
            <a:prstGeom prst="rect">
              <a:avLst/>
            </a:prstGeom>
            <a:noFill/>
          </p:spPr>
          <p:txBody>
            <a:bodyPr wrap="square" rtlCol="0">
              <a:spAutoFit/>
            </a:bodyPr>
            <a:lstStyle/>
            <a:p>
              <a:r>
                <a:rPr lang="en-GB" sz="2800" i="1" dirty="0">
                  <a:latin typeface="Helvetica" pitchFamily="2" charset="0"/>
                </a:rPr>
                <a:t>F</a:t>
              </a:r>
              <a:r>
                <a:rPr lang="en-NO" sz="2800" i="1" dirty="0">
                  <a:latin typeface="Helvetica" pitchFamily="2" charset="0"/>
                </a:rPr>
                <a:t>igure 2. </a:t>
              </a:r>
              <a:r>
                <a:rPr lang="en-US" sz="2800" dirty="0">
                  <a:latin typeface="Helvetica" pitchFamily="2" charset="0"/>
                </a:rPr>
                <a:t>Image of a </a:t>
              </a:r>
              <a:r>
                <a:rPr lang="en-US" sz="2800" i="1" dirty="0" err="1">
                  <a:latin typeface="Helvetica" pitchFamily="2" charset="0"/>
                </a:rPr>
                <a:t>Microporella</a:t>
              </a:r>
              <a:r>
                <a:rPr lang="en-US" sz="2800" dirty="0">
                  <a:latin typeface="Helvetica" pitchFamily="2" charset="0"/>
                </a:rPr>
                <a:t> colony with parts (avicularia, orifice, </a:t>
              </a:r>
              <a:r>
                <a:rPr lang="en-US" sz="2800" dirty="0" err="1">
                  <a:latin typeface="Helvetica" pitchFamily="2" charset="0"/>
                </a:rPr>
                <a:t>crypotcyst</a:t>
              </a:r>
              <a:r>
                <a:rPr lang="en-US" sz="2800" dirty="0">
                  <a:latin typeface="Helvetica" pitchFamily="2" charset="0"/>
                </a:rPr>
                <a:t>, </a:t>
              </a:r>
              <a:r>
                <a:rPr lang="en-US" sz="2800" dirty="0" err="1">
                  <a:latin typeface="Helvetica" pitchFamily="2" charset="0"/>
                </a:rPr>
                <a:t>ovicell</a:t>
              </a:r>
              <a:r>
                <a:rPr lang="en-US" sz="2800" dirty="0">
                  <a:latin typeface="Helvetica" pitchFamily="2" charset="0"/>
                </a:rPr>
                <a:t>) identified by </a:t>
              </a:r>
              <a:r>
                <a:rPr lang="en-US" sz="2800" dirty="0" err="1">
                  <a:latin typeface="Helvetica" pitchFamily="2" charset="0"/>
                </a:rPr>
                <a:t>DeepBryo</a:t>
              </a:r>
              <a:r>
                <a:rPr lang="en-US" sz="2800" dirty="0">
                  <a:latin typeface="Helvetica" pitchFamily="2" charset="0"/>
                </a:rPr>
                <a:t>.</a:t>
              </a:r>
              <a:endParaRPr lang="en-NO" sz="2800" dirty="0">
                <a:latin typeface="Helvetica" pitchFamily="2" charset="0"/>
              </a:endParaRPr>
            </a:p>
          </p:txBody>
        </p:sp>
      </p:grpSp>
      <p:grpSp>
        <p:nvGrpSpPr>
          <p:cNvPr id="262" name="Group 261">
            <a:extLst>
              <a:ext uri="{FF2B5EF4-FFF2-40B4-BE49-F238E27FC236}">
                <a16:creationId xmlns:a16="http://schemas.microsoft.com/office/drawing/2014/main" id="{ADCFEE2F-176B-DFC1-DCCA-7BA863DEF4D8}"/>
              </a:ext>
            </a:extLst>
          </p:cNvPr>
          <p:cNvGrpSpPr/>
          <p:nvPr/>
        </p:nvGrpSpPr>
        <p:grpSpPr>
          <a:xfrm>
            <a:off x="9837597" y="15859207"/>
            <a:ext cx="7929121" cy="4331904"/>
            <a:chOff x="3986601" y="17838676"/>
            <a:chExt cx="7929121" cy="4331904"/>
          </a:xfrm>
        </p:grpSpPr>
        <p:sp>
          <p:nvSpPr>
            <p:cNvPr id="257" name="Rounded Rectangle 256">
              <a:extLst>
                <a:ext uri="{FF2B5EF4-FFF2-40B4-BE49-F238E27FC236}">
                  <a16:creationId xmlns:a16="http://schemas.microsoft.com/office/drawing/2014/main" id="{523D472A-CFA8-08A3-44FB-F89F42C17A34}"/>
                </a:ext>
              </a:extLst>
            </p:cNvPr>
            <p:cNvSpPr/>
            <p:nvPr/>
          </p:nvSpPr>
          <p:spPr>
            <a:xfrm rot="5400000">
              <a:off x="5785210" y="16040067"/>
              <a:ext cx="4331904" cy="7929121"/>
            </a:xfrm>
            <a:prstGeom prst="roundRect">
              <a:avLst/>
            </a:prstGeom>
            <a:solidFill>
              <a:schemeClr val="bg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pic>
          <p:nvPicPr>
            <p:cNvPr id="258" name="Picture 257">
              <a:extLst>
                <a:ext uri="{FF2B5EF4-FFF2-40B4-BE49-F238E27FC236}">
                  <a16:creationId xmlns:a16="http://schemas.microsoft.com/office/drawing/2014/main" id="{8E7E8AFC-3263-EA0F-7309-5D61C9C192CE}"/>
                </a:ext>
              </a:extLst>
            </p:cNvPr>
            <p:cNvPicPr>
              <a:picLocks noChangeAspect="1"/>
            </p:cNvPicPr>
            <p:nvPr/>
          </p:nvPicPr>
          <p:blipFill rotWithShape="1">
            <a:blip r:embed="rId7"/>
            <a:srcRect l="1506" t="5567" r="32026" b="3135"/>
            <a:stretch/>
          </p:blipFill>
          <p:spPr>
            <a:xfrm>
              <a:off x="4209794" y="18014384"/>
              <a:ext cx="4076449" cy="3969724"/>
            </a:xfrm>
            <a:prstGeom prst="roundRect">
              <a:avLst/>
            </a:prstGeom>
          </p:spPr>
        </p:pic>
        <p:sp>
          <p:nvSpPr>
            <p:cNvPr id="260" name="TextBox 259">
              <a:extLst>
                <a:ext uri="{FF2B5EF4-FFF2-40B4-BE49-F238E27FC236}">
                  <a16:creationId xmlns:a16="http://schemas.microsoft.com/office/drawing/2014/main" id="{977DFEEA-FAA7-AC50-FAFE-003E98C93648}"/>
                </a:ext>
              </a:extLst>
            </p:cNvPr>
            <p:cNvSpPr txBox="1"/>
            <p:nvPr/>
          </p:nvSpPr>
          <p:spPr>
            <a:xfrm>
              <a:off x="8417899" y="18152518"/>
              <a:ext cx="3236219" cy="3539430"/>
            </a:xfrm>
            <a:prstGeom prst="rect">
              <a:avLst/>
            </a:prstGeom>
            <a:noFill/>
          </p:spPr>
          <p:txBody>
            <a:bodyPr wrap="square" rtlCol="0">
              <a:spAutoFit/>
            </a:bodyPr>
            <a:lstStyle/>
            <a:p>
              <a:r>
                <a:rPr lang="en-GB" sz="2800" i="1" dirty="0">
                  <a:latin typeface="Helvetica" pitchFamily="2" charset="0"/>
                </a:rPr>
                <a:t>F</a:t>
              </a:r>
              <a:r>
                <a:rPr lang="en-NO" sz="2800" i="1" dirty="0">
                  <a:latin typeface="Helvetica" pitchFamily="2" charset="0"/>
                </a:rPr>
                <a:t>igure 3. </a:t>
              </a:r>
              <a:r>
                <a:rPr lang="en-US" sz="2800" dirty="0">
                  <a:latin typeface="Helvetica" pitchFamily="2" charset="0"/>
                </a:rPr>
                <a:t>SEM image of a </a:t>
              </a:r>
              <a:r>
                <a:rPr lang="en-US" sz="2800" i="1" dirty="0" err="1">
                  <a:latin typeface="Helvetica" pitchFamily="2" charset="0"/>
                </a:rPr>
                <a:t>Antarctothoa</a:t>
              </a:r>
              <a:r>
                <a:rPr lang="en-US" sz="2800" dirty="0">
                  <a:latin typeface="Helvetica" pitchFamily="2" charset="0"/>
                </a:rPr>
                <a:t> specimen with the three zooid types (autozooid, female zooid, and male zooid) outlined.</a:t>
              </a:r>
              <a:endParaRPr lang="en-NO" sz="2800" dirty="0">
                <a:latin typeface="Helvetica" pitchFamily="2" charset="0"/>
              </a:endParaRPr>
            </a:p>
          </p:txBody>
        </p:sp>
      </p:grpSp>
      <p:grpSp>
        <p:nvGrpSpPr>
          <p:cNvPr id="268" name="Group 267">
            <a:extLst>
              <a:ext uri="{FF2B5EF4-FFF2-40B4-BE49-F238E27FC236}">
                <a16:creationId xmlns:a16="http://schemas.microsoft.com/office/drawing/2014/main" id="{5A67C5DB-BDCB-5D15-DA08-81D20A1D909F}"/>
              </a:ext>
            </a:extLst>
          </p:cNvPr>
          <p:cNvGrpSpPr/>
          <p:nvPr/>
        </p:nvGrpSpPr>
        <p:grpSpPr>
          <a:xfrm>
            <a:off x="27207330" y="5900397"/>
            <a:ext cx="7882420" cy="4331904"/>
            <a:chOff x="19143108" y="12242729"/>
            <a:chExt cx="7882420" cy="4331904"/>
          </a:xfrm>
        </p:grpSpPr>
        <p:sp>
          <p:nvSpPr>
            <p:cNvPr id="265" name="Rounded Rectangle 264">
              <a:extLst>
                <a:ext uri="{FF2B5EF4-FFF2-40B4-BE49-F238E27FC236}">
                  <a16:creationId xmlns:a16="http://schemas.microsoft.com/office/drawing/2014/main" id="{B54C2406-DD24-B27F-15CC-2FA6F11C8864}"/>
                </a:ext>
              </a:extLst>
            </p:cNvPr>
            <p:cNvSpPr/>
            <p:nvPr/>
          </p:nvSpPr>
          <p:spPr>
            <a:xfrm rot="5400000">
              <a:off x="20918366" y="10467471"/>
              <a:ext cx="4331904" cy="7882420"/>
            </a:xfrm>
            <a:prstGeom prst="roundRect">
              <a:avLst/>
            </a:prstGeom>
            <a:solidFill>
              <a:schemeClr val="bg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pic>
          <p:nvPicPr>
            <p:cNvPr id="266" name="Picture 265">
              <a:extLst>
                <a:ext uri="{FF2B5EF4-FFF2-40B4-BE49-F238E27FC236}">
                  <a16:creationId xmlns:a16="http://schemas.microsoft.com/office/drawing/2014/main" id="{082FE74D-9853-0518-B980-B6C258EBA412}"/>
                </a:ext>
              </a:extLst>
            </p:cNvPr>
            <p:cNvPicPr>
              <a:picLocks noChangeAspect="1"/>
            </p:cNvPicPr>
            <p:nvPr/>
          </p:nvPicPr>
          <p:blipFill rotWithShape="1">
            <a:blip r:embed="rId8"/>
            <a:srcRect l="1904" t="3286" r="3298" b="3575"/>
            <a:stretch/>
          </p:blipFill>
          <p:spPr>
            <a:xfrm>
              <a:off x="19383472" y="12441502"/>
              <a:ext cx="4156943" cy="3897133"/>
            </a:xfrm>
            <a:prstGeom prst="roundRect">
              <a:avLst/>
            </a:prstGeom>
          </p:spPr>
        </p:pic>
        <p:sp>
          <p:nvSpPr>
            <p:cNvPr id="267" name="TextBox 266">
              <a:extLst>
                <a:ext uri="{FF2B5EF4-FFF2-40B4-BE49-F238E27FC236}">
                  <a16:creationId xmlns:a16="http://schemas.microsoft.com/office/drawing/2014/main" id="{50067CA3-AA8D-D33C-BE2D-0BB99719F3B8}"/>
                </a:ext>
              </a:extLst>
            </p:cNvPr>
            <p:cNvSpPr txBox="1"/>
            <p:nvPr/>
          </p:nvSpPr>
          <p:spPr>
            <a:xfrm>
              <a:off x="23763032" y="12573228"/>
              <a:ext cx="3122440" cy="3539430"/>
            </a:xfrm>
            <a:prstGeom prst="rect">
              <a:avLst/>
            </a:prstGeom>
            <a:noFill/>
          </p:spPr>
          <p:txBody>
            <a:bodyPr wrap="square" rtlCol="0">
              <a:spAutoFit/>
            </a:bodyPr>
            <a:lstStyle/>
            <a:p>
              <a:r>
                <a:rPr lang="en-GB" sz="2800" i="1" dirty="0">
                  <a:latin typeface="Helvetica" pitchFamily="2" charset="0"/>
                </a:rPr>
                <a:t>F</a:t>
              </a:r>
              <a:r>
                <a:rPr lang="en-NO" sz="2800" i="1" dirty="0">
                  <a:latin typeface="Helvetica" pitchFamily="2" charset="0"/>
                </a:rPr>
                <a:t>igure 5. </a:t>
              </a:r>
              <a:r>
                <a:rPr lang="en-US" sz="2800" dirty="0">
                  <a:latin typeface="Helvetica" pitchFamily="2" charset="0"/>
                </a:rPr>
                <a:t>SEM image of a </a:t>
              </a:r>
              <a:r>
                <a:rPr lang="en-US" sz="2800" i="1" dirty="0" err="1">
                  <a:latin typeface="Helvetica" pitchFamily="2" charset="0"/>
                </a:rPr>
                <a:t>Steginoporella</a:t>
              </a:r>
              <a:r>
                <a:rPr lang="en-US" sz="2800" dirty="0">
                  <a:latin typeface="Helvetica" pitchFamily="2" charset="0"/>
                </a:rPr>
                <a:t> specimen with landmarks placed by the ML-Morph program on a zooid.</a:t>
              </a:r>
              <a:endParaRPr lang="en-NO" sz="2800" dirty="0">
                <a:latin typeface="Helvetica" pitchFamily="2" charset="0"/>
              </a:endParaRPr>
            </a:p>
          </p:txBody>
        </p:sp>
      </p:grpSp>
      <p:grpSp>
        <p:nvGrpSpPr>
          <p:cNvPr id="272" name="Group 271">
            <a:extLst>
              <a:ext uri="{FF2B5EF4-FFF2-40B4-BE49-F238E27FC236}">
                <a16:creationId xmlns:a16="http://schemas.microsoft.com/office/drawing/2014/main" id="{81442005-9E43-61C1-C884-8B309369C883}"/>
              </a:ext>
            </a:extLst>
          </p:cNvPr>
          <p:cNvGrpSpPr/>
          <p:nvPr/>
        </p:nvGrpSpPr>
        <p:grpSpPr>
          <a:xfrm>
            <a:off x="18299034" y="10993708"/>
            <a:ext cx="3445659" cy="11293797"/>
            <a:chOff x="27729410" y="7229132"/>
            <a:chExt cx="3445659" cy="11293797"/>
          </a:xfrm>
        </p:grpSpPr>
        <p:sp>
          <p:nvSpPr>
            <p:cNvPr id="269" name="Rounded Rectangle 268">
              <a:extLst>
                <a:ext uri="{FF2B5EF4-FFF2-40B4-BE49-F238E27FC236}">
                  <a16:creationId xmlns:a16="http://schemas.microsoft.com/office/drawing/2014/main" id="{99FF6B35-F037-17D5-F6D3-B557CEAC3762}"/>
                </a:ext>
              </a:extLst>
            </p:cNvPr>
            <p:cNvSpPr/>
            <p:nvPr/>
          </p:nvSpPr>
          <p:spPr>
            <a:xfrm>
              <a:off x="27729410" y="7229132"/>
              <a:ext cx="3445659" cy="11293797"/>
            </a:xfrm>
            <a:prstGeom prst="roundRect">
              <a:avLst/>
            </a:prstGeom>
            <a:solidFill>
              <a:schemeClr val="bg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pic>
          <p:nvPicPr>
            <p:cNvPr id="270" name="Picture 269">
              <a:extLst>
                <a:ext uri="{FF2B5EF4-FFF2-40B4-BE49-F238E27FC236}">
                  <a16:creationId xmlns:a16="http://schemas.microsoft.com/office/drawing/2014/main" id="{116AE8CC-1F84-75AF-9498-E17415163E3C}"/>
                </a:ext>
              </a:extLst>
            </p:cNvPr>
            <p:cNvPicPr>
              <a:picLocks noChangeAspect="1"/>
            </p:cNvPicPr>
            <p:nvPr/>
          </p:nvPicPr>
          <p:blipFill rotWithShape="1">
            <a:blip r:embed="rId7"/>
            <a:srcRect l="71894"/>
            <a:stretch/>
          </p:blipFill>
          <p:spPr>
            <a:xfrm>
              <a:off x="27895298" y="7425896"/>
              <a:ext cx="3113882" cy="7854777"/>
            </a:xfrm>
            <a:prstGeom prst="roundRect">
              <a:avLst/>
            </a:prstGeom>
          </p:spPr>
        </p:pic>
        <p:sp>
          <p:nvSpPr>
            <p:cNvPr id="271" name="TextBox 270">
              <a:extLst>
                <a:ext uri="{FF2B5EF4-FFF2-40B4-BE49-F238E27FC236}">
                  <a16:creationId xmlns:a16="http://schemas.microsoft.com/office/drawing/2014/main" id="{6B3191AE-54A7-6F05-57CA-4E28C426F089}"/>
                </a:ext>
              </a:extLst>
            </p:cNvPr>
            <p:cNvSpPr txBox="1"/>
            <p:nvPr/>
          </p:nvSpPr>
          <p:spPr>
            <a:xfrm>
              <a:off x="27874120" y="15280673"/>
              <a:ext cx="3135060" cy="3108543"/>
            </a:xfrm>
            <a:prstGeom prst="rect">
              <a:avLst/>
            </a:prstGeom>
            <a:noFill/>
          </p:spPr>
          <p:txBody>
            <a:bodyPr wrap="square" rtlCol="0">
              <a:spAutoFit/>
            </a:bodyPr>
            <a:lstStyle/>
            <a:p>
              <a:r>
                <a:rPr lang="en-GB" sz="2800" i="1" dirty="0">
                  <a:latin typeface="Helvetica" pitchFamily="2" charset="0"/>
                </a:rPr>
                <a:t>F</a:t>
              </a:r>
              <a:r>
                <a:rPr lang="en-NO" sz="2800" i="1" dirty="0">
                  <a:latin typeface="Helvetica" pitchFamily="2" charset="0"/>
                </a:rPr>
                <a:t>igure 4. </a:t>
              </a:r>
              <a:r>
                <a:rPr lang="en-US" sz="2800" dirty="0">
                  <a:latin typeface="Helvetica" pitchFamily="2" charset="0"/>
                </a:rPr>
                <a:t>Morphological measurements of zooids to be extracted from the landmarks placed by ML-morph.</a:t>
              </a:r>
              <a:endParaRPr lang="en-NO" sz="2800" dirty="0">
                <a:latin typeface="Helvetica" pitchFamily="2" charset="0"/>
              </a:endParaRPr>
            </a:p>
          </p:txBody>
        </p:sp>
      </p:grpSp>
      <p:grpSp>
        <p:nvGrpSpPr>
          <p:cNvPr id="4" name="Group 3">
            <a:extLst>
              <a:ext uri="{FF2B5EF4-FFF2-40B4-BE49-F238E27FC236}">
                <a16:creationId xmlns:a16="http://schemas.microsoft.com/office/drawing/2014/main" id="{F34B30AF-1533-48FC-D33C-274C93DC0F31}"/>
              </a:ext>
            </a:extLst>
          </p:cNvPr>
          <p:cNvGrpSpPr/>
          <p:nvPr/>
        </p:nvGrpSpPr>
        <p:grpSpPr>
          <a:xfrm>
            <a:off x="15306613" y="23004335"/>
            <a:ext cx="4476241" cy="1286302"/>
            <a:chOff x="-6998520" y="15804970"/>
            <a:chExt cx="4476241" cy="1286302"/>
          </a:xfrm>
        </p:grpSpPr>
        <p:sp>
          <p:nvSpPr>
            <p:cNvPr id="2" name="Rounded Rectangle 1">
              <a:extLst>
                <a:ext uri="{FF2B5EF4-FFF2-40B4-BE49-F238E27FC236}">
                  <a16:creationId xmlns:a16="http://schemas.microsoft.com/office/drawing/2014/main" id="{80BF680F-25EE-A41F-4417-D8A88C73106A}"/>
                </a:ext>
              </a:extLst>
            </p:cNvPr>
            <p:cNvSpPr/>
            <p:nvPr/>
          </p:nvSpPr>
          <p:spPr>
            <a:xfrm>
              <a:off x="-6998520" y="15804970"/>
              <a:ext cx="4476241" cy="1286302"/>
            </a:xfrm>
            <a:prstGeom prst="roundRect">
              <a:avLst/>
            </a:prstGeom>
            <a:solidFill>
              <a:schemeClr val="bg1">
                <a:lumMod val="9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3" name="TextBox 2">
              <a:extLst>
                <a:ext uri="{FF2B5EF4-FFF2-40B4-BE49-F238E27FC236}">
                  <a16:creationId xmlns:a16="http://schemas.microsoft.com/office/drawing/2014/main" id="{ABC95D94-9C7F-166C-1466-38042C3BAE31}"/>
                </a:ext>
              </a:extLst>
            </p:cNvPr>
            <p:cNvSpPr txBox="1"/>
            <p:nvPr/>
          </p:nvSpPr>
          <p:spPr>
            <a:xfrm>
              <a:off x="-6718853" y="16012388"/>
              <a:ext cx="3858669" cy="954107"/>
            </a:xfrm>
            <a:prstGeom prst="rect">
              <a:avLst/>
            </a:prstGeom>
            <a:noFill/>
          </p:spPr>
          <p:txBody>
            <a:bodyPr wrap="square" rtlCol="0">
              <a:spAutoFit/>
            </a:bodyPr>
            <a:lstStyle/>
            <a:p>
              <a:pPr algn="ctr"/>
              <a:r>
                <a:rPr lang="en-US" sz="2800" dirty="0">
                  <a:effectLst/>
                  <a:latin typeface="Helvetica" pitchFamily="2" charset="0"/>
                  <a:ea typeface="Calibri" panose="020F0502020204030204" pitchFamily="34" charset="0"/>
                  <a:cs typeface="Arial" panose="020B0604020202020204" pitchFamily="34" charset="0"/>
                </a:rPr>
                <a:t>Meghan A. Balk, Ph.D.</a:t>
              </a:r>
            </a:p>
            <a:p>
              <a:pPr algn="ctr"/>
              <a:r>
                <a:rPr lang="en-US" sz="2800" dirty="0">
                  <a:latin typeface="Helvetica" pitchFamily="2" charset="0"/>
                  <a:ea typeface="Calibri" panose="020F0502020204030204" pitchFamily="34" charset="0"/>
                  <a:cs typeface="Arial" panose="020B0604020202020204" pitchFamily="34" charset="0"/>
                </a:rPr>
                <a:t>Postdoctoral Fellow</a:t>
              </a:r>
              <a:endParaRPr lang="en-US" sz="2800" dirty="0">
                <a:effectLst/>
                <a:latin typeface="Helvetica" pitchFamily="2" charset="0"/>
                <a:ea typeface="Calibri" panose="020F0502020204030204" pitchFamily="34" charset="0"/>
                <a:cs typeface="Arial" panose="020B0604020202020204" pitchFamily="34" charset="0"/>
              </a:endParaRPr>
            </a:p>
          </p:txBody>
        </p:sp>
      </p:grpSp>
    </p:spTree>
    <p:extLst>
      <p:ext uri="{BB962C8B-B14F-4D97-AF65-F5344CB8AC3E}">
        <p14:creationId xmlns:p14="http://schemas.microsoft.com/office/powerpoint/2010/main" val="25096278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3976</TotalTime>
  <Words>527</Words>
  <Application>Microsoft Macintosh PowerPoint</Application>
  <PresentationFormat>Custom</PresentationFormat>
  <Paragraphs>62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Meghan Balk</dc:creator>
  <cp:lastModifiedBy>Meghan Balk</cp:lastModifiedBy>
  <cp:revision>15</cp:revision>
  <dcterms:created xsi:type="dcterms:W3CDTF">2024-03-02T20:00:03Z</dcterms:created>
  <dcterms:modified xsi:type="dcterms:W3CDTF">2024-07-26T13:53:47Z</dcterms:modified>
</cp:coreProperties>
</file>