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2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2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0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5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7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ity" TargetMode="External"/><Relationship Id="rId2" Type="http://schemas.openxmlformats.org/officeDocument/2006/relationships/hyperlink" Target="https://arxiv.org/pdf/1901.0790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igenvector_centrality" TargetMode="External"/><Relationship Id="rId4" Type="http://schemas.openxmlformats.org/officeDocument/2006/relationships/hyperlink" Target="https://www.lsu.edu/faculty/bratton/networks/closeness.pp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Graphical Social Network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4881" y="3547527"/>
            <a:ext cx="768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					</a:t>
            </a:r>
            <a:r>
              <a:rPr lang="en-US" sz="2800" b="1"/>
              <a:t>- Meghan </a:t>
            </a:r>
            <a:r>
              <a:rPr lang="en-US" sz="2800" b="1" dirty="0"/>
              <a:t>Garg</a:t>
            </a:r>
          </a:p>
        </p:txBody>
      </p:sp>
    </p:spTree>
    <p:extLst>
      <p:ext uri="{BB962C8B-B14F-4D97-AF65-F5344CB8AC3E}">
        <p14:creationId xmlns:p14="http://schemas.microsoft.com/office/powerpoint/2010/main" val="25933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8D5A-5FCC-4C5C-93FB-5BF829A5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25A2D-67C6-4A79-B3F9-F2E5B9BB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[1] Network centrality : An </a:t>
            </a:r>
            <a:r>
              <a:rPr lang="en-CA" dirty="0" err="1"/>
              <a:t>Inrtoduction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https://arxiv.org/pdf/1901.07901.pdf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[2] Centrality Wiki : </a:t>
            </a:r>
            <a:r>
              <a:rPr lang="en-CA" dirty="0">
                <a:hlinkClick r:id="rId3"/>
              </a:rPr>
              <a:t>https://en.wikipedia.org/wiki/Centrality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[3] Network Basic Concept:  </a:t>
            </a:r>
            <a:r>
              <a:rPr lang="en-CA" dirty="0">
                <a:hlinkClick r:id="rId4"/>
              </a:rPr>
              <a:t>https://www.lsu.edu/faculty/bratton/networks/closeness.ppt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[4] Eigenvector Centrality : </a:t>
            </a:r>
            <a:r>
              <a:rPr lang="en-CA" dirty="0">
                <a:hlinkClick r:id="rId5"/>
              </a:rPr>
              <a:t>https://en.wikipedia.org/wiki/Eigenvector_centrality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324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85C9-1527-4CB7-803C-BFC54815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01" y="2328490"/>
            <a:ext cx="10545797" cy="220101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3691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25" y="618518"/>
            <a:ext cx="10127786" cy="147857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Background</a:t>
            </a:r>
          </a:p>
          <a:p>
            <a:r>
              <a:rPr lang="en-US" b="1" dirty="0"/>
              <a:t>Centrality Measures</a:t>
            </a:r>
          </a:p>
          <a:p>
            <a:r>
              <a:rPr lang="en-US" b="1" dirty="0"/>
              <a:t>Types of Centrality Measures</a:t>
            </a:r>
          </a:p>
          <a:p>
            <a:pPr lvl="1"/>
            <a:r>
              <a:rPr lang="en-US" b="1" dirty="0"/>
              <a:t>Degree Centrality</a:t>
            </a:r>
          </a:p>
          <a:p>
            <a:pPr lvl="1"/>
            <a:r>
              <a:rPr lang="en-US" b="1" dirty="0"/>
              <a:t>Closeness Centrality</a:t>
            </a:r>
          </a:p>
          <a:p>
            <a:pPr lvl="1"/>
            <a:r>
              <a:rPr lang="en-US" b="1" dirty="0"/>
              <a:t>Betweenness Centrality</a:t>
            </a:r>
          </a:p>
          <a:p>
            <a:pPr lvl="1"/>
            <a:r>
              <a:rPr lang="en-US" b="1" dirty="0" err="1"/>
              <a:t>Eighenvector</a:t>
            </a:r>
            <a:r>
              <a:rPr lang="en-US" b="1" dirty="0"/>
              <a:t> Centrality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8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4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Recall : </a:t>
            </a:r>
            <a:r>
              <a:rPr lang="en-US" altLang="en-US" dirty="0"/>
              <a:t>vertices or nodes are the units or actors in a network (or a graph or a system).</a:t>
            </a:r>
          </a:p>
          <a:p>
            <a:r>
              <a:rPr lang="en-US" altLang="en-US" dirty="0"/>
              <a:t>Edges are the ties or connections between nodes.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9771C-5185-4F76-A686-FE0829CA8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210" y="1957388"/>
            <a:ext cx="5456279" cy="244168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5" name="Group 4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D529385-735A-4F69-93C4-DD23D1754FA5}"/>
              </a:ext>
            </a:extLst>
          </p:cNvPr>
          <p:cNvSpPr txBox="1"/>
          <p:nvPr/>
        </p:nvSpPr>
        <p:spPr>
          <a:xfrm>
            <a:off x="6589710" y="4464933"/>
            <a:ext cx="49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Nodes (vertices) and Edges in an Undirected graph </a:t>
            </a:r>
          </a:p>
        </p:txBody>
      </p:sp>
    </p:spTree>
    <p:extLst>
      <p:ext uri="{BB962C8B-B14F-4D97-AF65-F5344CB8AC3E}">
        <p14:creationId xmlns:p14="http://schemas.microsoft.com/office/powerpoint/2010/main" val="45849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2D9087-1ADE-4A6D-BEAF-0A68429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490" y="23283"/>
            <a:ext cx="7733997" cy="1478570"/>
          </a:xfrm>
        </p:spPr>
        <p:txBody>
          <a:bodyPr>
            <a:normAutofit/>
          </a:bodyPr>
          <a:lstStyle/>
          <a:p>
            <a:r>
              <a:rPr lang="en-CA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Centrality measures :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is the most important person in this network?</a:t>
            </a:r>
            <a:br>
              <a:rPr lang="en-US" altLang="en-US" sz="2000"/>
            </a:b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921D-2C57-4FEB-8903-A0E5666C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783237"/>
            <a:ext cx="3415595" cy="4192782"/>
          </a:xfrm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+mj-lt"/>
              </a:rPr>
              <a:t>It is a measure of how many connections one node has to other nodes.</a:t>
            </a:r>
          </a:p>
          <a:p>
            <a:pPr marL="0" indent="0">
              <a:buNone/>
            </a:pPr>
            <a:endParaRPr lang="en-US" alt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It also identifies the most influential person(s) in a social network, key infrastructure nodes in the Internet or urban networks, and super-spreaders of disease. </a:t>
            </a:r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05F3584-0587-4BA0-85DF-88460DA12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34" y="1420813"/>
            <a:ext cx="744279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B61-EB7C-45F3-BCBD-3BF56FD2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05" y="295429"/>
            <a:ext cx="9905998" cy="1478570"/>
          </a:xfrm>
        </p:spPr>
        <p:txBody>
          <a:bodyPr>
            <a:norm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 Centrality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4B2B7-AFE7-46A5-86CD-8731D05F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5" y="1460490"/>
            <a:ext cx="4298260" cy="4553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E1FA-EB83-4357-867D-0088EC2E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067" y="1337866"/>
            <a:ext cx="6012832" cy="503415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Degree centrality for an undirected graph is straightforward— It’s the </a:t>
            </a:r>
            <a:r>
              <a:rPr lang="en-US" altLang="en-US" b="1" dirty="0"/>
              <a:t>number of ties </a:t>
            </a:r>
            <a:r>
              <a:rPr lang="en-US" altLang="en-US" dirty="0"/>
              <a:t>(connections) a node has to other nodes. </a:t>
            </a:r>
          </a:p>
          <a:p>
            <a:r>
              <a:rPr lang="en-US" altLang="en-US" dirty="0"/>
              <a:t>Nodes who have more ties may have multiple alternative ways and resources to reach goals—and thus be relatively advantaged.</a:t>
            </a:r>
          </a:p>
          <a:p>
            <a:r>
              <a:rPr lang="en-US" dirty="0"/>
              <a:t> In the case of a directed network (where ties have direction), we usually define two separate measures of degree centrality, namely </a:t>
            </a:r>
            <a:r>
              <a:rPr lang="en-US" b="1" dirty="0"/>
              <a:t>indegree</a:t>
            </a:r>
            <a:r>
              <a:rPr lang="en-US" dirty="0"/>
              <a:t> and </a:t>
            </a:r>
            <a:r>
              <a:rPr lang="en-US" b="1" dirty="0"/>
              <a:t>outdegree</a:t>
            </a:r>
            <a:r>
              <a:rPr lang="en-US" dirty="0"/>
              <a:t>.</a:t>
            </a:r>
          </a:p>
          <a:p>
            <a:r>
              <a:rPr lang="en-US" dirty="0"/>
              <a:t> Accordingly, indegree is a count of the number of ties </a:t>
            </a:r>
            <a:r>
              <a:rPr lang="en-US" b="1" dirty="0"/>
              <a:t>directed to the node </a:t>
            </a:r>
            <a:r>
              <a:rPr lang="en-US" dirty="0"/>
              <a:t>and outdegree is the number of ties that the </a:t>
            </a:r>
            <a:r>
              <a:rPr lang="en-US" b="1" dirty="0"/>
              <a:t>node directs to others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009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9260-A82B-497E-8CEB-C1858C91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05" y="289334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Closeness Centrality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AE5F9-9DE7-49D9-9D74-ACB849DA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05" y="1455265"/>
            <a:ext cx="4558193" cy="45467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04D63EA2-30C3-4DDE-8D91-7C51AEA5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490" y="1455265"/>
            <a:ext cx="5297705" cy="4924634"/>
          </a:xfrm>
        </p:spPr>
        <p:txBody>
          <a:bodyPr>
            <a:normAutofit fontScale="92500"/>
          </a:bodyPr>
          <a:lstStyle/>
          <a:p>
            <a:r>
              <a:rPr lang="en-US" dirty="0"/>
              <a:t>Closeness centrality of a node is the reciprocal of sum of the length of the shortest paths between the node and all other nodes in the graph.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is the distance (farness) between vertices x and y</a:t>
            </a:r>
          </a:p>
          <a:p>
            <a:r>
              <a:rPr lang="en-US" dirty="0"/>
              <a:t>The more central a node is, the closer (inverse of farther) it is to all other nodes.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231A8-B17F-4B03-85B2-65DC6559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98" y="3149550"/>
            <a:ext cx="3218688" cy="924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A6F3C-59DB-4868-8FCF-093E7B332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679" y="4312126"/>
            <a:ext cx="838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0242-0D31-4A13-9155-F6F4DB6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984" y="278884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Betweenness centrality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87B93-AF5D-42F0-99EE-A2466C2C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2" y="1551827"/>
            <a:ext cx="3993315" cy="44675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541F-A35F-4489-AE95-0083050F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350" y="1452590"/>
            <a:ext cx="6012832" cy="5126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Betweenness centrality quantifies the number of times a node acts as a </a:t>
            </a:r>
            <a:r>
              <a:rPr lang="en-US" b="1" dirty="0"/>
              <a:t>bridge</a:t>
            </a:r>
            <a:r>
              <a:rPr lang="en-US" dirty="0"/>
              <a:t> along the shortest path between two other nodes.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      is total number of shortest paths from node s to node t and            is the number of those paths that pass through v.</a:t>
            </a:r>
          </a:p>
          <a:p>
            <a:r>
              <a:rPr lang="en-US" dirty="0"/>
              <a:t>In other words, it measures the </a:t>
            </a:r>
            <a:r>
              <a:rPr lang="en-US" altLang="en-US" dirty="0"/>
              <a:t>extent to which a node is connected to other nodes that are not connected to each other!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626A9-A485-490B-A708-4B7CAA07B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67" y="2846368"/>
            <a:ext cx="3158598" cy="804817"/>
          </a:xfrm>
          <a:prstGeom prst="rect">
            <a:avLst/>
          </a:prstGeom>
        </p:spPr>
      </p:pic>
      <p:sp>
        <p:nvSpPr>
          <p:cNvPr id="7" name="AutoShape 2" descr="\sigma_{st}">
            <a:extLst>
              <a:ext uri="{FF2B5EF4-FFF2-40B4-BE49-F238E27FC236}">
                <a16:creationId xmlns:a16="http://schemas.microsoft.com/office/drawing/2014/main" id="{0E38928B-0625-45D4-90E7-CF1C27F37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56B3C-9C8C-4FFE-AFBC-3A49CAA0D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488" y="4012172"/>
            <a:ext cx="407122" cy="293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6BE13B-CEDD-409A-92F9-76589E30A9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9214"/>
          <a:stretch/>
        </p:blipFill>
        <p:spPr>
          <a:xfrm>
            <a:off x="8599579" y="4377480"/>
            <a:ext cx="867049" cy="3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4C86-E155-4516-B0E0-7EBAC837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35" y="190057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Eigenvector centrality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549A9-6451-4673-BDA5-283ED4F9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8" y="1470008"/>
            <a:ext cx="3997104" cy="44709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8BDF-46ED-4DD9-8784-7E51295B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1306286"/>
            <a:ext cx="6012832" cy="524081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Until now we considered centrality based on connections of the node. What about connections of it’s neighbors? (- and its neighbors’ neighbors?) </a:t>
            </a:r>
          </a:p>
          <a:p>
            <a:r>
              <a:rPr lang="en-US" sz="2000" dirty="0"/>
              <a:t>Basic Idea behind eigenvector centrality: A central user is connected to </a:t>
            </a:r>
            <a:r>
              <a:rPr lang="en-US" sz="2000" b="1" dirty="0"/>
              <a:t>other central users</a:t>
            </a:r>
            <a:r>
              <a:rPr lang="en-US" sz="2000" dirty="0"/>
              <a:t>. </a:t>
            </a:r>
          </a:p>
          <a:p>
            <a:r>
              <a:rPr lang="en-US" sz="2000" dirty="0"/>
              <a:t>By definition, the eigenvector centrality of each vertex is proportional to the sum of the centralities of its neighbors.</a:t>
            </a:r>
          </a:p>
          <a:p>
            <a:r>
              <a:rPr lang="en-US" sz="2000" dirty="0"/>
              <a:t>A high eigenvector score means that a node is connected to many nodes who themselves have high scores.</a:t>
            </a:r>
          </a:p>
          <a:p>
            <a:r>
              <a:rPr lang="en-US" sz="2000" b="1" dirty="0"/>
              <a:t>Google’s PageRank </a:t>
            </a:r>
            <a:r>
              <a:rPr lang="en-US" sz="2000" dirty="0"/>
              <a:t>is a variant of Eigenvector Centrality Measure. </a:t>
            </a:r>
          </a:p>
          <a:p>
            <a:pPr marL="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572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15B01F-9A96-4671-82C5-B830A219C8C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287664" y="1160324"/>
            <a:ext cx="11616672" cy="54393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36268-21F2-4D59-B242-6A4473B2F46F}"/>
              </a:ext>
            </a:extLst>
          </p:cNvPr>
          <p:cNvSpPr txBox="1"/>
          <p:nvPr/>
        </p:nvSpPr>
        <p:spPr>
          <a:xfrm>
            <a:off x="287662" y="206217"/>
            <a:ext cx="11564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of how different Centrality Measures can vary when applied to the same Network </a:t>
            </a:r>
          </a:p>
        </p:txBody>
      </p:sp>
    </p:spTree>
    <p:extLst>
      <p:ext uri="{BB962C8B-B14F-4D97-AF65-F5344CB8AC3E}">
        <p14:creationId xmlns:p14="http://schemas.microsoft.com/office/powerpoint/2010/main" val="1526425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Graphical Social Network analysis</vt:lpstr>
      <vt:lpstr>Topics to cover</vt:lpstr>
      <vt:lpstr>BackGround</vt:lpstr>
      <vt:lpstr>Centrality measures : Who is the most important person in this network? </vt:lpstr>
      <vt:lpstr>Degree Centrality</vt:lpstr>
      <vt:lpstr>Closeness Centrality</vt:lpstr>
      <vt:lpstr>Betweenness centrality</vt:lpstr>
      <vt:lpstr>Eigenvector centrality</vt:lpstr>
      <vt:lpstr>PowerPoint Presentation</vt:lpstr>
      <vt:lpstr>References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Social Network analysis</dc:title>
  <dc:creator>meghna garg</dc:creator>
  <cp:lastModifiedBy>meghna garg</cp:lastModifiedBy>
  <cp:revision>51</cp:revision>
  <dcterms:created xsi:type="dcterms:W3CDTF">2019-08-01T05:05:43Z</dcterms:created>
  <dcterms:modified xsi:type="dcterms:W3CDTF">2019-08-01T06:14:04Z</dcterms:modified>
</cp:coreProperties>
</file>