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4"/>
  </p:notesMasterIdLst>
  <p:sldIdLst>
    <p:sldId id="256" r:id="rId2"/>
    <p:sldId id="258" r:id="rId3"/>
    <p:sldId id="259" r:id="rId4"/>
    <p:sldId id="257" r:id="rId5"/>
    <p:sldId id="262" r:id="rId6"/>
    <p:sldId id="260" r:id="rId7"/>
    <p:sldId id="272" r:id="rId8"/>
    <p:sldId id="273" r:id="rId9"/>
    <p:sldId id="274" r:id="rId10"/>
    <p:sldId id="276" r:id="rId11"/>
    <p:sldId id="265" r:id="rId12"/>
    <p:sldId id="266" r:id="rId13"/>
    <p:sldId id="267" r:id="rId14"/>
    <p:sldId id="268" r:id="rId15"/>
    <p:sldId id="277" r:id="rId16"/>
    <p:sldId id="269" r:id="rId17"/>
    <p:sldId id="280" r:id="rId18"/>
    <p:sldId id="270" r:id="rId19"/>
    <p:sldId id="271" r:id="rId20"/>
    <p:sldId id="278" r:id="rId21"/>
    <p:sldId id="279" r:id="rId22"/>
    <p:sldId id="275"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7" d="100"/>
          <a:sy n="77" d="100"/>
        </p:scale>
        <p:origin x="-378" y="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C9CD85-B655-4F5D-946A-7E96D227CC01}" type="datetimeFigureOut">
              <a:rPr lang="en-IN" smtClean="0"/>
              <a:t>17-10-2018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E18E1E-E3CB-424B-9211-F299B1C25A2F}" type="slidenum">
              <a:rPr lang="en-IN" smtClean="0"/>
              <a:t>‹#›</a:t>
            </a:fld>
            <a:endParaRPr lang="en-IN"/>
          </a:p>
        </p:txBody>
      </p:sp>
    </p:spTree>
    <p:extLst>
      <p:ext uri="{BB962C8B-B14F-4D97-AF65-F5344CB8AC3E}">
        <p14:creationId xmlns:p14="http://schemas.microsoft.com/office/powerpoint/2010/main" val="3944307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10/17/2018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10/17/2018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10/17/2018</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10/17/2018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tejasbarot.com/2013/05/30/how-dns-works-dns-explained-dns-with-registrars/"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hindalmalki.wikispaces.com/" TargetMode="External"/><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0E4B877-8486-4314-AFA9-3A12C30C6472}"/>
              </a:ext>
            </a:extLst>
          </p:cNvPr>
          <p:cNvSpPr>
            <a:spLocks noGrp="1"/>
          </p:cNvSpPr>
          <p:nvPr>
            <p:ph type="ctrTitle"/>
          </p:nvPr>
        </p:nvSpPr>
        <p:spPr>
          <a:xfrm>
            <a:off x="-257452" y="452761"/>
            <a:ext cx="10880861" cy="2559387"/>
          </a:xfrm>
        </p:spPr>
        <p:txBody>
          <a:bodyPr/>
          <a:lstStyle/>
          <a:p>
            <a:pPr algn="ctr"/>
            <a:r>
              <a:rPr lang="en-IN" sz="6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alibri" panose="020F0502020204030204" pitchFamily="34" charset="0"/>
                <a:cs typeface="Calibri" panose="020F0502020204030204" pitchFamily="34" charset="0"/>
              </a:rPr>
              <a:t>DOMAIN NAME SYSTEM</a:t>
            </a:r>
            <a:br>
              <a:rPr lang="en-IN" sz="6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alibri" panose="020F0502020204030204" pitchFamily="34" charset="0"/>
                <a:cs typeface="Calibri" panose="020F0502020204030204" pitchFamily="34" charset="0"/>
              </a:rPr>
            </a:br>
            <a:r>
              <a:rPr lang="en-IN" sz="6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alibri" panose="020F0502020204030204" pitchFamily="34" charset="0"/>
                <a:cs typeface="Calibri" panose="020F0502020204030204" pitchFamily="34" charset="0"/>
              </a:rPr>
              <a:t>(DNS)</a:t>
            </a:r>
          </a:p>
        </p:txBody>
      </p:sp>
      <p:pic>
        <p:nvPicPr>
          <p:cNvPr id="8" name="Picture 7">
            <a:extLst>
              <a:ext uri="{FF2B5EF4-FFF2-40B4-BE49-F238E27FC236}">
                <a16:creationId xmlns="" xmlns:a16="http://schemas.microsoft.com/office/drawing/2014/main" id="{0DA40ED2-F159-4A4D-9276-0547D1286F92}"/>
              </a:ext>
            </a:extLst>
          </p:cNvPr>
          <p:cNvPicPr>
            <a:picLocks noChangeAspect="1"/>
          </p:cNvPicPr>
          <p:nvPr/>
        </p:nvPicPr>
        <p:blipFill>
          <a:blip r:embed="rId2">
            <a:extLst>
              <a:ext uri="{837473B0-CC2E-450A-ABE3-18F120FF3D39}">
                <a1611:picAttrSrcUrl xmlns="" xmlns:a1611="http://schemas.microsoft.com/office/drawing/2016/11/main" r:id="rId3"/>
              </a:ext>
            </a:extLst>
          </a:blip>
          <a:stretch>
            <a:fillRect/>
          </a:stretch>
        </p:blipFill>
        <p:spPr>
          <a:xfrm>
            <a:off x="3256748" y="3542271"/>
            <a:ext cx="3271739" cy="2707073"/>
          </a:xfrm>
          <a:prstGeom prst="rect">
            <a:avLst/>
          </a:prstGeom>
        </p:spPr>
      </p:pic>
    </p:spTree>
    <p:extLst>
      <p:ext uri="{BB962C8B-B14F-4D97-AF65-F5344CB8AC3E}">
        <p14:creationId xmlns:p14="http://schemas.microsoft.com/office/powerpoint/2010/main" val="3645293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26F4EB0-871A-4C20-B075-A29B611E966D}"/>
              </a:ext>
            </a:extLst>
          </p:cNvPr>
          <p:cNvSpPr>
            <a:spLocks noGrp="1"/>
          </p:cNvSpPr>
          <p:nvPr>
            <p:ph type="title"/>
          </p:nvPr>
        </p:nvSpPr>
        <p:spPr>
          <a:xfrm>
            <a:off x="8772525" y="-1638300"/>
            <a:ext cx="8596668" cy="1320800"/>
          </a:xfrm>
        </p:spPr>
        <p:txBody>
          <a:bodyPr/>
          <a:lstStyle/>
          <a:p>
            <a:endParaRPr lang="en-US"/>
          </a:p>
        </p:txBody>
      </p:sp>
      <p:pic>
        <p:nvPicPr>
          <p:cNvPr id="4" name="Picture 4" descr="s1.png">
            <a:extLst>
              <a:ext uri="{FF2B5EF4-FFF2-40B4-BE49-F238E27FC236}">
                <a16:creationId xmlns="" xmlns:a16="http://schemas.microsoft.com/office/drawing/2014/main" id="{0DF695EF-A35F-4332-82A6-65A2A49AC4F3}"/>
              </a:ext>
            </a:extLst>
          </p:cNvPr>
          <p:cNvPicPr>
            <a:picLocks noGrp="1" noChangeAspect="1"/>
          </p:cNvPicPr>
          <p:nvPr>
            <p:ph idx="1"/>
          </p:nvPr>
        </p:nvPicPr>
        <p:blipFill>
          <a:blip r:embed="rId2"/>
          <a:stretch>
            <a:fillRect/>
          </a:stretch>
        </p:blipFill>
        <p:spPr>
          <a:xfrm>
            <a:off x="590550" y="180243"/>
            <a:ext cx="8750300" cy="6166582"/>
          </a:xfrm>
          <a:prstGeom prst="rect">
            <a:avLst/>
          </a:prstGeom>
        </p:spPr>
      </p:pic>
    </p:spTree>
    <p:extLst>
      <p:ext uri="{BB962C8B-B14F-4D97-AF65-F5344CB8AC3E}">
        <p14:creationId xmlns:p14="http://schemas.microsoft.com/office/powerpoint/2010/main" val="1807149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1745" y="873463"/>
            <a:ext cx="4276406" cy="1320800"/>
          </a:xfrm>
        </p:spPr>
        <p:txBody>
          <a:bodyPr>
            <a:noAutofit/>
          </a:bodyPr>
          <a:lstStyle/>
          <a:p>
            <a:r>
              <a:rPr lang="en-US" sz="5400" dirty="0">
                <a:ln w="0"/>
                <a:solidFill>
                  <a:schemeClr val="tx1"/>
                </a:solidFill>
                <a:effectLst>
                  <a:outerShdw blurRad="38100" dist="19050" dir="2700000" algn="tl" rotWithShape="0">
                    <a:schemeClr val="dk1">
                      <a:alpha val="40000"/>
                    </a:schemeClr>
                  </a:outerShdw>
                </a:effectLst>
                <a:latin typeface="Trebuchet MS (Headings)"/>
              </a:rPr>
              <a:t>RESOLUTION</a:t>
            </a:r>
          </a:p>
        </p:txBody>
      </p:sp>
      <p:sp>
        <p:nvSpPr>
          <p:cNvPr id="3" name="Content Placeholder 2"/>
          <p:cNvSpPr>
            <a:spLocks noGrp="1"/>
          </p:cNvSpPr>
          <p:nvPr>
            <p:ph idx="1"/>
          </p:nvPr>
        </p:nvSpPr>
        <p:spPr>
          <a:xfrm>
            <a:off x="885547" y="2194263"/>
            <a:ext cx="8229600" cy="4525963"/>
          </a:xfrm>
        </p:spPr>
        <p:txBody>
          <a:bodyPr>
            <a:normAutofit/>
          </a:bodyPr>
          <a:lstStyle/>
          <a:p>
            <a:r>
              <a:rPr lang="en-US" sz="2800" dirty="0">
                <a:ln w="0"/>
                <a:solidFill>
                  <a:schemeClr val="tx1"/>
                </a:solidFill>
                <a:latin typeface="Trebuchet MS (Headings)"/>
                <a:ea typeface="+mj-ea"/>
                <a:cs typeface="+mj-cs"/>
              </a:rPr>
              <a:t>Mapping a name to an address or an address to a name is called name-address resolution.</a:t>
            </a:r>
          </a:p>
          <a:p>
            <a:r>
              <a:rPr lang="en-US" sz="2800" dirty="0">
                <a:ln w="0"/>
                <a:solidFill>
                  <a:schemeClr val="tx1"/>
                </a:solidFill>
                <a:latin typeface="Trebuchet MS (Headings)"/>
                <a:ea typeface="+mj-ea"/>
                <a:cs typeface="+mj-cs"/>
              </a:rPr>
              <a:t>DNS is designed as a client-server application.</a:t>
            </a:r>
          </a:p>
          <a:p>
            <a:r>
              <a:rPr lang="en-US" sz="2800" dirty="0">
                <a:ln w="0"/>
                <a:solidFill>
                  <a:schemeClr val="tx1"/>
                </a:solidFill>
                <a:latin typeface="Trebuchet MS (Headings)"/>
                <a:ea typeface="+mj-ea"/>
                <a:cs typeface="+mj-cs"/>
              </a:rPr>
              <a:t>A host that needs to map an address to a name or a name to an address calls a DNS client called a Resolver.</a:t>
            </a:r>
          </a:p>
          <a:p>
            <a:r>
              <a:rPr lang="en-US" sz="2800" dirty="0">
                <a:ln w="0"/>
                <a:solidFill>
                  <a:schemeClr val="tx1"/>
                </a:solidFill>
                <a:latin typeface="Trebuchet MS (Headings)"/>
                <a:ea typeface="+mj-ea"/>
                <a:cs typeface="+mj-cs"/>
              </a:rPr>
              <a:t>It can be either recursive or iterative.</a:t>
            </a:r>
          </a:p>
          <a:p>
            <a:endParaRPr lang="en-US" sz="1100" dirty="0">
              <a:latin typeface="Trebuchet MS (Headings)"/>
            </a:endParaRPr>
          </a:p>
        </p:txBody>
      </p:sp>
    </p:spTree>
    <p:extLst>
      <p:ext uri="{BB962C8B-B14F-4D97-AF65-F5344CB8AC3E}">
        <p14:creationId xmlns:p14="http://schemas.microsoft.com/office/powerpoint/2010/main" val="1502180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7685"/>
            <a:ext cx="8596668" cy="1320800"/>
          </a:xfrm>
        </p:spPr>
        <p:txBody>
          <a:bodyPr/>
          <a:lstStyle/>
          <a:p>
            <a:r>
              <a:rPr lang="en-US" b="1" dirty="0">
                <a:solidFill>
                  <a:schemeClr val="tx1"/>
                </a:solidFill>
              </a:rPr>
              <a:t>Recursive Resolution</a:t>
            </a:r>
          </a:p>
        </p:txBody>
      </p:sp>
      <p:pic>
        <p:nvPicPr>
          <p:cNvPr id="4" name="Picture 6"/>
          <p:cNvPicPr>
            <a:picLocks noGrp="1" noChangeAspect="1" noChangeArrowheads="1"/>
          </p:cNvPicPr>
          <p:nvPr>
            <p:ph idx="1"/>
          </p:nvPr>
        </p:nvPicPr>
        <p:blipFill>
          <a:blip r:embed="rId2" cstate="print"/>
          <a:srcRect/>
          <a:stretch>
            <a:fillRect/>
          </a:stretch>
        </p:blipFill>
        <p:spPr bwMode="auto">
          <a:xfrm>
            <a:off x="677334" y="1440402"/>
            <a:ext cx="7597036" cy="4648200"/>
          </a:xfrm>
          <a:prstGeom prst="rect">
            <a:avLst/>
          </a:prstGeom>
          <a:noFill/>
          <a:ln w="9525">
            <a:noFill/>
            <a:miter lim="800000"/>
            <a:headEnd/>
            <a:tailEnd/>
          </a:ln>
          <a:effectLst/>
        </p:spPr>
      </p:pic>
      <p:pic>
        <p:nvPicPr>
          <p:cNvPr id="3" name="Picture 4" descr="recursive.png">
            <a:extLst>
              <a:ext uri="{FF2B5EF4-FFF2-40B4-BE49-F238E27FC236}">
                <a16:creationId xmlns="" xmlns:a16="http://schemas.microsoft.com/office/drawing/2014/main" id="{EE642E8B-0498-42DF-A587-3048432451DA}"/>
              </a:ext>
            </a:extLst>
          </p:cNvPr>
          <p:cNvPicPr>
            <a:picLocks noChangeAspect="1"/>
          </p:cNvPicPr>
          <p:nvPr/>
        </p:nvPicPr>
        <p:blipFill rotWithShape="1">
          <a:blip r:embed="rId3"/>
          <a:srcRect r="19708" b="13863"/>
          <a:stretch/>
        </p:blipFill>
        <p:spPr>
          <a:xfrm>
            <a:off x="304800" y="647700"/>
            <a:ext cx="9256392" cy="6306952"/>
          </a:xfrm>
          <a:prstGeom prst="rect">
            <a:avLst/>
          </a:prstGeom>
        </p:spPr>
      </p:pic>
    </p:spTree>
    <p:extLst>
      <p:ext uri="{BB962C8B-B14F-4D97-AF65-F5344CB8AC3E}">
        <p14:creationId xmlns:p14="http://schemas.microsoft.com/office/powerpoint/2010/main" val="289432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Iterative Resolution</a:t>
            </a:r>
          </a:p>
        </p:txBody>
      </p:sp>
      <p:pic>
        <p:nvPicPr>
          <p:cNvPr id="4" name="Picture 6"/>
          <p:cNvPicPr>
            <a:picLocks noGrp="1" noChangeAspect="1" noChangeArrowheads="1"/>
          </p:cNvPicPr>
          <p:nvPr>
            <p:ph idx="1"/>
          </p:nvPr>
        </p:nvPicPr>
        <p:blipFill>
          <a:blip r:embed="rId2" cstate="print"/>
          <a:srcRect/>
          <a:stretch>
            <a:fillRect/>
          </a:stretch>
        </p:blipFill>
        <p:spPr bwMode="auto">
          <a:xfrm>
            <a:off x="1306968" y="1582445"/>
            <a:ext cx="6470881" cy="4525963"/>
          </a:xfrm>
          <a:prstGeom prst="rect">
            <a:avLst/>
          </a:prstGeom>
          <a:noFill/>
          <a:ln w="9525">
            <a:noFill/>
            <a:miter lim="800000"/>
            <a:headEnd/>
            <a:tailEnd/>
          </a:ln>
          <a:effectLst/>
        </p:spPr>
      </p:pic>
      <p:pic>
        <p:nvPicPr>
          <p:cNvPr id="3" name="Picture 4" descr="s5.png">
            <a:extLst>
              <a:ext uri="{FF2B5EF4-FFF2-40B4-BE49-F238E27FC236}">
                <a16:creationId xmlns="" xmlns:a16="http://schemas.microsoft.com/office/drawing/2014/main" id="{F8FB3F57-A536-4A0D-8E36-7072CB0E95B6}"/>
              </a:ext>
            </a:extLst>
          </p:cNvPr>
          <p:cNvPicPr>
            <a:picLocks noChangeAspect="1"/>
          </p:cNvPicPr>
          <p:nvPr/>
        </p:nvPicPr>
        <p:blipFill>
          <a:blip r:embed="rId3"/>
          <a:stretch>
            <a:fillRect/>
          </a:stretch>
        </p:blipFill>
        <p:spPr>
          <a:xfrm>
            <a:off x="381000" y="1386280"/>
            <a:ext cx="9418730" cy="5394325"/>
          </a:xfrm>
          <a:prstGeom prst="rect">
            <a:avLst/>
          </a:prstGeom>
        </p:spPr>
      </p:pic>
      <p:pic>
        <p:nvPicPr>
          <p:cNvPr id="6" name="Picture 6" descr="s6.png">
            <a:extLst>
              <a:ext uri="{FF2B5EF4-FFF2-40B4-BE49-F238E27FC236}">
                <a16:creationId xmlns="" xmlns:a16="http://schemas.microsoft.com/office/drawing/2014/main" id="{17370B5F-B8E2-4A0E-967D-78146711604D}"/>
              </a:ext>
            </a:extLst>
          </p:cNvPr>
          <p:cNvPicPr>
            <a:picLocks noChangeAspect="1"/>
          </p:cNvPicPr>
          <p:nvPr/>
        </p:nvPicPr>
        <p:blipFill rotWithShape="1">
          <a:blip r:embed="rId4"/>
          <a:srcRect t="268" r="26199" b="29248"/>
          <a:stretch/>
        </p:blipFill>
        <p:spPr>
          <a:xfrm>
            <a:off x="257175" y="55563"/>
            <a:ext cx="9969330" cy="6553200"/>
          </a:xfrm>
          <a:prstGeom prst="rect">
            <a:avLst/>
          </a:prstGeom>
        </p:spPr>
      </p:pic>
    </p:spTree>
    <p:extLst>
      <p:ext uri="{BB962C8B-B14F-4D97-AF65-F5344CB8AC3E}">
        <p14:creationId xmlns:p14="http://schemas.microsoft.com/office/powerpoint/2010/main" val="1723405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tx1"/>
                </a:solidFill>
                <a:latin typeface="Trebuchet MS (Headings)"/>
              </a:rPr>
              <a:t>Contrasting Iterative and Recursive Resolution</a:t>
            </a:r>
            <a:endParaRPr lang="en-US" dirty="0">
              <a:solidFill>
                <a:schemeClr val="tx1"/>
              </a:solidFill>
              <a:latin typeface="Trebuchet MS (Headings)"/>
            </a:endParaRPr>
          </a:p>
        </p:txBody>
      </p:sp>
      <p:sp>
        <p:nvSpPr>
          <p:cNvPr id="3" name="Content Placeholder 2"/>
          <p:cNvSpPr>
            <a:spLocks noGrp="1"/>
          </p:cNvSpPr>
          <p:nvPr>
            <p:ph idx="1"/>
          </p:nvPr>
        </p:nvSpPr>
        <p:spPr>
          <a:xfrm>
            <a:off x="934788" y="2373654"/>
            <a:ext cx="7836350" cy="3880773"/>
          </a:xfrm>
        </p:spPr>
        <p:txBody>
          <a:bodyPr>
            <a:normAutofit fontScale="92500"/>
          </a:bodyPr>
          <a:lstStyle/>
          <a:p>
            <a:r>
              <a:rPr lang="en-US" sz="2400" dirty="0">
                <a:latin typeface="Trebuchet MS (Headings)"/>
              </a:rPr>
              <a:t>Lets take a real-world case to understand better. Suppose you are trying to find the phone number of your old friend Carol, with whom you haven't spoken in years. You call your friend Joe; he doesn't have Carol's number, but he gives you Debbie’s number, Carol's best friend. You call Debbie and she gives you Carol's information. This is an example of an iterative process. In contrast, suppose you called Joe and Joe said “I don't know, but I think I know how to find out “. He called Debbie and called you back with the phone number. That would be like recursive resolution.</a:t>
            </a:r>
          </a:p>
        </p:txBody>
      </p:sp>
    </p:spTree>
    <p:extLst>
      <p:ext uri="{BB962C8B-B14F-4D97-AF65-F5344CB8AC3E}">
        <p14:creationId xmlns:p14="http://schemas.microsoft.com/office/powerpoint/2010/main" val="1760738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B228C35-03A3-4DB7-8C51-15C3C6246477}"/>
              </a:ext>
            </a:extLst>
          </p:cNvPr>
          <p:cNvSpPr>
            <a:spLocks noGrp="1"/>
          </p:cNvSpPr>
          <p:nvPr>
            <p:ph type="title"/>
          </p:nvPr>
        </p:nvSpPr>
        <p:spPr>
          <a:xfrm>
            <a:off x="9744075" y="-1828800"/>
            <a:ext cx="8596668" cy="1320800"/>
          </a:xfrm>
        </p:spPr>
        <p:txBody>
          <a:bodyPr/>
          <a:lstStyle/>
          <a:p>
            <a:endParaRPr lang="en-US"/>
          </a:p>
        </p:txBody>
      </p:sp>
      <p:pic>
        <p:nvPicPr>
          <p:cNvPr id="4" name="Picture 4" descr="s2.png">
            <a:extLst>
              <a:ext uri="{FF2B5EF4-FFF2-40B4-BE49-F238E27FC236}">
                <a16:creationId xmlns="" xmlns:a16="http://schemas.microsoft.com/office/drawing/2014/main" id="{2B6A2E05-8AA0-4A8C-8658-84F0D65D112D}"/>
              </a:ext>
            </a:extLst>
          </p:cNvPr>
          <p:cNvPicPr>
            <a:picLocks noGrp="1" noChangeAspect="1"/>
          </p:cNvPicPr>
          <p:nvPr>
            <p:ph idx="1"/>
          </p:nvPr>
        </p:nvPicPr>
        <p:blipFill>
          <a:blip r:embed="rId2"/>
          <a:stretch>
            <a:fillRect/>
          </a:stretch>
        </p:blipFill>
        <p:spPr>
          <a:xfrm>
            <a:off x="593725" y="353421"/>
            <a:ext cx="9212263" cy="6098179"/>
          </a:xfrm>
          <a:prstGeom prst="rect">
            <a:avLst/>
          </a:prstGeom>
        </p:spPr>
      </p:pic>
    </p:spTree>
    <p:extLst>
      <p:ext uri="{BB962C8B-B14F-4D97-AF65-F5344CB8AC3E}">
        <p14:creationId xmlns:p14="http://schemas.microsoft.com/office/powerpoint/2010/main" val="1752541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796" y="929196"/>
            <a:ext cx="8596668" cy="1320800"/>
          </a:xfrm>
        </p:spPr>
        <p:txBody>
          <a:bodyPr>
            <a:normAutofit/>
          </a:bodyPr>
          <a:lstStyle/>
          <a:p>
            <a:pPr algn="ctr"/>
            <a:r>
              <a:rPr lang="en-US" sz="5400" b="1" dirty="0">
                <a:solidFill>
                  <a:schemeClr val="tx1"/>
                </a:solidFill>
              </a:rPr>
              <a:t>DNS Cache</a:t>
            </a:r>
          </a:p>
        </p:txBody>
      </p:sp>
      <p:sp>
        <p:nvSpPr>
          <p:cNvPr id="3" name="Content Placeholder 2"/>
          <p:cNvSpPr>
            <a:spLocks noGrp="1"/>
          </p:cNvSpPr>
          <p:nvPr>
            <p:ph idx="1"/>
          </p:nvPr>
        </p:nvSpPr>
        <p:spPr>
          <a:xfrm>
            <a:off x="757233" y="2471308"/>
            <a:ext cx="8596668" cy="3880773"/>
          </a:xfrm>
        </p:spPr>
        <p:txBody>
          <a:bodyPr>
            <a:normAutofit/>
          </a:bodyPr>
          <a:lstStyle/>
          <a:p>
            <a:r>
              <a:rPr lang="en-US" sz="3200" dirty="0">
                <a:latin typeface="Trebuchet MS (Headings)"/>
              </a:rPr>
              <a:t>A DNS cache (sometimes called a DNS </a:t>
            </a:r>
            <a:r>
              <a:rPr lang="en-US" sz="3200" i="1" dirty="0">
                <a:latin typeface="Trebuchet MS (Headings)"/>
              </a:rPr>
              <a:t>resolver </a:t>
            </a:r>
            <a:r>
              <a:rPr lang="en-US" sz="3200" dirty="0">
                <a:latin typeface="Trebuchet MS (Headings)"/>
              </a:rPr>
              <a:t>cache) is a temporary database, maintained by a computer's operating system, that contains records of all the recent visits and attempted visits to websites and other internet domains.</a:t>
            </a:r>
          </a:p>
        </p:txBody>
      </p:sp>
    </p:spTree>
    <p:extLst>
      <p:ext uri="{BB962C8B-B14F-4D97-AF65-F5344CB8AC3E}">
        <p14:creationId xmlns:p14="http://schemas.microsoft.com/office/powerpoint/2010/main" val="14376504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03C2EB5-92BA-43EC-AB30-E360C6F975D0}"/>
              </a:ext>
            </a:extLst>
          </p:cNvPr>
          <p:cNvSpPr>
            <a:spLocks noGrp="1"/>
          </p:cNvSpPr>
          <p:nvPr>
            <p:ph type="title"/>
          </p:nvPr>
        </p:nvSpPr>
        <p:spPr>
          <a:xfrm>
            <a:off x="10210800" y="-2657475"/>
            <a:ext cx="8596668" cy="1320800"/>
          </a:xfrm>
        </p:spPr>
        <p:txBody>
          <a:bodyPr/>
          <a:lstStyle/>
          <a:p>
            <a:endParaRPr lang="en-US"/>
          </a:p>
        </p:txBody>
      </p:sp>
      <p:pic>
        <p:nvPicPr>
          <p:cNvPr id="4" name="Picture 4" descr="recursive2.png">
            <a:extLst>
              <a:ext uri="{FF2B5EF4-FFF2-40B4-BE49-F238E27FC236}">
                <a16:creationId xmlns="" xmlns:a16="http://schemas.microsoft.com/office/drawing/2014/main" id="{D93F8985-3B36-43C9-B5EC-959FC533A47D}"/>
              </a:ext>
            </a:extLst>
          </p:cNvPr>
          <p:cNvPicPr>
            <a:picLocks noGrp="1" noChangeAspect="1"/>
          </p:cNvPicPr>
          <p:nvPr>
            <p:ph idx="1"/>
          </p:nvPr>
        </p:nvPicPr>
        <p:blipFill rotWithShape="1">
          <a:blip r:embed="rId2"/>
          <a:srcRect r="20161" b="12544"/>
          <a:stretch/>
        </p:blipFill>
        <p:spPr>
          <a:xfrm>
            <a:off x="55432" y="150813"/>
            <a:ext cx="11892093" cy="6564312"/>
          </a:xfrm>
          <a:prstGeom prst="rect">
            <a:avLst/>
          </a:prstGeom>
        </p:spPr>
      </p:pic>
    </p:spTree>
    <p:extLst>
      <p:ext uri="{BB962C8B-B14F-4D97-AF65-F5344CB8AC3E}">
        <p14:creationId xmlns:p14="http://schemas.microsoft.com/office/powerpoint/2010/main" val="38592173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270" y="839789"/>
            <a:ext cx="8596668" cy="1320800"/>
          </a:xfrm>
        </p:spPr>
        <p:txBody>
          <a:bodyPr>
            <a:normAutofit/>
          </a:bodyPr>
          <a:lstStyle/>
          <a:p>
            <a:pPr algn="ctr"/>
            <a:r>
              <a:rPr lang="en-US" sz="4800" b="1" dirty="0">
                <a:solidFill>
                  <a:schemeClr val="tx1"/>
                </a:solidFill>
              </a:rPr>
              <a:t>Purpose of DNS Cache</a:t>
            </a:r>
          </a:p>
        </p:txBody>
      </p:sp>
      <p:sp>
        <p:nvSpPr>
          <p:cNvPr id="3" name="Content Placeholder 2"/>
          <p:cNvSpPr>
            <a:spLocks noGrp="1"/>
          </p:cNvSpPr>
          <p:nvPr>
            <p:ph idx="1"/>
          </p:nvPr>
        </p:nvSpPr>
        <p:spPr/>
        <p:txBody>
          <a:bodyPr>
            <a:normAutofit fontScale="92500"/>
          </a:bodyPr>
          <a:lstStyle/>
          <a:p>
            <a:r>
              <a:rPr lang="en-US" sz="2800" dirty="0">
                <a:solidFill>
                  <a:schemeClr val="tx1"/>
                </a:solidFill>
                <a:latin typeface="Trebuchet MS (Headings)"/>
              </a:rPr>
              <a:t>The internet relies on the DNS to maintain an index of all public websites and their corresponding IP addresses. You can think of it like a phone book.</a:t>
            </a:r>
          </a:p>
          <a:p>
            <a:r>
              <a:rPr lang="en-US" sz="2800" dirty="0">
                <a:solidFill>
                  <a:schemeClr val="tx1"/>
                </a:solidFill>
                <a:latin typeface="Trebuchet MS (Headings)"/>
              </a:rPr>
              <a:t>With a phone book, we don't have to memorize everyone's phone number. In the same way, DNS is used so we can avoid having to memorize every website's IP address, which is the only way network equipment can communicate with websites.</a:t>
            </a:r>
          </a:p>
          <a:p>
            <a:endParaRPr lang="en-US" sz="2800" dirty="0">
              <a:solidFill>
                <a:schemeClr val="tx1"/>
              </a:solidFill>
              <a:latin typeface="Trebuchet MS (Headings)"/>
            </a:endParaRPr>
          </a:p>
        </p:txBody>
      </p:sp>
    </p:spTree>
    <p:extLst>
      <p:ext uri="{BB962C8B-B14F-4D97-AF65-F5344CB8AC3E}">
        <p14:creationId xmlns:p14="http://schemas.microsoft.com/office/powerpoint/2010/main" val="32038594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94065"/>
            <a:ext cx="8229600" cy="1143000"/>
          </a:xfrm>
        </p:spPr>
        <p:txBody>
          <a:bodyPr>
            <a:noAutofit/>
          </a:bodyPr>
          <a:lstStyle/>
          <a:p>
            <a:pPr algn="ctr"/>
            <a:r>
              <a:rPr lang="en-US" sz="5400" b="1" dirty="0">
                <a:solidFill>
                  <a:schemeClr val="tx1"/>
                </a:solidFill>
              </a:rPr>
              <a:t>How a DNS Cache Works</a:t>
            </a:r>
            <a:r>
              <a:rPr lang="en-US" sz="2800" b="1" dirty="0">
                <a:solidFill>
                  <a:schemeClr val="tx1"/>
                </a:solidFill>
              </a:rPr>
              <a:t/>
            </a:r>
            <a:br>
              <a:rPr lang="en-US" sz="2800" b="1" dirty="0">
                <a:solidFill>
                  <a:schemeClr val="tx1"/>
                </a:solidFill>
              </a:rPr>
            </a:br>
            <a:endParaRPr lang="en-US" sz="2800" dirty="0">
              <a:solidFill>
                <a:schemeClr val="tx1"/>
              </a:solidFill>
            </a:endParaRPr>
          </a:p>
        </p:txBody>
      </p:sp>
      <p:sp>
        <p:nvSpPr>
          <p:cNvPr id="3" name="Content Placeholder 2"/>
          <p:cNvSpPr>
            <a:spLocks noGrp="1"/>
          </p:cNvSpPr>
          <p:nvPr>
            <p:ph idx="1"/>
          </p:nvPr>
        </p:nvSpPr>
        <p:spPr/>
        <p:txBody>
          <a:bodyPr>
            <a:normAutofit fontScale="92500"/>
          </a:bodyPr>
          <a:lstStyle/>
          <a:p>
            <a:r>
              <a:rPr lang="en-US" sz="2800" dirty="0">
                <a:latin typeface="Trebuchet MS (Headings)"/>
              </a:rPr>
              <a:t>Before a browser issues its requests to the outside network, the computer looks up the domain name in the DNS cache database. The database contains a list of all recently accessed domain names and the addresses that DNS calculated for them the first time a request was made.</a:t>
            </a:r>
          </a:p>
          <a:p>
            <a:r>
              <a:rPr lang="en-US" sz="2800" dirty="0">
                <a:latin typeface="Trebuchet MS (Headings)"/>
              </a:rPr>
              <a:t>The contents of a local DNS cache can be viewed on Windows using the command </a:t>
            </a:r>
            <a:r>
              <a:rPr lang="en-US" sz="2800" b="1" dirty="0">
                <a:latin typeface="Trebuchet MS (Headings)"/>
              </a:rPr>
              <a:t>ipconfig  / </a:t>
            </a:r>
            <a:r>
              <a:rPr lang="en-US" sz="2800" b="1" dirty="0" err="1">
                <a:latin typeface="Trebuchet MS (Headings)"/>
              </a:rPr>
              <a:t>displaydns</a:t>
            </a:r>
            <a:r>
              <a:rPr lang="en-US" sz="2800" b="1" dirty="0">
                <a:latin typeface="Trebuchet MS (Headings)"/>
              </a:rPr>
              <a:t> </a:t>
            </a:r>
            <a:r>
              <a:rPr lang="en-US" sz="2800" dirty="0">
                <a:latin typeface="Trebuchet MS (Headings)"/>
              </a:rPr>
              <a:t/>
            </a:r>
            <a:br>
              <a:rPr lang="en-US" sz="2800" dirty="0">
                <a:latin typeface="Trebuchet MS (Headings)"/>
              </a:rPr>
            </a:br>
            <a:endParaRPr lang="en-US" sz="2800" dirty="0">
              <a:latin typeface="Trebuchet MS (Headings)"/>
            </a:endParaRPr>
          </a:p>
        </p:txBody>
      </p:sp>
    </p:spTree>
    <p:extLst>
      <p:ext uri="{BB962C8B-B14F-4D97-AF65-F5344CB8AC3E}">
        <p14:creationId xmlns:p14="http://schemas.microsoft.com/office/powerpoint/2010/main" val="1327222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purpose of DNS">
            <a:extLst>
              <a:ext uri="{FF2B5EF4-FFF2-40B4-BE49-F238E27FC236}">
                <a16:creationId xmlns="" xmlns:a16="http://schemas.microsoft.com/office/drawing/2014/main" id="{F12E52BA-7969-435C-956F-0BEA02FB6D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153" y="621437"/>
            <a:ext cx="7315200"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95807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78363BD-A528-4D13-BF1A-7F1F48DC0643}"/>
              </a:ext>
            </a:extLst>
          </p:cNvPr>
          <p:cNvSpPr>
            <a:spLocks noGrp="1"/>
          </p:cNvSpPr>
          <p:nvPr>
            <p:ph type="title"/>
          </p:nvPr>
        </p:nvSpPr>
        <p:spPr>
          <a:xfrm>
            <a:off x="10496550" y="-1457325"/>
            <a:ext cx="8596668" cy="1320800"/>
          </a:xfrm>
        </p:spPr>
        <p:txBody>
          <a:bodyPr/>
          <a:lstStyle/>
          <a:p>
            <a:endParaRPr lang="en-US"/>
          </a:p>
        </p:txBody>
      </p:sp>
      <p:pic>
        <p:nvPicPr>
          <p:cNvPr id="4" name="Picture 4" descr="s3.png">
            <a:extLst>
              <a:ext uri="{FF2B5EF4-FFF2-40B4-BE49-F238E27FC236}">
                <a16:creationId xmlns="" xmlns:a16="http://schemas.microsoft.com/office/drawing/2014/main" id="{4068BF24-10AC-410D-9129-D53461B8B7D6}"/>
              </a:ext>
            </a:extLst>
          </p:cNvPr>
          <p:cNvPicPr>
            <a:picLocks noGrp="1" noChangeAspect="1"/>
          </p:cNvPicPr>
          <p:nvPr>
            <p:ph idx="1"/>
          </p:nvPr>
        </p:nvPicPr>
        <p:blipFill>
          <a:blip r:embed="rId2"/>
          <a:stretch>
            <a:fillRect/>
          </a:stretch>
        </p:blipFill>
        <p:spPr>
          <a:xfrm>
            <a:off x="430213" y="414338"/>
            <a:ext cx="9398000" cy="6056950"/>
          </a:xfrm>
          <a:prstGeom prst="rect">
            <a:avLst/>
          </a:prstGeom>
        </p:spPr>
      </p:pic>
    </p:spTree>
    <p:extLst>
      <p:ext uri="{BB962C8B-B14F-4D97-AF65-F5344CB8AC3E}">
        <p14:creationId xmlns:p14="http://schemas.microsoft.com/office/powerpoint/2010/main" val="17663214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D8A3492-0426-4DF5-91C8-2606EFBC7C3A}"/>
              </a:ext>
            </a:extLst>
          </p:cNvPr>
          <p:cNvSpPr>
            <a:spLocks noGrp="1"/>
          </p:cNvSpPr>
          <p:nvPr>
            <p:ph type="title"/>
          </p:nvPr>
        </p:nvSpPr>
        <p:spPr>
          <a:xfrm>
            <a:off x="13030200" y="-2133600"/>
            <a:ext cx="8596668" cy="1320800"/>
          </a:xfrm>
        </p:spPr>
        <p:txBody>
          <a:bodyPr/>
          <a:lstStyle/>
          <a:p>
            <a:endParaRPr lang="en-US"/>
          </a:p>
        </p:txBody>
      </p:sp>
      <p:pic>
        <p:nvPicPr>
          <p:cNvPr id="4" name="Picture 4" descr="s4.png">
            <a:extLst>
              <a:ext uri="{FF2B5EF4-FFF2-40B4-BE49-F238E27FC236}">
                <a16:creationId xmlns="" xmlns:a16="http://schemas.microsoft.com/office/drawing/2014/main" id="{5CB0F970-3632-4246-B953-0633E74C756A}"/>
              </a:ext>
            </a:extLst>
          </p:cNvPr>
          <p:cNvPicPr>
            <a:picLocks noGrp="1" noChangeAspect="1"/>
          </p:cNvPicPr>
          <p:nvPr>
            <p:ph idx="1"/>
          </p:nvPr>
        </p:nvPicPr>
        <p:blipFill>
          <a:blip r:embed="rId2"/>
          <a:stretch>
            <a:fillRect/>
          </a:stretch>
        </p:blipFill>
        <p:spPr>
          <a:xfrm>
            <a:off x="409575" y="428625"/>
            <a:ext cx="10501313" cy="5956346"/>
          </a:xfrm>
          <a:prstGeom prst="rect">
            <a:avLst/>
          </a:prstGeom>
        </p:spPr>
      </p:pic>
      <p:sp>
        <p:nvSpPr>
          <p:cNvPr id="6" name="TextBox 5">
            <a:extLst>
              <a:ext uri="{FF2B5EF4-FFF2-40B4-BE49-F238E27FC236}">
                <a16:creationId xmlns="" xmlns:a16="http://schemas.microsoft.com/office/drawing/2014/main" id="{A0D664AB-EF6B-440D-ABDD-5B802BF0FDD5}"/>
              </a:ext>
            </a:extLst>
          </p:cNvPr>
          <p:cNvSpPr txBox="1"/>
          <p:nvPr/>
        </p:nvSpPr>
        <p:spPr>
          <a:xfrm>
            <a:off x="19888200" y="371475"/>
            <a:ext cx="2743200" cy="369332"/>
          </a:xfrm>
          <a:prstGeom prst="rect">
            <a:avLst/>
          </a:prstGeom>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Ewer </a:t>
            </a:r>
            <a:r>
              <a:rPr lang="en-US" dirty="0" err="1"/>
              <a:t>Tougt</a:t>
            </a:r>
            <a:r>
              <a:rPr lang="en-US" dirty="0"/>
              <a:t>?</a:t>
            </a:r>
          </a:p>
        </p:txBody>
      </p:sp>
    </p:spTree>
    <p:extLst>
      <p:ext uri="{BB962C8B-B14F-4D97-AF65-F5344CB8AC3E}">
        <p14:creationId xmlns:p14="http://schemas.microsoft.com/office/powerpoint/2010/main" val="1597159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picture containing writing implement, stationary&#10;&#10;Description generated with very high confidence">
            <a:extLst>
              <a:ext uri="{FF2B5EF4-FFF2-40B4-BE49-F238E27FC236}">
                <a16:creationId xmlns="" xmlns:a16="http://schemas.microsoft.com/office/drawing/2014/main" id="{C8928743-B466-42BE-B123-4255545B7B48}"/>
              </a:ext>
            </a:extLst>
          </p:cNvPr>
          <p:cNvPicPr>
            <a:picLocks noChangeAspect="1"/>
          </p:cNvPicPr>
          <p:nvPr/>
        </p:nvPicPr>
        <p:blipFill>
          <a:blip r:embed="rId2">
            <a:extLst>
              <a:ext uri="{837473B0-CC2E-450A-ABE3-18F120FF3D39}">
                <a1611:picAttrSrcUrl xmlns="" xmlns:a1611="http://schemas.microsoft.com/office/drawing/2016/11/main" r:id="rId3"/>
              </a:ext>
            </a:extLst>
          </a:blip>
          <a:stretch>
            <a:fillRect/>
          </a:stretch>
        </p:blipFill>
        <p:spPr>
          <a:xfrm>
            <a:off x="1814557" y="1340528"/>
            <a:ext cx="5997793" cy="4525060"/>
          </a:xfrm>
          <a:prstGeom prst="rect">
            <a:avLst/>
          </a:prstGeom>
        </p:spPr>
      </p:pic>
    </p:spTree>
    <p:extLst>
      <p:ext uri="{BB962C8B-B14F-4D97-AF65-F5344CB8AC3E}">
        <p14:creationId xmlns:p14="http://schemas.microsoft.com/office/powerpoint/2010/main" val="3845006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74651079-6738-448A-8EA2-8AE34873B9D6}"/>
              </a:ext>
            </a:extLst>
          </p:cNvPr>
          <p:cNvSpPr txBox="1"/>
          <p:nvPr/>
        </p:nvSpPr>
        <p:spPr>
          <a:xfrm>
            <a:off x="727969" y="603682"/>
            <a:ext cx="7874493" cy="5632311"/>
          </a:xfrm>
          <a:prstGeom prst="rect">
            <a:avLst/>
          </a:prstGeom>
          <a:noFill/>
        </p:spPr>
        <p:txBody>
          <a:bodyPr wrap="square" rtlCol="0">
            <a:spAutoFit/>
          </a:bodyPr>
          <a:lstStyle/>
          <a:p>
            <a:r>
              <a:rPr lang="en-IN" dirty="0"/>
              <a:t>The steps that map the host name to an IP address are :</a:t>
            </a:r>
          </a:p>
          <a:p>
            <a:endParaRPr lang="en-IN" dirty="0"/>
          </a:p>
          <a:p>
            <a:pPr marL="342900" indent="-342900">
              <a:buFont typeface="+mj-lt"/>
              <a:buAutoNum type="arabicPeriod"/>
            </a:pPr>
            <a:r>
              <a:rPr lang="en-IN" dirty="0"/>
              <a:t>The user passes the host name to the file transfer client .</a:t>
            </a:r>
          </a:p>
          <a:p>
            <a:pPr marL="342900" indent="-342900">
              <a:buFont typeface="+mj-lt"/>
              <a:buAutoNum type="arabicPeriod"/>
            </a:pPr>
            <a:endParaRPr lang="en-IN" dirty="0"/>
          </a:p>
          <a:p>
            <a:pPr marL="342900" indent="-342900">
              <a:buFont typeface="+mj-lt"/>
              <a:buAutoNum type="arabicPeriod"/>
            </a:pPr>
            <a:r>
              <a:rPr lang="en-IN" dirty="0"/>
              <a:t>The file transfer client passes the host name to the DNS client.</a:t>
            </a:r>
          </a:p>
          <a:p>
            <a:pPr marL="342900" indent="-342900">
              <a:buFont typeface="+mj-lt"/>
              <a:buAutoNum type="arabicPeriod"/>
            </a:pPr>
            <a:endParaRPr lang="en-IN" dirty="0"/>
          </a:p>
          <a:p>
            <a:pPr marL="342900" indent="-342900">
              <a:buFont typeface="+mj-lt"/>
              <a:buAutoNum type="arabicPeriod"/>
            </a:pPr>
            <a:r>
              <a:rPr lang="en-IN" dirty="0"/>
              <a:t>Each computer, after being booted , knows the address of one DNS server. The DNS client sends a message to a DNS server with a query that gives the file transfer server name using the known IP address of the DNS server.</a:t>
            </a:r>
          </a:p>
          <a:p>
            <a:pPr marL="342900" indent="-342900">
              <a:buFont typeface="+mj-lt"/>
              <a:buAutoNum type="arabicPeriod"/>
            </a:pPr>
            <a:endParaRPr lang="en-IN" dirty="0"/>
          </a:p>
          <a:p>
            <a:pPr marL="342900" indent="-342900">
              <a:buFont typeface="+mj-lt"/>
              <a:buAutoNum type="arabicPeriod"/>
            </a:pPr>
            <a:r>
              <a:rPr lang="en-IN" dirty="0"/>
              <a:t>The DNS server responds with the IP address of the desired file transfer server.</a:t>
            </a:r>
          </a:p>
          <a:p>
            <a:pPr marL="342900" indent="-342900">
              <a:buFont typeface="+mj-lt"/>
              <a:buAutoNum type="arabicPeriod"/>
            </a:pPr>
            <a:endParaRPr lang="en-IN" dirty="0"/>
          </a:p>
          <a:p>
            <a:pPr marL="342900" indent="-342900">
              <a:buFont typeface="+mj-lt"/>
              <a:buAutoNum type="arabicPeriod"/>
            </a:pPr>
            <a:r>
              <a:rPr lang="en-IN" dirty="0"/>
              <a:t>The DNS server passes the IP address to the file transfer client.</a:t>
            </a:r>
          </a:p>
          <a:p>
            <a:pPr marL="342900" indent="-342900">
              <a:buFont typeface="+mj-lt"/>
              <a:buAutoNum type="arabicPeriod"/>
            </a:pPr>
            <a:endParaRPr lang="en-IN" dirty="0"/>
          </a:p>
          <a:p>
            <a:pPr marL="342900" indent="-342900">
              <a:buFont typeface="+mj-lt"/>
              <a:buAutoNum type="arabicPeriod"/>
            </a:pPr>
            <a:r>
              <a:rPr lang="en-IN" dirty="0"/>
              <a:t>The file transfer client now uses the received IP address to access the file transfer server.</a:t>
            </a:r>
          </a:p>
          <a:p>
            <a:pPr marL="342900" indent="-342900">
              <a:buFont typeface="+mj-lt"/>
              <a:buAutoNum type="arabicPeriod"/>
            </a:pPr>
            <a:endParaRPr lang="en-IN" dirty="0"/>
          </a:p>
          <a:p>
            <a:pPr marL="342900" indent="-342900">
              <a:buFont typeface="+mj-lt"/>
              <a:buAutoNum type="arabicPeriod"/>
            </a:pPr>
            <a:endParaRPr lang="en-IN" dirty="0"/>
          </a:p>
        </p:txBody>
      </p:sp>
    </p:spTree>
    <p:extLst>
      <p:ext uri="{BB962C8B-B14F-4D97-AF65-F5344CB8AC3E}">
        <p14:creationId xmlns:p14="http://schemas.microsoft.com/office/powerpoint/2010/main" val="2535798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Clipping">
            <a:extLst>
              <a:ext uri="{FF2B5EF4-FFF2-40B4-BE49-F238E27FC236}">
                <a16:creationId xmlns="" xmlns:a16="http://schemas.microsoft.com/office/drawing/2014/main" id="{8A2A26DB-3F19-4C37-A4E0-D57D96C33142}"/>
              </a:ext>
            </a:extLst>
          </p:cNvPr>
          <p:cNvPicPr>
            <a:picLocks noChangeAspect="1"/>
          </p:cNvPicPr>
          <p:nvPr/>
        </p:nvPicPr>
        <p:blipFill>
          <a:blip r:embed="rId2"/>
          <a:stretch>
            <a:fillRect/>
          </a:stretch>
        </p:blipFill>
        <p:spPr>
          <a:xfrm>
            <a:off x="1251106" y="1913115"/>
            <a:ext cx="7186283" cy="3901778"/>
          </a:xfrm>
          <a:prstGeom prst="rect">
            <a:avLst/>
          </a:prstGeom>
        </p:spPr>
      </p:pic>
      <p:sp>
        <p:nvSpPr>
          <p:cNvPr id="8" name="Rectangle 7">
            <a:extLst>
              <a:ext uri="{FF2B5EF4-FFF2-40B4-BE49-F238E27FC236}">
                <a16:creationId xmlns="" xmlns:a16="http://schemas.microsoft.com/office/drawing/2014/main" id="{B13024C2-745F-4124-A311-8B5948E6DA2B}"/>
              </a:ext>
            </a:extLst>
          </p:cNvPr>
          <p:cNvSpPr/>
          <p:nvPr/>
        </p:nvSpPr>
        <p:spPr>
          <a:xfrm>
            <a:off x="1430504" y="836695"/>
            <a:ext cx="6365845" cy="584775"/>
          </a:xfrm>
          <a:prstGeom prst="rect">
            <a:avLst/>
          </a:prstGeom>
          <a:noFill/>
        </p:spPr>
        <p:txBody>
          <a:bodyPr wrap="none" lIns="91440" tIns="45720" rIns="91440" bIns="45720">
            <a:spAutoFit/>
          </a:bodyPr>
          <a:lstStyle/>
          <a:p>
            <a:pPr algn="ctr"/>
            <a:r>
              <a:rPr lang="en-US" sz="3200" cap="none" spc="0" dirty="0">
                <a:ln w="0"/>
                <a:solidFill>
                  <a:schemeClr val="tx1"/>
                </a:solidFill>
                <a:effectLst>
                  <a:outerShdw blurRad="38100" dist="19050" dir="2700000" algn="tl" rotWithShape="0">
                    <a:schemeClr val="dk1">
                      <a:alpha val="40000"/>
                    </a:schemeClr>
                  </a:outerShdw>
                </a:effectLst>
              </a:rPr>
              <a:t>Example of using the DNS Service</a:t>
            </a:r>
          </a:p>
        </p:txBody>
      </p:sp>
    </p:spTree>
    <p:extLst>
      <p:ext uri="{BB962C8B-B14F-4D97-AF65-F5344CB8AC3E}">
        <p14:creationId xmlns:p14="http://schemas.microsoft.com/office/powerpoint/2010/main" val="276313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FD803005-6189-475F-9DD8-0A0B8A990CA9}"/>
              </a:ext>
            </a:extLst>
          </p:cNvPr>
          <p:cNvSpPr/>
          <p:nvPr/>
        </p:nvSpPr>
        <p:spPr>
          <a:xfrm>
            <a:off x="2601747" y="277401"/>
            <a:ext cx="4094391"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Name Space</a:t>
            </a:r>
          </a:p>
        </p:txBody>
      </p:sp>
      <p:sp>
        <p:nvSpPr>
          <p:cNvPr id="4" name="Rectangle 3">
            <a:extLst>
              <a:ext uri="{FF2B5EF4-FFF2-40B4-BE49-F238E27FC236}">
                <a16:creationId xmlns="" xmlns:a16="http://schemas.microsoft.com/office/drawing/2014/main" id="{2FF3FC2F-C9FD-498E-AD62-CA57FDF4378A}"/>
              </a:ext>
            </a:extLst>
          </p:cNvPr>
          <p:cNvSpPr/>
          <p:nvPr/>
        </p:nvSpPr>
        <p:spPr>
          <a:xfrm>
            <a:off x="429089" y="1458132"/>
            <a:ext cx="9229815" cy="2246769"/>
          </a:xfrm>
          <a:prstGeom prst="rect">
            <a:avLst/>
          </a:prstGeom>
        </p:spPr>
        <p:txBody>
          <a:bodyPr wrap="square">
            <a:spAutoFit/>
          </a:bodyPr>
          <a:lstStyle/>
          <a:p>
            <a:pPr algn="just"/>
            <a:r>
              <a:rPr lang="en-US" altLang="en-US" sz="2800" dirty="0">
                <a:effectLst>
                  <a:outerShdw blurRad="38100" dist="38100" dir="2700000" algn="tl">
                    <a:srgbClr val="C0C0C0"/>
                  </a:outerShdw>
                </a:effectLst>
                <a:latin typeface="Trebuchet MS (Headings)"/>
                <a:cs typeface="Times New Roman" panose="02020603050405020304" pitchFamily="18" charset="0"/>
              </a:rPr>
              <a:t>To be unambiguous, the names assigned to machines must be carefully selected from a name space with complete control over the binding between the names and IP addresses i.e. names must be unique because the addresses are unique.</a:t>
            </a:r>
          </a:p>
        </p:txBody>
      </p:sp>
      <p:sp>
        <p:nvSpPr>
          <p:cNvPr id="6" name="Rectangle 5">
            <a:extLst>
              <a:ext uri="{FF2B5EF4-FFF2-40B4-BE49-F238E27FC236}">
                <a16:creationId xmlns="" xmlns:a16="http://schemas.microsoft.com/office/drawing/2014/main" id="{FA7D236E-8827-46B5-A167-4B4EF856729B}"/>
              </a:ext>
            </a:extLst>
          </p:cNvPr>
          <p:cNvSpPr/>
          <p:nvPr/>
        </p:nvSpPr>
        <p:spPr>
          <a:xfrm>
            <a:off x="3097876" y="3962302"/>
            <a:ext cx="3102131"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Organization</a:t>
            </a:r>
          </a:p>
        </p:txBody>
      </p:sp>
      <p:cxnSp>
        <p:nvCxnSpPr>
          <p:cNvPr id="8" name="Straight Arrow Connector 7">
            <a:extLst>
              <a:ext uri="{FF2B5EF4-FFF2-40B4-BE49-F238E27FC236}">
                <a16:creationId xmlns="" xmlns:a16="http://schemas.microsoft.com/office/drawing/2014/main" id="{CC615766-7E65-4B38-8D9B-2A37CF4B804C}"/>
              </a:ext>
            </a:extLst>
          </p:cNvPr>
          <p:cNvCxnSpPr>
            <a:cxnSpLocks/>
          </p:cNvCxnSpPr>
          <p:nvPr/>
        </p:nvCxnSpPr>
        <p:spPr>
          <a:xfrm flipH="1">
            <a:off x="3595456" y="4670188"/>
            <a:ext cx="754605" cy="7807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 xmlns:a16="http://schemas.microsoft.com/office/drawing/2014/main" id="{2BA78DD1-7ED0-43B6-A3ED-E9E55711EA4E}"/>
              </a:ext>
            </a:extLst>
          </p:cNvPr>
          <p:cNvCxnSpPr>
            <a:cxnSpLocks/>
          </p:cNvCxnSpPr>
          <p:nvPr/>
        </p:nvCxnSpPr>
        <p:spPr>
          <a:xfrm>
            <a:off x="4465468" y="4670188"/>
            <a:ext cx="941033" cy="7807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 xmlns:a16="http://schemas.microsoft.com/office/drawing/2014/main" id="{E2E67F51-8B4C-488A-B46C-2624483E5384}"/>
              </a:ext>
            </a:extLst>
          </p:cNvPr>
          <p:cNvSpPr txBox="1"/>
          <p:nvPr/>
        </p:nvSpPr>
        <p:spPr>
          <a:xfrm>
            <a:off x="2778711" y="5655076"/>
            <a:ext cx="2352029" cy="707886"/>
          </a:xfrm>
          <a:prstGeom prst="rect">
            <a:avLst/>
          </a:prstGeom>
          <a:noFill/>
        </p:spPr>
        <p:txBody>
          <a:bodyPr wrap="square" rtlCol="0">
            <a:spAutoFit/>
          </a:bodyPr>
          <a:lstStyle/>
          <a:p>
            <a:r>
              <a:rPr lang="en-IN" sz="2000" i="1" dirty="0">
                <a:latin typeface="Times New Roman" panose="02020603050405020304" pitchFamily="18" charset="0"/>
                <a:cs typeface="Times New Roman" panose="02020603050405020304" pitchFamily="18" charset="0"/>
              </a:rPr>
              <a:t>FLAT </a:t>
            </a:r>
          </a:p>
          <a:p>
            <a:r>
              <a:rPr lang="en-IN" sz="2000" i="1" dirty="0">
                <a:latin typeface="Times New Roman" panose="02020603050405020304" pitchFamily="18" charset="0"/>
                <a:cs typeface="Times New Roman" panose="02020603050405020304" pitchFamily="18" charset="0"/>
              </a:rPr>
              <a:t>NAMESPACE</a:t>
            </a:r>
          </a:p>
        </p:txBody>
      </p:sp>
      <p:sp>
        <p:nvSpPr>
          <p:cNvPr id="17" name="TextBox 16">
            <a:extLst>
              <a:ext uri="{FF2B5EF4-FFF2-40B4-BE49-F238E27FC236}">
                <a16:creationId xmlns="" xmlns:a16="http://schemas.microsoft.com/office/drawing/2014/main" id="{084E4AE5-29F0-4B19-BD2B-D080A0A8582C}"/>
              </a:ext>
            </a:extLst>
          </p:cNvPr>
          <p:cNvSpPr txBox="1"/>
          <p:nvPr/>
        </p:nvSpPr>
        <p:spPr>
          <a:xfrm>
            <a:off x="4935984" y="5646199"/>
            <a:ext cx="2166151" cy="707886"/>
          </a:xfrm>
          <a:prstGeom prst="rect">
            <a:avLst/>
          </a:prstGeom>
          <a:noFill/>
        </p:spPr>
        <p:txBody>
          <a:bodyPr wrap="square" rtlCol="0">
            <a:spAutoFit/>
          </a:bodyPr>
          <a:lstStyle/>
          <a:p>
            <a:r>
              <a:rPr lang="en-IN" sz="2000" i="1" dirty="0">
                <a:latin typeface="Times New Roman" panose="02020603050405020304" pitchFamily="18" charset="0"/>
                <a:cs typeface="Times New Roman" panose="02020603050405020304" pitchFamily="18" charset="0"/>
              </a:rPr>
              <a:t>HIERARCHICHAL</a:t>
            </a:r>
          </a:p>
          <a:p>
            <a:r>
              <a:rPr lang="en-IN" sz="2000" i="1" dirty="0">
                <a:latin typeface="Times New Roman" panose="02020603050405020304" pitchFamily="18" charset="0"/>
                <a:cs typeface="Times New Roman" panose="02020603050405020304" pitchFamily="18" charset="0"/>
              </a:rPr>
              <a:t>NAMESPACE</a:t>
            </a:r>
          </a:p>
        </p:txBody>
      </p:sp>
    </p:spTree>
    <p:extLst>
      <p:ext uri="{BB962C8B-B14F-4D97-AF65-F5344CB8AC3E}">
        <p14:creationId xmlns:p14="http://schemas.microsoft.com/office/powerpoint/2010/main" val="867891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984187-A478-4711-B7F9-D4E19F36C800}"/>
              </a:ext>
            </a:extLst>
          </p:cNvPr>
          <p:cNvSpPr>
            <a:spLocks noGrp="1"/>
          </p:cNvSpPr>
          <p:nvPr>
            <p:ph type="title"/>
          </p:nvPr>
        </p:nvSpPr>
        <p:spPr>
          <a:xfrm>
            <a:off x="393248" y="379148"/>
            <a:ext cx="8596668" cy="1320800"/>
          </a:xfrm>
        </p:spPr>
        <p:txBody>
          <a:bodyPr>
            <a:normAutofit/>
          </a:bodyPr>
          <a:lstStyle/>
          <a:p>
            <a:pPr algn="ctr"/>
            <a:r>
              <a:rPr lang="en-IN" sz="4800" b="1" dirty="0">
                <a:ln w="9525">
                  <a:solidFill>
                    <a:schemeClr val="bg1"/>
                  </a:solidFill>
                  <a:prstDash val="solid"/>
                </a:ln>
                <a:solidFill>
                  <a:schemeClr val="tx1"/>
                </a:solidFill>
                <a:effectLst>
                  <a:outerShdw blurRad="12700" dist="38100" dir="2700000" algn="tl" rotWithShape="0">
                    <a:schemeClr val="bg1">
                      <a:lumMod val="50000"/>
                    </a:schemeClr>
                  </a:outerShdw>
                </a:effectLst>
              </a:rPr>
              <a:t> Domain Name Space</a:t>
            </a:r>
          </a:p>
        </p:txBody>
      </p:sp>
      <p:pic>
        <p:nvPicPr>
          <p:cNvPr id="5" name="Picture 4" descr="Screen Clipping">
            <a:extLst>
              <a:ext uri="{FF2B5EF4-FFF2-40B4-BE49-F238E27FC236}">
                <a16:creationId xmlns="" xmlns:a16="http://schemas.microsoft.com/office/drawing/2014/main" id="{92B14356-B95D-4B2F-9F4A-35B69FE4ED8D}"/>
              </a:ext>
            </a:extLst>
          </p:cNvPr>
          <p:cNvPicPr>
            <a:picLocks noChangeAspect="1"/>
          </p:cNvPicPr>
          <p:nvPr/>
        </p:nvPicPr>
        <p:blipFill>
          <a:blip r:embed="rId2"/>
          <a:stretch>
            <a:fillRect/>
          </a:stretch>
        </p:blipFill>
        <p:spPr>
          <a:xfrm>
            <a:off x="1174647" y="2520668"/>
            <a:ext cx="7033870" cy="3756986"/>
          </a:xfrm>
          <a:prstGeom prst="rect">
            <a:avLst/>
          </a:prstGeom>
        </p:spPr>
      </p:pic>
      <p:sp>
        <p:nvSpPr>
          <p:cNvPr id="6" name="TextBox 5">
            <a:extLst>
              <a:ext uri="{FF2B5EF4-FFF2-40B4-BE49-F238E27FC236}">
                <a16:creationId xmlns="" xmlns:a16="http://schemas.microsoft.com/office/drawing/2014/main" id="{55FEC66B-8281-4AE1-810E-C9B18FC00D5F}"/>
              </a:ext>
            </a:extLst>
          </p:cNvPr>
          <p:cNvSpPr txBox="1"/>
          <p:nvPr/>
        </p:nvSpPr>
        <p:spPr>
          <a:xfrm>
            <a:off x="4092605" y="2476117"/>
            <a:ext cx="754602" cy="369332"/>
          </a:xfrm>
          <a:prstGeom prst="rect">
            <a:avLst/>
          </a:prstGeom>
          <a:noFill/>
        </p:spPr>
        <p:txBody>
          <a:bodyPr wrap="square" rtlCol="0">
            <a:spAutoFit/>
          </a:bodyPr>
          <a:lstStyle/>
          <a:p>
            <a:r>
              <a:rPr lang="en-IN" dirty="0"/>
              <a:t>Root</a:t>
            </a:r>
          </a:p>
        </p:txBody>
      </p:sp>
      <p:pic>
        <p:nvPicPr>
          <p:cNvPr id="9" name="Picture 8" descr="Screen Clipping">
            <a:extLst>
              <a:ext uri="{FF2B5EF4-FFF2-40B4-BE49-F238E27FC236}">
                <a16:creationId xmlns="" xmlns:a16="http://schemas.microsoft.com/office/drawing/2014/main" id="{0822FF48-B78B-4994-9C0A-88E80690B0E2}"/>
              </a:ext>
            </a:extLst>
          </p:cNvPr>
          <p:cNvPicPr>
            <a:picLocks noChangeAspect="1"/>
          </p:cNvPicPr>
          <p:nvPr/>
        </p:nvPicPr>
        <p:blipFill>
          <a:blip r:embed="rId3"/>
          <a:stretch>
            <a:fillRect/>
          </a:stretch>
        </p:blipFill>
        <p:spPr>
          <a:xfrm>
            <a:off x="2969313" y="6041413"/>
            <a:ext cx="3444538" cy="472481"/>
          </a:xfrm>
          <a:prstGeom prst="rect">
            <a:avLst/>
          </a:prstGeom>
        </p:spPr>
      </p:pic>
      <p:sp>
        <p:nvSpPr>
          <p:cNvPr id="10" name="TextBox 9">
            <a:extLst>
              <a:ext uri="{FF2B5EF4-FFF2-40B4-BE49-F238E27FC236}">
                <a16:creationId xmlns="" xmlns:a16="http://schemas.microsoft.com/office/drawing/2014/main" id="{26AE15C7-5DAD-4DD6-B706-F01BB38D07B2}"/>
              </a:ext>
            </a:extLst>
          </p:cNvPr>
          <p:cNvSpPr txBox="1"/>
          <p:nvPr/>
        </p:nvSpPr>
        <p:spPr>
          <a:xfrm>
            <a:off x="236838" y="1275788"/>
            <a:ext cx="9359922" cy="1200329"/>
          </a:xfrm>
          <a:prstGeom prst="rect">
            <a:avLst/>
          </a:prstGeom>
          <a:noFill/>
        </p:spPr>
        <p:txBody>
          <a:bodyPr wrap="square" rtlCol="0">
            <a:spAutoFit/>
          </a:bodyPr>
          <a:lstStyle/>
          <a:p>
            <a:r>
              <a:rPr lang="en-IN" dirty="0"/>
              <a:t>To have a hierarchical name space, a domain name space was designed. In this design the names are defined in an inverted-tree structure with the root at the top. The tree can have only 128 levels: level 0 (root) to level 127.</a:t>
            </a:r>
          </a:p>
          <a:p>
            <a:endParaRPr lang="en-IN" dirty="0"/>
          </a:p>
        </p:txBody>
      </p:sp>
    </p:spTree>
    <p:extLst>
      <p:ext uri="{BB962C8B-B14F-4D97-AF65-F5344CB8AC3E}">
        <p14:creationId xmlns:p14="http://schemas.microsoft.com/office/powerpoint/2010/main" val="1250101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527203CA-7C06-44E2-B9BD-20D22A166CD9}"/>
              </a:ext>
            </a:extLst>
          </p:cNvPr>
          <p:cNvSpPr/>
          <p:nvPr/>
        </p:nvSpPr>
        <p:spPr>
          <a:xfrm>
            <a:off x="322531" y="135358"/>
            <a:ext cx="1745991" cy="830997"/>
          </a:xfrm>
          <a:prstGeom prst="rect">
            <a:avLst/>
          </a:prstGeom>
          <a:noFill/>
        </p:spPr>
        <p:txBody>
          <a:bodyPr wrap="none" lIns="91440" tIns="45720" rIns="91440" bIns="45720">
            <a:spAutoFit/>
          </a:bodyPr>
          <a:lstStyle/>
          <a:p>
            <a:pPr algn="ctr"/>
            <a:r>
              <a:rPr lang="en-US" sz="4800" b="1" cap="none" spc="0" dirty="0">
                <a:ln w="0"/>
                <a:solidFill>
                  <a:schemeClr val="tx1"/>
                </a:solidFill>
                <a:effectLst>
                  <a:outerShdw blurRad="38100" dist="19050" dir="2700000" algn="tl" rotWithShape="0">
                    <a:schemeClr val="dk1">
                      <a:alpha val="40000"/>
                    </a:schemeClr>
                  </a:outerShdw>
                </a:effectLst>
              </a:rPr>
              <a:t>Label</a:t>
            </a:r>
          </a:p>
        </p:txBody>
      </p:sp>
      <p:sp>
        <p:nvSpPr>
          <p:cNvPr id="5" name="Rectangle 4">
            <a:extLst>
              <a:ext uri="{FF2B5EF4-FFF2-40B4-BE49-F238E27FC236}">
                <a16:creationId xmlns="" xmlns:a16="http://schemas.microsoft.com/office/drawing/2014/main" id="{2EF58C1A-DE9B-4659-BFEB-4F546B2757BF}"/>
              </a:ext>
            </a:extLst>
          </p:cNvPr>
          <p:cNvSpPr/>
          <p:nvPr/>
        </p:nvSpPr>
        <p:spPr>
          <a:xfrm>
            <a:off x="261617" y="2474651"/>
            <a:ext cx="4142481" cy="830997"/>
          </a:xfrm>
          <a:prstGeom prst="rect">
            <a:avLst/>
          </a:prstGeom>
          <a:noFill/>
        </p:spPr>
        <p:txBody>
          <a:bodyPr wrap="none" lIns="91440" tIns="45720" rIns="91440" bIns="45720">
            <a:spAutoFit/>
          </a:bodyPr>
          <a:lstStyle/>
          <a:p>
            <a:pPr algn="ctr"/>
            <a:r>
              <a:rPr lang="en-US" sz="4800" b="1" cap="none" spc="0" dirty="0">
                <a:ln w="0"/>
                <a:solidFill>
                  <a:schemeClr val="tx1"/>
                </a:solidFill>
                <a:effectLst>
                  <a:outerShdw blurRad="38100" dist="19050" dir="2700000" algn="tl" rotWithShape="0">
                    <a:schemeClr val="dk1">
                      <a:alpha val="40000"/>
                    </a:schemeClr>
                  </a:outerShdw>
                </a:effectLst>
              </a:rPr>
              <a:t>Domain Name</a:t>
            </a:r>
          </a:p>
        </p:txBody>
      </p:sp>
      <p:sp>
        <p:nvSpPr>
          <p:cNvPr id="6" name="Rectangle 5">
            <a:extLst>
              <a:ext uri="{FF2B5EF4-FFF2-40B4-BE49-F238E27FC236}">
                <a16:creationId xmlns="" xmlns:a16="http://schemas.microsoft.com/office/drawing/2014/main" id="{80F640AD-B198-46E6-8BD0-E401BD8E5E1B}"/>
              </a:ext>
            </a:extLst>
          </p:cNvPr>
          <p:cNvSpPr/>
          <p:nvPr/>
        </p:nvSpPr>
        <p:spPr>
          <a:xfrm>
            <a:off x="261617" y="4412202"/>
            <a:ext cx="2334293" cy="830997"/>
          </a:xfrm>
          <a:prstGeom prst="rect">
            <a:avLst/>
          </a:prstGeom>
          <a:noFill/>
        </p:spPr>
        <p:txBody>
          <a:bodyPr wrap="none" lIns="91440" tIns="45720" rIns="91440" bIns="45720">
            <a:spAutoFit/>
          </a:bodyPr>
          <a:lstStyle/>
          <a:p>
            <a:pPr algn="ctr"/>
            <a:r>
              <a:rPr lang="en-US" sz="4800" b="1" cap="none" spc="0" dirty="0">
                <a:ln w="0"/>
                <a:solidFill>
                  <a:schemeClr val="tx1"/>
                </a:solidFill>
                <a:effectLst>
                  <a:outerShdw blurRad="38100" dist="19050" dir="2700000" algn="tl" rotWithShape="0">
                    <a:schemeClr val="dk1">
                      <a:alpha val="40000"/>
                    </a:schemeClr>
                  </a:outerShdw>
                </a:effectLst>
              </a:rPr>
              <a:t>Domain</a:t>
            </a:r>
          </a:p>
        </p:txBody>
      </p:sp>
      <p:sp>
        <p:nvSpPr>
          <p:cNvPr id="7" name="TextBox 6">
            <a:extLst>
              <a:ext uri="{FF2B5EF4-FFF2-40B4-BE49-F238E27FC236}">
                <a16:creationId xmlns="" xmlns:a16="http://schemas.microsoft.com/office/drawing/2014/main" id="{00652C9D-5D40-4AD9-A1E9-0B50F6AAB872}"/>
              </a:ext>
            </a:extLst>
          </p:cNvPr>
          <p:cNvSpPr txBox="1"/>
          <p:nvPr/>
        </p:nvSpPr>
        <p:spPr>
          <a:xfrm>
            <a:off x="261617" y="1165193"/>
            <a:ext cx="8540319" cy="1200329"/>
          </a:xfrm>
          <a:prstGeom prst="rect">
            <a:avLst/>
          </a:prstGeom>
          <a:noFill/>
        </p:spPr>
        <p:txBody>
          <a:bodyPr wrap="square" rtlCol="0">
            <a:spAutoFit/>
          </a:bodyPr>
          <a:lstStyle/>
          <a:p>
            <a:r>
              <a:rPr lang="en-IN" sz="2400" dirty="0"/>
              <a:t>Each node in the tree has a label , which is a string with a maximum of 63 characters. The root label is a null string (empty string).</a:t>
            </a:r>
          </a:p>
        </p:txBody>
      </p:sp>
      <p:sp>
        <p:nvSpPr>
          <p:cNvPr id="8" name="TextBox 7">
            <a:extLst>
              <a:ext uri="{FF2B5EF4-FFF2-40B4-BE49-F238E27FC236}">
                <a16:creationId xmlns="" xmlns:a16="http://schemas.microsoft.com/office/drawing/2014/main" id="{E302231E-C59A-4203-BC3A-6B244A13D4F1}"/>
              </a:ext>
            </a:extLst>
          </p:cNvPr>
          <p:cNvSpPr txBox="1"/>
          <p:nvPr/>
        </p:nvSpPr>
        <p:spPr>
          <a:xfrm>
            <a:off x="261618" y="3426781"/>
            <a:ext cx="9459432" cy="830997"/>
          </a:xfrm>
          <a:prstGeom prst="rect">
            <a:avLst/>
          </a:prstGeom>
          <a:noFill/>
        </p:spPr>
        <p:txBody>
          <a:bodyPr wrap="square" rtlCol="0">
            <a:spAutoFit/>
          </a:bodyPr>
          <a:lstStyle/>
          <a:p>
            <a:r>
              <a:rPr lang="en-IN" sz="2400" dirty="0"/>
              <a:t>Each node in the tree has a domain name . A full domain name is a sequence of labels separated by dots(.)</a:t>
            </a:r>
          </a:p>
        </p:txBody>
      </p:sp>
      <p:sp>
        <p:nvSpPr>
          <p:cNvPr id="9" name="TextBox 8">
            <a:extLst>
              <a:ext uri="{FF2B5EF4-FFF2-40B4-BE49-F238E27FC236}">
                <a16:creationId xmlns="" xmlns:a16="http://schemas.microsoft.com/office/drawing/2014/main" id="{B2953740-CFAF-4E21-953D-0CE743497242}"/>
              </a:ext>
            </a:extLst>
          </p:cNvPr>
          <p:cNvSpPr txBox="1"/>
          <p:nvPr/>
        </p:nvSpPr>
        <p:spPr>
          <a:xfrm>
            <a:off x="426129" y="5397623"/>
            <a:ext cx="8167456" cy="1200329"/>
          </a:xfrm>
          <a:prstGeom prst="rect">
            <a:avLst/>
          </a:prstGeom>
          <a:noFill/>
        </p:spPr>
        <p:txBody>
          <a:bodyPr wrap="square" rtlCol="0">
            <a:spAutoFit/>
          </a:bodyPr>
          <a:lstStyle/>
          <a:p>
            <a:r>
              <a:rPr lang="en-IN" sz="2400" dirty="0"/>
              <a:t>A domain is a subtree of the domain name space . The name of the domain is the name of the node at the top of the subtree.</a:t>
            </a:r>
          </a:p>
        </p:txBody>
      </p:sp>
    </p:spTree>
    <p:extLst>
      <p:ext uri="{BB962C8B-B14F-4D97-AF65-F5344CB8AC3E}">
        <p14:creationId xmlns:p14="http://schemas.microsoft.com/office/powerpoint/2010/main" val="1560261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18B41146-18F3-4485-917D-7F6229C34D5B}"/>
              </a:ext>
            </a:extLst>
          </p:cNvPr>
          <p:cNvSpPr/>
          <p:nvPr/>
        </p:nvSpPr>
        <p:spPr>
          <a:xfrm>
            <a:off x="614265" y="321789"/>
            <a:ext cx="8371202"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Distribution of Namespace</a:t>
            </a:r>
          </a:p>
        </p:txBody>
      </p:sp>
      <p:pic>
        <p:nvPicPr>
          <p:cNvPr id="5" name="Picture 6">
            <a:extLst>
              <a:ext uri="{FF2B5EF4-FFF2-40B4-BE49-F238E27FC236}">
                <a16:creationId xmlns="" xmlns:a16="http://schemas.microsoft.com/office/drawing/2014/main" id="{202F6070-4AA2-4766-837A-7ECF94DE03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7026" y="1702293"/>
            <a:ext cx="6380162"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5380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a:extLst>
              <a:ext uri="{FF2B5EF4-FFF2-40B4-BE49-F238E27FC236}">
                <a16:creationId xmlns="" xmlns:a16="http://schemas.microsoft.com/office/drawing/2014/main" id="{5748F30B-E3DE-4B00-BDE5-6F173DA7E7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8675" y="1765177"/>
            <a:ext cx="6453187"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descr="Screen Clipping">
            <a:extLst>
              <a:ext uri="{FF2B5EF4-FFF2-40B4-BE49-F238E27FC236}">
                <a16:creationId xmlns="" xmlns:a16="http://schemas.microsoft.com/office/drawing/2014/main" id="{DA1016A2-C5D6-4D76-AF93-E1709A7FAD75}"/>
              </a:ext>
            </a:extLst>
          </p:cNvPr>
          <p:cNvPicPr>
            <a:picLocks noChangeAspect="1"/>
          </p:cNvPicPr>
          <p:nvPr/>
        </p:nvPicPr>
        <p:blipFill>
          <a:blip r:embed="rId3"/>
          <a:stretch>
            <a:fillRect/>
          </a:stretch>
        </p:blipFill>
        <p:spPr>
          <a:xfrm>
            <a:off x="1064402" y="824934"/>
            <a:ext cx="3037081" cy="638368"/>
          </a:xfrm>
          <a:prstGeom prst="rect">
            <a:avLst/>
          </a:prstGeom>
        </p:spPr>
      </p:pic>
    </p:spTree>
    <p:extLst>
      <p:ext uri="{BB962C8B-B14F-4D97-AF65-F5344CB8AC3E}">
        <p14:creationId xmlns:p14="http://schemas.microsoft.com/office/powerpoint/2010/main" val="368982903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83</TotalTime>
  <Words>608</Words>
  <Application>Microsoft Office PowerPoint</Application>
  <PresentationFormat>Custom</PresentationFormat>
  <Paragraphs>50</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Facet</vt:lpstr>
      <vt:lpstr>DOMAIN NAME SYSTEM (DNS)</vt:lpstr>
      <vt:lpstr>PowerPoint Presentation</vt:lpstr>
      <vt:lpstr>PowerPoint Presentation</vt:lpstr>
      <vt:lpstr>PowerPoint Presentation</vt:lpstr>
      <vt:lpstr>PowerPoint Presentation</vt:lpstr>
      <vt:lpstr> Domain Name Space</vt:lpstr>
      <vt:lpstr>PowerPoint Presentation</vt:lpstr>
      <vt:lpstr>PowerPoint Presentation</vt:lpstr>
      <vt:lpstr>PowerPoint Presentation</vt:lpstr>
      <vt:lpstr>PowerPoint Presentation</vt:lpstr>
      <vt:lpstr>RESOLUTION</vt:lpstr>
      <vt:lpstr>Recursive Resolution</vt:lpstr>
      <vt:lpstr>Iterative Resolution</vt:lpstr>
      <vt:lpstr>Contrasting Iterative and Recursive Resolution</vt:lpstr>
      <vt:lpstr>PowerPoint Presentation</vt:lpstr>
      <vt:lpstr>DNS Cache</vt:lpstr>
      <vt:lpstr>PowerPoint Presentation</vt:lpstr>
      <vt:lpstr>Purpose of DNS Cache</vt:lpstr>
      <vt:lpstr>How a DNS Cache Works </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 NAME SYSTEM(DNS)</dc:title>
  <dc:creator>Ekta Gupta</dc:creator>
  <cp:lastModifiedBy>SHILPA</cp:lastModifiedBy>
  <cp:revision>28</cp:revision>
  <dcterms:created xsi:type="dcterms:W3CDTF">2017-10-24T15:54:00Z</dcterms:created>
  <dcterms:modified xsi:type="dcterms:W3CDTF">2018-10-17T06:10:51Z</dcterms:modified>
</cp:coreProperties>
</file>