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6" r:id="rId6"/>
    <p:sldId id="277" r:id="rId7"/>
    <p:sldId id="278" r:id="rId8"/>
    <p:sldId id="279" r:id="rId9"/>
    <p:sldId id="286" r:id="rId10"/>
    <p:sldId id="287" r:id="rId11"/>
    <p:sldId id="289" r:id="rId12"/>
    <p:sldId id="290" r:id="rId13"/>
    <p:sldId id="291"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B59"/>
    <a:srgbClr val="C480A7"/>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15106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62107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5947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50901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04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Customer Churn Analysis</a:t>
            </a:r>
            <a:br>
              <a:rPr lang="en-US" dirty="0">
                <a:solidFill>
                  <a:schemeClr val="bg1"/>
                </a:solidFill>
              </a:rPr>
            </a:br>
            <a:r>
              <a:rPr lang="en-US" sz="4000" dirty="0">
                <a:solidFill>
                  <a:srgbClr val="C480A7"/>
                </a:solidFill>
              </a:rPr>
              <a:t>Presentation</a:t>
            </a:r>
            <a:endParaRPr lang="en-US" dirty="0">
              <a:solidFill>
                <a:srgbClr val="C480A7"/>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rgbClr val="C480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480A7"/>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2333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b="1" dirty="0">
                <a:solidFill>
                  <a:schemeClr val="tx1">
                    <a:lumMod val="75000"/>
                    <a:lumOff val="25000"/>
                  </a:schemeClr>
                </a:solidFill>
              </a:rPr>
              <a:t>REPORTS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2FC4A5C-64F1-5B45-2A95-C703908BFE0A}"/>
              </a:ext>
            </a:extLst>
          </p:cNvPr>
          <p:cNvPicPr>
            <a:picLocks noChangeAspect="1"/>
          </p:cNvPicPr>
          <p:nvPr/>
        </p:nvPicPr>
        <p:blipFill>
          <a:blip r:embed="rId3"/>
          <a:stretch>
            <a:fillRect/>
          </a:stretch>
        </p:blipFill>
        <p:spPr>
          <a:xfrm>
            <a:off x="1096847" y="1113830"/>
            <a:ext cx="9998306" cy="5471634"/>
          </a:xfrm>
          <a:prstGeom prst="rect">
            <a:avLst/>
          </a:prstGeom>
        </p:spPr>
      </p:pic>
    </p:spTree>
    <p:extLst>
      <p:ext uri="{BB962C8B-B14F-4D97-AF65-F5344CB8AC3E}">
        <p14:creationId xmlns:p14="http://schemas.microsoft.com/office/powerpoint/2010/main" val="356787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2023188" y="2811547"/>
            <a:ext cx="8145624" cy="966072"/>
          </a:xfrm>
          <a:prstGeom prst="roundRect">
            <a:avLst>
              <a:gd name="adj" fmla="val 50000"/>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last Financial Year, Capstone bank observed customer churn, for which management hired some analytical specialists to find solutions.</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086225" y="1637601"/>
            <a:ext cx="3660775" cy="740997"/>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STATEMENT</a:t>
            </a:r>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Rounded Corners 1">
            <a:extLst>
              <a:ext uri="{FF2B5EF4-FFF2-40B4-BE49-F238E27FC236}">
                <a16:creationId xmlns:a16="http://schemas.microsoft.com/office/drawing/2014/main" id="{90B99827-1C10-2CED-DAD7-068ACBD4CCBE}"/>
              </a:ext>
              <a:ext uri="{C183D7F6-B498-43B3-948B-1728B52AA6E4}">
                <adec:decorative xmlns:adec="http://schemas.microsoft.com/office/drawing/2017/decorative" val="1"/>
              </a:ext>
            </a:extLst>
          </p:cNvPr>
          <p:cNvSpPr/>
          <p:nvPr/>
        </p:nvSpPr>
        <p:spPr>
          <a:xfrm>
            <a:off x="2043112" y="4336583"/>
            <a:ext cx="8145624" cy="966071"/>
          </a:xfrm>
          <a:prstGeom prst="roundRect">
            <a:avLst>
              <a:gd name="adj" fmla="val 50000"/>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Their aim is to reduce the customer churn, improves the service delivery and enhance customer satisfaction. </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165772" y="3186537"/>
            <a:ext cx="4336142" cy="2044685"/>
          </a:xfrm>
          <a:prstGeom prst="trapezoid">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770321" y="3186538"/>
            <a:ext cx="4336142" cy="2044685"/>
          </a:xfrm>
          <a:prstGeom prst="trapezoid">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162785" y="3186537"/>
            <a:ext cx="4336142" cy="2044685"/>
          </a:xfrm>
          <a:prstGeom prst="trapezoid">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511009" y="2897113"/>
            <a:ext cx="1645668" cy="2954655"/>
          </a:xfrm>
          <a:prstGeom prst="rect">
            <a:avLst/>
          </a:prstGeom>
        </p:spPr>
        <p:txBody>
          <a:bodyPr wrap="square" lIns="0" tIns="0" rIns="0" bIns="0">
            <a:spAutoFit/>
          </a:bodyPr>
          <a:lstStyle/>
          <a:p>
            <a:pPr algn="ctr"/>
            <a:r>
              <a:rPr lang="en-US" sz="2400" b="1" dirty="0">
                <a:solidFill>
                  <a:schemeClr val="bg1"/>
                </a:solidFill>
              </a:rPr>
              <a:t>IDENTIFY LOCATIONS</a:t>
            </a:r>
          </a:p>
          <a:p>
            <a:pPr algn="ctr"/>
            <a:r>
              <a:rPr lang="en-US" sz="2400" b="1" dirty="0">
                <a:solidFill>
                  <a:schemeClr val="bg1"/>
                </a:solidFill>
              </a:rPr>
              <a:t>AND GENDER WHERE CHURN RATE IS MORE</a:t>
            </a:r>
          </a:p>
        </p:txBody>
      </p:sp>
      <p:sp>
        <p:nvSpPr>
          <p:cNvPr id="48" name="Rectangle 47">
            <a:extLst>
              <a:ext uri="{FF2B5EF4-FFF2-40B4-BE49-F238E27FC236}">
                <a16:creationId xmlns:a16="http://schemas.microsoft.com/office/drawing/2014/main" id="{FA4D735A-8F75-4E2A-8F1A-CC303B0718BA}"/>
              </a:ext>
            </a:extLst>
          </p:cNvPr>
          <p:cNvSpPr/>
          <p:nvPr/>
        </p:nvSpPr>
        <p:spPr>
          <a:xfrm>
            <a:off x="5085184" y="2897113"/>
            <a:ext cx="1818730" cy="2585323"/>
          </a:xfrm>
          <a:prstGeom prst="rect">
            <a:avLst/>
          </a:prstGeom>
        </p:spPr>
        <p:txBody>
          <a:bodyPr wrap="square" lIns="0" tIns="0" rIns="0" bIns="0">
            <a:spAutoFit/>
          </a:bodyPr>
          <a:lstStyle/>
          <a:p>
            <a:pPr algn="ctr"/>
            <a:r>
              <a:rPr lang="en-US" sz="2400" b="1" dirty="0">
                <a:solidFill>
                  <a:schemeClr val="bg1"/>
                </a:solidFill>
              </a:rPr>
              <a:t>ANALYZING THE CUSTOMER SEGMENTS FOR POTENTIAL CHURN</a:t>
            </a:r>
          </a:p>
        </p:txBody>
      </p:sp>
      <p:sp>
        <p:nvSpPr>
          <p:cNvPr id="49" name="Rectangle 48">
            <a:extLst>
              <a:ext uri="{FF2B5EF4-FFF2-40B4-BE49-F238E27FC236}">
                <a16:creationId xmlns:a16="http://schemas.microsoft.com/office/drawing/2014/main" id="{54AB9282-0505-49EB-AABF-998083225E3A}"/>
              </a:ext>
            </a:extLst>
          </p:cNvPr>
          <p:cNvSpPr/>
          <p:nvPr/>
        </p:nvSpPr>
        <p:spPr>
          <a:xfrm>
            <a:off x="7427167" y="2886560"/>
            <a:ext cx="1800809" cy="2215991"/>
          </a:xfrm>
          <a:prstGeom prst="rect">
            <a:avLst/>
          </a:prstGeom>
        </p:spPr>
        <p:txBody>
          <a:bodyPr wrap="square" lIns="0" tIns="0" rIns="0" bIns="0">
            <a:spAutoFit/>
          </a:bodyPr>
          <a:lstStyle/>
          <a:p>
            <a:pPr algn="ctr"/>
            <a:r>
              <a:rPr lang="en-US" sz="2400" b="1" dirty="0">
                <a:solidFill>
                  <a:schemeClr val="bg1"/>
                </a:solidFill>
              </a:rPr>
              <a:t>PROPOSE MEASURES</a:t>
            </a:r>
          </a:p>
          <a:p>
            <a:pPr algn="ctr"/>
            <a:r>
              <a:rPr lang="en-US" sz="2400" b="1" dirty="0">
                <a:solidFill>
                  <a:schemeClr val="bg1"/>
                </a:solidFill>
              </a:rPr>
              <a:t>TO RETAIN  CUSTOMERS FROM CHURN</a:t>
            </a:r>
          </a:p>
        </p:txBody>
      </p:sp>
      <p:sp>
        <p:nvSpPr>
          <p:cNvPr id="3" name="Rectangle: Rounded Corners 2">
            <a:extLst>
              <a:ext uri="{FF2B5EF4-FFF2-40B4-BE49-F238E27FC236}">
                <a16:creationId xmlns:a16="http://schemas.microsoft.com/office/drawing/2014/main" id="{DAD1A59B-2435-1F30-70D0-F94753465226}"/>
              </a:ext>
              <a:ext uri="{C183D7F6-B498-43B3-948B-1728B52AA6E4}">
                <adec:decorative xmlns:adec="http://schemas.microsoft.com/office/drawing/2017/decorative" val="1"/>
              </a:ext>
            </a:extLst>
          </p:cNvPr>
          <p:cNvSpPr/>
          <p:nvPr/>
        </p:nvSpPr>
        <p:spPr>
          <a:xfrm>
            <a:off x="4075445" y="911355"/>
            <a:ext cx="3660775" cy="740997"/>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OBJECTIVE</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endCxn id="42" idx="6"/>
          </p:cNvCxnSpPr>
          <p:nvPr/>
        </p:nvCxnSpPr>
        <p:spPr>
          <a:xfrm flipH="1">
            <a:off x="5696744" y="3722564"/>
            <a:ext cx="7693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p:cNvCxnSpPr>
          <p:nvPr/>
        </p:nvCxnSpPr>
        <p:spPr>
          <a:xfrm rot="10800000" flipV="1">
            <a:off x="6697905"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A89EC6-DDC2-3889-E8D7-E04F499261FB}"/>
              </a:ext>
            </a:extLst>
          </p:cNvPr>
          <p:cNvSpPr txBox="1"/>
          <p:nvPr/>
        </p:nvSpPr>
        <p:spPr>
          <a:xfrm>
            <a:off x="4349718" y="3373803"/>
            <a:ext cx="1142271" cy="707886"/>
          </a:xfrm>
          <a:prstGeom prst="rect">
            <a:avLst/>
          </a:prstGeom>
          <a:noFill/>
        </p:spPr>
        <p:txBody>
          <a:bodyPr wrap="square" rtlCol="0">
            <a:spAutoFit/>
          </a:bodyPr>
          <a:lstStyle/>
          <a:p>
            <a:r>
              <a:rPr lang="en-US" sz="2000" b="1" dirty="0"/>
              <a:t>    KEY METRICS</a:t>
            </a:r>
          </a:p>
        </p:txBody>
      </p:sp>
      <p:pic>
        <p:nvPicPr>
          <p:cNvPr id="15" name="Picture 14">
            <a:extLst>
              <a:ext uri="{FF2B5EF4-FFF2-40B4-BE49-F238E27FC236}">
                <a16:creationId xmlns:a16="http://schemas.microsoft.com/office/drawing/2014/main" id="{A4109357-04CF-2B52-0577-4667236906DD}"/>
              </a:ext>
            </a:extLst>
          </p:cNvPr>
          <p:cNvPicPr>
            <a:picLocks noChangeAspect="1"/>
          </p:cNvPicPr>
          <p:nvPr/>
        </p:nvPicPr>
        <p:blipFill>
          <a:blip r:embed="rId3"/>
          <a:stretch>
            <a:fillRect/>
          </a:stretch>
        </p:blipFill>
        <p:spPr>
          <a:xfrm>
            <a:off x="4086225" y="1128391"/>
            <a:ext cx="1579712" cy="1154761"/>
          </a:xfrm>
          <a:prstGeom prst="rect">
            <a:avLst/>
          </a:prstGeom>
        </p:spPr>
      </p:pic>
      <p:pic>
        <p:nvPicPr>
          <p:cNvPr id="20" name="Picture 19">
            <a:extLst>
              <a:ext uri="{FF2B5EF4-FFF2-40B4-BE49-F238E27FC236}">
                <a16:creationId xmlns:a16="http://schemas.microsoft.com/office/drawing/2014/main" id="{3224A038-A8FC-C5D3-E1ED-60B1C553B405}"/>
              </a:ext>
            </a:extLst>
          </p:cNvPr>
          <p:cNvPicPr>
            <a:picLocks noChangeAspect="1"/>
          </p:cNvPicPr>
          <p:nvPr/>
        </p:nvPicPr>
        <p:blipFill>
          <a:blip r:embed="rId4"/>
          <a:stretch>
            <a:fillRect/>
          </a:stretch>
        </p:blipFill>
        <p:spPr>
          <a:xfrm>
            <a:off x="6762280" y="3028805"/>
            <a:ext cx="1617386" cy="1182299"/>
          </a:xfrm>
          <a:prstGeom prst="rect">
            <a:avLst/>
          </a:prstGeom>
        </p:spPr>
      </p:pic>
      <p:pic>
        <p:nvPicPr>
          <p:cNvPr id="23" name="Picture 22">
            <a:extLst>
              <a:ext uri="{FF2B5EF4-FFF2-40B4-BE49-F238E27FC236}">
                <a16:creationId xmlns:a16="http://schemas.microsoft.com/office/drawing/2014/main" id="{D3E926AB-5A79-1FD4-8000-885937B10285}"/>
              </a:ext>
            </a:extLst>
          </p:cNvPr>
          <p:cNvPicPr>
            <a:picLocks noChangeAspect="1"/>
          </p:cNvPicPr>
          <p:nvPr/>
        </p:nvPicPr>
        <p:blipFill>
          <a:blip r:embed="rId5"/>
          <a:stretch>
            <a:fillRect/>
          </a:stretch>
        </p:blipFill>
        <p:spPr>
          <a:xfrm>
            <a:off x="6762280" y="1298495"/>
            <a:ext cx="1617386" cy="1117631"/>
          </a:xfrm>
          <a:prstGeom prst="rect">
            <a:avLst/>
          </a:prstGeom>
        </p:spPr>
      </p:pic>
      <p:pic>
        <p:nvPicPr>
          <p:cNvPr id="25" name="Picture 24">
            <a:extLst>
              <a:ext uri="{FF2B5EF4-FFF2-40B4-BE49-F238E27FC236}">
                <a16:creationId xmlns:a16="http://schemas.microsoft.com/office/drawing/2014/main" id="{D2A27DD6-E001-AE59-9AE9-5D8D9CB60ECF}"/>
              </a:ext>
            </a:extLst>
          </p:cNvPr>
          <p:cNvPicPr>
            <a:picLocks noChangeAspect="1"/>
          </p:cNvPicPr>
          <p:nvPr/>
        </p:nvPicPr>
        <p:blipFill>
          <a:blip r:embed="rId6"/>
          <a:stretch>
            <a:fillRect/>
          </a:stretch>
        </p:blipFill>
        <p:spPr>
          <a:xfrm>
            <a:off x="6762280" y="4677168"/>
            <a:ext cx="1630640" cy="1117630"/>
          </a:xfrm>
          <a:prstGeom prst="rect">
            <a:avLst/>
          </a:prstGeom>
        </p:spPr>
      </p:pic>
      <p:pic>
        <p:nvPicPr>
          <p:cNvPr id="27" name="Picture 26">
            <a:extLst>
              <a:ext uri="{FF2B5EF4-FFF2-40B4-BE49-F238E27FC236}">
                <a16:creationId xmlns:a16="http://schemas.microsoft.com/office/drawing/2014/main" id="{590431D7-6F07-D3AB-8678-4240DDC4A530}"/>
              </a:ext>
            </a:extLst>
          </p:cNvPr>
          <p:cNvPicPr>
            <a:picLocks noChangeAspect="1"/>
          </p:cNvPicPr>
          <p:nvPr/>
        </p:nvPicPr>
        <p:blipFill>
          <a:blip r:embed="rId7"/>
          <a:stretch>
            <a:fillRect/>
          </a:stretch>
        </p:blipFill>
        <p:spPr>
          <a:xfrm>
            <a:off x="1633742" y="4338735"/>
            <a:ext cx="1547831" cy="1057684"/>
          </a:xfrm>
          <a:prstGeom prst="rect">
            <a:avLst/>
          </a:prstGeom>
        </p:spPr>
      </p:pic>
      <p:cxnSp>
        <p:nvCxnSpPr>
          <p:cNvPr id="34" name="Straight Arrow Connector 33">
            <a:extLst>
              <a:ext uri="{FF2B5EF4-FFF2-40B4-BE49-F238E27FC236}">
                <a16:creationId xmlns:a16="http://schemas.microsoft.com/office/drawing/2014/main" id="{7D6CA8CC-2B25-31CC-6B8B-11946CBC0C5F}"/>
              </a:ext>
            </a:extLst>
          </p:cNvPr>
          <p:cNvCxnSpPr>
            <a:stCxn id="42" idx="0"/>
          </p:cNvCxnSpPr>
          <p:nvPr/>
        </p:nvCxnSpPr>
        <p:spPr>
          <a:xfrm flipH="1" flipV="1">
            <a:off x="4898571" y="2323322"/>
            <a:ext cx="4423" cy="605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FDE1F8EC-9D6A-3D88-30A3-2BBEABC5D504}"/>
              </a:ext>
            </a:extLst>
          </p:cNvPr>
          <p:cNvPicPr>
            <a:picLocks noChangeAspect="1"/>
          </p:cNvPicPr>
          <p:nvPr/>
        </p:nvPicPr>
        <p:blipFill>
          <a:blip r:embed="rId8"/>
          <a:stretch>
            <a:fillRect/>
          </a:stretch>
        </p:blipFill>
        <p:spPr>
          <a:xfrm>
            <a:off x="1605587" y="1994449"/>
            <a:ext cx="1513433" cy="1057683"/>
          </a:xfrm>
          <a:prstGeom prst="rect">
            <a:avLst/>
          </a:prstGeom>
        </p:spPr>
      </p:pic>
      <p:cxnSp>
        <p:nvCxnSpPr>
          <p:cNvPr id="38" name="Straight Arrow Connector 37">
            <a:extLst>
              <a:ext uri="{FF2B5EF4-FFF2-40B4-BE49-F238E27FC236}">
                <a16:creationId xmlns:a16="http://schemas.microsoft.com/office/drawing/2014/main" id="{4E2F705B-FC2C-103C-C26F-3B1C55901FDB}"/>
              </a:ext>
            </a:extLst>
          </p:cNvPr>
          <p:cNvCxnSpPr>
            <a:stCxn id="42" idx="4"/>
          </p:cNvCxnSpPr>
          <p:nvPr/>
        </p:nvCxnSpPr>
        <p:spPr>
          <a:xfrm flipH="1">
            <a:off x="4898571" y="4516314"/>
            <a:ext cx="4423" cy="708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02CD380A-7817-90D4-6C4C-CB9CD223B0C8}"/>
              </a:ext>
            </a:extLst>
          </p:cNvPr>
          <p:cNvPicPr>
            <a:picLocks noChangeAspect="1"/>
          </p:cNvPicPr>
          <p:nvPr/>
        </p:nvPicPr>
        <p:blipFill>
          <a:blip r:embed="rId9"/>
          <a:stretch>
            <a:fillRect/>
          </a:stretch>
        </p:blipFill>
        <p:spPr>
          <a:xfrm>
            <a:off x="4109244" y="5191097"/>
            <a:ext cx="1543407" cy="1057684"/>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163078" y="911355"/>
            <a:ext cx="5840963" cy="111338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IDENTIFY LOCATIONS</a:t>
            </a:r>
          </a:p>
          <a:p>
            <a:pPr algn="ctr"/>
            <a:r>
              <a:rPr lang="en-US" sz="2400" b="1" dirty="0">
                <a:solidFill>
                  <a:schemeClr val="bg1"/>
                </a:solidFill>
              </a:rPr>
              <a:t>AND GENDER WHERE CHURN RATE IS MORE</a:t>
            </a:r>
          </a:p>
        </p:txBody>
      </p:sp>
      <p:pic>
        <p:nvPicPr>
          <p:cNvPr id="3" name="Picture 2">
            <a:extLst>
              <a:ext uri="{FF2B5EF4-FFF2-40B4-BE49-F238E27FC236}">
                <a16:creationId xmlns:a16="http://schemas.microsoft.com/office/drawing/2014/main" id="{4ED5CB20-7C30-8A9D-944E-C3797E661CB9}"/>
              </a:ext>
            </a:extLst>
          </p:cNvPr>
          <p:cNvPicPr>
            <a:picLocks noChangeAspect="1"/>
          </p:cNvPicPr>
          <p:nvPr/>
        </p:nvPicPr>
        <p:blipFill>
          <a:blip r:embed="rId3"/>
          <a:stretch>
            <a:fillRect/>
          </a:stretch>
        </p:blipFill>
        <p:spPr>
          <a:xfrm>
            <a:off x="6400800" y="3660447"/>
            <a:ext cx="4058816" cy="2787476"/>
          </a:xfrm>
          <a:prstGeom prst="rect">
            <a:avLst/>
          </a:prstGeom>
        </p:spPr>
      </p:pic>
      <p:pic>
        <p:nvPicPr>
          <p:cNvPr id="6" name="Picture 5">
            <a:extLst>
              <a:ext uri="{FF2B5EF4-FFF2-40B4-BE49-F238E27FC236}">
                <a16:creationId xmlns:a16="http://schemas.microsoft.com/office/drawing/2014/main" id="{87AB6F89-67A2-727E-226F-AF52CFA3981B}"/>
              </a:ext>
            </a:extLst>
          </p:cNvPr>
          <p:cNvPicPr>
            <a:picLocks noChangeAspect="1"/>
          </p:cNvPicPr>
          <p:nvPr/>
        </p:nvPicPr>
        <p:blipFill>
          <a:blip r:embed="rId4"/>
          <a:stretch>
            <a:fillRect/>
          </a:stretch>
        </p:blipFill>
        <p:spPr>
          <a:xfrm>
            <a:off x="2192722" y="3660447"/>
            <a:ext cx="3903278" cy="2777178"/>
          </a:xfrm>
          <a:prstGeom prst="rect">
            <a:avLst/>
          </a:prstGeom>
        </p:spPr>
      </p:pic>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1418253" y="2188904"/>
            <a:ext cx="9965094" cy="1240096"/>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Insights: From the geography locations in the dataset, Germany has high churn rate compare to other countries.</a:t>
            </a:r>
          </a:p>
          <a:p>
            <a:pPr algn="ctr"/>
            <a:r>
              <a:rPr lang="en-US" sz="2400" b="1" dirty="0">
                <a:solidFill>
                  <a:schemeClr val="bg1"/>
                </a:solidFill>
              </a:rPr>
              <a:t>Female customers have high churn rate compare to male customers</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175518" y="754345"/>
            <a:ext cx="5840963" cy="111338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ANALYZING THE CUSTOMER SEGMENTS FOR POTENTIAL CHURN</a:t>
            </a:r>
          </a:p>
        </p:txBody>
      </p:sp>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550506" y="1950098"/>
            <a:ext cx="10832841" cy="1478902"/>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Insights: Excited customers used only one product of the bank which makes a potential customer segment for churn.</a:t>
            </a:r>
          </a:p>
          <a:p>
            <a:pPr algn="ctr"/>
            <a:r>
              <a:rPr lang="en-US" sz="2400" b="1" dirty="0">
                <a:solidFill>
                  <a:schemeClr val="bg1"/>
                </a:solidFill>
              </a:rPr>
              <a:t>Also credit score comes in poor category have highest churn rate which is 0.218 that could be a potential churn category.</a:t>
            </a:r>
          </a:p>
        </p:txBody>
      </p:sp>
      <p:pic>
        <p:nvPicPr>
          <p:cNvPr id="7" name="Picture 6">
            <a:extLst>
              <a:ext uri="{FF2B5EF4-FFF2-40B4-BE49-F238E27FC236}">
                <a16:creationId xmlns:a16="http://schemas.microsoft.com/office/drawing/2014/main" id="{5713DE3D-42B7-7E38-1522-2216D4D3A886}"/>
              </a:ext>
            </a:extLst>
          </p:cNvPr>
          <p:cNvPicPr>
            <a:picLocks noChangeAspect="1"/>
          </p:cNvPicPr>
          <p:nvPr/>
        </p:nvPicPr>
        <p:blipFill>
          <a:blip r:embed="rId3"/>
          <a:stretch>
            <a:fillRect/>
          </a:stretch>
        </p:blipFill>
        <p:spPr>
          <a:xfrm>
            <a:off x="2043112" y="3660446"/>
            <a:ext cx="4562531" cy="2787475"/>
          </a:xfrm>
          <a:prstGeom prst="rect">
            <a:avLst/>
          </a:prstGeom>
        </p:spPr>
      </p:pic>
      <p:pic>
        <p:nvPicPr>
          <p:cNvPr id="9" name="Picture 8">
            <a:extLst>
              <a:ext uri="{FF2B5EF4-FFF2-40B4-BE49-F238E27FC236}">
                <a16:creationId xmlns:a16="http://schemas.microsoft.com/office/drawing/2014/main" id="{53CB01CD-45BE-B1C4-2F70-8A460540BF8B}"/>
              </a:ext>
            </a:extLst>
          </p:cNvPr>
          <p:cNvPicPr>
            <a:picLocks noChangeAspect="1"/>
          </p:cNvPicPr>
          <p:nvPr/>
        </p:nvPicPr>
        <p:blipFill>
          <a:blip r:embed="rId4"/>
          <a:stretch>
            <a:fillRect/>
          </a:stretch>
        </p:blipFill>
        <p:spPr>
          <a:xfrm>
            <a:off x="6785843" y="4538839"/>
            <a:ext cx="4815840" cy="775597"/>
          </a:xfrm>
          <a:prstGeom prst="rect">
            <a:avLst/>
          </a:prstGeom>
        </p:spPr>
      </p:pic>
    </p:spTree>
    <p:extLst>
      <p:ext uri="{BB962C8B-B14F-4D97-AF65-F5344CB8AC3E}">
        <p14:creationId xmlns:p14="http://schemas.microsoft.com/office/powerpoint/2010/main" val="76581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175518" y="754345"/>
            <a:ext cx="5840963" cy="111338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PROPOSE MEASURES</a:t>
            </a:r>
          </a:p>
          <a:p>
            <a:pPr algn="ctr"/>
            <a:r>
              <a:rPr lang="en-US" sz="2400" b="1" dirty="0">
                <a:solidFill>
                  <a:schemeClr val="bg1"/>
                </a:solidFill>
              </a:rPr>
              <a:t>TO DECREASE CHURN RATE</a:t>
            </a:r>
          </a:p>
        </p:txBody>
      </p:sp>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550506" y="1950098"/>
            <a:ext cx="10832841" cy="158436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Insights: Number of customers joining the bank increases year to year which is good sign as well the churn rate also decreases year to year. Take necessary steps to increase the joining of customers every year from which we can decrease the churn rate. Also focus on country like Germany and France to take marketing measures to reduce chur rate as they have high churned customers 841 and 810 respectively. </a:t>
            </a:r>
          </a:p>
        </p:txBody>
      </p:sp>
      <p:pic>
        <p:nvPicPr>
          <p:cNvPr id="3" name="Picture 2">
            <a:extLst>
              <a:ext uri="{FF2B5EF4-FFF2-40B4-BE49-F238E27FC236}">
                <a16:creationId xmlns:a16="http://schemas.microsoft.com/office/drawing/2014/main" id="{6FF91095-3CC7-C737-EAF9-C069DDC0D562}"/>
              </a:ext>
            </a:extLst>
          </p:cNvPr>
          <p:cNvPicPr>
            <a:picLocks noChangeAspect="1"/>
          </p:cNvPicPr>
          <p:nvPr/>
        </p:nvPicPr>
        <p:blipFill>
          <a:blip r:embed="rId3"/>
          <a:stretch>
            <a:fillRect/>
          </a:stretch>
        </p:blipFill>
        <p:spPr>
          <a:xfrm>
            <a:off x="7697755" y="3977664"/>
            <a:ext cx="3909527" cy="1266140"/>
          </a:xfrm>
          <a:prstGeom prst="rect">
            <a:avLst/>
          </a:prstGeom>
        </p:spPr>
      </p:pic>
      <p:pic>
        <p:nvPicPr>
          <p:cNvPr id="6" name="Picture 5">
            <a:extLst>
              <a:ext uri="{FF2B5EF4-FFF2-40B4-BE49-F238E27FC236}">
                <a16:creationId xmlns:a16="http://schemas.microsoft.com/office/drawing/2014/main" id="{D81F0042-D721-232A-408C-5A5AA43CA2DD}"/>
              </a:ext>
            </a:extLst>
          </p:cNvPr>
          <p:cNvPicPr>
            <a:picLocks noChangeAspect="1"/>
          </p:cNvPicPr>
          <p:nvPr/>
        </p:nvPicPr>
        <p:blipFill>
          <a:blip r:embed="rId4"/>
          <a:stretch>
            <a:fillRect/>
          </a:stretch>
        </p:blipFill>
        <p:spPr>
          <a:xfrm>
            <a:off x="808653" y="3779354"/>
            <a:ext cx="3393698" cy="2658768"/>
          </a:xfrm>
          <a:prstGeom prst="rect">
            <a:avLst/>
          </a:prstGeom>
        </p:spPr>
      </p:pic>
      <p:pic>
        <p:nvPicPr>
          <p:cNvPr id="13" name="Picture 12">
            <a:extLst>
              <a:ext uri="{FF2B5EF4-FFF2-40B4-BE49-F238E27FC236}">
                <a16:creationId xmlns:a16="http://schemas.microsoft.com/office/drawing/2014/main" id="{2E429E05-1F36-3B39-1D39-3FD06CE3D44B}"/>
              </a:ext>
            </a:extLst>
          </p:cNvPr>
          <p:cNvPicPr>
            <a:picLocks noChangeAspect="1"/>
          </p:cNvPicPr>
          <p:nvPr/>
        </p:nvPicPr>
        <p:blipFill>
          <a:blip r:embed="rId5"/>
          <a:stretch>
            <a:fillRect/>
          </a:stretch>
        </p:blipFill>
        <p:spPr>
          <a:xfrm>
            <a:off x="4287452" y="3779354"/>
            <a:ext cx="3187001" cy="2658768"/>
          </a:xfrm>
          <a:prstGeom prst="rect">
            <a:avLst/>
          </a:prstGeom>
        </p:spPr>
      </p:pic>
    </p:spTree>
    <p:extLst>
      <p:ext uri="{BB962C8B-B14F-4D97-AF65-F5344CB8AC3E}">
        <p14:creationId xmlns:p14="http://schemas.microsoft.com/office/powerpoint/2010/main" val="329779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2333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b="1" dirty="0">
                <a:solidFill>
                  <a:schemeClr val="tx1">
                    <a:lumMod val="75000"/>
                    <a:lumOff val="25000"/>
                  </a:schemeClr>
                </a:solidFill>
              </a:rPr>
              <a:t>REPORTS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7716054-D83D-A8EB-6B00-EC2050496612}"/>
              </a:ext>
            </a:extLst>
          </p:cNvPr>
          <p:cNvPicPr>
            <a:picLocks noChangeAspect="1"/>
          </p:cNvPicPr>
          <p:nvPr/>
        </p:nvPicPr>
        <p:blipFill>
          <a:blip r:embed="rId3"/>
          <a:stretch>
            <a:fillRect/>
          </a:stretch>
        </p:blipFill>
        <p:spPr>
          <a:xfrm>
            <a:off x="886201" y="1012970"/>
            <a:ext cx="10158340" cy="5654530"/>
          </a:xfrm>
          <a:prstGeom prst="rect">
            <a:avLst/>
          </a:prstGeom>
        </p:spPr>
      </p:pic>
    </p:spTree>
    <p:extLst>
      <p:ext uri="{BB962C8B-B14F-4D97-AF65-F5344CB8AC3E}">
        <p14:creationId xmlns:p14="http://schemas.microsoft.com/office/powerpoint/2010/main" val="412445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2333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b="1" dirty="0">
                <a:solidFill>
                  <a:schemeClr val="tx1">
                    <a:lumMod val="75000"/>
                    <a:lumOff val="25000"/>
                  </a:schemeClr>
                </a:solidFill>
              </a:rPr>
              <a:t>REPORTS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008C500-C2B6-A69A-EDED-3B4DE211607B}"/>
              </a:ext>
            </a:extLst>
          </p:cNvPr>
          <p:cNvPicPr>
            <a:picLocks noChangeAspect="1"/>
          </p:cNvPicPr>
          <p:nvPr/>
        </p:nvPicPr>
        <p:blipFill>
          <a:blip r:embed="rId3"/>
          <a:stretch>
            <a:fillRect/>
          </a:stretch>
        </p:blipFill>
        <p:spPr>
          <a:xfrm>
            <a:off x="905252" y="1012970"/>
            <a:ext cx="10120237" cy="5654530"/>
          </a:xfrm>
          <a:prstGeom prst="rect">
            <a:avLst/>
          </a:prstGeom>
        </p:spPr>
      </p:pic>
    </p:spTree>
    <p:extLst>
      <p:ext uri="{BB962C8B-B14F-4D97-AF65-F5344CB8AC3E}">
        <p14:creationId xmlns:p14="http://schemas.microsoft.com/office/powerpoint/2010/main" val="17793067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376</TotalTime>
  <Words>315</Words>
  <Application>Microsoft Office PowerPoint</Application>
  <PresentationFormat>Widescreen</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Customer Churn Analysis Presentation</vt:lpstr>
      <vt:lpstr>Project analysis slide 2</vt:lpstr>
      <vt:lpstr>Project analysis slide 3</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Presentation</dc:title>
  <dc:creator>Meghana Reddy</dc:creator>
  <cp:lastModifiedBy>Meghana Reddy</cp:lastModifiedBy>
  <cp:revision>5</cp:revision>
  <dcterms:created xsi:type="dcterms:W3CDTF">2024-04-01T13:26:35Z</dcterms:created>
  <dcterms:modified xsi:type="dcterms:W3CDTF">2024-04-01T19:42:45Z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