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ink/ink1.xml" ContentType="application/inkml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5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8A3DE3-EF51-4C1F-A6C4-19A5BCEE7EBF}">
          <p14:sldIdLst>
            <p14:sldId id="259"/>
            <p14:sldId id="258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frin Nisha S" initials="AS" lastIdx="1" clrIdx="0">
    <p:extLst>
      <p:ext uri="{19B8F6BF-5375-455C-9EA6-DF929625EA0E}">
        <p15:presenceInfo xmlns:p15="http://schemas.microsoft.com/office/powerpoint/2012/main" userId="S::afrin.s@blockstack.tech::95823860-62e9-46be-9bf2-2d40ac3360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DF985C"/>
    <a:srgbClr val="B56D45"/>
    <a:srgbClr val="B66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\Desktop\Zomato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\Desktop\Zomato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\Desktop\Zomato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\Desktop\Zomato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[Zomato_Data.xlsx]Frequency of Cuisines!PivotTable18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rgbClr val="C00000"/>
                </a:solidFill>
              </a:rPr>
              <a:t>Frequency of Cuisines </a:t>
            </a:r>
          </a:p>
        </c:rich>
      </c:tx>
      <c:layout>
        <c:manualLayout>
          <c:xMode val="edge"/>
          <c:yMode val="edge"/>
          <c:x val="0.37458216526981969"/>
          <c:y val="2.33859613702133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'Frequency of Cuisines'!$D$3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'Frequency of Cuisines'!$C$4:$C$62</c:f>
              <c:strCache>
                <c:ptCount val="58"/>
                <c:pt idx="0">
                  <c:v>American, Tex-Mex</c:v>
                </c:pt>
                <c:pt idx="1">
                  <c:v>Asian</c:v>
                </c:pt>
                <c:pt idx="2">
                  <c:v>Asian, Indonesian, Western</c:v>
                </c:pt>
                <c:pt idx="3">
                  <c:v>Bar Food</c:v>
                </c:pt>
                <c:pt idx="4">
                  <c:v>Burger</c:v>
                </c:pt>
                <c:pt idx="5">
                  <c:v>Burger, Izgara</c:v>
                </c:pt>
                <c:pt idx="6">
                  <c:v>Cafe</c:v>
                </c:pt>
                <c:pt idx="7">
                  <c:v>Cafe, Coffee and Tea, Western</c:v>
                </c:pt>
                <c:pt idx="8">
                  <c:v>Cafe, Desserts</c:v>
                </c:pt>
                <c:pt idx="9">
                  <c:v>Cafe, Desserts, Beverages</c:v>
                </c:pt>
                <c:pt idx="10">
                  <c:v>Cafe, Italian, Coffee and Tea, Western, Indonesian</c:v>
                </c:pt>
                <c:pt idx="11">
                  <c:v>Cafe, Western</c:v>
                </c:pt>
                <c:pt idx="12">
                  <c:v>Chinese</c:v>
                </c:pt>
                <c:pt idx="13">
                  <c:v>Chinese, Canadian</c:v>
                </c:pt>
                <c:pt idx="14">
                  <c:v>Desserts</c:v>
                </c:pt>
                <c:pt idx="15">
                  <c:v>Desserts, Bakery, Western</c:v>
                </c:pt>
                <c:pt idx="16">
                  <c:v>Desserts, Bí_rek</c:v>
                </c:pt>
                <c:pt idx="17">
                  <c:v>European, Arabian, Japanese, Bakery, Desserts</c:v>
                </c:pt>
                <c:pt idx="18">
                  <c:v>French, Western</c:v>
                </c:pt>
                <c:pt idx="19">
                  <c:v>Indian</c:v>
                </c:pt>
                <c:pt idx="20">
                  <c:v>Indian, Street Food</c:v>
                </c:pt>
                <c:pt idx="21">
                  <c:v>Indonesian</c:v>
                </c:pt>
                <c:pt idx="22">
                  <c:v>International</c:v>
                </c:pt>
                <c:pt idx="23">
                  <c:v>Italian</c:v>
                </c:pt>
                <c:pt idx="24">
                  <c:v>Italian, Continental</c:v>
                </c:pt>
                <c:pt idx="25">
                  <c:v>Italian, Mediterranean, Pizza</c:v>
                </c:pt>
                <c:pt idx="26">
                  <c:v>Italian, World Cuisine</c:v>
                </c:pt>
                <c:pt idx="27">
                  <c:v>Japanese</c:v>
                </c:pt>
                <c:pt idx="28">
                  <c:v>Japanese, Sushi</c:v>
                </c:pt>
                <c:pt idx="29">
                  <c:v>Japanese, Sushi, Ramen</c:v>
                </c:pt>
                <c:pt idx="30">
                  <c:v>Kebab</c:v>
                </c:pt>
                <c:pt idx="31">
                  <c:v>Kebab, Desserts, Turkish Pizza</c:v>
                </c:pt>
                <c:pt idx="32">
                  <c:v>Kebab, Izgara</c:v>
                </c:pt>
                <c:pt idx="33">
                  <c:v>Kebab, Turkish Pizza</c:v>
                </c:pt>
                <c:pt idx="34">
                  <c:v>Kebab, Turkish Pizza, Dí_ner</c:v>
                </c:pt>
                <c:pt idx="35">
                  <c:v>Kerala, Indian, Chinese, Bakery</c:v>
                </c:pt>
                <c:pt idx="36">
                  <c:v>Korean</c:v>
                </c:pt>
                <c:pt idx="37">
                  <c:v>North Indian, Chinese, Turkish</c:v>
                </c:pt>
                <c:pt idx="38">
                  <c:v>Pakistani</c:v>
                </c:pt>
                <c:pt idx="39">
                  <c:v>Patisserie, Coffee and Tea</c:v>
                </c:pt>
                <c:pt idx="40">
                  <c:v>Peranakan, Indonesian</c:v>
                </c:pt>
                <c:pt idx="41">
                  <c:v>Pizza</c:v>
                </c:pt>
                <c:pt idx="42">
                  <c:v>Restaurant Cafe</c:v>
                </c:pt>
                <c:pt idx="43">
                  <c:v>Restaurant Cafe, Desserts</c:v>
                </c:pt>
                <c:pt idx="44">
                  <c:v>Restaurant Cafe, Turkish, Desserts</c:v>
                </c:pt>
                <c:pt idx="45">
                  <c:v>Seafood, American</c:v>
                </c:pt>
                <c:pt idx="46">
                  <c:v>Seafood, Western</c:v>
                </c:pt>
                <c:pt idx="47">
                  <c:v>Steak</c:v>
                </c:pt>
                <c:pt idx="48">
                  <c:v>Steak, American</c:v>
                </c:pt>
                <c:pt idx="49">
                  <c:v>Sunda, Indonesian</c:v>
                </c:pt>
                <c:pt idx="50">
                  <c:v>Sushi, Japanese</c:v>
                </c:pt>
                <c:pt idx="51">
                  <c:v>Thai</c:v>
                </c:pt>
                <c:pt idx="52">
                  <c:v>Turkish</c:v>
                </c:pt>
                <c:pt idx="53">
                  <c:v>Turkish Pizza</c:v>
                </c:pt>
                <c:pt idx="54">
                  <c:v>Western, Asian, Cafe</c:v>
                </c:pt>
                <c:pt idx="55">
                  <c:v>World Cuisine</c:v>
                </c:pt>
                <c:pt idx="56">
                  <c:v>World Cuisine, Mexican, Italian</c:v>
                </c:pt>
                <c:pt idx="57">
                  <c:v>World Cuisine, Patisserie, Cafe</c:v>
                </c:pt>
              </c:strCache>
            </c:strRef>
          </c:cat>
          <c:val>
            <c:numRef>
              <c:f>'Frequency of Cuisines'!$D$4:$D$62</c:f>
              <c:numCache>
                <c:formatCode>General</c:formatCode>
                <c:ptCount val="5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6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5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1">
                  <c:v>2</c:v>
                </c:pt>
                <c:pt idx="32">
                  <c:v>1</c:v>
                </c:pt>
                <c:pt idx="33">
                  <c:v>4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2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2</c:v>
                </c:pt>
                <c:pt idx="48">
                  <c:v>1</c:v>
                </c:pt>
                <c:pt idx="49">
                  <c:v>3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A4-4FDD-A460-585C95B662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4108319"/>
        <c:axId val="628061887"/>
      </c:barChart>
      <c:catAx>
        <c:axId val="634108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061887"/>
        <c:crosses val="autoZero"/>
        <c:auto val="1"/>
        <c:lblAlgn val="ctr"/>
        <c:lblOffset val="100"/>
        <c:noMultiLvlLbl val="0"/>
      </c:catAx>
      <c:valAx>
        <c:axId val="628061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108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[Zomato_Data.xlsx]Delivery &amp; Booking!PivotTable11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Has Table BOOKING</a:t>
            </a:r>
          </a:p>
        </c:rich>
      </c:tx>
      <c:layout>
        <c:manualLayout>
          <c:xMode val="edge"/>
          <c:yMode val="edge"/>
          <c:x val="0.12511518490504936"/>
          <c:y val="3.76068376068376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>
        <c:manualLayout>
          <c:layoutTarget val="inner"/>
          <c:xMode val="edge"/>
          <c:yMode val="edge"/>
          <c:x val="0.25442270604803058"/>
          <c:y val="0.24280234201494044"/>
          <c:w val="0.47821704699363332"/>
          <c:h val="0.67399528905040718"/>
        </c:manualLayout>
      </c:layout>
      <c:doughnutChart>
        <c:varyColors val="1"/>
        <c:ser>
          <c:idx val="0"/>
          <c:order val="0"/>
          <c:tx>
            <c:strRef>
              <c:f>'Delivery &amp; Booking'!$E$5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dPt>
            <c:idx val="0"/>
            <c:bubble3D val="0"/>
            <c:spPr>
              <a:solidFill>
                <a:srgbClr val="B54C2D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12B-4B3C-9244-0331B094B44A}"/>
              </c:ext>
            </c:extLst>
          </c:dPt>
          <c:dPt>
            <c:idx val="1"/>
            <c:bubble3D val="0"/>
            <c:spPr>
              <a:solidFill>
                <a:srgbClr val="DF985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12B-4B3C-9244-0331B094B4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'Delivery &amp; Booking'!$D$6:$D$8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'Delivery &amp; Booking'!$E$6:$E$8</c:f>
              <c:numCache>
                <c:formatCode>0</c:formatCode>
                <c:ptCount val="2"/>
                <c:pt idx="0">
                  <c:v>8384</c:v>
                </c:pt>
                <c:pt idx="1">
                  <c:v>1158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2B-4B3C-9244-0331B094B44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[Zomato_Data.xlsx]Delivery &amp; Booking!PivotTable12</c:name>
    <c:fmtId val="13"/>
  </c:pivotSource>
  <c:chart>
    <c:autoTitleDeleted val="1"/>
    <c:pivotFmts>
      <c:pivotFmt>
        <c:idx val="0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>
        <c:manualLayout>
          <c:layoutTarget val="inner"/>
          <c:xMode val="edge"/>
          <c:yMode val="edge"/>
          <c:x val="0.29642488220119428"/>
          <c:y val="0.28586284406756846"/>
          <c:w val="0.49049196112650023"/>
          <c:h val="0.62147520021535751"/>
        </c:manualLayout>
      </c:layout>
      <c:doughnutChart>
        <c:varyColors val="1"/>
        <c:ser>
          <c:idx val="0"/>
          <c:order val="0"/>
          <c:tx>
            <c:strRef>
              <c:f>'Delivery &amp; Booking'!$H$5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DDA147"/>
            </a:solidFill>
          </c:spPr>
          <c:dPt>
            <c:idx val="0"/>
            <c:bubble3D val="0"/>
            <c:spPr>
              <a:solidFill>
                <a:srgbClr val="B54C2D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D15-49ED-8B27-7982C25042B2}"/>
              </c:ext>
            </c:extLst>
          </c:dPt>
          <c:dPt>
            <c:idx val="1"/>
            <c:bubble3D val="0"/>
            <c:spPr>
              <a:solidFill>
                <a:srgbClr val="DDA147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D15-49ED-8B27-7982C25042B2}"/>
              </c:ext>
            </c:extLst>
          </c:dPt>
          <c:dLbls>
            <c:dLbl>
              <c:idx val="0"/>
              <c:layout>
                <c:manualLayout>
                  <c:x val="5.3965004332072596E-2"/>
                  <c:y val="-0.162393162393162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5375726031145882E-2"/>
                      <c:h val="9.22565448549700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D15-49ED-8B27-7982C25042B2}"/>
                </c:ext>
              </c:extLst>
            </c:dLbl>
            <c:dLbl>
              <c:idx val="1"/>
              <c:layout>
                <c:manualLayout>
                  <c:x val="2.6981439862801414E-3"/>
                  <c:y val="3.418803418803418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1241437304775214E-2"/>
                      <c:h val="9.56753482737734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D15-49ED-8B27-7982C25042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'Delivery &amp; Booking'!$G$6:$G$8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'Delivery &amp; Booking'!$H$6:$H$8</c:f>
              <c:numCache>
                <c:formatCode>0</c:formatCode>
                <c:ptCount val="2"/>
                <c:pt idx="0">
                  <c:v>7091</c:v>
                </c:pt>
                <c:pt idx="1">
                  <c:v>2451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D15-49ED-8B27-7982C25042B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[Zomato_Data.xlsx]Different Price Range!PivotTable19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Count of Restaurants with Different Price</a:t>
            </a:r>
            <a:r>
              <a:rPr lang="en-US" sz="2800" b="1" baseline="0" dirty="0">
                <a:solidFill>
                  <a:schemeClr val="accent1">
                    <a:lumMod val="75000"/>
                  </a:schemeClr>
                </a:solidFill>
              </a:rPr>
              <a:t> Range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'Different Price Range'!$D$7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'Different Price Range'!$C$8:$C$12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'Different Price Range'!$D$8:$D$12</c:f>
              <c:numCache>
                <c:formatCode>General</c:formatCode>
                <c:ptCount val="4"/>
                <c:pt idx="0">
                  <c:v>4438</c:v>
                </c:pt>
                <c:pt idx="1">
                  <c:v>3113</c:v>
                </c:pt>
                <c:pt idx="2">
                  <c:v>1405</c:v>
                </c:pt>
                <c:pt idx="3">
                  <c:v>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4D-4351-BF43-AFE466E5A2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6404431"/>
        <c:axId val="1662883679"/>
      </c:barChart>
      <c:catAx>
        <c:axId val="1664044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dirty="0">
                    <a:solidFill>
                      <a:schemeClr val="tx1">
                        <a:lumMod val="65000"/>
                      </a:schemeClr>
                    </a:solidFill>
                  </a:rPr>
                  <a:t>Price</a:t>
                </a:r>
              </a:p>
            </c:rich>
          </c:tx>
          <c:layout>
            <c:manualLayout>
              <c:xMode val="edge"/>
              <c:yMode val="edge"/>
              <c:x val="2.4532352039251764E-3"/>
              <c:y val="0.420299077999865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883679"/>
        <c:crosses val="autoZero"/>
        <c:auto val="1"/>
        <c:lblAlgn val="ctr"/>
        <c:lblOffset val="100"/>
        <c:noMultiLvlLbl val="0"/>
      </c:catAx>
      <c:valAx>
        <c:axId val="1662883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dirty="0">
                    <a:solidFill>
                      <a:schemeClr val="tx1">
                        <a:lumMod val="65000"/>
                      </a:schemeClr>
                    </a:solidFill>
                  </a:rPr>
                  <a:t>Count</a:t>
                </a:r>
                <a:r>
                  <a:rPr lang="en-IN" sz="2000" baseline="0" dirty="0">
                    <a:solidFill>
                      <a:schemeClr val="tx1">
                        <a:lumMod val="65000"/>
                      </a:schemeClr>
                    </a:solidFill>
                  </a:rPr>
                  <a:t> of Restaurants</a:t>
                </a:r>
                <a:endParaRPr lang="en-IN" sz="2000" dirty="0">
                  <a:solidFill>
                    <a:schemeClr val="tx1">
                      <a:lumMod val="65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0.41020545844832873"/>
              <c:y val="0.90001695941853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04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17:51:24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\Desktop\Zomato_Data.xlsx!Ratings%20&amp;%20Expenditure!R3C4:R8C5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94FADE-1679-AF8E-0224-736DE36D0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D1D8-034C-BE38-2DCD-271F3837C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IN" sz="10700" dirty="0">
                <a:solidFill>
                  <a:srgbClr val="C00000"/>
                </a:solidFill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EB8047-C4DF-827F-981D-C48C7E7F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7FA065-08A9-25D9-AD04-4D8888CAA45D}"/>
              </a:ext>
            </a:extLst>
          </p:cNvPr>
          <p:cNvSpPr/>
          <p:nvPr/>
        </p:nvSpPr>
        <p:spPr>
          <a:xfrm>
            <a:off x="3220278" y="1500809"/>
            <a:ext cx="5844209" cy="3916017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767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380FC1A-2D6F-4A18-611D-1836D0687D41}"/>
              </a:ext>
            </a:extLst>
          </p:cNvPr>
          <p:cNvGrpSpPr/>
          <p:nvPr/>
        </p:nvGrpSpPr>
        <p:grpSpPr>
          <a:xfrm>
            <a:off x="1910347" y="3979043"/>
            <a:ext cx="8653112" cy="2739390"/>
            <a:chOff x="2240179" y="2795136"/>
            <a:chExt cx="7702718" cy="227737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0D4AFB-51A5-2E8B-451D-9DB13264F8FF}"/>
                </a:ext>
              </a:extLst>
            </p:cNvPr>
            <p:cNvSpPr/>
            <p:nvPr/>
          </p:nvSpPr>
          <p:spPr>
            <a:xfrm>
              <a:off x="2244347" y="2795136"/>
              <a:ext cx="2437378" cy="2277378"/>
            </a:xfrm>
            <a:custGeom>
              <a:avLst/>
              <a:gdLst>
                <a:gd name="connsiteX0" fmla="*/ 0 w 2437378"/>
                <a:gd name="connsiteY0" fmla="*/ 0 h 2277378"/>
                <a:gd name="connsiteX1" fmla="*/ 2437378 w 2437378"/>
                <a:gd name="connsiteY1" fmla="*/ 0 h 2277378"/>
                <a:gd name="connsiteX2" fmla="*/ 2437378 w 2437378"/>
                <a:gd name="connsiteY2" fmla="*/ 2277378 h 2277378"/>
                <a:gd name="connsiteX3" fmla="*/ 0 w 2437378"/>
                <a:gd name="connsiteY3" fmla="*/ 2277378 h 2277378"/>
                <a:gd name="connsiteX4" fmla="*/ 0 w 2437378"/>
                <a:gd name="connsiteY4" fmla="*/ 0 h 227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378" h="2277378">
                  <a:moveTo>
                    <a:pt x="0" y="0"/>
                  </a:moveTo>
                  <a:lnTo>
                    <a:pt x="2437378" y="0"/>
                  </a:lnTo>
                  <a:lnTo>
                    <a:pt x="2437378" y="2277378"/>
                  </a:lnTo>
                  <a:lnTo>
                    <a:pt x="0" y="22773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759" tIns="910951" rIns="240759" bIns="330201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SUGGESTED COUNTRIES TO THE TEAM	</a:t>
              </a:r>
              <a:endParaRPr lang="en-US" sz="16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863E6CE-11CE-2D28-64C6-13B61C297147}"/>
                </a:ext>
              </a:extLst>
            </p:cNvPr>
            <p:cNvSpPr/>
            <p:nvPr/>
          </p:nvSpPr>
          <p:spPr>
            <a:xfrm>
              <a:off x="2240179" y="2795136"/>
              <a:ext cx="2437378" cy="910951"/>
            </a:xfrm>
            <a:custGeom>
              <a:avLst/>
              <a:gdLst>
                <a:gd name="connsiteX0" fmla="*/ 0 w 2437378"/>
                <a:gd name="connsiteY0" fmla="*/ 0 h 910951"/>
                <a:gd name="connsiteX1" fmla="*/ 2437378 w 2437378"/>
                <a:gd name="connsiteY1" fmla="*/ 0 h 910951"/>
                <a:gd name="connsiteX2" fmla="*/ 2437378 w 2437378"/>
                <a:gd name="connsiteY2" fmla="*/ 910951 h 910951"/>
                <a:gd name="connsiteX3" fmla="*/ 0 w 2437378"/>
                <a:gd name="connsiteY3" fmla="*/ 910951 h 910951"/>
                <a:gd name="connsiteX4" fmla="*/ 0 w 2437378"/>
                <a:gd name="connsiteY4" fmla="*/ 0 h 91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378" h="910951">
                  <a:moveTo>
                    <a:pt x="0" y="0"/>
                  </a:moveTo>
                  <a:lnTo>
                    <a:pt x="2437378" y="0"/>
                  </a:lnTo>
                  <a:lnTo>
                    <a:pt x="2437378" y="910951"/>
                  </a:lnTo>
                  <a:lnTo>
                    <a:pt x="0" y="91095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759" tIns="165100" rIns="240759" bIns="165100" numCol="1" spcCol="1270" anchor="ctr" anchorCtr="0">
              <a:noAutofit/>
            </a:bodyPr>
            <a:lstStyle/>
            <a:p>
              <a:pPr marL="0" lvl="0" indent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500" kern="1200" dirty="0"/>
                <a:t>04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31E7915-A72F-087F-E70F-3ED96DB749FD}"/>
                </a:ext>
              </a:extLst>
            </p:cNvPr>
            <p:cNvSpPr/>
            <p:nvPr/>
          </p:nvSpPr>
          <p:spPr>
            <a:xfrm>
              <a:off x="4877301" y="2795136"/>
              <a:ext cx="2437378" cy="2277378"/>
            </a:xfrm>
            <a:custGeom>
              <a:avLst/>
              <a:gdLst>
                <a:gd name="connsiteX0" fmla="*/ 0 w 2437378"/>
                <a:gd name="connsiteY0" fmla="*/ 0 h 2277378"/>
                <a:gd name="connsiteX1" fmla="*/ 2437378 w 2437378"/>
                <a:gd name="connsiteY1" fmla="*/ 0 h 2277378"/>
                <a:gd name="connsiteX2" fmla="*/ 2437378 w 2437378"/>
                <a:gd name="connsiteY2" fmla="*/ 2277378 h 2277378"/>
                <a:gd name="connsiteX3" fmla="*/ 0 w 2437378"/>
                <a:gd name="connsiteY3" fmla="*/ 2277378 h 2277378"/>
                <a:gd name="connsiteX4" fmla="*/ 0 w 2437378"/>
                <a:gd name="connsiteY4" fmla="*/ 0 h 227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378" h="2277378">
                  <a:moveTo>
                    <a:pt x="0" y="0"/>
                  </a:moveTo>
                  <a:lnTo>
                    <a:pt x="2437378" y="0"/>
                  </a:lnTo>
                  <a:lnTo>
                    <a:pt x="2437378" y="2277378"/>
                  </a:lnTo>
                  <a:lnTo>
                    <a:pt x="0" y="22773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759" tIns="910951" rIns="240759" bIns="330201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1600" kern="1200" dirty="0"/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/>
                <a:t>RATINGS AND FOOD EXPENDITURE IN SUGGESTED COUNTRIES</a:t>
              </a:r>
              <a:endParaRPr lang="en-US" sz="16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42743EE-14CF-A8A5-D0D7-1ABE60FFA724}"/>
                </a:ext>
              </a:extLst>
            </p:cNvPr>
            <p:cNvSpPr/>
            <p:nvPr/>
          </p:nvSpPr>
          <p:spPr>
            <a:xfrm>
              <a:off x="4872548" y="2795136"/>
              <a:ext cx="2437378" cy="910951"/>
            </a:xfrm>
            <a:custGeom>
              <a:avLst/>
              <a:gdLst>
                <a:gd name="connsiteX0" fmla="*/ 0 w 2437378"/>
                <a:gd name="connsiteY0" fmla="*/ 0 h 910951"/>
                <a:gd name="connsiteX1" fmla="*/ 2437378 w 2437378"/>
                <a:gd name="connsiteY1" fmla="*/ 0 h 910951"/>
                <a:gd name="connsiteX2" fmla="*/ 2437378 w 2437378"/>
                <a:gd name="connsiteY2" fmla="*/ 910951 h 910951"/>
                <a:gd name="connsiteX3" fmla="*/ 0 w 2437378"/>
                <a:gd name="connsiteY3" fmla="*/ 910951 h 910951"/>
                <a:gd name="connsiteX4" fmla="*/ 0 w 2437378"/>
                <a:gd name="connsiteY4" fmla="*/ 0 h 91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378" h="910951">
                  <a:moveTo>
                    <a:pt x="0" y="0"/>
                  </a:moveTo>
                  <a:lnTo>
                    <a:pt x="2437378" y="0"/>
                  </a:lnTo>
                  <a:lnTo>
                    <a:pt x="2437378" y="910951"/>
                  </a:lnTo>
                  <a:lnTo>
                    <a:pt x="0" y="91095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759" tIns="165100" rIns="240759" bIns="165100" numCol="1" spcCol="1270" anchor="ctr" anchorCtr="0">
              <a:noAutofit/>
            </a:bodyPr>
            <a:lstStyle/>
            <a:p>
              <a:pPr marL="0" lvl="0" indent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500" kern="1200" dirty="0"/>
                <a:t>05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B8FEC9-73E9-DA24-E857-5AD46E032F85}"/>
                </a:ext>
              </a:extLst>
            </p:cNvPr>
            <p:cNvSpPr/>
            <p:nvPr/>
          </p:nvSpPr>
          <p:spPr>
            <a:xfrm>
              <a:off x="7505519" y="2795136"/>
              <a:ext cx="2437378" cy="2277378"/>
            </a:xfrm>
            <a:custGeom>
              <a:avLst/>
              <a:gdLst>
                <a:gd name="connsiteX0" fmla="*/ 0 w 2437378"/>
                <a:gd name="connsiteY0" fmla="*/ 0 h 2277378"/>
                <a:gd name="connsiteX1" fmla="*/ 2437378 w 2437378"/>
                <a:gd name="connsiteY1" fmla="*/ 0 h 2277378"/>
                <a:gd name="connsiteX2" fmla="*/ 2437378 w 2437378"/>
                <a:gd name="connsiteY2" fmla="*/ 2277378 h 2277378"/>
                <a:gd name="connsiteX3" fmla="*/ 0 w 2437378"/>
                <a:gd name="connsiteY3" fmla="*/ 2277378 h 2277378"/>
                <a:gd name="connsiteX4" fmla="*/ 0 w 2437378"/>
                <a:gd name="connsiteY4" fmla="*/ 0 h 227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378" h="2277378">
                  <a:moveTo>
                    <a:pt x="0" y="0"/>
                  </a:moveTo>
                  <a:lnTo>
                    <a:pt x="2437378" y="0"/>
                  </a:lnTo>
                  <a:lnTo>
                    <a:pt x="2437378" y="2277378"/>
                  </a:lnTo>
                  <a:lnTo>
                    <a:pt x="0" y="22773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759" tIns="910951" rIns="240759" bIns="330201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1600" kern="1200" dirty="0"/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/>
                <a:t>BIGGEST</a:t>
              </a:r>
              <a:r>
                <a:rPr lang="en-US" sz="1600" kern="1200" baseline="0"/>
                <a:t> COMPETITORS</a:t>
              </a:r>
              <a:endParaRPr lang="en-US" sz="16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AF387C1-F01B-E462-6268-25B389F45F41}"/>
                </a:ext>
              </a:extLst>
            </p:cNvPr>
            <p:cNvSpPr/>
            <p:nvPr/>
          </p:nvSpPr>
          <p:spPr>
            <a:xfrm>
              <a:off x="7504917" y="2795136"/>
              <a:ext cx="2437378" cy="910951"/>
            </a:xfrm>
            <a:custGeom>
              <a:avLst/>
              <a:gdLst>
                <a:gd name="connsiteX0" fmla="*/ 0 w 2437378"/>
                <a:gd name="connsiteY0" fmla="*/ 0 h 910951"/>
                <a:gd name="connsiteX1" fmla="*/ 2437378 w 2437378"/>
                <a:gd name="connsiteY1" fmla="*/ 0 h 910951"/>
                <a:gd name="connsiteX2" fmla="*/ 2437378 w 2437378"/>
                <a:gd name="connsiteY2" fmla="*/ 910951 h 910951"/>
                <a:gd name="connsiteX3" fmla="*/ 0 w 2437378"/>
                <a:gd name="connsiteY3" fmla="*/ 910951 h 910951"/>
                <a:gd name="connsiteX4" fmla="*/ 0 w 2437378"/>
                <a:gd name="connsiteY4" fmla="*/ 0 h 91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378" h="910951">
                  <a:moveTo>
                    <a:pt x="0" y="0"/>
                  </a:moveTo>
                  <a:lnTo>
                    <a:pt x="2437378" y="0"/>
                  </a:lnTo>
                  <a:lnTo>
                    <a:pt x="2437378" y="910951"/>
                  </a:lnTo>
                  <a:lnTo>
                    <a:pt x="0" y="91095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759" tIns="165100" rIns="240759" bIns="165100" numCol="1" spcCol="1270" anchor="ctr" anchorCtr="0">
              <a:noAutofit/>
            </a:bodyPr>
            <a:lstStyle/>
            <a:p>
              <a:pPr marL="0" lvl="0" indent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500" kern="1200" dirty="0"/>
                <a:t>06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C4C6CB7-A488-83C8-6F57-939FF7B831D7}"/>
              </a:ext>
            </a:extLst>
          </p:cNvPr>
          <p:cNvGrpSpPr/>
          <p:nvPr/>
        </p:nvGrpSpPr>
        <p:grpSpPr>
          <a:xfrm>
            <a:off x="1910347" y="139567"/>
            <a:ext cx="8653112" cy="2739390"/>
            <a:chOff x="2240179" y="2795136"/>
            <a:chExt cx="7702718" cy="2277378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F521623-56B2-2C65-6D96-165602E9D80F}"/>
                </a:ext>
              </a:extLst>
            </p:cNvPr>
            <p:cNvSpPr/>
            <p:nvPr/>
          </p:nvSpPr>
          <p:spPr>
            <a:xfrm>
              <a:off x="2244347" y="2795136"/>
              <a:ext cx="2437378" cy="2277378"/>
            </a:xfrm>
            <a:custGeom>
              <a:avLst/>
              <a:gdLst>
                <a:gd name="connsiteX0" fmla="*/ 0 w 2437378"/>
                <a:gd name="connsiteY0" fmla="*/ 0 h 2277378"/>
                <a:gd name="connsiteX1" fmla="*/ 2437378 w 2437378"/>
                <a:gd name="connsiteY1" fmla="*/ 0 h 2277378"/>
                <a:gd name="connsiteX2" fmla="*/ 2437378 w 2437378"/>
                <a:gd name="connsiteY2" fmla="*/ 2277378 h 2277378"/>
                <a:gd name="connsiteX3" fmla="*/ 0 w 2437378"/>
                <a:gd name="connsiteY3" fmla="*/ 2277378 h 2277378"/>
                <a:gd name="connsiteX4" fmla="*/ 0 w 2437378"/>
                <a:gd name="connsiteY4" fmla="*/ 0 h 227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378" h="2277378">
                  <a:moveTo>
                    <a:pt x="0" y="0"/>
                  </a:moveTo>
                  <a:lnTo>
                    <a:pt x="2437378" y="0"/>
                  </a:lnTo>
                  <a:lnTo>
                    <a:pt x="2437378" y="2277378"/>
                  </a:lnTo>
                  <a:lnTo>
                    <a:pt x="0" y="22773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759" tIns="910951" rIns="240759" bIns="330201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SUGGESTED COUNTRIES TO THE TEAM	</a:t>
              </a: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86A2E65-58EA-FADD-8F70-12C27A04A285}"/>
                </a:ext>
              </a:extLst>
            </p:cNvPr>
            <p:cNvSpPr/>
            <p:nvPr/>
          </p:nvSpPr>
          <p:spPr>
            <a:xfrm>
              <a:off x="2240179" y="2795136"/>
              <a:ext cx="2437378" cy="910951"/>
            </a:xfrm>
            <a:custGeom>
              <a:avLst/>
              <a:gdLst>
                <a:gd name="connsiteX0" fmla="*/ 0 w 2437378"/>
                <a:gd name="connsiteY0" fmla="*/ 0 h 910951"/>
                <a:gd name="connsiteX1" fmla="*/ 2437378 w 2437378"/>
                <a:gd name="connsiteY1" fmla="*/ 0 h 910951"/>
                <a:gd name="connsiteX2" fmla="*/ 2437378 w 2437378"/>
                <a:gd name="connsiteY2" fmla="*/ 910951 h 910951"/>
                <a:gd name="connsiteX3" fmla="*/ 0 w 2437378"/>
                <a:gd name="connsiteY3" fmla="*/ 910951 h 910951"/>
                <a:gd name="connsiteX4" fmla="*/ 0 w 2437378"/>
                <a:gd name="connsiteY4" fmla="*/ 0 h 91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378" h="910951">
                  <a:moveTo>
                    <a:pt x="0" y="0"/>
                  </a:moveTo>
                  <a:lnTo>
                    <a:pt x="2437378" y="0"/>
                  </a:lnTo>
                  <a:lnTo>
                    <a:pt x="2437378" y="910951"/>
                  </a:lnTo>
                  <a:lnTo>
                    <a:pt x="0" y="91095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759" tIns="165100" rIns="240759" bIns="165100" numCol="1" spcCol="1270" anchor="ctr" anchorCtr="0">
              <a:noAutofit/>
            </a:bodyPr>
            <a:lstStyle/>
            <a:p>
              <a:pPr marL="0" lvl="0" indent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500" kern="1200"/>
                <a:t>01</a:t>
              </a:r>
              <a:endParaRPr lang="en-US" sz="4500" kern="1200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D5D42E-EBF5-8E88-1CC2-D10EC61D0AFC}"/>
                </a:ext>
              </a:extLst>
            </p:cNvPr>
            <p:cNvSpPr/>
            <p:nvPr/>
          </p:nvSpPr>
          <p:spPr>
            <a:xfrm>
              <a:off x="4877301" y="2795136"/>
              <a:ext cx="2437378" cy="2277378"/>
            </a:xfrm>
            <a:custGeom>
              <a:avLst/>
              <a:gdLst>
                <a:gd name="connsiteX0" fmla="*/ 0 w 2437378"/>
                <a:gd name="connsiteY0" fmla="*/ 0 h 2277378"/>
                <a:gd name="connsiteX1" fmla="*/ 2437378 w 2437378"/>
                <a:gd name="connsiteY1" fmla="*/ 0 h 2277378"/>
                <a:gd name="connsiteX2" fmla="*/ 2437378 w 2437378"/>
                <a:gd name="connsiteY2" fmla="*/ 2277378 h 2277378"/>
                <a:gd name="connsiteX3" fmla="*/ 0 w 2437378"/>
                <a:gd name="connsiteY3" fmla="*/ 2277378 h 2277378"/>
                <a:gd name="connsiteX4" fmla="*/ 0 w 2437378"/>
                <a:gd name="connsiteY4" fmla="*/ 0 h 227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378" h="2277378">
                  <a:moveTo>
                    <a:pt x="0" y="0"/>
                  </a:moveTo>
                  <a:lnTo>
                    <a:pt x="2437378" y="0"/>
                  </a:lnTo>
                  <a:lnTo>
                    <a:pt x="2437378" y="2277378"/>
                  </a:lnTo>
                  <a:lnTo>
                    <a:pt x="0" y="22773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759" tIns="910951" rIns="240759" bIns="330201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1600" kern="1200" dirty="0"/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/>
                <a:t>RATINGS AND FOOD EXPENDITURE IN SUGGESTED COUNTRIES</a:t>
              </a: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AD5D7F-941B-BEBA-EC88-05F6F4CFBC19}"/>
                </a:ext>
              </a:extLst>
            </p:cNvPr>
            <p:cNvSpPr/>
            <p:nvPr/>
          </p:nvSpPr>
          <p:spPr>
            <a:xfrm>
              <a:off x="4872548" y="2795136"/>
              <a:ext cx="2437378" cy="910951"/>
            </a:xfrm>
            <a:custGeom>
              <a:avLst/>
              <a:gdLst>
                <a:gd name="connsiteX0" fmla="*/ 0 w 2437378"/>
                <a:gd name="connsiteY0" fmla="*/ 0 h 910951"/>
                <a:gd name="connsiteX1" fmla="*/ 2437378 w 2437378"/>
                <a:gd name="connsiteY1" fmla="*/ 0 h 910951"/>
                <a:gd name="connsiteX2" fmla="*/ 2437378 w 2437378"/>
                <a:gd name="connsiteY2" fmla="*/ 910951 h 910951"/>
                <a:gd name="connsiteX3" fmla="*/ 0 w 2437378"/>
                <a:gd name="connsiteY3" fmla="*/ 910951 h 910951"/>
                <a:gd name="connsiteX4" fmla="*/ 0 w 2437378"/>
                <a:gd name="connsiteY4" fmla="*/ 0 h 91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378" h="910951">
                  <a:moveTo>
                    <a:pt x="0" y="0"/>
                  </a:moveTo>
                  <a:lnTo>
                    <a:pt x="2437378" y="0"/>
                  </a:lnTo>
                  <a:lnTo>
                    <a:pt x="2437378" y="910951"/>
                  </a:lnTo>
                  <a:lnTo>
                    <a:pt x="0" y="91095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759" tIns="165100" rIns="240759" bIns="165100" numCol="1" spcCol="1270" anchor="ctr" anchorCtr="0">
              <a:noAutofit/>
            </a:bodyPr>
            <a:lstStyle/>
            <a:p>
              <a:pPr marL="0" lvl="0" indent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500" kern="1200" dirty="0"/>
                <a:t>02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1F14D28-E843-6A9D-EDAE-EDDF4F0CC216}"/>
                </a:ext>
              </a:extLst>
            </p:cNvPr>
            <p:cNvSpPr/>
            <p:nvPr/>
          </p:nvSpPr>
          <p:spPr>
            <a:xfrm>
              <a:off x="7505519" y="2795136"/>
              <a:ext cx="2437378" cy="2277378"/>
            </a:xfrm>
            <a:custGeom>
              <a:avLst/>
              <a:gdLst>
                <a:gd name="connsiteX0" fmla="*/ 0 w 2437378"/>
                <a:gd name="connsiteY0" fmla="*/ 0 h 2277378"/>
                <a:gd name="connsiteX1" fmla="*/ 2437378 w 2437378"/>
                <a:gd name="connsiteY1" fmla="*/ 0 h 2277378"/>
                <a:gd name="connsiteX2" fmla="*/ 2437378 w 2437378"/>
                <a:gd name="connsiteY2" fmla="*/ 2277378 h 2277378"/>
                <a:gd name="connsiteX3" fmla="*/ 0 w 2437378"/>
                <a:gd name="connsiteY3" fmla="*/ 2277378 h 2277378"/>
                <a:gd name="connsiteX4" fmla="*/ 0 w 2437378"/>
                <a:gd name="connsiteY4" fmla="*/ 0 h 227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378" h="2277378">
                  <a:moveTo>
                    <a:pt x="0" y="0"/>
                  </a:moveTo>
                  <a:lnTo>
                    <a:pt x="2437378" y="0"/>
                  </a:lnTo>
                  <a:lnTo>
                    <a:pt x="2437378" y="2277378"/>
                  </a:lnTo>
                  <a:lnTo>
                    <a:pt x="0" y="22773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759" tIns="910951" rIns="240759" bIns="330201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1600" kern="1200" dirty="0"/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/>
                <a:t>BIGGEST</a:t>
              </a:r>
              <a:r>
                <a:rPr lang="en-US" sz="1600" kern="1200" baseline="0" dirty="0"/>
                <a:t> COMPETITORS</a:t>
              </a:r>
              <a:endParaRPr lang="en-US" sz="1600" kern="1200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1EB84C3-EBD4-E9E4-B501-D9EAE99EAD25}"/>
                </a:ext>
              </a:extLst>
            </p:cNvPr>
            <p:cNvSpPr/>
            <p:nvPr/>
          </p:nvSpPr>
          <p:spPr>
            <a:xfrm>
              <a:off x="7504917" y="2795136"/>
              <a:ext cx="2437378" cy="910951"/>
            </a:xfrm>
            <a:custGeom>
              <a:avLst/>
              <a:gdLst>
                <a:gd name="connsiteX0" fmla="*/ 0 w 2437378"/>
                <a:gd name="connsiteY0" fmla="*/ 0 h 910951"/>
                <a:gd name="connsiteX1" fmla="*/ 2437378 w 2437378"/>
                <a:gd name="connsiteY1" fmla="*/ 0 h 910951"/>
                <a:gd name="connsiteX2" fmla="*/ 2437378 w 2437378"/>
                <a:gd name="connsiteY2" fmla="*/ 910951 h 910951"/>
                <a:gd name="connsiteX3" fmla="*/ 0 w 2437378"/>
                <a:gd name="connsiteY3" fmla="*/ 910951 h 910951"/>
                <a:gd name="connsiteX4" fmla="*/ 0 w 2437378"/>
                <a:gd name="connsiteY4" fmla="*/ 0 h 91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378" h="910951">
                  <a:moveTo>
                    <a:pt x="0" y="0"/>
                  </a:moveTo>
                  <a:lnTo>
                    <a:pt x="2437378" y="0"/>
                  </a:lnTo>
                  <a:lnTo>
                    <a:pt x="2437378" y="910951"/>
                  </a:lnTo>
                  <a:lnTo>
                    <a:pt x="0" y="91095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0759" tIns="165100" rIns="240759" bIns="165100" numCol="1" spcCol="1270" anchor="ctr" anchorCtr="0">
              <a:noAutofit/>
            </a:bodyPr>
            <a:lstStyle/>
            <a:p>
              <a:pPr marL="0" lvl="0" indent="0" algn="l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500" kern="1200"/>
                <a:t>03</a:t>
              </a:r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BE9661F8-87AF-8C6F-266D-20243C7E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684" y="2800350"/>
            <a:ext cx="10353762" cy="12573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ZOMATO RESTAURANTS ANALYSIS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481CCD-EBFB-DD52-1346-BD98B1E97FAE}"/>
              </a:ext>
            </a:extLst>
          </p:cNvPr>
          <p:cNvSpPr/>
          <p:nvPr/>
        </p:nvSpPr>
        <p:spPr>
          <a:xfrm>
            <a:off x="-81749" y="382305"/>
            <a:ext cx="12560969" cy="11035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50072-EAB1-8BFB-482A-3D66E02A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50" y="305436"/>
            <a:ext cx="10838651" cy="1257300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rgbClr val="C00000"/>
                </a:solidFill>
              </a:rPr>
              <a:t>SUGGESTED COUNTRIES TO THE TEAM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6B05-417D-B49D-F20B-D97F970F8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CANADA</a:t>
            </a:r>
            <a:r>
              <a:rPr lang="en-IN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r"/>
            <a:r>
              <a:rPr lang="en-IN" sz="4000" dirty="0">
                <a:solidFill>
                  <a:schemeClr val="tx1"/>
                </a:solidFill>
              </a:rPr>
              <a:t>QATAR</a:t>
            </a:r>
          </a:p>
          <a:p>
            <a:r>
              <a:rPr lang="en-IN" sz="4000" dirty="0">
                <a:solidFill>
                  <a:schemeClr val="tx1"/>
                </a:solidFill>
              </a:rPr>
              <a:t>INDONESIA</a:t>
            </a:r>
          </a:p>
          <a:p>
            <a:pPr algn="r"/>
            <a:r>
              <a:rPr lang="en-IN" sz="4000" dirty="0">
                <a:solidFill>
                  <a:schemeClr val="tx1"/>
                </a:solidFill>
              </a:rPr>
              <a:t>TURKEY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29C9BB-7F6D-E721-9AA4-459BECF4B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60" y="2076451"/>
            <a:ext cx="1742173" cy="1194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9E3FF-97AF-1284-9411-C7D68B079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151" y="2831898"/>
            <a:ext cx="1790947" cy="1194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4F3DE1-A422-FE42-B620-AFEBFCE7C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26" y="3804721"/>
            <a:ext cx="1790411" cy="11942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4893B9-5FE5-8E71-FBA0-93BE63A24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40" y="4596996"/>
            <a:ext cx="1792425" cy="119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5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DED7-692C-0D58-DD41-2B5A97A3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RATINGS AND FOOD EXPENDITURE IN SUGGESTED COUNTRIES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274E454-CEBD-3D37-E0A0-F4212F1D732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06826861"/>
              </p:ext>
            </p:extLst>
          </p:nvPr>
        </p:nvGraphicFramePr>
        <p:xfrm>
          <a:off x="913795" y="2356250"/>
          <a:ext cx="4705098" cy="3341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955849" imgH="1111075" progId="Excel.Sheet.12">
                  <p:link/>
                </p:oleObj>
              </mc:Choice>
              <mc:Fallback>
                <p:oleObj name="Worksheet" r:id="rId3" imgW="1955849" imgH="1111075" progId="Excel.Sheet.12">
                  <p:link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3795" y="2356250"/>
                        <a:ext cx="4705098" cy="3341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D820973-59A3-50DE-6C8A-0FA0512C1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478" y="2356250"/>
            <a:ext cx="5527017" cy="334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3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A6DB-B7F6-3B00-E339-239B6476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689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BIGGEST</a:t>
            </a:r>
            <a:r>
              <a:rPr lang="en-US" b="1" baseline="0" dirty="0">
                <a:solidFill>
                  <a:srgbClr val="C00000"/>
                </a:solidFill>
              </a:rPr>
              <a:t> COMPETITORS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BDEC1-34E4-AE1B-361F-1EF4912C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937" y="2026318"/>
            <a:ext cx="7969718" cy="42220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4A628B-FBDA-6C6F-7CA9-B48F3FDBB340}"/>
                  </a:ext>
                </a:extLst>
              </p14:cNvPr>
              <p14:cNvContentPartPr/>
              <p14:nvPr/>
            </p14:nvContentPartPr>
            <p14:xfrm>
              <a:off x="10644461" y="121280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4A628B-FBDA-6C6F-7CA9-B48F3FDBB3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35461" y="120416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42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82BF-0A96-7632-3E90-17590E8E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RATE OF CUISINES AND ITS RELATION WITH RATING.</a:t>
            </a:r>
            <a:endParaRPr lang="en-IN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61A2E2-C150-4ECB-5427-DBF79C342E30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94595591"/>
              </p:ext>
            </p:extLst>
          </p:nvPr>
        </p:nvGraphicFramePr>
        <p:xfrm>
          <a:off x="357809" y="2076450"/>
          <a:ext cx="8162223" cy="417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2A53CA9-B03A-354B-8742-F7106738F324}"/>
              </a:ext>
            </a:extLst>
          </p:cNvPr>
          <p:cNvSpPr/>
          <p:nvPr/>
        </p:nvSpPr>
        <p:spPr>
          <a:xfrm>
            <a:off x="8806070" y="2196548"/>
            <a:ext cx="2902226" cy="4313582"/>
          </a:xfrm>
          <a:prstGeom prst="rect">
            <a:avLst/>
          </a:prstGeom>
          <a:solidFill>
            <a:srgbClr val="DDA14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/>
              <a:t>The most repeated cuisines in the suggested countries</a:t>
            </a:r>
          </a:p>
          <a:p>
            <a:pPr algn="ctr"/>
            <a:endParaRPr lang="en-I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Café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Indian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Kebab, Turkish Pizza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Sunda, Indonesian</a:t>
            </a:r>
          </a:p>
        </p:txBody>
      </p:sp>
    </p:spTree>
    <p:extLst>
      <p:ext uri="{BB962C8B-B14F-4D97-AF65-F5344CB8AC3E}">
        <p14:creationId xmlns:p14="http://schemas.microsoft.com/office/powerpoint/2010/main" val="88074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0A3A-A7FB-9BEE-AFF4-FACCD304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kern="1200" baseline="0" dirty="0">
                <a:solidFill>
                  <a:srgbClr val="C00000"/>
                </a:solidFill>
              </a:rPr>
              <a:t>TECHNOLOGY INTEGRATION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9B040D-6004-48FA-8238-E01F1904F023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4088690"/>
              </p:ext>
            </p:extLst>
          </p:nvPr>
        </p:nvGraphicFramePr>
        <p:xfrm>
          <a:off x="961224" y="2009073"/>
          <a:ext cx="5014763" cy="371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97170B8-E7E3-4ECB-BC88-FC818082CD57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19765657"/>
              </p:ext>
            </p:extLst>
          </p:nvPr>
        </p:nvGraphicFramePr>
        <p:xfrm>
          <a:off x="6414692" y="2009073"/>
          <a:ext cx="4706754" cy="371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F8AFD3F-BCAE-A9D6-DE21-7E6BB37B0CBE}"/>
              </a:ext>
            </a:extLst>
          </p:cNvPr>
          <p:cNvSpPr txBox="1"/>
          <p:nvPr/>
        </p:nvSpPr>
        <p:spPr>
          <a:xfrm>
            <a:off x="6774023" y="2099387"/>
            <a:ext cx="4170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25000"/>
                  </a:schemeClr>
                </a:solidFill>
              </a:rPr>
              <a:t>HAS ONLINE BOOKING</a:t>
            </a:r>
          </a:p>
        </p:txBody>
      </p:sp>
    </p:spTree>
    <p:extLst>
      <p:ext uri="{BB962C8B-B14F-4D97-AF65-F5344CB8AC3E}">
        <p14:creationId xmlns:p14="http://schemas.microsoft.com/office/powerpoint/2010/main" val="49426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4383E2-B4E4-4AF9-624B-A87030F0F53A}"/>
              </a:ext>
            </a:extLst>
          </p:cNvPr>
          <p:cNvSpPr/>
          <p:nvPr/>
        </p:nvSpPr>
        <p:spPr>
          <a:xfrm>
            <a:off x="-91689" y="348538"/>
            <a:ext cx="12560969" cy="12572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40B0C-B265-D410-AF7E-5173CC07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8577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sz="4800" b="1" kern="1200" baseline="0" dirty="0">
                <a:solidFill>
                  <a:srgbClr val="C00000"/>
                </a:solidFill>
              </a:rPr>
              <a:t>RESTAURANTS WITH DIFFERENT </a:t>
            </a:r>
            <a:br>
              <a:rPr lang="en-US" sz="4800" b="1" kern="1200" baseline="0" dirty="0">
                <a:solidFill>
                  <a:srgbClr val="C00000"/>
                </a:solidFill>
              </a:rPr>
            </a:br>
            <a:r>
              <a:rPr lang="en-US" sz="4800" b="1" kern="1200" baseline="0" dirty="0">
                <a:solidFill>
                  <a:srgbClr val="C00000"/>
                </a:solidFill>
              </a:rPr>
              <a:t>PRICE RANGES</a:t>
            </a:r>
            <a:endParaRPr lang="en-IN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15A19D-0756-D822-EDF3-CFCB1A833450}"/>
              </a:ext>
            </a:extLst>
          </p:cNvPr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6487392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65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3C5D74-645E-C65D-44A5-932BA5874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49" y="410547"/>
            <a:ext cx="11722702" cy="6020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3965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BE53D27D_B2B5_4898_AA08_C56DE47F6D85&quot;,&quot;SourceFullName&quot;:&quot;D:\\OneDrive\\Desktop\\Zomato_Data.xlsx!Ratings &amp; Expenditure!R3C4:R8C5&quot;,&quot;LastUpdate&quot;:&quot;2023-12-19 1:49 AM&quot;,&quot;UpdatedBy&quot;:&quot;Shirin Banu&quot;,&quot;IsLinked&quot;:true,&quot;IsBrokenLink&quot;:false,&quot;Type&quot;: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80B999A3_1C7D_4990_92DD_C2D87FB097C5&quot;,&quot;SourceFullName&quot;:&quot;D:\\OneDrive\\Desktop\\Zomato_Data.xlsx&quot;,&quot;LastUpdate&quot;:&quot;2023-12-19 2:37 AM&quot;,&quot;UpdatedBy&quot;:&quot;Shirin Banu&quot;,&quot;IsLinked&quot;:true,&quot;IsBrokenLink&quot;:false,&quot;Type&quot;:1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CEED81E9_A7B3_4B27_91F1_757C8BDC0701&quot;,&quot;SourceFullName&quot;:&quot;D:\\OneDrive\\Desktop\\Zomato_Data.xlsx&quot;,&quot;LastUpdate&quot;:&quot;2023-12-19 2:42 AM&quot;,&quot;UpdatedBy&quot;:&quot;Shirin Banu&quot;,&quot;IsLinked&quot;:false,&quot;IsBrokenLink&quot;:false,&quot;Type&quot;:1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3909A666_B667_4A8D_931E_C0CFCFA99B44&quot;,&quot;SourceFullName&quot;:&quot;D:\\OneDrive\\Desktop\\Zomato_Data.xlsx&quot;,&quot;LastUpdate&quot;:&quot;2023-12-19 11:33 PM&quot;,&quot;UpdatedBy&quot;:&quot;Shirin Banu&quot;,&quot;IsLinked&quot;:false,&quot;IsBrokenLink&quot;:true,&quot;Type&quot;:1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OWER_POINT_EXCEL_LINK_TAG_NAME" val="{&quot;Id&quot;:&quot;POWER_USER_LINK_6F5CAAF7_2B9E_4607_A3BC_A7BF4A6F6981&quot;,&quot;SourceFullName&quot;:&quot;D:\\OneDrive\\Desktop\\Zomato_Data.xlsx&quot;,&quot;LastUpdate&quot;:&quot;2023-12-19 2:56 AM&quot;,&quot;UpdatedBy&quot;:&quot;Shirin Banu&quot;,&quot;IsLinked&quot;:false,&quot;IsBrokenLink&quot;:false,&quot;Type&quot;:1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{10BD3039-FE99-43B5-8CE8-4A9A450244F9}tf12214701_win32</Template>
  <TotalTime>213</TotalTime>
  <Words>119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Goudy Old Style</vt:lpstr>
      <vt:lpstr>Wingdings 2</vt:lpstr>
      <vt:lpstr>SlateVTI</vt:lpstr>
      <vt:lpstr>file:///D:\OneDrive\Desktop\Zomato_Data.xlsx!Ratings%20&amp;%20Expenditure!R3C4:R8C5</vt:lpstr>
      <vt:lpstr>PowerPoint Presentation</vt:lpstr>
      <vt:lpstr>ZOMATO RESTAURANTS ANALYSIS</vt:lpstr>
      <vt:lpstr>SUGGESTED COUNTRIES TO THE TEAM</vt:lpstr>
      <vt:lpstr>RATINGS AND FOOD EXPENDITURE IN SUGGESTED COUNTRIES </vt:lpstr>
      <vt:lpstr>BIGGEST COMPETITORS </vt:lpstr>
      <vt:lpstr>RATE OF CUISINES AND ITS RELATION WITH RATING.</vt:lpstr>
      <vt:lpstr>TECHNOLOGY INTEGRATION</vt:lpstr>
      <vt:lpstr>RESTAURANTS WITH DIFFERENT  PRICE RANGES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Afrin Nisha S</dc:creator>
  <cp:lastModifiedBy>Meghana Reddy</cp:lastModifiedBy>
  <cp:revision>26</cp:revision>
  <dcterms:created xsi:type="dcterms:W3CDTF">2023-12-18T19:25:41Z</dcterms:created>
  <dcterms:modified xsi:type="dcterms:W3CDTF">2024-02-23T06:16:42Z</dcterms:modified>
</cp:coreProperties>
</file>