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72" r:id="rId12"/>
    <p:sldId id="264" r:id="rId13"/>
    <p:sldId id="265" r:id="rId14"/>
    <p:sldId id="266" r:id="rId15"/>
    <p:sldId id="267" r:id="rId16"/>
    <p:sldId id="268" r:id="rId17"/>
    <p:sldId id="269" r:id="rId18"/>
  </p:sldIdLst>
  <p:sldSz cx="18288000" cy="10287000"/>
  <p:notesSz cx="6858000" cy="9144000"/>
  <p:embeddedFontLst>
    <p:embeddedFont>
      <p:font typeface="Canva Sans Bold" panose="020B0604020202020204" charset="0"/>
      <p:regular r:id="rId19"/>
    </p:embeddedFont>
    <p:embeddedFont>
      <p:font typeface="League Spartan" panose="020B0604020202020204" charset="0"/>
      <p:regular r:id="rId20"/>
    </p:embeddedFont>
    <p:embeddedFont>
      <p:font typeface="Times New Roman Bold" panose="02020803070505020304" pitchFamily="18"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6A7E1-1622-4258-8875-6E98AF67A9A4}" v="3" dt="2024-05-30T06:56:06.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CH" userId="7c906bc880b4f20a" providerId="LiveId" clId="{E4F6A7E1-1622-4258-8875-6E98AF67A9A4}"/>
    <pc:docChg chg="custSel addSld modSld">
      <pc:chgData name="MEGHANA CH" userId="7c906bc880b4f20a" providerId="LiveId" clId="{E4F6A7E1-1622-4258-8875-6E98AF67A9A4}" dt="2024-05-30T06:56:16.424" v="491" actId="14100"/>
      <pc:docMkLst>
        <pc:docMk/>
      </pc:docMkLst>
      <pc:sldChg chg="delSp modSp mod">
        <pc:chgData name="MEGHANA CH" userId="7c906bc880b4f20a" providerId="LiveId" clId="{E4F6A7E1-1622-4258-8875-6E98AF67A9A4}" dt="2024-05-29T12:50:18.226" v="482" actId="20577"/>
        <pc:sldMkLst>
          <pc:docMk/>
          <pc:sldMk cId="0" sldId="256"/>
        </pc:sldMkLst>
        <pc:spChg chg="del">
          <ac:chgData name="MEGHANA CH" userId="7c906bc880b4f20a" providerId="LiveId" clId="{E4F6A7E1-1622-4258-8875-6E98AF67A9A4}" dt="2024-02-08T04:39:13.693" v="277" actId="21"/>
          <ac:spMkLst>
            <pc:docMk/>
            <pc:sldMk cId="0" sldId="256"/>
            <ac:spMk id="9" creationId="{00000000-0000-0000-0000-000000000000}"/>
          </ac:spMkLst>
        </pc:spChg>
        <pc:spChg chg="mod">
          <ac:chgData name="MEGHANA CH" userId="7c906bc880b4f20a" providerId="LiveId" clId="{E4F6A7E1-1622-4258-8875-6E98AF67A9A4}" dt="2024-02-08T04:39:02.737" v="276" actId="20577"/>
          <ac:spMkLst>
            <pc:docMk/>
            <pc:sldMk cId="0" sldId="256"/>
            <ac:spMk id="10" creationId="{00000000-0000-0000-0000-000000000000}"/>
          </ac:spMkLst>
        </pc:spChg>
        <pc:spChg chg="mod">
          <ac:chgData name="MEGHANA CH" userId="7c906bc880b4f20a" providerId="LiveId" clId="{E4F6A7E1-1622-4258-8875-6E98AF67A9A4}" dt="2024-05-29T12:50:18.226" v="482" actId="20577"/>
          <ac:spMkLst>
            <pc:docMk/>
            <pc:sldMk cId="0" sldId="256"/>
            <ac:spMk id="11" creationId="{00000000-0000-0000-0000-000000000000}"/>
          </ac:spMkLst>
        </pc:spChg>
      </pc:sldChg>
      <pc:sldChg chg="modSp mod">
        <pc:chgData name="MEGHANA CH" userId="7c906bc880b4f20a" providerId="LiveId" clId="{E4F6A7E1-1622-4258-8875-6E98AF67A9A4}" dt="2024-02-22T04:31:09.041" v="326" actId="1035"/>
        <pc:sldMkLst>
          <pc:docMk/>
          <pc:sldMk cId="0" sldId="258"/>
        </pc:sldMkLst>
        <pc:grpChg chg="mod">
          <ac:chgData name="MEGHANA CH" userId="7c906bc880b4f20a" providerId="LiveId" clId="{E4F6A7E1-1622-4258-8875-6E98AF67A9A4}" dt="2024-02-22T04:31:09.041" v="326" actId="1035"/>
          <ac:grpSpMkLst>
            <pc:docMk/>
            <pc:sldMk cId="0" sldId="258"/>
            <ac:grpSpMk id="5" creationId="{00000000-0000-0000-0000-000000000000}"/>
          </ac:grpSpMkLst>
        </pc:grpChg>
      </pc:sldChg>
      <pc:sldChg chg="modSp mod">
        <pc:chgData name="MEGHANA CH" userId="7c906bc880b4f20a" providerId="LiveId" clId="{E4F6A7E1-1622-4258-8875-6E98AF67A9A4}" dt="2024-02-15T04:14:24.676" v="318" actId="20577"/>
        <pc:sldMkLst>
          <pc:docMk/>
          <pc:sldMk cId="0" sldId="262"/>
        </pc:sldMkLst>
        <pc:spChg chg="mod">
          <ac:chgData name="MEGHANA CH" userId="7c906bc880b4f20a" providerId="LiveId" clId="{E4F6A7E1-1622-4258-8875-6E98AF67A9A4}" dt="2024-02-10T04:19:56.227" v="279" actId="1076"/>
          <ac:spMkLst>
            <pc:docMk/>
            <pc:sldMk cId="0" sldId="262"/>
            <ac:spMk id="2" creationId="{00000000-0000-0000-0000-000000000000}"/>
          </ac:spMkLst>
        </pc:spChg>
        <pc:spChg chg="mod">
          <ac:chgData name="MEGHANA CH" userId="7c906bc880b4f20a" providerId="LiveId" clId="{E4F6A7E1-1622-4258-8875-6E98AF67A9A4}" dt="2024-02-15T04:14:24.676" v="318" actId="20577"/>
          <ac:spMkLst>
            <pc:docMk/>
            <pc:sldMk cId="0" sldId="262"/>
            <ac:spMk id="9" creationId="{00000000-0000-0000-0000-000000000000}"/>
          </ac:spMkLst>
        </pc:spChg>
      </pc:sldChg>
      <pc:sldChg chg="addSp modSp new mod">
        <pc:chgData name="MEGHANA CH" userId="7c906bc880b4f20a" providerId="LiveId" clId="{E4F6A7E1-1622-4258-8875-6E98AF67A9A4}" dt="2024-02-15T04:45:05.222" v="323" actId="14100"/>
        <pc:sldMkLst>
          <pc:docMk/>
          <pc:sldMk cId="2059529261" sldId="270"/>
        </pc:sldMkLst>
        <pc:picChg chg="add mod">
          <ac:chgData name="MEGHANA CH" userId="7c906bc880b4f20a" providerId="LiveId" clId="{E4F6A7E1-1622-4258-8875-6E98AF67A9A4}" dt="2024-02-15T04:45:05.222" v="323" actId="14100"/>
          <ac:picMkLst>
            <pc:docMk/>
            <pc:sldMk cId="2059529261" sldId="270"/>
            <ac:picMk id="2" creationId="{6B026AD0-0B20-8090-182C-69C8DED64486}"/>
          </ac:picMkLst>
        </pc:picChg>
      </pc:sldChg>
      <pc:sldChg chg="addSp modSp new mod">
        <pc:chgData name="MEGHANA CH" userId="7c906bc880b4f20a" providerId="LiveId" clId="{E4F6A7E1-1622-4258-8875-6E98AF67A9A4}" dt="2024-05-30T06:48:31.642" v="486" actId="14100"/>
        <pc:sldMkLst>
          <pc:docMk/>
          <pc:sldMk cId="3497986276" sldId="271"/>
        </pc:sldMkLst>
        <pc:picChg chg="add mod">
          <ac:chgData name="MEGHANA CH" userId="7c906bc880b4f20a" providerId="LiveId" clId="{E4F6A7E1-1622-4258-8875-6E98AF67A9A4}" dt="2024-05-30T06:48:31.642" v="486" actId="14100"/>
          <ac:picMkLst>
            <pc:docMk/>
            <pc:sldMk cId="3497986276" sldId="271"/>
            <ac:picMk id="2" creationId="{D417B14A-9F2E-057D-26F1-384A76D1281D}"/>
          </ac:picMkLst>
        </pc:picChg>
      </pc:sldChg>
      <pc:sldChg chg="addSp modSp new mod">
        <pc:chgData name="MEGHANA CH" userId="7c906bc880b4f20a" providerId="LiveId" clId="{E4F6A7E1-1622-4258-8875-6E98AF67A9A4}" dt="2024-05-30T06:56:16.424" v="491" actId="14100"/>
        <pc:sldMkLst>
          <pc:docMk/>
          <pc:sldMk cId="1450471071" sldId="272"/>
        </pc:sldMkLst>
        <pc:picChg chg="add mod">
          <ac:chgData name="MEGHANA CH" userId="7c906bc880b4f20a" providerId="LiveId" clId="{E4F6A7E1-1622-4258-8875-6E98AF67A9A4}" dt="2024-05-30T06:56:16.424" v="491" actId="14100"/>
          <ac:picMkLst>
            <pc:docMk/>
            <pc:sldMk cId="1450471071" sldId="272"/>
            <ac:picMk id="2" creationId="{900055FB-1F93-1D07-BA72-330D1F58F9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418445" y="3504966"/>
            <a:ext cx="13084267" cy="2967443"/>
          </a:xfrm>
          <a:prstGeom prst="rect">
            <a:avLst/>
          </a:prstGeom>
        </p:spPr>
        <p:txBody>
          <a:bodyPr lIns="0" tIns="0" rIns="0" bIns="0" rtlCol="0" anchor="t">
            <a:spAutoFit/>
          </a:bodyPr>
          <a:lstStyle/>
          <a:p>
            <a:pPr>
              <a:lnSpc>
                <a:spcPts val="11265"/>
              </a:lnSpc>
              <a:spcBef>
                <a:spcPct val="0"/>
              </a:spcBef>
            </a:pPr>
            <a:r>
              <a:rPr lang="en-US" sz="8046">
                <a:solidFill>
                  <a:srgbClr val="000000"/>
                </a:solidFill>
                <a:latin typeface="Times New Roman Bold"/>
              </a:rPr>
              <a:t>MORTALITY PREDICTION OF SEPSIS</a:t>
            </a:r>
          </a:p>
        </p:txBody>
      </p:sp>
      <p:sp>
        <p:nvSpPr>
          <p:cNvPr id="7" name="AutoShape 7"/>
          <p:cNvSpPr/>
          <p:nvPr/>
        </p:nvSpPr>
        <p:spPr>
          <a:xfrm>
            <a:off x="3418476" y="6432925"/>
            <a:ext cx="11682968" cy="0"/>
          </a:xfrm>
          <a:prstGeom prst="line">
            <a:avLst/>
          </a:prstGeom>
          <a:ln w="38100" cap="flat">
            <a:solidFill>
              <a:srgbClr val="000000"/>
            </a:solidFill>
            <a:prstDash val="solid"/>
            <a:headEnd type="none" w="sm" len="sm"/>
            <a:tailEnd type="none" w="sm" len="sm"/>
          </a:ln>
        </p:spPr>
      </p:sp>
      <p:sp>
        <p:nvSpPr>
          <p:cNvPr id="8" name="Freeform 8"/>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3418445" y="933450"/>
            <a:ext cx="10344713" cy="1810367"/>
          </a:xfrm>
          <a:prstGeom prst="rect">
            <a:avLst/>
          </a:prstGeom>
        </p:spPr>
        <p:txBody>
          <a:bodyPr lIns="0" tIns="0" rIns="0" bIns="0" rtlCol="0" anchor="t">
            <a:spAutoFit/>
          </a:bodyPr>
          <a:lstStyle/>
          <a:p>
            <a:pPr>
              <a:lnSpc>
                <a:spcPts val="7279"/>
              </a:lnSpc>
            </a:pPr>
            <a:r>
              <a:rPr lang="en-US" sz="5199" dirty="0">
                <a:solidFill>
                  <a:srgbClr val="000000"/>
                </a:solidFill>
                <a:latin typeface="Canva Sans Bold"/>
              </a:rPr>
              <a:t>DR.MGR EDUCATIONAL AND RESEARCH INSTITUTE</a:t>
            </a:r>
          </a:p>
        </p:txBody>
      </p:sp>
      <p:sp>
        <p:nvSpPr>
          <p:cNvPr id="11" name="TextBox 11"/>
          <p:cNvSpPr txBox="1"/>
          <p:nvPr/>
        </p:nvSpPr>
        <p:spPr>
          <a:xfrm>
            <a:off x="12192000" y="7192580"/>
            <a:ext cx="5906413" cy="1533561"/>
          </a:xfrm>
          <a:prstGeom prst="rect">
            <a:avLst/>
          </a:prstGeom>
        </p:spPr>
        <p:txBody>
          <a:bodyPr wrap="square" lIns="0" tIns="0" rIns="0" bIns="0" rtlCol="0" anchor="t">
            <a:spAutoFit/>
          </a:bodyPr>
          <a:lstStyle/>
          <a:p>
            <a:pPr algn="just">
              <a:lnSpc>
                <a:spcPts val="4079"/>
              </a:lnSpc>
            </a:pPr>
            <a:r>
              <a:rPr lang="en-US" sz="2914" dirty="0">
                <a:solidFill>
                  <a:srgbClr val="5E17EB"/>
                </a:solidFill>
                <a:latin typeface="Times New Roman"/>
              </a:rPr>
              <a:t>Presented By</a:t>
            </a:r>
          </a:p>
          <a:p>
            <a:pPr algn="just">
              <a:lnSpc>
                <a:spcPts val="4079"/>
              </a:lnSpc>
            </a:pPr>
            <a:r>
              <a:rPr lang="en-US" sz="2914" dirty="0">
                <a:solidFill>
                  <a:srgbClr val="000000"/>
                </a:solidFill>
                <a:latin typeface="Times New Roman"/>
              </a:rPr>
              <a:t>T.NAGA SIRISHA-211211101328</a:t>
            </a:r>
          </a:p>
          <a:p>
            <a:pPr algn="just">
              <a:lnSpc>
                <a:spcPts val="4079"/>
              </a:lnSpc>
            </a:pPr>
            <a:r>
              <a:rPr lang="en-US" sz="2914" dirty="0">
                <a:solidFill>
                  <a:srgbClr val="000000"/>
                </a:solidFill>
                <a:latin typeface="Times New Roman"/>
              </a:rPr>
              <a:t>V.SRI VARSHA-211211101339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hine learning data set division">
            <a:extLst>
              <a:ext uri="{FF2B5EF4-FFF2-40B4-BE49-F238E27FC236}">
                <a16:creationId xmlns:a16="http://schemas.microsoft.com/office/drawing/2014/main" id="{D417B14A-9F2E-057D-26F1-384A76D128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124200" y="1023811"/>
            <a:ext cx="12115800" cy="8291525"/>
          </a:xfrm>
          <a:prstGeom prst="rect">
            <a:avLst/>
          </a:prstGeom>
          <a:noFill/>
          <a:ln>
            <a:noFill/>
          </a:ln>
        </p:spPr>
      </p:pic>
    </p:spTree>
    <p:extLst>
      <p:ext uri="{BB962C8B-B14F-4D97-AF65-F5344CB8AC3E}">
        <p14:creationId xmlns:p14="http://schemas.microsoft.com/office/powerpoint/2010/main" val="349798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w to use the different parts of machine learning dataset">
            <a:extLst>
              <a:ext uri="{FF2B5EF4-FFF2-40B4-BE49-F238E27FC236}">
                <a16:creationId xmlns:a16="http://schemas.microsoft.com/office/drawing/2014/main" id="{900055FB-1F93-1D07-BA72-330D1F58F9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657600" y="474650"/>
            <a:ext cx="10500820" cy="8936050"/>
          </a:xfrm>
          <a:prstGeom prst="rect">
            <a:avLst/>
          </a:prstGeom>
          <a:noFill/>
          <a:ln>
            <a:noFill/>
          </a:ln>
        </p:spPr>
      </p:pic>
    </p:spTree>
    <p:extLst>
      <p:ext uri="{BB962C8B-B14F-4D97-AF65-F5344CB8AC3E}">
        <p14:creationId xmlns:p14="http://schemas.microsoft.com/office/powerpoint/2010/main" val="145047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6537" y="1699061"/>
            <a:ext cx="559693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IMPLEMENTATION</a:t>
            </a:r>
          </a:p>
        </p:txBody>
      </p:sp>
      <p:sp>
        <p:nvSpPr>
          <p:cNvPr id="4" name="AutoShape 4"/>
          <p:cNvSpPr/>
          <p:nvPr/>
        </p:nvSpPr>
        <p:spPr>
          <a:xfrm>
            <a:off x="4187609" y="25420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186537" y="3579313"/>
            <a:ext cx="11236884" cy="3036062"/>
          </a:xfrm>
          <a:prstGeom prst="rect">
            <a:avLst/>
          </a:prstGeom>
        </p:spPr>
        <p:txBody>
          <a:bodyPr lIns="0" tIns="0" rIns="0" bIns="0" rtlCol="0" anchor="t">
            <a:spAutoFit/>
          </a:bodyPr>
          <a:lstStyle/>
          <a:p>
            <a:pPr marL="911095" lvl="1" indent="-455548">
              <a:lnSpc>
                <a:spcPts val="5907"/>
              </a:lnSpc>
              <a:buFont typeface="Arial"/>
              <a:buChar char="•"/>
            </a:pPr>
            <a:r>
              <a:rPr lang="en-US" sz="4219">
                <a:solidFill>
                  <a:srgbClr val="000000"/>
                </a:solidFill>
                <a:latin typeface="Times New Roman"/>
              </a:rPr>
              <a:t>Operating system  :  Windows / linux</a:t>
            </a:r>
          </a:p>
          <a:p>
            <a:pPr marL="911095" lvl="1" indent="-455548">
              <a:lnSpc>
                <a:spcPts val="5907"/>
              </a:lnSpc>
              <a:buFont typeface="Arial"/>
              <a:buChar char="•"/>
            </a:pPr>
            <a:r>
              <a:rPr lang="en-US" sz="4219">
                <a:solidFill>
                  <a:srgbClr val="000000"/>
                </a:solidFill>
                <a:latin typeface="Times New Roman"/>
              </a:rPr>
              <a:t>Coding Language  :  Python /anaconda</a:t>
            </a:r>
          </a:p>
          <a:p>
            <a:pPr marL="911095" lvl="1" indent="-455548">
              <a:lnSpc>
                <a:spcPts val="5907"/>
              </a:lnSpc>
              <a:buFont typeface="Arial"/>
              <a:buChar char="•"/>
            </a:pPr>
            <a:r>
              <a:rPr lang="en-US" sz="4219">
                <a:solidFill>
                  <a:srgbClr val="000000"/>
                </a:solidFill>
                <a:latin typeface="Times New Roman"/>
              </a:rPr>
              <a:t>Front-End   :  Python.</a:t>
            </a:r>
          </a:p>
          <a:p>
            <a:pPr>
              <a:lnSpc>
                <a:spcPts val="5907"/>
              </a:lnSpc>
              <a:spcBef>
                <a:spcPct val="0"/>
              </a:spcBef>
            </a:pPr>
            <a:endParaRPr lang="en-US" sz="4219">
              <a:solidFill>
                <a:srgbClr val="000000"/>
              </a:solidFill>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028700" y="1836176"/>
            <a:ext cx="16228495" cy="2302156"/>
          </a:xfrm>
          <a:custGeom>
            <a:avLst/>
            <a:gdLst/>
            <a:ahLst/>
            <a:cxnLst/>
            <a:rect l="l" t="t" r="r" b="b"/>
            <a:pathLst>
              <a:path w="16228495" h="2302156">
                <a:moveTo>
                  <a:pt x="0" y="0"/>
                </a:moveTo>
                <a:lnTo>
                  <a:pt x="16228495" y="0"/>
                </a:lnTo>
                <a:lnTo>
                  <a:pt x="16228495" y="2302156"/>
                </a:lnTo>
                <a:lnTo>
                  <a:pt x="0" y="2302156"/>
                </a:lnTo>
                <a:lnTo>
                  <a:pt x="0" y="0"/>
                </a:lnTo>
                <a:close/>
              </a:path>
            </a:pathLst>
          </a:custGeom>
          <a:blipFill>
            <a:blip r:embed="rId3"/>
            <a:stretch>
              <a:fillRect t="-906" r="-85329" b="-23140"/>
            </a:stretch>
          </a:blipFill>
        </p:spPr>
      </p:sp>
      <p:sp>
        <p:nvSpPr>
          <p:cNvPr id="7" name="Freeform 7"/>
          <p:cNvSpPr/>
          <p:nvPr/>
        </p:nvSpPr>
        <p:spPr>
          <a:xfrm>
            <a:off x="1030805" y="4549638"/>
            <a:ext cx="16228495" cy="2584897"/>
          </a:xfrm>
          <a:custGeom>
            <a:avLst/>
            <a:gdLst/>
            <a:ahLst/>
            <a:cxnLst/>
            <a:rect l="l" t="t" r="r" b="b"/>
            <a:pathLst>
              <a:path w="16228495" h="2584897">
                <a:moveTo>
                  <a:pt x="0" y="0"/>
                </a:moveTo>
                <a:lnTo>
                  <a:pt x="16228495" y="0"/>
                </a:lnTo>
                <a:lnTo>
                  <a:pt x="16228495" y="2584897"/>
                </a:lnTo>
                <a:lnTo>
                  <a:pt x="0" y="2584897"/>
                </a:lnTo>
                <a:lnTo>
                  <a:pt x="0" y="0"/>
                </a:lnTo>
                <a:close/>
              </a:path>
            </a:pathLst>
          </a:custGeom>
          <a:blipFill>
            <a:blip r:embed="rId4"/>
            <a:stretch>
              <a:fillRect l="-3751" t="-183828" r="-110848" b="-474030"/>
            </a:stretch>
          </a:blipFill>
        </p:spPr>
      </p:sp>
      <p:sp>
        <p:nvSpPr>
          <p:cNvPr id="8" name="Freeform 8"/>
          <p:cNvSpPr/>
          <p:nvPr/>
        </p:nvSpPr>
        <p:spPr>
          <a:xfrm>
            <a:off x="1028700" y="7294621"/>
            <a:ext cx="16228495" cy="2168884"/>
          </a:xfrm>
          <a:custGeom>
            <a:avLst/>
            <a:gdLst/>
            <a:ahLst/>
            <a:cxnLst/>
            <a:rect l="l" t="t" r="r" b="b"/>
            <a:pathLst>
              <a:path w="16228495" h="2168884">
                <a:moveTo>
                  <a:pt x="0" y="0"/>
                </a:moveTo>
                <a:lnTo>
                  <a:pt x="16228495" y="0"/>
                </a:lnTo>
                <a:lnTo>
                  <a:pt x="16228495" y="2168884"/>
                </a:lnTo>
                <a:lnTo>
                  <a:pt x="0" y="2168884"/>
                </a:lnTo>
                <a:lnTo>
                  <a:pt x="0" y="0"/>
                </a:lnTo>
                <a:close/>
              </a:path>
            </a:pathLst>
          </a:custGeom>
          <a:blipFill>
            <a:blip r:embed="rId4"/>
            <a:stretch>
              <a:fillRect l="-101734" t="-214952" r="-9001" b="-572004"/>
            </a:stretch>
          </a:blipFill>
        </p:spPr>
      </p:sp>
      <p:sp>
        <p:nvSpPr>
          <p:cNvPr id="9" name="TextBox 9"/>
          <p:cNvSpPr txBox="1"/>
          <p:nvPr/>
        </p:nvSpPr>
        <p:spPr>
          <a:xfrm>
            <a:off x="4073399" y="530844"/>
            <a:ext cx="5551257" cy="824262"/>
          </a:xfrm>
          <a:prstGeom prst="rect">
            <a:avLst/>
          </a:prstGeom>
        </p:spPr>
        <p:txBody>
          <a:bodyPr lIns="0" tIns="0" rIns="0" bIns="0" rtlCol="0" anchor="t">
            <a:spAutoFit/>
          </a:bodyPr>
          <a:lstStyle/>
          <a:p>
            <a:pPr>
              <a:lnSpc>
                <a:spcPts val="6018"/>
              </a:lnSpc>
              <a:spcBef>
                <a:spcPct val="0"/>
              </a:spcBef>
            </a:pPr>
            <a:r>
              <a:rPr lang="en-US" sz="4298" u="sng">
                <a:solidFill>
                  <a:srgbClr val="593C8F"/>
                </a:solidFill>
                <a:latin typeface="Times New Roman Bold"/>
              </a:rPr>
              <a:t>TEST CASES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6537" y="1699061"/>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RESULT</a:t>
            </a:r>
          </a:p>
        </p:txBody>
      </p:sp>
      <p:sp>
        <p:nvSpPr>
          <p:cNvPr id="4" name="AutoShape 4"/>
          <p:cNvSpPr/>
          <p:nvPr/>
        </p:nvSpPr>
        <p:spPr>
          <a:xfrm>
            <a:off x="4187609" y="25420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086100" y="3427042"/>
            <a:ext cx="13884923" cy="5181223"/>
          </a:xfrm>
          <a:custGeom>
            <a:avLst/>
            <a:gdLst/>
            <a:ahLst/>
            <a:cxnLst/>
            <a:rect l="l" t="t" r="r" b="b"/>
            <a:pathLst>
              <a:path w="13884923" h="5181223">
                <a:moveTo>
                  <a:pt x="0" y="0"/>
                </a:moveTo>
                <a:lnTo>
                  <a:pt x="13884923" y="0"/>
                </a:lnTo>
                <a:lnTo>
                  <a:pt x="13884923" y="5181223"/>
                </a:lnTo>
                <a:lnTo>
                  <a:pt x="0" y="5181223"/>
                </a:lnTo>
                <a:lnTo>
                  <a:pt x="0" y="0"/>
                </a:lnTo>
                <a:close/>
              </a:path>
            </a:pathLst>
          </a:custGeom>
          <a:blipFill>
            <a:blip r:embed="rId3"/>
            <a:stretch>
              <a:fillRect l="-34214" t="-170547" r="-85044" b="-59968"/>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00" y="1409096"/>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CONCLUSION</a:t>
            </a:r>
          </a:p>
        </p:txBody>
      </p:sp>
      <p:sp>
        <p:nvSpPr>
          <p:cNvPr id="4" name="AutoShape 4"/>
          <p:cNvSpPr/>
          <p:nvPr/>
        </p:nvSpPr>
        <p:spPr>
          <a:xfrm flipV="1">
            <a:off x="1029771" y="2233059"/>
            <a:ext cx="3254698"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1287018" y="1580546"/>
            <a:ext cx="5457932" cy="7266522"/>
            <a:chOff x="0" y="0"/>
            <a:chExt cx="3663950" cy="4878070"/>
          </a:xfrm>
        </p:grpSpPr>
        <p:sp>
          <p:nvSpPr>
            <p:cNvPr id="9" name="Freeform 9"/>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3"/>
              <a:stretch>
                <a:fillRect l="-50291" r="-50291"/>
              </a:stretch>
            </a:blipFill>
          </p:spPr>
        </p:sp>
        <p:sp>
          <p:nvSpPr>
            <p:cNvPr id="10" name="Freeform 10"/>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id="11" name="TextBox 11"/>
          <p:cNvSpPr txBox="1"/>
          <p:nvPr/>
        </p:nvSpPr>
        <p:spPr>
          <a:xfrm>
            <a:off x="1029660" y="2585660"/>
            <a:ext cx="9162097" cy="5697783"/>
          </a:xfrm>
          <a:prstGeom prst="rect">
            <a:avLst/>
          </a:prstGeom>
        </p:spPr>
        <p:txBody>
          <a:bodyPr lIns="0" tIns="0" rIns="0" bIns="0" rtlCol="0" anchor="t">
            <a:spAutoFit/>
          </a:bodyPr>
          <a:lstStyle/>
          <a:p>
            <a:pPr algn="just">
              <a:lnSpc>
                <a:spcPts val="4098"/>
              </a:lnSpc>
            </a:pPr>
            <a:r>
              <a:rPr lang="en-US" sz="2927">
                <a:solidFill>
                  <a:srgbClr val="000000"/>
                </a:solidFill>
                <a:latin typeface="Times New Roman"/>
              </a:rPr>
              <a:t>Sepsis is life threatening disease which cause of high mortality rate and morbidity in hospitals. Early detection is a key to overcome the death rate, therefore this study showed the development of fast and accurate machine learning algorithm for the prediction of sepsis which gives the better results than the existing scoring systems. In addition, the comparative analysis has done between five main models of machine learning by measuring their specificity and sensitivity. These models has potential to use for commercial use in ICU’s for sepsis prediction.</a:t>
            </a:r>
          </a:p>
          <a:p>
            <a:pPr algn="just">
              <a:lnSpc>
                <a:spcPts val="4098"/>
              </a:lnSpc>
              <a:spcBef>
                <a:spcPct val="0"/>
              </a:spcBef>
            </a:pPr>
            <a:endParaRPr lang="en-US" sz="2927">
              <a:solidFill>
                <a:srgbClr val="000000"/>
              </a:solidFill>
              <a:latin typeface="Times New Roman"/>
            </a:endParaRPr>
          </a:p>
        </p:txBody>
      </p:sp>
      <p:sp>
        <p:nvSpPr>
          <p:cNvPr id="12" name="Freeform 12"/>
          <p:cNvSpPr/>
          <p:nvPr/>
        </p:nvSpPr>
        <p:spPr>
          <a:xfrm>
            <a:off x="1173870" y="8847068"/>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7209012" y="1962475"/>
            <a:ext cx="3869977" cy="39904"/>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1028700" y="8976871"/>
            <a:ext cx="16337693" cy="562859"/>
            <a:chOff x="0" y="0"/>
            <a:chExt cx="4302932" cy="148243"/>
          </a:xfrm>
        </p:grpSpPr>
        <p:sp>
          <p:nvSpPr>
            <p:cNvPr id="5" name="Freeform 5"/>
            <p:cNvSpPr/>
            <p:nvPr/>
          </p:nvSpPr>
          <p:spPr>
            <a:xfrm>
              <a:off x="0" y="0"/>
              <a:ext cx="4302932" cy="148243"/>
            </a:xfrm>
            <a:custGeom>
              <a:avLst/>
              <a:gdLst/>
              <a:ahLst/>
              <a:cxnLst/>
              <a:rect l="l" t="t" r="r" b="b"/>
              <a:pathLst>
                <a:path w="4302932" h="148243">
                  <a:moveTo>
                    <a:pt x="24167" y="0"/>
                  </a:moveTo>
                  <a:lnTo>
                    <a:pt x="4278764" y="0"/>
                  </a:lnTo>
                  <a:cubicBezTo>
                    <a:pt x="4292112" y="0"/>
                    <a:pt x="4302932" y="10820"/>
                    <a:pt x="4302932" y="24167"/>
                  </a:cubicBezTo>
                  <a:lnTo>
                    <a:pt x="4302932" y="124075"/>
                  </a:lnTo>
                  <a:cubicBezTo>
                    <a:pt x="4302932" y="130485"/>
                    <a:pt x="4300385" y="136632"/>
                    <a:pt x="4295853" y="141164"/>
                  </a:cubicBezTo>
                  <a:cubicBezTo>
                    <a:pt x="4291321" y="145697"/>
                    <a:pt x="4285174" y="148243"/>
                    <a:pt x="4278764" y="148243"/>
                  </a:cubicBezTo>
                  <a:lnTo>
                    <a:pt x="24167" y="148243"/>
                  </a:lnTo>
                  <a:cubicBezTo>
                    <a:pt x="10820" y="148243"/>
                    <a:pt x="0" y="137423"/>
                    <a:pt x="0" y="124075"/>
                  </a:cubicBezTo>
                  <a:lnTo>
                    <a:pt x="0" y="24167"/>
                  </a:lnTo>
                  <a:cubicBezTo>
                    <a:pt x="0" y="10820"/>
                    <a:pt x="10820" y="0"/>
                    <a:pt x="24167" y="0"/>
                  </a:cubicBez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132537" y="1055474"/>
            <a:ext cx="6022926" cy="907266"/>
          </a:xfrm>
          <a:prstGeom prst="rect">
            <a:avLst/>
          </a:prstGeom>
        </p:spPr>
        <p:txBody>
          <a:bodyPr lIns="0" tIns="0" rIns="0" bIns="0" rtlCol="0" anchor="t">
            <a:spAutoFit/>
          </a:bodyPr>
          <a:lstStyle/>
          <a:p>
            <a:pPr algn="ctr">
              <a:lnSpc>
                <a:spcPts val="6693"/>
              </a:lnSpc>
              <a:spcBef>
                <a:spcPct val="0"/>
              </a:spcBef>
            </a:pPr>
            <a:r>
              <a:rPr lang="en-US" sz="4780">
                <a:solidFill>
                  <a:srgbClr val="593C8F"/>
                </a:solidFill>
                <a:latin typeface="Times New Roman Bold"/>
              </a:rPr>
              <a:t>REFERENCES</a:t>
            </a:r>
          </a:p>
        </p:txBody>
      </p:sp>
      <p:sp>
        <p:nvSpPr>
          <p:cNvPr id="8" name="TextBox 8"/>
          <p:cNvSpPr txBox="1"/>
          <p:nvPr/>
        </p:nvSpPr>
        <p:spPr>
          <a:xfrm>
            <a:off x="1028700" y="2273725"/>
            <a:ext cx="16230600" cy="6859990"/>
          </a:xfrm>
          <a:prstGeom prst="rect">
            <a:avLst/>
          </a:prstGeom>
        </p:spPr>
        <p:txBody>
          <a:bodyPr lIns="0" tIns="0" rIns="0" bIns="0" rtlCol="0" anchor="t">
            <a:spAutoFit/>
          </a:bodyPr>
          <a:lstStyle/>
          <a:p>
            <a:pPr algn="just">
              <a:lnSpc>
                <a:spcPts val="3565"/>
              </a:lnSpc>
            </a:pPr>
            <a:r>
              <a:rPr lang="en-US" sz="2546">
                <a:solidFill>
                  <a:srgbClr val="000000"/>
                </a:solidFill>
                <a:latin typeface="Times New Roman"/>
              </a:rPr>
              <a:t>1 K. E. Rudd, S. C. Johnson, K. M. Agesa et al., “Global, regional, and national sepsis incidence and mortality, 1990–2017: analysis for the global burden of disease study,” The Lancet, vol. 395, no. 10219, pp. 200–211, 2020.</a:t>
            </a:r>
          </a:p>
          <a:p>
            <a:pPr algn="just">
              <a:lnSpc>
                <a:spcPts val="3565"/>
              </a:lnSpc>
            </a:pPr>
            <a:r>
              <a:rPr lang="en-US" sz="2546">
                <a:solidFill>
                  <a:srgbClr val="000000"/>
                </a:solidFill>
                <a:latin typeface="Times New Roman"/>
              </a:rPr>
              <a:t>View at: Publisher Site | Google Scholar</a:t>
            </a:r>
          </a:p>
          <a:p>
            <a:pPr algn="just">
              <a:lnSpc>
                <a:spcPts val="3845"/>
              </a:lnSpc>
            </a:pPr>
            <a:r>
              <a:rPr lang="en-US" sz="2746">
                <a:solidFill>
                  <a:srgbClr val="000000"/>
                </a:solidFill>
                <a:latin typeface="Times New Roman"/>
              </a:rPr>
              <a:t>2 L. Su, Z. Xu, F. Chang et al., “Early prediction of mortality, severity, and length of stay in the intensive care unit of sepsis patients based on sepsis 3.0 by machine learning models,” Frontiers in Medicine, vol. 8, 883 pages, 2021.</a:t>
            </a:r>
          </a:p>
          <a:p>
            <a:pPr algn="just">
              <a:lnSpc>
                <a:spcPts val="3565"/>
              </a:lnSpc>
            </a:pPr>
            <a:r>
              <a:rPr lang="en-US" sz="2546">
                <a:solidFill>
                  <a:srgbClr val="000000"/>
                </a:solidFill>
                <a:latin typeface="Times New Roman"/>
              </a:rPr>
              <a:t>View at: Publisher Site | Google Scholar</a:t>
            </a:r>
          </a:p>
          <a:p>
            <a:pPr algn="just">
              <a:lnSpc>
                <a:spcPts val="3565"/>
              </a:lnSpc>
            </a:pPr>
            <a:r>
              <a:rPr lang="en-US" sz="2546">
                <a:solidFill>
                  <a:srgbClr val="000000"/>
                </a:solidFill>
                <a:latin typeface="Times New Roman"/>
              </a:rPr>
              <a:t>3 K. C. Yuan, L. W. Tsai, K. H. Lee et al., “The development an artificial intelligence algorithm for early sepsis diagnosis in the intensive care unit,” International Journal of Medical Informatics, vol. 141, Article ID 104176, 2020.</a:t>
            </a:r>
          </a:p>
          <a:p>
            <a:pPr algn="just">
              <a:lnSpc>
                <a:spcPts val="3565"/>
              </a:lnSpc>
            </a:pPr>
            <a:r>
              <a:rPr lang="en-US" sz="2546">
                <a:solidFill>
                  <a:srgbClr val="000000"/>
                </a:solidFill>
                <a:latin typeface="Times New Roman"/>
              </a:rPr>
              <a:t>View at: Publisher Site | Google Scholar</a:t>
            </a:r>
          </a:p>
          <a:p>
            <a:pPr algn="just">
              <a:lnSpc>
                <a:spcPts val="3565"/>
              </a:lnSpc>
            </a:pPr>
            <a:r>
              <a:rPr lang="en-US" sz="2546">
                <a:solidFill>
                  <a:srgbClr val="000000"/>
                </a:solidFill>
                <a:latin typeface="Times New Roman"/>
              </a:rPr>
              <a:t>4 J. E. García-Gallo, N. J. Fonseca-Ruiz, L. A. Celi, and J. F. Duitama-Muñoz, “A machine learning-based model for 1 year mortality prediction in patients admitted to an intensive care unit with a diagnosis of sepsis,” Medicina Intensiva, vol. 44, no. 3, pp. 160–170, 2020.</a:t>
            </a:r>
          </a:p>
          <a:p>
            <a:pPr algn="just">
              <a:lnSpc>
                <a:spcPts val="3565"/>
              </a:lnSpc>
            </a:pPr>
            <a:r>
              <a:rPr lang="en-US" sz="2546">
                <a:solidFill>
                  <a:srgbClr val="000000"/>
                </a:solidFill>
                <a:latin typeface="Times New Roman"/>
              </a:rPr>
              <a:t>View at: Publisher Site | Google Scholar</a:t>
            </a:r>
          </a:p>
          <a:p>
            <a:pPr algn="ctr">
              <a:lnSpc>
                <a:spcPts val="3565"/>
              </a:lnSpc>
              <a:spcBef>
                <a:spcPct val="0"/>
              </a:spcBef>
            </a:pPr>
            <a:endParaRPr lang="en-US" sz="2546">
              <a:solidFill>
                <a:srgbClr val="000000"/>
              </a:solidFill>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43500"/>
            <a:ext cx="18288000" cy="5143500"/>
            <a:chOff x="0" y="0"/>
            <a:chExt cx="4816593" cy="1354667"/>
          </a:xfrm>
        </p:grpSpPr>
        <p:sp>
          <p:nvSpPr>
            <p:cNvPr id="3" name="Freeform 3"/>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072171" y="4379723"/>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League Spartan"/>
              </a:rPr>
              <a:t>THANK YOU</a:t>
            </a:r>
          </a:p>
        </p:txBody>
      </p:sp>
      <p:sp>
        <p:nvSpPr>
          <p:cNvPr id="6" name="AutoShape 6"/>
          <p:cNvSpPr/>
          <p:nvPr/>
        </p:nvSpPr>
        <p:spPr>
          <a:xfrm>
            <a:off x="5897880" y="5773927"/>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AutoShape 3"/>
          <p:cNvSpPr/>
          <p:nvPr/>
        </p:nvSpPr>
        <p:spPr>
          <a:xfrm flipV="1">
            <a:off x="1029792" y="2233059"/>
            <a:ext cx="2281310" cy="19050"/>
          </a:xfrm>
          <a:prstGeom prst="line">
            <a:avLst/>
          </a:prstGeom>
          <a:ln w="38100" cap="flat">
            <a:solidFill>
              <a:srgbClr val="000000"/>
            </a:solidFill>
            <a:prstDash val="solid"/>
            <a:headEnd type="none" w="sm" len="sm"/>
            <a:tailEnd type="none" w="sm" len="sm"/>
          </a:ln>
        </p:spPr>
      </p:sp>
      <p:sp>
        <p:nvSpPr>
          <p:cNvPr id="4" name="Freeform 4"/>
          <p:cNvSpPr/>
          <p:nvPr/>
        </p:nvSpPr>
        <p:spPr>
          <a:xfrm>
            <a:off x="9144000" y="2382317"/>
            <a:ext cx="8344908" cy="5522365"/>
          </a:xfrm>
          <a:custGeom>
            <a:avLst/>
            <a:gdLst/>
            <a:ahLst/>
            <a:cxnLst/>
            <a:rect l="l" t="t" r="r" b="b"/>
            <a:pathLst>
              <a:path w="8344908" h="5522365">
                <a:moveTo>
                  <a:pt x="0" y="0"/>
                </a:moveTo>
                <a:lnTo>
                  <a:pt x="8344908" y="0"/>
                </a:lnTo>
                <a:lnTo>
                  <a:pt x="8344908" y="5522366"/>
                </a:lnTo>
                <a:lnTo>
                  <a:pt x="0" y="5522366"/>
                </a:lnTo>
                <a:lnTo>
                  <a:pt x="0" y="0"/>
                </a:lnTo>
                <a:close/>
              </a:path>
            </a:pathLst>
          </a:custGeom>
          <a:blipFill>
            <a:blip r:embed="rId3"/>
            <a:stretch>
              <a:fillRect/>
            </a:stretch>
          </a:blipFill>
        </p:spPr>
      </p:sp>
      <p:sp>
        <p:nvSpPr>
          <p:cNvPr id="5" name="TextBox 5"/>
          <p:cNvSpPr txBox="1"/>
          <p:nvPr/>
        </p:nvSpPr>
        <p:spPr>
          <a:xfrm>
            <a:off x="832371" y="1408797"/>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 CONTENTS</a:t>
            </a:r>
          </a:p>
        </p:txBody>
      </p:sp>
      <p:sp>
        <p:nvSpPr>
          <p:cNvPr id="6" name="TextBox 6"/>
          <p:cNvSpPr txBox="1"/>
          <p:nvPr/>
        </p:nvSpPr>
        <p:spPr>
          <a:xfrm>
            <a:off x="415826" y="2306074"/>
            <a:ext cx="6078974" cy="6761055"/>
          </a:xfrm>
          <a:prstGeom prst="rect">
            <a:avLst/>
          </a:prstGeom>
        </p:spPr>
        <p:txBody>
          <a:bodyPr lIns="0" tIns="0" rIns="0" bIns="0" rtlCol="0" anchor="t">
            <a:spAutoFit/>
          </a:bodyPr>
          <a:lstStyle/>
          <a:p>
            <a:pPr marL="743069" lvl="1" indent="-371534">
              <a:lnSpc>
                <a:spcPts val="4818"/>
              </a:lnSpc>
              <a:buFont typeface="Arial"/>
              <a:buChar char="•"/>
            </a:pPr>
            <a:r>
              <a:rPr lang="en-US" sz="3441">
                <a:solidFill>
                  <a:srgbClr val="000000"/>
                </a:solidFill>
                <a:latin typeface="Times New Roman"/>
              </a:rPr>
              <a:t>Abstract</a:t>
            </a:r>
          </a:p>
          <a:p>
            <a:pPr marL="743069" lvl="1" indent="-371534">
              <a:lnSpc>
                <a:spcPts val="4818"/>
              </a:lnSpc>
              <a:buFont typeface="Arial"/>
              <a:buChar char="•"/>
            </a:pPr>
            <a:r>
              <a:rPr lang="en-US" sz="3441">
                <a:solidFill>
                  <a:srgbClr val="000000"/>
                </a:solidFill>
                <a:latin typeface="Times New Roman"/>
              </a:rPr>
              <a:t>Introduction</a:t>
            </a:r>
          </a:p>
          <a:p>
            <a:pPr marL="743069" lvl="1" indent="-371534">
              <a:lnSpc>
                <a:spcPts val="4818"/>
              </a:lnSpc>
              <a:buFont typeface="Arial"/>
              <a:buChar char="•"/>
            </a:pPr>
            <a:r>
              <a:rPr lang="en-US" sz="3441">
                <a:solidFill>
                  <a:srgbClr val="000000"/>
                </a:solidFill>
                <a:latin typeface="Times New Roman"/>
              </a:rPr>
              <a:t>Background and Motivation</a:t>
            </a:r>
          </a:p>
          <a:p>
            <a:pPr marL="743069" lvl="1" indent="-371534">
              <a:lnSpc>
                <a:spcPts val="4818"/>
              </a:lnSpc>
              <a:buFont typeface="Arial"/>
              <a:buChar char="•"/>
            </a:pPr>
            <a:r>
              <a:rPr lang="en-US" sz="3441">
                <a:solidFill>
                  <a:srgbClr val="000000"/>
                </a:solidFill>
                <a:latin typeface="Times New Roman"/>
              </a:rPr>
              <a:t>Methodology</a:t>
            </a:r>
          </a:p>
          <a:p>
            <a:pPr marL="743069" lvl="1" indent="-371534">
              <a:lnSpc>
                <a:spcPts val="4818"/>
              </a:lnSpc>
              <a:buFont typeface="Arial"/>
              <a:buChar char="•"/>
            </a:pPr>
            <a:r>
              <a:rPr lang="en-US" sz="3441">
                <a:solidFill>
                  <a:srgbClr val="000000"/>
                </a:solidFill>
                <a:latin typeface="Times New Roman"/>
              </a:rPr>
              <a:t>Existing System</a:t>
            </a:r>
          </a:p>
          <a:p>
            <a:pPr marL="743069" lvl="1" indent="-371534">
              <a:lnSpc>
                <a:spcPts val="4818"/>
              </a:lnSpc>
              <a:buFont typeface="Arial"/>
              <a:buChar char="•"/>
            </a:pPr>
            <a:r>
              <a:rPr lang="en-US" sz="3441">
                <a:solidFill>
                  <a:srgbClr val="000000"/>
                </a:solidFill>
                <a:latin typeface="Times New Roman"/>
              </a:rPr>
              <a:t>Proposed System</a:t>
            </a:r>
          </a:p>
          <a:p>
            <a:pPr marL="743069" lvl="1" indent="-371534">
              <a:lnSpc>
                <a:spcPts val="4818"/>
              </a:lnSpc>
              <a:buFont typeface="Arial"/>
              <a:buChar char="•"/>
            </a:pPr>
            <a:r>
              <a:rPr lang="en-US" sz="3441">
                <a:solidFill>
                  <a:srgbClr val="000000"/>
                </a:solidFill>
                <a:latin typeface="Times New Roman"/>
              </a:rPr>
              <a:t>Implementation</a:t>
            </a:r>
          </a:p>
          <a:p>
            <a:pPr marL="743069" lvl="1" indent="-371534">
              <a:lnSpc>
                <a:spcPts val="4818"/>
              </a:lnSpc>
              <a:buFont typeface="Arial"/>
              <a:buChar char="•"/>
            </a:pPr>
            <a:r>
              <a:rPr lang="en-US" sz="3441">
                <a:solidFill>
                  <a:srgbClr val="000000"/>
                </a:solidFill>
                <a:latin typeface="Times New Roman"/>
              </a:rPr>
              <a:t>Test Cases</a:t>
            </a:r>
          </a:p>
          <a:p>
            <a:pPr marL="743069" lvl="1" indent="-371534">
              <a:lnSpc>
                <a:spcPts val="4818"/>
              </a:lnSpc>
              <a:buFont typeface="Arial"/>
              <a:buChar char="•"/>
            </a:pPr>
            <a:r>
              <a:rPr lang="en-US" sz="3441">
                <a:solidFill>
                  <a:srgbClr val="000000"/>
                </a:solidFill>
                <a:latin typeface="Times New Roman"/>
              </a:rPr>
              <a:t>Result</a:t>
            </a:r>
          </a:p>
          <a:p>
            <a:pPr marL="743069" lvl="1" indent="-371534">
              <a:lnSpc>
                <a:spcPts val="4818"/>
              </a:lnSpc>
              <a:buFont typeface="Arial"/>
              <a:buChar char="•"/>
            </a:pPr>
            <a:r>
              <a:rPr lang="en-US" sz="3441">
                <a:solidFill>
                  <a:srgbClr val="000000"/>
                </a:solidFill>
                <a:latin typeface="Times New Roman"/>
              </a:rPr>
              <a:t>Conclusion</a:t>
            </a:r>
          </a:p>
          <a:p>
            <a:pPr marL="743069" lvl="1" indent="-371534">
              <a:lnSpc>
                <a:spcPts val="4818"/>
              </a:lnSpc>
              <a:buFont typeface="Arial"/>
              <a:buChar char="•"/>
            </a:pPr>
            <a:r>
              <a:rPr lang="en-US" sz="3441">
                <a:solidFill>
                  <a:srgbClr val="000000"/>
                </a:solidFill>
                <a:latin typeface="Times New Roman"/>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694828" y="1314201"/>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ABSTRACT</a:t>
            </a:r>
          </a:p>
        </p:txBody>
      </p:sp>
      <p:sp>
        <p:nvSpPr>
          <p:cNvPr id="4" name="AutoShape 4"/>
          <p:cNvSpPr/>
          <p:nvPr/>
        </p:nvSpPr>
        <p:spPr>
          <a:xfrm>
            <a:off x="3694828" y="2157512"/>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19050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186537" y="3465225"/>
            <a:ext cx="6263423" cy="3579777"/>
          </a:xfrm>
          <a:prstGeom prst="rect">
            <a:avLst/>
          </a:prstGeom>
        </p:spPr>
        <p:txBody>
          <a:bodyPr lIns="0" tIns="0" rIns="0" bIns="0" rtlCol="0" anchor="t">
            <a:spAutoFit/>
          </a:bodyPr>
          <a:lstStyle/>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pPr>
            <a:endParaRPr/>
          </a:p>
          <a:p>
            <a:pPr>
              <a:lnSpc>
                <a:spcPts val="3215"/>
              </a:lnSpc>
              <a:spcBef>
                <a:spcPct val="0"/>
              </a:spcBef>
            </a:pPr>
            <a:endParaRPr/>
          </a:p>
        </p:txBody>
      </p:sp>
      <p:sp>
        <p:nvSpPr>
          <p:cNvPr id="10" name="TextBox 10"/>
          <p:cNvSpPr txBox="1"/>
          <p:nvPr/>
        </p:nvSpPr>
        <p:spPr>
          <a:xfrm>
            <a:off x="3694828" y="2355586"/>
            <a:ext cx="13385319" cy="5751429"/>
          </a:xfrm>
          <a:prstGeom prst="rect">
            <a:avLst/>
          </a:prstGeom>
        </p:spPr>
        <p:txBody>
          <a:bodyPr lIns="0" tIns="0" rIns="0" bIns="0" rtlCol="0" anchor="t">
            <a:spAutoFit/>
          </a:bodyPr>
          <a:lstStyle/>
          <a:p>
            <a:pPr algn="just">
              <a:lnSpc>
                <a:spcPts val="3767"/>
              </a:lnSpc>
              <a:spcBef>
                <a:spcPct val="0"/>
              </a:spcBef>
            </a:pPr>
            <a:r>
              <a:rPr lang="en-US" sz="2690" dirty="0">
                <a:solidFill>
                  <a:srgbClr val="000000"/>
                </a:solidFill>
                <a:latin typeface="Times New Roman"/>
              </a:rPr>
              <a:t>Sepsis is an important cause of mortality, especially in intensive care unit (ICU) patients. Developing novel methods to identify early mortality is critical for improving survival outcomes in sepsis patients. Using the MIMIC-III database, we integrated demographic data, physiological measurements and clinical notes. We built and applied several machine learning models to predict the risk of hospital mortality and 30-day mortality in sepsis patients. From the clinical notes, we generated clinically meaningful word representations and embeddings. Supervised learning classifiers and a deep learning architecture were used to construct prediction models. The configurations that utilized both structured and unstructured clinical features yielded competitive F-measure of 0.512. Our results showed that the approaches integrating both structured and unstructured clinical features can be effectively applied to assist clinicians in identifying the risk of mortality in sepsis patients upon admission to the ICU.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5612" y="1718111"/>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INTRODUCTION</a:t>
            </a:r>
          </a:p>
        </p:txBody>
      </p:sp>
      <p:sp>
        <p:nvSpPr>
          <p:cNvPr id="4" name="AutoShape 4"/>
          <p:cNvSpPr/>
          <p:nvPr/>
        </p:nvSpPr>
        <p:spPr>
          <a:xfrm flipV="1">
            <a:off x="4186684" y="2542372"/>
            <a:ext cx="2934327" cy="18751"/>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9525"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2306911" y="1644681"/>
            <a:ext cx="4952389" cy="6655256"/>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45404" r="-45404"/>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1" name="Freeform 11"/>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4185612" y="2910559"/>
            <a:ext cx="7077966" cy="5398684"/>
          </a:xfrm>
          <a:prstGeom prst="rect">
            <a:avLst/>
          </a:prstGeom>
        </p:spPr>
        <p:txBody>
          <a:bodyPr lIns="0" tIns="0" rIns="0" bIns="0" rtlCol="0" anchor="t">
            <a:spAutoFit/>
          </a:bodyPr>
          <a:lstStyle/>
          <a:p>
            <a:pPr marL="653447" lvl="1" indent="-326723">
              <a:lnSpc>
                <a:spcPts val="4237"/>
              </a:lnSpc>
              <a:buFont typeface="Arial"/>
              <a:buChar char="•"/>
            </a:pPr>
            <a:r>
              <a:rPr lang="en-US" sz="3026">
                <a:solidFill>
                  <a:srgbClr val="000000"/>
                </a:solidFill>
                <a:latin typeface="Times New Roman"/>
              </a:rPr>
              <a:t>Sepsis is a life-threatening condition caused by the body's response to infection.</a:t>
            </a:r>
          </a:p>
          <a:p>
            <a:pPr marL="653447" lvl="1" indent="-326723">
              <a:lnSpc>
                <a:spcPts val="4237"/>
              </a:lnSpc>
              <a:buFont typeface="Arial"/>
              <a:buChar char="•"/>
            </a:pPr>
            <a:r>
              <a:rPr lang="en-US" sz="3026">
                <a:solidFill>
                  <a:srgbClr val="000000"/>
                </a:solidFill>
                <a:latin typeface="Times New Roman"/>
              </a:rPr>
              <a:t>Early recognition and timely intervention are crucial for improving patient outcomes.</a:t>
            </a:r>
          </a:p>
          <a:p>
            <a:pPr marL="653447" lvl="1" indent="-326723">
              <a:lnSpc>
                <a:spcPts val="4237"/>
              </a:lnSpc>
              <a:buFont typeface="Arial"/>
              <a:buChar char="•"/>
            </a:pPr>
            <a:r>
              <a:rPr lang="en-US" sz="3026">
                <a:solidFill>
                  <a:srgbClr val="000000"/>
                </a:solidFill>
                <a:latin typeface="Times New Roman"/>
              </a:rPr>
              <a:t>Mortality prediction models can aid in identifying patients at high risk of death.</a:t>
            </a:r>
          </a:p>
          <a:p>
            <a:pPr algn="just">
              <a:lnSpc>
                <a:spcPts val="4382"/>
              </a:lnSpc>
            </a:pPr>
            <a:endParaRPr lang="en-US" sz="3026">
              <a:solidFill>
                <a:srgbClr val="00000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33277" y="1456859"/>
            <a:ext cx="7917899" cy="597149"/>
          </a:xfrm>
          <a:prstGeom prst="rect">
            <a:avLst/>
          </a:prstGeom>
        </p:spPr>
        <p:txBody>
          <a:bodyPr lIns="0" tIns="0" rIns="0" bIns="0" rtlCol="0" anchor="t">
            <a:spAutoFit/>
          </a:bodyPr>
          <a:lstStyle/>
          <a:p>
            <a:pPr>
              <a:lnSpc>
                <a:spcPts val="4361"/>
              </a:lnSpc>
              <a:spcBef>
                <a:spcPct val="0"/>
              </a:spcBef>
            </a:pPr>
            <a:r>
              <a:rPr lang="en-US" sz="3115">
                <a:solidFill>
                  <a:srgbClr val="593C8F"/>
                </a:solidFill>
                <a:latin typeface="Times New Roman Bold"/>
              </a:rPr>
              <a:t>BACKGROUND AND MOTIVATION</a:t>
            </a:r>
          </a:p>
        </p:txBody>
      </p:sp>
      <p:grpSp>
        <p:nvGrpSpPr>
          <p:cNvPr id="4" name="Group 4"/>
          <p:cNvGrpSpPr/>
          <p:nvPr/>
        </p:nvGrpSpPr>
        <p:grpSpPr>
          <a:xfrm>
            <a:off x="0"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707428" y="3990189"/>
            <a:ext cx="11869168" cy="4669790"/>
          </a:xfrm>
          <a:prstGeom prst="rect">
            <a:avLst/>
          </a:prstGeom>
        </p:spPr>
        <p:txBody>
          <a:bodyPr lIns="0" tIns="0" rIns="0" bIns="0" rtlCol="0" anchor="t">
            <a:spAutoFit/>
          </a:bodyPr>
          <a:lstStyle/>
          <a:p>
            <a:pPr marL="626111" lvl="1" indent="-313055" algn="just">
              <a:lnSpc>
                <a:spcPts val="4060"/>
              </a:lnSpc>
              <a:buFont typeface="Arial"/>
              <a:buChar char="•"/>
            </a:pPr>
            <a:r>
              <a:rPr lang="en-US" sz="2900">
                <a:solidFill>
                  <a:srgbClr val="000000"/>
                </a:solidFill>
                <a:latin typeface="Times New Roman"/>
              </a:rPr>
              <a:t>Early mortality prediction can guide healthcare providers in prioritizing sepsis patients for immediate treatment. Reducing sepsis-related mortality is a healthcare priority, as it remains a leading cause of death worldwide.</a:t>
            </a:r>
          </a:p>
          <a:p>
            <a:pPr marL="626111" lvl="1" indent="-313055" algn="just">
              <a:lnSpc>
                <a:spcPts val="4060"/>
              </a:lnSpc>
              <a:buFont typeface="Arial"/>
              <a:buChar char="•"/>
            </a:pPr>
            <a:r>
              <a:rPr lang="en-US" sz="2900">
                <a:solidFill>
                  <a:srgbClr val="000000"/>
                </a:solidFill>
                <a:latin typeface="Times New Roman"/>
              </a:rPr>
              <a:t>Machine learning and predictive analytics offer a data-driven approach to identify at-risk patients based on objective criteria.</a:t>
            </a:r>
          </a:p>
          <a:p>
            <a:pPr marL="626111" lvl="1" indent="-313055" algn="just">
              <a:lnSpc>
                <a:spcPts val="4060"/>
              </a:lnSpc>
              <a:buFont typeface="Arial"/>
              <a:buChar char="•"/>
            </a:pPr>
            <a:r>
              <a:rPr lang="en-US" sz="2900">
                <a:solidFill>
                  <a:srgbClr val="000000"/>
                </a:solidFill>
                <a:latin typeface="Times New Roman"/>
              </a:rPr>
              <a:t>Developing accurate mortality prediction models can enhance sepsis management and ultimately save lives.</a:t>
            </a:r>
          </a:p>
          <a:p>
            <a:pPr algn="just">
              <a:lnSpc>
                <a:spcPts val="4060"/>
              </a:lnSpc>
            </a:pPr>
            <a:endParaRPr lang="en-US" sz="2900">
              <a:solidFill>
                <a:srgbClr val="000000"/>
              </a:solidFill>
              <a:latin typeface="Times New Roman"/>
            </a:endParaRPr>
          </a:p>
        </p:txBody>
      </p:sp>
      <p:sp>
        <p:nvSpPr>
          <p:cNvPr id="8" name="Freeform 8"/>
          <p:cNvSpPr/>
          <p:nvPr/>
        </p:nvSpPr>
        <p:spPr>
          <a:xfrm>
            <a:off x="4133277" y="8878875"/>
            <a:ext cx="2087283" cy="521821"/>
          </a:xfrm>
          <a:custGeom>
            <a:avLst/>
            <a:gdLst/>
            <a:ahLst/>
            <a:cxnLst/>
            <a:rect l="l" t="t" r="r" b="b"/>
            <a:pathLst>
              <a:path w="2087283" h="521821">
                <a:moveTo>
                  <a:pt x="0" y="0"/>
                </a:moveTo>
                <a:lnTo>
                  <a:pt x="2087283" y="0"/>
                </a:lnTo>
                <a:lnTo>
                  <a:pt x="2087283" y="521820"/>
                </a:lnTo>
                <a:lnTo>
                  <a:pt x="0" y="5218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707428" y="2301724"/>
            <a:ext cx="11869168" cy="1583690"/>
          </a:xfrm>
          <a:prstGeom prst="rect">
            <a:avLst/>
          </a:prstGeom>
        </p:spPr>
        <p:txBody>
          <a:bodyPr lIns="0" tIns="0" rIns="0" bIns="0" rtlCol="0" anchor="t">
            <a:spAutoFit/>
          </a:bodyPr>
          <a:lstStyle/>
          <a:p>
            <a:pPr marL="626111" lvl="1" indent="-313055" algn="just">
              <a:lnSpc>
                <a:spcPts val="4060"/>
              </a:lnSpc>
              <a:buFont typeface="Arial"/>
              <a:buChar char="•"/>
            </a:pPr>
            <a:r>
              <a:rPr lang="en-US" sz="2900">
                <a:solidFill>
                  <a:srgbClr val="000000"/>
                </a:solidFill>
                <a:latin typeface="Times New Roman"/>
              </a:rPr>
              <a:t>It is a major global health concern with a high mortality rate, making early intervention critical. Identifying patients at high risk of sepsis mortality can help allocate resources and provide timely care.</a:t>
            </a:r>
          </a:p>
        </p:txBody>
      </p:sp>
      <p:sp>
        <p:nvSpPr>
          <p:cNvPr id="10" name="AutoShape 10"/>
          <p:cNvSpPr/>
          <p:nvPr/>
        </p:nvSpPr>
        <p:spPr>
          <a:xfrm flipV="1">
            <a:off x="4189304" y="2053542"/>
            <a:ext cx="6708187" cy="1905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797856" y="1298712"/>
            <a:ext cx="4957463"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METHDOLOGY</a:t>
            </a:r>
          </a:p>
        </p:txBody>
      </p:sp>
      <p:sp>
        <p:nvSpPr>
          <p:cNvPr id="4" name="AutoShape 4"/>
          <p:cNvSpPr/>
          <p:nvPr/>
        </p:nvSpPr>
        <p:spPr>
          <a:xfrm>
            <a:off x="3797856" y="21229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254882" y="2196768"/>
            <a:ext cx="6774277" cy="5864248"/>
          </a:xfrm>
          <a:custGeom>
            <a:avLst/>
            <a:gdLst/>
            <a:ahLst/>
            <a:cxnLst/>
            <a:rect l="l" t="t" r="r" b="b"/>
            <a:pathLst>
              <a:path w="6774277" h="5864248">
                <a:moveTo>
                  <a:pt x="0" y="0"/>
                </a:moveTo>
                <a:lnTo>
                  <a:pt x="6774276" y="0"/>
                </a:lnTo>
                <a:lnTo>
                  <a:pt x="6774276" y="5864247"/>
                </a:lnTo>
                <a:lnTo>
                  <a:pt x="0" y="5864247"/>
                </a:lnTo>
                <a:lnTo>
                  <a:pt x="0" y="0"/>
                </a:lnTo>
                <a:close/>
              </a:path>
            </a:pathLst>
          </a:custGeom>
          <a:blipFill>
            <a:blip r:embed="rId5"/>
            <a:stretch>
              <a:fillRect l="-3334" r="-3334" b="-2105"/>
            </a:stretch>
          </a:blipFill>
        </p:spPr>
      </p:sp>
      <p:sp>
        <p:nvSpPr>
          <p:cNvPr id="10" name="TextBox 10"/>
          <p:cNvSpPr txBox="1"/>
          <p:nvPr/>
        </p:nvSpPr>
        <p:spPr>
          <a:xfrm>
            <a:off x="3797856" y="2224027"/>
            <a:ext cx="6936934" cy="6207159"/>
          </a:xfrm>
          <a:prstGeom prst="rect">
            <a:avLst/>
          </a:prstGeom>
        </p:spPr>
        <p:txBody>
          <a:bodyPr lIns="0" tIns="0" rIns="0" bIns="0" rtlCol="0" anchor="t">
            <a:spAutoFit/>
          </a:bodyPr>
          <a:lstStyle/>
          <a:p>
            <a:pPr>
              <a:lnSpc>
                <a:spcPts val="3779"/>
              </a:lnSpc>
            </a:pPr>
            <a:r>
              <a:rPr lang="en-US" sz="2699">
                <a:solidFill>
                  <a:srgbClr val="000000"/>
                </a:solidFill>
                <a:latin typeface="Times New Roman"/>
              </a:rPr>
              <a:t>The Algorithms used in our project are:</a:t>
            </a:r>
          </a:p>
          <a:p>
            <a:pPr>
              <a:lnSpc>
                <a:spcPts val="3779"/>
              </a:lnSpc>
            </a:pPr>
            <a:endParaRPr lang="en-US" sz="2699">
              <a:solidFill>
                <a:srgbClr val="000000"/>
              </a:solidFill>
              <a:latin typeface="Times New Roman"/>
            </a:endParaRPr>
          </a:p>
          <a:p>
            <a:pPr marL="582811" lvl="1" indent="-291405">
              <a:lnSpc>
                <a:spcPts val="3779"/>
              </a:lnSpc>
              <a:buFont typeface="Arial"/>
              <a:buChar char="•"/>
            </a:pPr>
            <a:r>
              <a:rPr lang="en-US" sz="2699">
                <a:solidFill>
                  <a:srgbClr val="000000"/>
                </a:solidFill>
                <a:latin typeface="Times New Roman Bold"/>
              </a:rPr>
              <a:t>Random  Forest :</a:t>
            </a:r>
            <a:r>
              <a:rPr lang="en-US" sz="2699">
                <a:solidFill>
                  <a:srgbClr val="000000"/>
                </a:solidFill>
                <a:latin typeface="Times New Roman"/>
              </a:rPr>
              <a:t>A random forest is an ensemble machine learning algorithm that combines multiple decision trees to make more accurate predictions by reducing overfitting and increasing generalization.</a:t>
            </a:r>
          </a:p>
          <a:p>
            <a:pPr>
              <a:lnSpc>
                <a:spcPts val="3779"/>
              </a:lnSpc>
            </a:pPr>
            <a:endParaRPr lang="en-US" sz="2699">
              <a:solidFill>
                <a:srgbClr val="000000"/>
              </a:solidFill>
              <a:latin typeface="Times New Roman"/>
            </a:endParaRPr>
          </a:p>
          <a:p>
            <a:pPr marL="582811" lvl="1" indent="-291405">
              <a:lnSpc>
                <a:spcPts val="3779"/>
              </a:lnSpc>
              <a:buFont typeface="Arial"/>
              <a:buChar char="•"/>
            </a:pPr>
            <a:r>
              <a:rPr lang="en-US" sz="2699">
                <a:solidFill>
                  <a:srgbClr val="000000"/>
                </a:solidFill>
                <a:latin typeface="Times New Roman Bold"/>
              </a:rPr>
              <a:t>XG Boost : </a:t>
            </a:r>
            <a:r>
              <a:rPr lang="en-US" sz="2699">
                <a:solidFill>
                  <a:srgbClr val="000000"/>
                </a:solidFill>
                <a:latin typeface="Times New Roman"/>
              </a:rPr>
              <a:t>XG Boost is a gradient boosting machine learning algorithm known for its exceptional predictive performance and speed, particularly suited for regression and classification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9615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4189304" y="1699061"/>
            <a:ext cx="6183252"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EXISTING SYSTEM</a:t>
            </a:r>
          </a:p>
        </p:txBody>
      </p:sp>
      <p:sp>
        <p:nvSpPr>
          <p:cNvPr id="4" name="AutoShape 4"/>
          <p:cNvSpPr/>
          <p:nvPr/>
        </p:nvSpPr>
        <p:spPr>
          <a:xfrm flipV="1">
            <a:off x="4187609" y="2523024"/>
            <a:ext cx="4956391"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4186537" y="3263127"/>
            <a:ext cx="13663119" cy="4802853"/>
          </a:xfrm>
          <a:prstGeom prst="rect">
            <a:avLst/>
          </a:prstGeom>
        </p:spPr>
        <p:txBody>
          <a:bodyPr lIns="0" tIns="0" rIns="0" bIns="0" rtlCol="0" anchor="t">
            <a:spAutoFit/>
          </a:bodyPr>
          <a:lstStyle/>
          <a:p>
            <a:pPr>
              <a:lnSpc>
                <a:spcPts val="4195"/>
              </a:lnSpc>
            </a:pPr>
            <a:r>
              <a:rPr lang="en-US" sz="2996" dirty="0">
                <a:solidFill>
                  <a:srgbClr val="000000"/>
                </a:solidFill>
                <a:latin typeface="Times New Roman"/>
              </a:rPr>
              <a:t>Sepsis is a very dangerous and serious condition caused by an infection that leads to tissue damage and organ failure due to an increase of chemicals in the bloodstream. It is crucial to provide fast and efficient treatment for the patient. Currently in clinical practice there are used different scoring systems to diagnose sepsis and the most important score system today is the sequential organ failure assessment score also abbreviated to SOFA(Sequential Organ </a:t>
            </a:r>
            <a:r>
              <a:rPr lang="en-US" sz="2996">
                <a:solidFill>
                  <a:srgbClr val="000000"/>
                </a:solidFill>
                <a:latin typeface="Times New Roman"/>
              </a:rPr>
              <a:t>Failure Assessment) score. </a:t>
            </a:r>
            <a:r>
              <a:rPr lang="en-US" sz="2996" dirty="0">
                <a:solidFill>
                  <a:srgbClr val="000000"/>
                </a:solidFill>
                <a:latin typeface="Times New Roman"/>
              </a:rPr>
              <a:t>It is based on various physiological and laboratory measures which are taken from blood samples and by analyzing if they are within a normal range or not.</a:t>
            </a:r>
          </a:p>
          <a:p>
            <a:pPr>
              <a:lnSpc>
                <a:spcPts val="4195"/>
              </a:lnSpc>
              <a:spcBef>
                <a:spcPct val="0"/>
              </a:spcBef>
            </a:pPr>
            <a:endParaRPr lang="en-US" sz="2996"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749474" y="888634"/>
            <a:ext cx="6207287" cy="824262"/>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Bold"/>
              </a:rPr>
              <a:t>PROPOSED SYSTEM</a:t>
            </a:r>
          </a:p>
        </p:txBody>
      </p:sp>
      <p:sp>
        <p:nvSpPr>
          <p:cNvPr id="4" name="AutoShape 4"/>
          <p:cNvSpPr/>
          <p:nvPr/>
        </p:nvSpPr>
        <p:spPr>
          <a:xfrm>
            <a:off x="3749474" y="1731946"/>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3749474" y="1973482"/>
            <a:ext cx="13871679" cy="6339840"/>
          </a:xfrm>
          <a:prstGeom prst="rect">
            <a:avLst/>
          </a:prstGeom>
        </p:spPr>
        <p:txBody>
          <a:bodyPr lIns="0" tIns="0" rIns="0" bIns="0" rtlCol="0" anchor="t">
            <a:spAutoFit/>
          </a:bodyPr>
          <a:lstStyle/>
          <a:p>
            <a:pPr algn="just">
              <a:lnSpc>
                <a:spcPts val="3899"/>
              </a:lnSpc>
            </a:pPr>
            <a:r>
              <a:rPr lang="en-US" sz="2599">
                <a:solidFill>
                  <a:srgbClr val="000000"/>
                </a:solidFill>
                <a:latin typeface="Times New Roman"/>
              </a:rPr>
              <a:t>The mechanism of feature selection is used to filter out the most relatable features with the variable which are needed to predict. The model accuracy can be effected by using inappropriate features showing maximum outlier detection. This study has focused on six vital signs which are selected on the basis of statistical analysis by using Z test having the idea that these vital signs are present in all ICU patients and can be used for sepsis prediction. The correlation analysis has been used to extract the features that were showing highly contribution as predicting variables. This study shows the contribution in the comparison of different machine learning models and find out the best model which can be deployed in hospitals. The model is trained on the features selected from dataset. For the prediction of sepsis, every model has presented best performance by giving ROC curve from (0.95 to 0.98). There is no limitation in distribution of features while using these models therefore, they can used to tackle the large data as well. The evaluation of predictive model occur by confusion matrix which compute the sensitivity, error rate, precision and specificity while AUC is metric which differentiate the sepsis patients from other patients.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026AD0-0B20-8090-182C-69C8DED644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330037" y="1714500"/>
            <a:ext cx="14065134" cy="6172200"/>
          </a:xfrm>
          <a:prstGeom prst="rect">
            <a:avLst/>
          </a:prstGeom>
          <a:noFill/>
          <a:ln>
            <a:noFill/>
          </a:ln>
        </p:spPr>
      </p:pic>
    </p:spTree>
    <p:extLst>
      <p:ext uri="{BB962C8B-B14F-4D97-AF65-F5344CB8AC3E}">
        <p14:creationId xmlns:p14="http://schemas.microsoft.com/office/powerpoint/2010/main" val="2059529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1121</Words>
  <Application>Microsoft Office PowerPoint</Application>
  <PresentationFormat>Custom</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 Bold</vt:lpstr>
      <vt:lpstr>Canva Sans Bold</vt:lpstr>
      <vt:lpstr>League Spartan</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MEGHANA CH</cp:lastModifiedBy>
  <cp:revision>1</cp:revision>
  <dcterms:created xsi:type="dcterms:W3CDTF">2006-08-16T00:00:00Z</dcterms:created>
  <dcterms:modified xsi:type="dcterms:W3CDTF">2024-05-30T06:56:24Z</dcterms:modified>
  <dc:identifier>DAFwecBXdPo</dc:identifier>
</cp:coreProperties>
</file>