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2" r:id="rId2"/>
    <p:sldId id="256" r:id="rId3"/>
    <p:sldId id="257" r:id="rId4"/>
    <p:sldId id="264" r:id="rId5"/>
    <p:sldId id="265" r:id="rId6"/>
    <p:sldId id="266" r:id="rId7"/>
    <p:sldId id="259" r:id="rId8"/>
    <p:sldId id="260" r:id="rId9"/>
    <p:sldId id="262" r:id="rId10"/>
    <p:sldId id="263"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4" r:id="rId27"/>
    <p:sldId id="295" r:id="rId28"/>
    <p:sldId id="296" r:id="rId29"/>
    <p:sldId id="297" r:id="rId30"/>
    <p:sldId id="267" r:id="rId31"/>
    <p:sldId id="298" r:id="rId32"/>
    <p:sldId id="268" r:id="rId33"/>
    <p:sldId id="299" r:id="rId34"/>
    <p:sldId id="300"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E3D17-330D-41EA-8471-28CF0C6F1A35}" type="datetimeFigureOut">
              <a:rPr lang="en-IN" smtClean="0"/>
              <a:t>15-03-2022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1C292-9B68-42FA-A9F3-65C4BEE92155}" type="slidenum">
              <a:rPr lang="en-IN" smtClean="0"/>
              <a:t>‹#›</a:t>
            </a:fld>
            <a:endParaRPr lang="en-IN"/>
          </a:p>
        </p:txBody>
      </p:sp>
    </p:spTree>
    <p:extLst>
      <p:ext uri="{BB962C8B-B14F-4D97-AF65-F5344CB8AC3E}">
        <p14:creationId xmlns:p14="http://schemas.microsoft.com/office/powerpoint/2010/main" val="168110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1E0B4281-16E6-4CD7-A997-1EEA2D19A342}" type="datetime1">
              <a:rPr lang="en-IN" smtClean="0"/>
              <a:t>15-03-2022</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BDCEE2BB-BCC1-40F1-9EE7-C166D223C5B7}" type="datetime1">
              <a:rPr lang="en-IN" smtClean="0"/>
              <a:t>15-03-2022</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77F4A3CA-E3B1-4B3A-A27C-86839080FE27}" type="datetime1">
              <a:rPr lang="en-IN" smtClean="0"/>
              <a:t>15-03-2022</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E4346E03-DFA3-44CD-9379-8A5C27CEA709}" type="datetime1">
              <a:rPr lang="en-IN" smtClean="0"/>
              <a:t>15-03-2022</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5F87A231-10F0-45C6-844A-664D380C470D}" type="datetime1">
              <a:rPr lang="en-IN" smtClean="0"/>
              <a:t>15-03-2022</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1DADC3D3-19AC-42D0-B220-9E011FF5CECC}" type="datetime1">
              <a:rPr lang="en-IN" smtClean="0"/>
              <a:t>15-03-2022</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360A245-92B4-4CF9-8334-EA10B2A15C8E}" type="datetime1">
              <a:rPr lang="en-IN" smtClean="0"/>
              <a:t>15-03-2022</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4F4B98A2-8500-41BA-9460-99BEE710BE98}" type="datetime1">
              <a:rPr lang="en-IN" smtClean="0"/>
              <a:t>15-03-2022</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AC9615DA-7811-4324-9E6C-14FCEB35EF0F}" type="datetime1">
              <a:rPr lang="en-IN" smtClean="0"/>
              <a:t>15-03-2022</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2CB9C94A-DBBE-48F7-B71C-A84BF0D20682}" type="datetime1">
              <a:rPr lang="en-IN" smtClean="0"/>
              <a:t>15-03-2022</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E6404971-76FA-4678-8B67-A1D79C0893C1}" type="datetime1">
              <a:rPr lang="en-IN" smtClean="0"/>
              <a:t>15-03-2022</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4EF54-4E78-433A-A712-8CDE506912C3}" type="datetime1">
              <a:rPr lang="en-IN" smtClean="0"/>
              <a:t>15-03-2022</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prenhall.com/index.htm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330960" y="1158240"/>
            <a:ext cx="9144000" cy="3870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Dr. </a:t>
            </a:r>
            <a:r>
              <a:rPr lang="en-US" sz="4400">
                <a:solidFill>
                  <a:srgbClr val="0070C0"/>
                </a:solidFill>
                <a:latin typeface="Times New Roman" panose="02020603050405020304" pitchFamily="18" charset="0"/>
                <a:cs typeface="Times New Roman" panose="02020603050405020304" pitchFamily="18" charset="0"/>
              </a:rPr>
              <a:t>Srikanth Prabhu</a:t>
            </a:r>
            <a:endParaRPr lang="en-US" sz="4400"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4400" dirty="0">
                <a:solidFill>
                  <a:srgbClr val="0070C0"/>
                </a:solidFill>
                <a:latin typeface="Times New Roman" panose="02020603050405020304" pitchFamily="18" charset="0"/>
                <a:cs typeface="Times New Roman" panose="02020603050405020304" pitchFamily="18" charset="0"/>
              </a:rPr>
              <a:t>Dept. of CSE MIT Manipal</a:t>
            </a:r>
          </a:p>
          <a:p>
            <a:pPr>
              <a:lnSpc>
                <a:spcPct val="150000"/>
              </a:lnSpc>
            </a:pP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3AD2E26-5BF0-4C65-8C3A-2E9B248BB8C5}"/>
              </a:ext>
            </a:extLst>
          </p:cNvPr>
          <p:cNvSpPr>
            <a:spLocks noGrp="1"/>
          </p:cNvSpPr>
          <p:nvPr>
            <p:ph type="sldNum" sz="quarter" idx="12"/>
          </p:nvPr>
        </p:nvSpPr>
        <p:spPr/>
        <p:txBody>
          <a:bodyPr/>
          <a:lstStyle/>
          <a:p>
            <a:fld id="{9780A1CE-6C3C-4CE8-9D96-B7A0620EDD62}" type="slidenum">
              <a:rPr lang="en-IN" smtClean="0"/>
              <a:t>1</a:t>
            </a:fld>
            <a:endParaRPr lang="en-IN"/>
          </a:p>
        </p:txBody>
      </p:sp>
    </p:spTree>
    <p:extLst>
      <p:ext uri="{BB962C8B-B14F-4D97-AF65-F5344CB8AC3E}">
        <p14:creationId xmlns:p14="http://schemas.microsoft.com/office/powerpoint/2010/main" val="240035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pic>
        <p:nvPicPr>
          <p:cNvPr id="2050" name="Picture 2" descr="Atomic service transaction - Architectural Patterns [Book]">
            <a:extLst>
              <a:ext uri="{FF2B5EF4-FFF2-40B4-BE49-F238E27FC236}">
                <a16:creationId xmlns:a16="http://schemas.microsoft.com/office/drawing/2014/main" id="{56A812F4-CE65-4FE5-A482-1316B6E79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436" y="2677478"/>
            <a:ext cx="6698328" cy="370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mote Procedure Call (RPC) - Assignment Point">
            <a:extLst>
              <a:ext uri="{FF2B5EF4-FFF2-40B4-BE49-F238E27FC236}">
                <a16:creationId xmlns:a16="http://schemas.microsoft.com/office/drawing/2014/main" id="{51CAB2F7-BC06-43C8-9939-1D5AF139C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488" y="167323"/>
            <a:ext cx="4500880" cy="20929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B8775CB-0C38-4763-A658-A4FEAAE940D8}"/>
              </a:ext>
            </a:extLst>
          </p:cNvPr>
          <p:cNvSpPr>
            <a:spLocks noGrp="1"/>
          </p:cNvSpPr>
          <p:nvPr>
            <p:ph type="sldNum" sz="quarter" idx="12"/>
          </p:nvPr>
        </p:nvSpPr>
        <p:spPr/>
        <p:txBody>
          <a:bodyPr/>
          <a:lstStyle/>
          <a:p>
            <a:fld id="{9780A1CE-6C3C-4CE8-9D96-B7A0620EDD62}" type="slidenum">
              <a:rPr lang="en-IN" smtClean="0"/>
              <a:t>10</a:t>
            </a:fld>
            <a:endParaRPr lang="en-IN"/>
          </a:p>
        </p:txBody>
      </p:sp>
    </p:spTree>
    <p:extLst>
      <p:ext uri="{BB962C8B-B14F-4D97-AF65-F5344CB8AC3E}">
        <p14:creationId xmlns:p14="http://schemas.microsoft.com/office/powerpoint/2010/main" val="186328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016000"/>
            <a:ext cx="11493795" cy="5669280"/>
          </a:xfrm>
        </p:spPr>
        <p:txBody>
          <a:bodyPr anchor="t">
            <a:normAutofit fontScale="90000"/>
          </a:bodyPr>
          <a:lstStyle/>
          <a:p>
            <a:pPr algn="l">
              <a:lnSpc>
                <a:spcPct val="150000"/>
              </a:lnSpc>
            </a:pPr>
            <a:r>
              <a:rPr lang="en-US" sz="3000" dirty="0">
                <a:latin typeface="Times New Roman" panose="02020603050405020304" pitchFamily="18" charset="0"/>
                <a:cs typeface="Times New Roman" panose="02020603050405020304" pitchFamily="18" charset="0"/>
              </a:rPr>
              <a:t>There are 4 important design goals that should be met while building a distributed system.</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1) Supporting resource sharing</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It should be easy for users (and applications) to access and share remote resources, such as storage facilities, data, files, services and networks. </a:t>
            </a:r>
            <a:br>
              <a:rPr lang="en-US" sz="3000"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Example:</a:t>
            </a:r>
            <a:r>
              <a:rPr lang="en-US" sz="3000" dirty="0">
                <a:latin typeface="Times New Roman" panose="02020603050405020304" pitchFamily="18" charset="0"/>
                <a:cs typeface="Times New Roman" panose="02020603050405020304" pitchFamily="18" charset="0"/>
              </a:rPr>
              <a:t> It is cheaper to have a single high-end reliable storage facility be</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shared than having to buy and maintain storage for each user separately.</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308342" y="250450"/>
            <a:ext cx="11493796" cy="625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b="1" dirty="0">
                <a:solidFill>
                  <a:srgbClr val="0070C0"/>
                </a:solidFill>
                <a:latin typeface="Times New Roman" panose="02020603050405020304" pitchFamily="18" charset="0"/>
                <a:cs typeface="Times New Roman" panose="02020603050405020304" pitchFamily="18" charset="0"/>
              </a:rPr>
              <a:t>Design goals</a:t>
            </a:r>
          </a:p>
        </p:txBody>
      </p:sp>
      <p:sp>
        <p:nvSpPr>
          <p:cNvPr id="3" name="Slide Number Placeholder 2">
            <a:extLst>
              <a:ext uri="{FF2B5EF4-FFF2-40B4-BE49-F238E27FC236}">
                <a16:creationId xmlns:a16="http://schemas.microsoft.com/office/drawing/2014/main" id="{7FEC899D-CFD9-48EB-AA16-FC528B0976E6}"/>
              </a:ext>
            </a:extLst>
          </p:cNvPr>
          <p:cNvSpPr>
            <a:spLocks noGrp="1"/>
          </p:cNvSpPr>
          <p:nvPr>
            <p:ph type="sldNum" sz="quarter" idx="12"/>
          </p:nvPr>
        </p:nvSpPr>
        <p:spPr/>
        <p:txBody>
          <a:bodyPr/>
          <a:lstStyle/>
          <a:p>
            <a:fld id="{9780A1CE-6C3C-4CE8-9D96-B7A0620EDD62}" type="slidenum">
              <a:rPr lang="en-IN" smtClean="0"/>
              <a:t>11</a:t>
            </a:fld>
            <a:endParaRPr lang="en-IN"/>
          </a:p>
        </p:txBody>
      </p:sp>
    </p:spTree>
    <p:extLst>
      <p:ext uri="{BB962C8B-B14F-4D97-AF65-F5344CB8AC3E}">
        <p14:creationId xmlns:p14="http://schemas.microsoft.com/office/powerpoint/2010/main" val="91212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2) Making distribution transparent</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An important goal of a distributed system is to </a:t>
            </a:r>
            <a:r>
              <a:rPr lang="en-US" sz="3000" dirty="0">
                <a:solidFill>
                  <a:srgbClr val="00B0F0"/>
                </a:solidFill>
                <a:latin typeface="Times New Roman" panose="02020603050405020304" pitchFamily="18" charset="0"/>
                <a:cs typeface="Times New Roman" panose="02020603050405020304" pitchFamily="18" charset="0"/>
              </a:rPr>
              <a:t>hide the fact that its processes</a:t>
            </a:r>
            <a:br>
              <a:rPr lang="en-US" sz="3000" dirty="0">
                <a:solidFill>
                  <a:srgbClr val="00B0F0"/>
                </a:solidFill>
                <a:latin typeface="Times New Roman" panose="02020603050405020304" pitchFamily="18" charset="0"/>
                <a:cs typeface="Times New Roman" panose="02020603050405020304" pitchFamily="18" charset="0"/>
              </a:rPr>
            </a:br>
            <a:r>
              <a:rPr lang="en-US" sz="3000" dirty="0">
                <a:solidFill>
                  <a:srgbClr val="00B0F0"/>
                </a:solidFill>
                <a:latin typeface="Times New Roman" panose="02020603050405020304" pitchFamily="18" charset="0"/>
                <a:cs typeface="Times New Roman" panose="02020603050405020304" pitchFamily="18" charset="0"/>
              </a:rPr>
              <a:t>and resources are physically distributed across multiple computers</a:t>
            </a:r>
            <a:r>
              <a:rPr lang="en-US" sz="3000" dirty="0">
                <a:latin typeface="Times New Roman" panose="02020603050405020304" pitchFamily="18" charset="0"/>
                <a:cs typeface="Times New Roman" panose="02020603050405020304" pitchFamily="18" charset="0"/>
              </a:rPr>
              <a:t> possibly</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separated by large distances. In other words, it tries to make the distribution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of processes and resources transparent, that is, invisible, to end users and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applications.</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Types of distribution transparency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The concept of transparency can be applied to several aspects of a distributed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system as listed in Figure 1.2. Here object is either a process or a resource.</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142A23E-A2E6-4FA6-A8F4-05EBFAF74C29}"/>
              </a:ext>
            </a:extLst>
          </p:cNvPr>
          <p:cNvSpPr>
            <a:spLocks noGrp="1"/>
          </p:cNvSpPr>
          <p:nvPr>
            <p:ph type="sldNum" sz="quarter" idx="12"/>
          </p:nvPr>
        </p:nvSpPr>
        <p:spPr/>
        <p:txBody>
          <a:bodyPr/>
          <a:lstStyle/>
          <a:p>
            <a:fld id="{9780A1CE-6C3C-4CE8-9D96-B7A0620EDD62}" type="slidenum">
              <a:rPr lang="en-IN" smtClean="0"/>
              <a:t>12</a:t>
            </a:fld>
            <a:endParaRPr lang="en-IN"/>
          </a:p>
        </p:txBody>
      </p:sp>
    </p:spTree>
    <p:extLst>
      <p:ext uri="{BB962C8B-B14F-4D97-AF65-F5344CB8AC3E}">
        <p14:creationId xmlns:p14="http://schemas.microsoft.com/office/powerpoint/2010/main" val="285113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a:bodyPr>
          <a:lstStyle/>
          <a:p>
            <a:pPr algn="l">
              <a:lnSpc>
                <a:spcPct val="150000"/>
              </a:lnSpc>
            </a:pP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E273DA-6942-498A-8205-F60B7AF97FC4}"/>
              </a:ext>
            </a:extLst>
          </p:cNvPr>
          <p:cNvPicPr>
            <a:picLocks noChangeAspect="1"/>
          </p:cNvPicPr>
          <p:nvPr/>
        </p:nvPicPr>
        <p:blipFill>
          <a:blip r:embed="rId2"/>
          <a:stretch>
            <a:fillRect/>
          </a:stretch>
        </p:blipFill>
        <p:spPr>
          <a:xfrm>
            <a:off x="504270" y="432186"/>
            <a:ext cx="10696159" cy="5400000"/>
          </a:xfrm>
          <a:prstGeom prst="rect">
            <a:avLst/>
          </a:prstGeom>
        </p:spPr>
      </p:pic>
      <p:sp>
        <p:nvSpPr>
          <p:cNvPr id="3" name="Slide Number Placeholder 2">
            <a:extLst>
              <a:ext uri="{FF2B5EF4-FFF2-40B4-BE49-F238E27FC236}">
                <a16:creationId xmlns:a16="http://schemas.microsoft.com/office/drawing/2014/main" id="{90579FAE-B834-46A8-8660-CDB27F5A8DC8}"/>
              </a:ext>
            </a:extLst>
          </p:cNvPr>
          <p:cNvSpPr>
            <a:spLocks noGrp="1"/>
          </p:cNvSpPr>
          <p:nvPr>
            <p:ph type="sldNum" sz="quarter" idx="12"/>
          </p:nvPr>
        </p:nvSpPr>
        <p:spPr/>
        <p:txBody>
          <a:bodyPr/>
          <a:lstStyle/>
          <a:p>
            <a:fld id="{9780A1CE-6C3C-4CE8-9D96-B7A0620EDD62}" type="slidenum">
              <a:rPr lang="en-IN" smtClean="0"/>
              <a:t>13</a:t>
            </a:fld>
            <a:endParaRPr lang="en-IN"/>
          </a:p>
        </p:txBody>
      </p:sp>
    </p:spTree>
    <p:extLst>
      <p:ext uri="{BB962C8B-B14F-4D97-AF65-F5344CB8AC3E}">
        <p14:creationId xmlns:p14="http://schemas.microsoft.com/office/powerpoint/2010/main" val="171931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82880"/>
            <a:ext cx="11493795"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Access transparency: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computers in a distributed systems may run different operating systems, each having their own file-naming conventions.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Differences in naming conventions, differences in file operations, or differences in how low-level communication with other processes is to take place, are examples of access issues that should preferably be hidden from users and applications.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Location transparency:</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Refers to the fact that users cannot tell where an object is physically located in the system.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Naming</a:t>
            </a:r>
            <a:r>
              <a:rPr lang="en-US" sz="2800" dirty="0">
                <a:latin typeface="Times New Roman" panose="02020603050405020304" pitchFamily="18" charset="0"/>
                <a:cs typeface="Times New Roman" panose="02020603050405020304" pitchFamily="18" charset="0"/>
              </a:rPr>
              <a:t> can be used to achieve location transparency.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5FD5968-AD62-4B29-A939-1D8432DFFE68}"/>
              </a:ext>
            </a:extLst>
          </p:cNvPr>
          <p:cNvSpPr>
            <a:spLocks noGrp="1"/>
          </p:cNvSpPr>
          <p:nvPr>
            <p:ph type="sldNum" sz="quarter" idx="12"/>
          </p:nvPr>
        </p:nvSpPr>
        <p:spPr/>
        <p:txBody>
          <a:bodyPr/>
          <a:lstStyle/>
          <a:p>
            <a:fld id="{9780A1CE-6C3C-4CE8-9D96-B7A0620EDD62}" type="slidenum">
              <a:rPr lang="en-IN" smtClean="0"/>
              <a:t>14</a:t>
            </a:fld>
            <a:endParaRPr lang="en-IN"/>
          </a:p>
        </p:txBody>
      </p:sp>
    </p:spTree>
    <p:extLst>
      <p:ext uri="{BB962C8B-B14F-4D97-AF65-F5344CB8AC3E}">
        <p14:creationId xmlns:p14="http://schemas.microsoft.com/office/powerpoint/2010/main" val="396523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800" dirty="0">
                <a:solidFill>
                  <a:srgbClr val="00B0F0"/>
                </a:solidFill>
                <a:latin typeface="Times New Roman" panose="02020603050405020304" pitchFamily="18" charset="0"/>
                <a:cs typeface="Times New Roman" panose="02020603050405020304" pitchFamily="18" charset="0"/>
              </a:rPr>
              <a:t>Logical names</a:t>
            </a:r>
            <a:r>
              <a:rPr lang="en-US" sz="2800" dirty="0">
                <a:latin typeface="Times New Roman" panose="02020603050405020304" pitchFamily="18" charset="0"/>
                <a:cs typeface="Times New Roman" panose="02020603050405020304" pitchFamily="18" charset="0"/>
              </a:rPr>
              <a:t> are assigned to resources in which the location of a resource is not secretly encoded</a:t>
            </a:r>
            <a:br>
              <a:rPr lang="en-US" sz="2800"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 of a logical name:</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Uniform Resource Locator (URL) </a:t>
            </a:r>
            <a:r>
              <a:rPr lang="en-US" sz="2800" dirty="0">
                <a:latin typeface="Times New Roman" panose="02020603050405020304" pitchFamily="18" charset="0"/>
                <a:cs typeface="Times New Roman" panose="02020603050405020304" pitchFamily="18" charset="0"/>
                <a:hlinkClick r:id="rId2"/>
              </a:rPr>
              <a:t>http://www.prenhall.com/index.html</a:t>
            </a:r>
            <a:r>
              <a:rPr lang="en-US" sz="2800" dirty="0">
                <a:latin typeface="Times New Roman" panose="02020603050405020304" pitchFamily="18" charset="0"/>
                <a:cs typeface="Times New Roman" panose="02020603050405020304" pitchFamily="18" charset="0"/>
              </a:rPr>
              <a:t>, which gives no clue about the </a:t>
            </a:r>
            <a:r>
              <a:rPr lang="en-US" sz="2800" dirty="0">
                <a:solidFill>
                  <a:srgbClr val="00B0F0"/>
                </a:solidFill>
                <a:latin typeface="Times New Roman" panose="02020603050405020304" pitchFamily="18" charset="0"/>
                <a:cs typeface="Times New Roman" panose="02020603050405020304" pitchFamily="18" charset="0"/>
              </a:rPr>
              <a:t>actual location </a:t>
            </a:r>
            <a:r>
              <a:rPr lang="en-US" sz="2800" dirty="0">
                <a:latin typeface="Times New Roman" panose="02020603050405020304" pitchFamily="18" charset="0"/>
                <a:cs typeface="Times New Roman" panose="02020603050405020304" pitchFamily="18" charset="0"/>
              </a:rPr>
              <a:t>of Prentice Hall’s main Web server.</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700" b="1" dirty="0">
                <a:solidFill>
                  <a:srgbClr val="00B0F0"/>
                </a:solidFill>
                <a:latin typeface="Times New Roman" panose="02020603050405020304" pitchFamily="18" charset="0"/>
                <a:cs typeface="Times New Roman" panose="02020603050405020304" pitchFamily="18" charset="0"/>
              </a:rPr>
              <a:t>Relocation transparency: </a:t>
            </a:r>
            <a:r>
              <a:rPr lang="en-US" sz="2700" dirty="0">
                <a:latin typeface="Times New Roman" panose="02020603050405020304" pitchFamily="18" charset="0"/>
                <a:cs typeface="Times New Roman" panose="02020603050405020304" pitchFamily="18" charset="0"/>
              </a:rPr>
              <a:t>The URL also gives no clue as to whether the file index.html has always been at its current location or was recently moved there. </a:t>
            </a:r>
            <a:br>
              <a:rPr lang="en-US"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For example</a:t>
            </a:r>
            <a:r>
              <a:rPr lang="en-US" sz="2700" dirty="0">
                <a:latin typeface="Times New Roman" panose="02020603050405020304" pitchFamily="18" charset="0"/>
                <a:cs typeface="Times New Roman" panose="02020603050405020304" pitchFamily="18" charset="0"/>
              </a:rPr>
              <a:t>, the entire site may have been moved from one data center to another, yet users should not notice.</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53CB9CB-39E8-493F-B7D1-1458F199D8CF}"/>
              </a:ext>
            </a:extLst>
          </p:cNvPr>
          <p:cNvSpPr>
            <a:spLocks noGrp="1"/>
          </p:cNvSpPr>
          <p:nvPr>
            <p:ph type="sldNum" sz="quarter" idx="12"/>
          </p:nvPr>
        </p:nvSpPr>
        <p:spPr/>
        <p:txBody>
          <a:bodyPr/>
          <a:lstStyle/>
          <a:p>
            <a:fld id="{9780A1CE-6C3C-4CE8-9D96-B7A0620EDD62}" type="slidenum">
              <a:rPr lang="en-IN" smtClean="0"/>
              <a:t>15</a:t>
            </a:fld>
            <a:endParaRPr lang="en-IN"/>
          </a:p>
        </p:txBody>
      </p:sp>
    </p:spTree>
    <p:extLst>
      <p:ext uri="{BB962C8B-B14F-4D97-AF65-F5344CB8AC3E}">
        <p14:creationId xmlns:p14="http://schemas.microsoft.com/office/powerpoint/2010/main" val="3794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Migration transparency: </a:t>
            </a:r>
            <a:r>
              <a:rPr lang="en-US" sz="2900" dirty="0">
                <a:latin typeface="Times New Roman" panose="02020603050405020304" pitchFamily="18" charset="0"/>
                <a:cs typeface="Times New Roman" panose="02020603050405020304" pitchFamily="18" charset="0"/>
              </a:rPr>
              <a:t>Offered by a distributed system when it supports the mobility of processes and resources initiated by users, without affecting ongoing communication and operations.</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Example: </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1) Communication between mobile phones - regardless whether two people are actually moving, mobile phones will allow them to continue their conversation.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Online tracking and tracing of goods as they are being transported from one place to another.</a:t>
            </a: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62B2D0B-86B4-46DA-B54A-ACD967C9F8C5}"/>
              </a:ext>
            </a:extLst>
          </p:cNvPr>
          <p:cNvSpPr>
            <a:spLocks noGrp="1"/>
          </p:cNvSpPr>
          <p:nvPr>
            <p:ph type="sldNum" sz="quarter" idx="12"/>
          </p:nvPr>
        </p:nvSpPr>
        <p:spPr/>
        <p:txBody>
          <a:bodyPr/>
          <a:lstStyle/>
          <a:p>
            <a:fld id="{9780A1CE-6C3C-4CE8-9D96-B7A0620EDD62}" type="slidenum">
              <a:rPr lang="en-IN" smtClean="0"/>
              <a:t>16</a:t>
            </a:fld>
            <a:endParaRPr lang="en-IN"/>
          </a:p>
        </p:txBody>
      </p:sp>
    </p:spTree>
    <p:extLst>
      <p:ext uri="{BB962C8B-B14F-4D97-AF65-F5344CB8AC3E}">
        <p14:creationId xmlns:p14="http://schemas.microsoft.com/office/powerpoint/2010/main" val="199311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Replication transparency:</a:t>
            </a:r>
            <a:br>
              <a:rPr lang="en-US" sz="2900" b="1" dirty="0">
                <a:solidFill>
                  <a:srgbClr val="00B0F0"/>
                </a:solidFill>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Why replication ? :</a:t>
            </a:r>
            <a:r>
              <a:rPr lang="en-US" sz="3100" dirty="0">
                <a:latin typeface="Times New Roman" panose="02020603050405020304" pitchFamily="18" charset="0"/>
                <a:cs typeface="Times New Roman" panose="02020603050405020304" pitchFamily="18" charset="0"/>
              </a:rPr>
              <a:t> Resources may be replicated to increase availability or to improve performance by placing a copy close to the place where it is accessed</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Replication transparency deals with hiding the fact that several copies of a resource exist.</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To hide replication from users, it is necessary that all replicas have the same name.</a:t>
            </a:r>
            <a:endParaRPr lang="en-IN" sz="31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B806338-7D6E-4175-9533-4FF7F54AFE29}"/>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239065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Concurrency transparency: </a:t>
            </a:r>
            <a:r>
              <a:rPr lang="en-US" sz="2900" dirty="0">
                <a:latin typeface="Times New Roman" panose="02020603050405020304" pitchFamily="18" charset="0"/>
                <a:cs typeface="Times New Roman" panose="02020603050405020304" pitchFamily="18" charset="0"/>
              </a:rPr>
              <a:t>Two independent users may each have stored their files on the same file server or may be accessing the same tables in a shared database. In such cases, it is important that each user does not notice that the other is making use of the same resource.</a:t>
            </a:r>
            <a:br>
              <a:rPr lang="en-US" sz="2900" b="1" dirty="0">
                <a:solidFill>
                  <a:srgbClr val="00B0F0"/>
                </a:solidFill>
                <a:latin typeface="Times New Roman" panose="02020603050405020304" pitchFamily="18" charset="0"/>
                <a:cs typeface="Times New Roman" panose="02020603050405020304" pitchFamily="18" charset="0"/>
              </a:rPr>
            </a:br>
            <a:br>
              <a:rPr lang="en-US" sz="2900" b="1" dirty="0">
                <a:solidFill>
                  <a:srgbClr val="00B0F0"/>
                </a:solidFill>
                <a:latin typeface="Times New Roman" panose="02020603050405020304" pitchFamily="18" charset="0"/>
                <a:cs typeface="Times New Roman" panose="02020603050405020304" pitchFamily="18" charset="0"/>
              </a:rPr>
            </a:br>
            <a:r>
              <a:rPr lang="en-US" sz="2900" b="1" dirty="0">
                <a:solidFill>
                  <a:srgbClr val="00B0F0"/>
                </a:solidFill>
                <a:latin typeface="Times New Roman" panose="02020603050405020304" pitchFamily="18" charset="0"/>
                <a:cs typeface="Times New Roman" panose="02020603050405020304" pitchFamily="18" charset="0"/>
              </a:rPr>
              <a:t>Issue: </a:t>
            </a:r>
            <a:r>
              <a:rPr lang="en-US" sz="2900" dirty="0">
                <a:latin typeface="Times New Roman" panose="02020603050405020304" pitchFamily="18" charset="0"/>
                <a:cs typeface="Times New Roman" panose="02020603050405020304" pitchFamily="18" charset="0"/>
              </a:rPr>
              <a:t>Concurrent access to a shared resource should leave that resource in a consistent state. </a:t>
            </a:r>
            <a:br>
              <a:rPr lang="en-US" sz="2900" dirty="0">
                <a:latin typeface="Times New Roman" panose="02020603050405020304" pitchFamily="18" charset="0"/>
                <a:cs typeface="Times New Roman" panose="02020603050405020304" pitchFamily="18" charset="0"/>
              </a:rPr>
            </a:br>
            <a:r>
              <a:rPr lang="en-US" sz="2900" dirty="0">
                <a:solidFill>
                  <a:srgbClr val="00B0F0"/>
                </a:solidFill>
                <a:latin typeface="Times New Roman" panose="02020603050405020304" pitchFamily="18" charset="0"/>
                <a:cs typeface="Times New Roman" panose="02020603050405020304" pitchFamily="18" charset="0"/>
              </a:rPr>
              <a:t>Consistency</a:t>
            </a:r>
            <a:r>
              <a:rPr lang="en-US" sz="2900" dirty="0">
                <a:latin typeface="Times New Roman" panose="02020603050405020304" pitchFamily="18" charset="0"/>
                <a:cs typeface="Times New Roman" panose="02020603050405020304" pitchFamily="18" charset="0"/>
              </a:rPr>
              <a:t> can be achieved through locking mechanisms.</a:t>
            </a: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92AE81-F036-4F78-A4D0-8DD0600E79FA}"/>
              </a:ext>
            </a:extLst>
          </p:cNvPr>
          <p:cNvSpPr>
            <a:spLocks noGrp="1"/>
          </p:cNvSpPr>
          <p:nvPr>
            <p:ph type="sldNum" sz="quarter" idx="12"/>
          </p:nvPr>
        </p:nvSpPr>
        <p:spPr/>
        <p:txBody>
          <a:bodyPr/>
          <a:lstStyle/>
          <a:p>
            <a:fld id="{9780A1CE-6C3C-4CE8-9D96-B7A0620EDD62}" type="slidenum">
              <a:rPr lang="en-IN" smtClean="0"/>
              <a:t>18</a:t>
            </a:fld>
            <a:endParaRPr lang="en-IN"/>
          </a:p>
        </p:txBody>
      </p:sp>
    </p:spTree>
    <p:extLst>
      <p:ext uri="{BB962C8B-B14F-4D97-AF65-F5344CB8AC3E}">
        <p14:creationId xmlns:p14="http://schemas.microsoft.com/office/powerpoint/2010/main" val="199635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Failure transparency: </a:t>
            </a:r>
            <a:r>
              <a:rPr lang="en-US" sz="2900" dirty="0">
                <a:latin typeface="Times New Roman" panose="02020603050405020304" pitchFamily="18" charset="0"/>
                <a:cs typeface="Times New Roman" panose="02020603050405020304" pitchFamily="18" charset="0"/>
              </a:rPr>
              <a:t>A user or application does not notice that some piece of the system fails to work properly, and that the system subsequently (and automatically) recovers from that failure.</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Masking and transparently recovering from failures is </a:t>
            </a:r>
            <a:r>
              <a:rPr lang="en-US" sz="2900" dirty="0">
                <a:solidFill>
                  <a:srgbClr val="0000FF"/>
                </a:solidFill>
                <a:latin typeface="Times New Roman" panose="02020603050405020304" pitchFamily="18" charset="0"/>
                <a:cs typeface="Times New Roman" panose="02020603050405020304" pitchFamily="18" charset="0"/>
              </a:rPr>
              <a:t>difficult</a:t>
            </a:r>
            <a:r>
              <a:rPr lang="en-US" sz="2900" dirty="0">
                <a:latin typeface="Times New Roman" panose="02020603050405020304" pitchFamily="18" charset="0"/>
                <a:cs typeface="Times New Roman" panose="02020603050405020304" pitchFamily="18" charset="0"/>
              </a:rPr>
              <a:t> as its difficult to </a:t>
            </a:r>
            <a:r>
              <a:rPr lang="en-US" sz="2900" dirty="0">
                <a:solidFill>
                  <a:srgbClr val="0000FF"/>
                </a:solidFill>
                <a:latin typeface="Times New Roman" panose="02020603050405020304" pitchFamily="18" charset="0"/>
                <a:cs typeface="Times New Roman" panose="02020603050405020304" pitchFamily="18" charset="0"/>
              </a:rPr>
              <a:t>distinguish</a:t>
            </a:r>
            <a:r>
              <a:rPr lang="en-US" sz="2900" dirty="0">
                <a:latin typeface="Times New Roman" panose="02020603050405020304" pitchFamily="18" charset="0"/>
                <a:cs typeface="Times New Roman" panose="02020603050405020304" pitchFamily="18" charset="0"/>
              </a:rPr>
              <a:t> </a:t>
            </a:r>
            <a:r>
              <a:rPr lang="en-US" sz="2900" dirty="0">
                <a:solidFill>
                  <a:srgbClr val="0000FF"/>
                </a:solidFill>
                <a:latin typeface="Times New Roman" panose="02020603050405020304" pitchFamily="18" charset="0"/>
                <a:cs typeface="Times New Roman" panose="02020603050405020304" pitchFamily="18" charset="0"/>
              </a:rPr>
              <a:t>between</a:t>
            </a:r>
            <a:r>
              <a:rPr lang="en-US" sz="2900" dirty="0">
                <a:latin typeface="Times New Roman" panose="02020603050405020304" pitchFamily="18" charset="0"/>
                <a:cs typeface="Times New Roman" panose="02020603050405020304" pitchFamily="18" charset="0"/>
              </a:rPr>
              <a:t> a </a:t>
            </a:r>
            <a:r>
              <a:rPr lang="en-US" sz="2900" dirty="0">
                <a:solidFill>
                  <a:srgbClr val="0000FF"/>
                </a:solidFill>
                <a:latin typeface="Times New Roman" panose="02020603050405020304" pitchFamily="18" charset="0"/>
                <a:cs typeface="Times New Roman" panose="02020603050405020304" pitchFamily="18" charset="0"/>
              </a:rPr>
              <a:t>dead process </a:t>
            </a:r>
            <a:r>
              <a:rPr lang="en-US" sz="2900" dirty="0">
                <a:latin typeface="Times New Roman" panose="02020603050405020304" pitchFamily="18" charset="0"/>
                <a:cs typeface="Times New Roman" panose="02020603050405020304" pitchFamily="18" charset="0"/>
              </a:rPr>
              <a:t>and a </a:t>
            </a:r>
            <a:r>
              <a:rPr lang="en-US" sz="2900" dirty="0">
                <a:solidFill>
                  <a:srgbClr val="0000FF"/>
                </a:solidFill>
                <a:latin typeface="Times New Roman" panose="02020603050405020304" pitchFamily="18" charset="0"/>
                <a:cs typeface="Times New Roman" panose="02020603050405020304" pitchFamily="18" charset="0"/>
              </a:rPr>
              <a:t>slowly responding process</a:t>
            </a:r>
            <a:r>
              <a:rPr lang="en-US" sz="2900" dirty="0">
                <a:latin typeface="Times New Roman" panose="02020603050405020304" pitchFamily="18" charset="0"/>
                <a:cs typeface="Times New Roman" panose="02020603050405020304" pitchFamily="18" charset="0"/>
              </a:rPr>
              <a:t>.</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While contacting a busy web server unavailability of a web page can be due to server failure or network congestion.</a:t>
            </a:r>
            <a:br>
              <a:rPr lang="en-US" sz="29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2E67219-702A-424F-8064-54CFDF0E9470}"/>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281884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22400" y="3083243"/>
            <a:ext cx="9144000" cy="1244917"/>
          </a:xfrm>
        </p:spPr>
        <p:txBody>
          <a:bodyPr>
            <a:normAutofit fontScale="90000"/>
          </a:bodyPr>
          <a:lstStyle/>
          <a:p>
            <a:pPr>
              <a:lnSpc>
                <a:spcPct val="150000"/>
              </a:lnSpc>
            </a:pPr>
            <a:r>
              <a:rPr lang="en-US" sz="3100" dirty="0">
                <a:solidFill>
                  <a:srgbClr val="FF0000"/>
                </a:solidFill>
                <a:latin typeface="Times New Roman" panose="02020603050405020304" pitchFamily="18" charset="0"/>
                <a:cs typeface="Times New Roman" panose="02020603050405020304" pitchFamily="18" charset="0"/>
              </a:rPr>
              <a:t>Module-1</a:t>
            </a:r>
            <a:br>
              <a:rPr lang="en-US" sz="3600" dirty="0">
                <a:latin typeface="Times New Roman" panose="02020603050405020304" pitchFamily="18" charset="0"/>
                <a:cs typeface="Times New Roman" panose="02020603050405020304" pitchFamily="18" charset="0"/>
              </a:rPr>
            </a:br>
            <a:r>
              <a:rPr lang="en-US" sz="4400" dirty="0">
                <a:solidFill>
                  <a:srgbClr val="FF0000"/>
                </a:solidFill>
                <a:latin typeface="Times New Roman" panose="02020603050405020304" pitchFamily="18" charset="0"/>
                <a:cs typeface="Times New Roman" panose="02020603050405020304" pitchFamily="18" charset="0"/>
              </a:rPr>
              <a:t>INTRODUCTION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DISTRIBUTED SYSTEMS</a:t>
            </a: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24B0635-C479-4D92-9958-A74508938C01}"/>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306029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Degree of distribution transparency:</a:t>
            </a:r>
            <a:br>
              <a:rPr lang="en-US" sz="2900" b="1" dirty="0">
                <a:solidFill>
                  <a:srgbClr val="00B0F0"/>
                </a:solidFill>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Distribution transparency is essential but may not good at all the times.</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Example: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 Requesting for a e-news paper from different time zone.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b) Replicas in different continents must be consistent all the time.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Change in a copy should be propagated to all copies before other operation.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This update operation may take seconds which cannot be hidden from users.</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CF1A72D-0DD9-4310-8C12-F97DE33DFD22}"/>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254220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3) Being open</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An open distributed system is essentially a system that offers components that can easily be used by, or integrated into other systems.</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Interoperability, composability, and extensibility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To be open means that components should adhere to standard rules that describe the syntax and semantics of what those components have to offer (i.e., which service they provide).</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CDC3610-FE7A-404A-B4AC-A6F34D934715}"/>
              </a:ext>
            </a:extLst>
          </p:cNvPr>
          <p:cNvSpPr>
            <a:spLocks noGrp="1"/>
          </p:cNvSpPr>
          <p:nvPr>
            <p:ph type="sldNum" sz="quarter" idx="12"/>
          </p:nvPr>
        </p:nvSpPr>
        <p:spPr/>
        <p:txBody>
          <a:bodyPr/>
          <a:lstStyle/>
          <a:p>
            <a:fld id="{9780A1CE-6C3C-4CE8-9D96-B7A0620EDD62}" type="slidenum">
              <a:rPr lang="en-IN" smtClean="0"/>
              <a:t>21</a:t>
            </a:fld>
            <a:endParaRPr lang="en-IN"/>
          </a:p>
        </p:txBody>
      </p:sp>
    </p:spTree>
    <p:extLst>
      <p:ext uri="{BB962C8B-B14F-4D97-AF65-F5344CB8AC3E}">
        <p14:creationId xmlns:p14="http://schemas.microsoft.com/office/powerpoint/2010/main" val="54492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Interoperability: </a:t>
            </a:r>
            <a:r>
              <a:rPr lang="en-US" sz="3000" dirty="0">
                <a:latin typeface="Times New Roman" panose="02020603050405020304" pitchFamily="18" charset="0"/>
                <a:cs typeface="Times New Roman" panose="02020603050405020304" pitchFamily="18" charset="0"/>
              </a:rPr>
              <a:t>Characterizes the extent by which two implementations of systems or components from different manufacturers can co-exist and work together.</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Composability: Portability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Characterizes to what extent an application developed for a distributed system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 can be executed, without modification, on a different distributed system B</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that implements the same interfaces as A.</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Extensibility: </a:t>
            </a:r>
            <a:r>
              <a:rPr lang="en-US" sz="3000" dirty="0">
                <a:latin typeface="Times New Roman" panose="02020603050405020304" pitchFamily="18" charset="0"/>
                <a:cs typeface="Times New Roman" panose="02020603050405020304" pitchFamily="18" charset="0"/>
              </a:rPr>
              <a:t>It should be easy to add new components or replace existing ones.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77D64B9-C7B6-4D36-9B7B-476DBC34A390}"/>
              </a:ext>
            </a:extLst>
          </p:cNvPr>
          <p:cNvSpPr>
            <a:spLocks noGrp="1"/>
          </p:cNvSpPr>
          <p:nvPr>
            <p:ph type="sldNum" sz="quarter" idx="12"/>
          </p:nvPr>
        </p:nvSpPr>
        <p:spPr/>
        <p:txBody>
          <a:bodyPr/>
          <a:lstStyle/>
          <a:p>
            <a:fld id="{9780A1CE-6C3C-4CE8-9D96-B7A0620EDD62}" type="slidenum">
              <a:rPr lang="en-IN" smtClean="0"/>
              <a:t>22</a:t>
            </a:fld>
            <a:endParaRPr lang="en-IN"/>
          </a:p>
        </p:txBody>
      </p:sp>
    </p:spTree>
    <p:extLst>
      <p:ext uri="{BB962C8B-B14F-4D97-AF65-F5344CB8AC3E}">
        <p14:creationId xmlns:p14="http://schemas.microsoft.com/office/powerpoint/2010/main" val="315718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4) Being scalable</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a distributed system addition and removal of nodes should be an easy task. </a:t>
            </a: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Scalability is measured along three different dimensions:</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Size scalability: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system can be scalable with respect to its size, meaning that we can easily add more users and resources to the system without any noticeable loss of performance.</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Geographical scalability:</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geographically scalable system is one in which the users and resources may lie far apart.</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Administrative scalability: </a:t>
            </a:r>
            <a:r>
              <a:rPr lang="en-US" sz="2800" dirty="0">
                <a:latin typeface="Times New Roman" panose="02020603050405020304" pitchFamily="18" charset="0"/>
                <a:cs typeface="Times New Roman" panose="02020603050405020304" pitchFamily="18" charset="0"/>
              </a:rPr>
              <a:t>An administratively scalable system is one that can still be easily managed even if it spans many independent administrative organizations.</a:t>
            </a: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3E82BB6-F7E6-441E-83D5-3E8F0BD4E529}"/>
              </a:ext>
            </a:extLst>
          </p:cNvPr>
          <p:cNvSpPr>
            <a:spLocks noGrp="1"/>
          </p:cNvSpPr>
          <p:nvPr>
            <p:ph type="sldNum" sz="quarter" idx="12"/>
          </p:nvPr>
        </p:nvSpPr>
        <p:spPr/>
        <p:txBody>
          <a:bodyPr/>
          <a:lstStyle/>
          <a:p>
            <a:fld id="{9780A1CE-6C3C-4CE8-9D96-B7A0620EDD62}" type="slidenum">
              <a:rPr lang="en-IN" smtClean="0"/>
              <a:t>23</a:t>
            </a:fld>
            <a:endParaRPr lang="en-IN"/>
          </a:p>
        </p:txBody>
      </p:sp>
    </p:spTree>
    <p:extLst>
      <p:ext uri="{BB962C8B-B14F-4D97-AF65-F5344CB8AC3E}">
        <p14:creationId xmlns:p14="http://schemas.microsoft.com/office/powerpoint/2010/main" val="234460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Size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When a system needs to scale different types of problems need to be solved.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more users or resources need to be supported, we are often confronted with the </a:t>
            </a:r>
            <a:r>
              <a:rPr lang="en-US" sz="2800" dirty="0">
                <a:solidFill>
                  <a:srgbClr val="00B0F0"/>
                </a:solidFill>
                <a:latin typeface="Times New Roman" panose="02020603050405020304" pitchFamily="18" charset="0"/>
                <a:cs typeface="Times New Roman" panose="02020603050405020304" pitchFamily="18" charset="0"/>
              </a:rPr>
              <a:t>limitations of centralized services.</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If many services are implemented on a single server running on a specific machine in the distributed system, the server can simply become a </a:t>
            </a:r>
            <a:r>
              <a:rPr lang="en-US" sz="2800" dirty="0">
                <a:solidFill>
                  <a:srgbClr val="00B0F0"/>
                </a:solidFill>
                <a:latin typeface="Times New Roman" panose="02020603050405020304" pitchFamily="18" charset="0"/>
                <a:cs typeface="Times New Roman" panose="02020603050405020304" pitchFamily="18" charset="0"/>
              </a:rPr>
              <a:t>bottleneck</a:t>
            </a:r>
            <a:r>
              <a:rPr lang="en-US" sz="2800" dirty="0">
                <a:latin typeface="Times New Roman" panose="02020603050405020304" pitchFamily="18" charset="0"/>
                <a:cs typeface="Times New Roman" panose="02020603050405020304" pitchFamily="18" charset="0"/>
              </a:rPr>
              <a:t> when it needs to process an increasing number of requests.</a:t>
            </a:r>
            <a:br>
              <a:rPr lang="en-US" sz="2800" dirty="0">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Three root causes for becoming a bottleneck:</a:t>
            </a:r>
            <a:br>
              <a:rPr lang="en-US" sz="2800"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The computational capacity, limited by the CPUs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The storage capacity, including the I/O transfer rate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The network between the user and the centralized service</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7448BB8-4F01-46DE-9AF5-97C10B92A5E3}"/>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305095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Geographical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One of the main reasons why it is still difficult to scale existing distributed systems that were designed for LANs is that many of them are based on </a:t>
            </a:r>
            <a:r>
              <a:rPr lang="en-US" sz="2800" dirty="0">
                <a:solidFill>
                  <a:srgbClr val="00B0F0"/>
                </a:solidFill>
                <a:latin typeface="Times New Roman" panose="02020603050405020304" pitchFamily="18" charset="0"/>
                <a:cs typeface="Times New Roman" panose="02020603050405020304" pitchFamily="18" charset="0"/>
              </a:rPr>
              <a:t>synchronous communication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party requesting service, generally referred to as a client, </a:t>
            </a:r>
            <a:r>
              <a:rPr lang="en-US" sz="2800" dirty="0">
                <a:solidFill>
                  <a:srgbClr val="00B0F0"/>
                </a:solidFill>
                <a:latin typeface="Times New Roman" panose="02020603050405020304" pitchFamily="18" charset="0"/>
                <a:cs typeface="Times New Roman" panose="02020603050405020304" pitchFamily="18" charset="0"/>
              </a:rPr>
              <a:t>blocks</a:t>
            </a:r>
            <a:r>
              <a:rPr lang="en-US" sz="2800" dirty="0">
                <a:latin typeface="Times New Roman" panose="02020603050405020304" pitchFamily="18" charset="0"/>
                <a:cs typeface="Times New Roman" panose="02020603050405020304" pitchFamily="18" charset="0"/>
              </a:rPr>
              <a:t> until a reply is sent back from the server implementing the service.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a wide area system it is difficult to achieve </a:t>
            </a:r>
            <a:r>
              <a:rPr lang="en-US" sz="2800" dirty="0">
                <a:solidFill>
                  <a:srgbClr val="00B0F0"/>
                </a:solidFill>
                <a:latin typeface="Times New Roman" panose="02020603050405020304" pitchFamily="18" charset="0"/>
                <a:cs typeface="Times New Roman" panose="02020603050405020304" pitchFamily="18" charset="0"/>
              </a:rPr>
              <a:t>synchronous communication </a:t>
            </a:r>
            <a:r>
              <a:rPr lang="en-US" sz="2800" dirty="0">
                <a:latin typeface="Times New Roman" panose="02020603050405020304" pitchFamily="18" charset="0"/>
                <a:cs typeface="Times New Roman" panose="02020603050405020304" pitchFamily="18" charset="0"/>
              </a:rPr>
              <a:t>across the nodes.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Communication in WANs is less reliable than in LANs.</a:t>
            </a:r>
            <a:br>
              <a:rPr lang="en-US" sz="28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AFEE55-5F0A-4D40-94D0-D8552B181CAC}"/>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2874948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Administrative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To be able to scale a Distributed System (DS) across multiple, independent administrative domains, we need to solve the </a:t>
            </a:r>
            <a:r>
              <a:rPr lang="en-US" sz="2800" dirty="0">
                <a:solidFill>
                  <a:srgbClr val="00B0F0"/>
                </a:solidFill>
                <a:latin typeface="Times New Roman" panose="02020603050405020304" pitchFamily="18" charset="0"/>
                <a:cs typeface="Times New Roman" panose="02020603050405020304" pitchFamily="18" charset="0"/>
              </a:rPr>
              <a:t>conflicting policies </a:t>
            </a:r>
            <a:r>
              <a:rPr lang="en-US" sz="2800" dirty="0">
                <a:latin typeface="Times New Roman" panose="02020603050405020304" pitchFamily="18" charset="0"/>
                <a:cs typeface="Times New Roman" panose="02020603050405020304" pitchFamily="18" charset="0"/>
              </a:rPr>
              <a:t>with respect to </a:t>
            </a:r>
            <a:r>
              <a:rPr lang="en-US" sz="2800" dirty="0">
                <a:solidFill>
                  <a:srgbClr val="00B0F0"/>
                </a:solidFill>
                <a:latin typeface="Times New Roman" panose="02020603050405020304" pitchFamily="18" charset="0"/>
                <a:cs typeface="Times New Roman" panose="02020603050405020304" pitchFamily="18" charset="0"/>
              </a:rPr>
              <a:t>resource usage (and payment),</a:t>
            </a:r>
            <a:r>
              <a:rPr lang="en-US" sz="2800" dirty="0">
                <a:latin typeface="Times New Roman" panose="02020603050405020304" pitchFamily="18" charset="0"/>
                <a:cs typeface="Times New Roman" panose="02020603050405020304" pitchFamily="18" charset="0"/>
              </a:rPr>
              <a:t> </a:t>
            </a:r>
            <a:r>
              <a:rPr lang="en-US" sz="2800" dirty="0">
                <a:solidFill>
                  <a:srgbClr val="00B0F0"/>
                </a:solidFill>
                <a:latin typeface="Times New Roman" panose="02020603050405020304" pitchFamily="18" charset="0"/>
                <a:cs typeface="Times New Roman" panose="02020603050405020304" pitchFamily="18" charset="0"/>
              </a:rPr>
              <a:t>management</a:t>
            </a:r>
            <a:r>
              <a:rPr lang="en-US" sz="2800" dirty="0">
                <a:latin typeface="Times New Roman" panose="02020603050405020304" pitchFamily="18" charset="0"/>
                <a:cs typeface="Times New Roman" panose="02020603050405020304" pitchFamily="18" charset="0"/>
              </a:rPr>
              <a:t>, and </a:t>
            </a:r>
            <a:r>
              <a:rPr lang="en-US" sz="2800" dirty="0">
                <a:solidFill>
                  <a:srgbClr val="00B0F0"/>
                </a:solidFill>
                <a:latin typeface="Times New Roman" panose="02020603050405020304" pitchFamily="18" charset="0"/>
                <a:cs typeface="Times New Roman" panose="02020603050405020304" pitchFamily="18" charset="0"/>
              </a:rPr>
              <a:t>security</a:t>
            </a:r>
            <a:r>
              <a:rPr lang="en-US" sz="2800" dirty="0">
                <a:latin typeface="Times New Roman" panose="02020603050405020304" pitchFamily="18" charset="0"/>
                <a:cs typeface="Times New Roman" panose="02020603050405020304" pitchFamily="18" charset="0"/>
              </a:rPr>
              <a:t>.</a:t>
            </a:r>
            <a:br>
              <a:rPr lang="en-US" sz="2800" b="1" dirty="0">
                <a:solidFill>
                  <a:srgbClr val="00B0F0"/>
                </a:solidFill>
                <a:latin typeface="Times New Roman" panose="02020603050405020304" pitchFamily="18" charset="0"/>
                <a:cs typeface="Times New Roman" panose="02020603050405020304" pitchFamily="18" charset="0"/>
              </a:rPr>
            </a:b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a DS expands to another domain, </a:t>
            </a:r>
            <a:r>
              <a:rPr lang="en-US" sz="2800" dirty="0">
                <a:solidFill>
                  <a:srgbClr val="00B0F0"/>
                </a:solidFill>
                <a:latin typeface="Times New Roman" panose="02020603050405020304" pitchFamily="18" charset="0"/>
                <a:cs typeface="Times New Roman" panose="02020603050405020304" pitchFamily="18" charset="0"/>
              </a:rPr>
              <a:t>two types of security measures</a:t>
            </a:r>
            <a:r>
              <a:rPr lang="en-US" sz="2800" dirty="0">
                <a:latin typeface="Times New Roman" panose="02020603050405020304" pitchFamily="18" charset="0"/>
                <a:cs typeface="Times New Roman" panose="02020603050405020304" pitchFamily="18" charset="0"/>
              </a:rPr>
              <a:t> need to be taken.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DS has to protect itself against malicious attacks from the new domain.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The new domain has to protect itself against malicious attacks from the DS.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CC402B-5716-42E0-A5C8-92679A22E6D1}"/>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3513611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Scaling techniques </a:t>
            </a:r>
            <a:r>
              <a:rPr lang="en-US" sz="2400" b="1" dirty="0">
                <a:solidFill>
                  <a:srgbClr val="00B0F0"/>
                </a:solidFill>
                <a:latin typeface="Times New Roman" panose="02020603050405020304" pitchFamily="18" charset="0"/>
                <a:cs typeface="Times New Roman" panose="02020603050405020304" pitchFamily="18" charset="0"/>
              </a:rPr>
              <a:t>(To solve some of the scalability problems)</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Generally the performance problems of servers can be solved by increasing their memory and upgrading CPUs. This is usually termed as </a:t>
            </a:r>
            <a:r>
              <a:rPr lang="en-US" sz="2800" dirty="0">
                <a:solidFill>
                  <a:srgbClr val="00B0F0"/>
                </a:solidFill>
                <a:latin typeface="Times New Roman" panose="02020603050405020304" pitchFamily="18" charset="0"/>
                <a:cs typeface="Times New Roman" panose="02020603050405020304" pitchFamily="18" charset="0"/>
              </a:rPr>
              <a:t>scaling up.</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Scaling out: </a:t>
            </a:r>
            <a:r>
              <a:rPr lang="en-US" sz="2800" dirty="0">
                <a:latin typeface="Times New Roman" panose="02020603050405020304" pitchFamily="18" charset="0"/>
                <a:cs typeface="Times New Roman" panose="02020603050405020304" pitchFamily="18" charset="0"/>
              </a:rPr>
              <a:t>Expanding the DS by essentially deploying more machines.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performing scaling out, we can apply only 3 basic techniques: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Hiding communication latencies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Distribution of work</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Replication</a:t>
            </a:r>
            <a:endParaRPr lang="en-IN" sz="3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D4AA4D4-677B-46C5-82DA-E04851E87035}"/>
              </a:ext>
            </a:extLst>
          </p:cNvPr>
          <p:cNvSpPr>
            <a:spLocks noGrp="1"/>
          </p:cNvSpPr>
          <p:nvPr>
            <p:ph type="sldNum" sz="quarter" idx="12"/>
          </p:nvPr>
        </p:nvSpPr>
        <p:spPr/>
        <p:txBody>
          <a:bodyPr/>
          <a:lstStyle/>
          <a:p>
            <a:fld id="{9780A1CE-6C3C-4CE8-9D96-B7A0620EDD62}" type="slidenum">
              <a:rPr lang="en-IN" smtClean="0"/>
              <a:t>27</a:t>
            </a:fld>
            <a:endParaRPr lang="en-IN"/>
          </a:p>
        </p:txBody>
      </p:sp>
    </p:spTree>
    <p:extLst>
      <p:ext uri="{BB962C8B-B14F-4D97-AF65-F5344CB8AC3E}">
        <p14:creationId xmlns:p14="http://schemas.microsoft.com/office/powerpoint/2010/main" val="253569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1) Hiding communication latencies  </a:t>
            </a:r>
            <a:r>
              <a:rPr lang="en-US" sz="2400" b="1" dirty="0">
                <a:solidFill>
                  <a:srgbClr val="00B0F0"/>
                </a:solidFill>
                <a:latin typeface="Times New Roman" panose="02020603050405020304" pitchFamily="18" charset="0"/>
                <a:cs typeface="Times New Roman" panose="02020603050405020304" pitchFamily="18" charset="0"/>
              </a:rPr>
              <a:t>(Latency – Total delay experienced)</a:t>
            </a:r>
            <a:br>
              <a:rPr lang="en-US" sz="24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This is applicable in the case of geographical scalability.</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Basic idea:</a:t>
            </a:r>
            <a:r>
              <a:rPr lang="en-US" sz="2800" dirty="0">
                <a:latin typeface="Times New Roman" panose="02020603050405020304" pitchFamily="18" charset="0"/>
                <a:cs typeface="Times New Roman" panose="02020603050405020304" pitchFamily="18" charset="0"/>
              </a:rPr>
              <a:t> Avoid waiting for responses to remote-service requests.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When a service has been requested at a remote machine, an alternative to waiting for a reply from the server is to do other useful work at the client side.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Essentially, this means that we should construct the client in such a way that it uses only </a:t>
            </a:r>
            <a:r>
              <a:rPr lang="en-US" sz="2800" dirty="0">
                <a:solidFill>
                  <a:srgbClr val="00B0F0"/>
                </a:solidFill>
                <a:latin typeface="Times New Roman" panose="02020603050405020304" pitchFamily="18" charset="0"/>
                <a:cs typeface="Times New Roman" panose="02020603050405020304" pitchFamily="18" charset="0"/>
              </a:rPr>
              <a:t>asynchronous communication.</a:t>
            </a:r>
            <a:br>
              <a:rPr lang="en-US" sz="2800" dirty="0">
                <a:solidFill>
                  <a:srgbClr val="00B0F0"/>
                </a:solidFill>
                <a:latin typeface="Times New Roman" panose="02020603050405020304" pitchFamily="18" charset="0"/>
                <a:cs typeface="Times New Roman" panose="02020603050405020304" pitchFamily="18" charset="0"/>
              </a:rPr>
            </a:br>
            <a:br>
              <a:rPr lang="en-US" sz="2800"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However some applications cannot make use of asynchronous communication.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Interactive applications – Client has no other work.</a:t>
            </a: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2F4D1D0-134F-47D6-AB21-AB60555DF0BE}"/>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1616125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8"/>
            <a:ext cx="11782059" cy="3271520"/>
          </a:xfrm>
        </p:spPr>
        <p:txBody>
          <a:bodyPr anchor="t">
            <a:normAutofit fontScale="90000"/>
          </a:bodyPr>
          <a:lstStyle/>
          <a:p>
            <a:pPr algn="l">
              <a:lnSpc>
                <a:spcPct val="150000"/>
              </a:lnSpc>
            </a:pPr>
            <a:r>
              <a:rPr lang="en-US" sz="3100" dirty="0">
                <a:latin typeface="Times New Roman" panose="02020603050405020304" pitchFamily="18" charset="0"/>
                <a:cs typeface="Times New Roman" panose="02020603050405020304" pitchFamily="18" charset="0"/>
              </a:rPr>
              <a:t>In such cases, a much better solution is to </a:t>
            </a:r>
            <a:r>
              <a:rPr lang="en-US" sz="3100" dirty="0">
                <a:solidFill>
                  <a:srgbClr val="00B0F0"/>
                </a:solidFill>
                <a:latin typeface="Times New Roman" panose="02020603050405020304" pitchFamily="18" charset="0"/>
                <a:cs typeface="Times New Roman" panose="02020603050405020304" pitchFamily="18" charset="0"/>
              </a:rPr>
              <a:t>reduce the overall communication</a:t>
            </a:r>
            <a:r>
              <a:rPr lang="en-US" sz="3100" dirty="0">
                <a:latin typeface="Times New Roman" panose="02020603050405020304" pitchFamily="18" charset="0"/>
                <a:cs typeface="Times New Roman" panose="02020603050405020304" pitchFamily="18" charset="0"/>
              </a:rPr>
              <a:t>, for example, by </a:t>
            </a:r>
            <a:r>
              <a:rPr lang="en-US" sz="3100" dirty="0">
                <a:solidFill>
                  <a:srgbClr val="00B0F0"/>
                </a:solidFill>
                <a:latin typeface="Times New Roman" panose="02020603050405020304" pitchFamily="18" charset="0"/>
                <a:cs typeface="Times New Roman" panose="02020603050405020304" pitchFamily="18" charset="0"/>
              </a:rPr>
              <a:t>moving part of the computation </a:t>
            </a:r>
            <a:r>
              <a:rPr lang="en-US" sz="3100" dirty="0">
                <a:latin typeface="Times New Roman" panose="02020603050405020304" pitchFamily="18" charset="0"/>
                <a:cs typeface="Times New Roman" panose="02020603050405020304" pitchFamily="18" charset="0"/>
              </a:rPr>
              <a:t>that is normally done at the server to the client process requesting the service.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 typical case where this approach works is accessing </a:t>
            </a:r>
            <a:r>
              <a:rPr lang="en-US" sz="3100" b="1" dirty="0">
                <a:latin typeface="Times New Roman" panose="02020603050405020304" pitchFamily="18" charset="0"/>
                <a:cs typeface="Times New Roman" panose="02020603050405020304" pitchFamily="18" charset="0"/>
              </a:rPr>
              <a:t>databases using forms.</a:t>
            </a:r>
            <a:endParaRPr lang="en-IN" sz="3100" b="1" dirty="0">
              <a:latin typeface="Times New Roman" panose="02020603050405020304" pitchFamily="18" charset="0"/>
              <a:cs typeface="Times New Roman" panose="02020603050405020304" pitchFamily="18" charset="0"/>
            </a:endParaRPr>
          </a:p>
        </p:txBody>
      </p:sp>
      <p:pic>
        <p:nvPicPr>
          <p:cNvPr id="1026" name="Picture 2" descr="Client-server Application - OOSE">
            <a:extLst>
              <a:ext uri="{FF2B5EF4-FFF2-40B4-BE49-F238E27FC236}">
                <a16:creationId xmlns:a16="http://schemas.microsoft.com/office/drawing/2014/main" id="{963B9563-0D15-4ACC-BC3C-8F0BB9CCB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90" y="2436102"/>
            <a:ext cx="6096000" cy="2468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3B047FF-0595-401C-9D72-45E967E84647}"/>
              </a:ext>
            </a:extLst>
          </p:cNvPr>
          <p:cNvSpPr/>
          <p:nvPr/>
        </p:nvSpPr>
        <p:spPr>
          <a:xfrm>
            <a:off x="4358640" y="4356024"/>
            <a:ext cx="2428240" cy="426721"/>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Computation part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2F2B0E-7519-4D3E-91AD-D06C53A1C4D1}"/>
              </a:ext>
            </a:extLst>
          </p:cNvPr>
          <p:cNvSpPr>
            <a:spLocks noGrp="1"/>
          </p:cNvSpPr>
          <p:nvPr>
            <p:ph type="sldNum" sz="quarter" idx="12"/>
          </p:nvPr>
        </p:nvSpPr>
        <p:spPr/>
        <p:txBody>
          <a:bodyPr/>
          <a:lstStyle/>
          <a:p>
            <a:fld id="{9780A1CE-6C3C-4CE8-9D96-B7A0620EDD62}" type="slidenum">
              <a:rPr lang="en-IN" smtClean="0"/>
              <a:t>29</a:t>
            </a:fld>
            <a:endParaRPr lang="en-IN"/>
          </a:p>
        </p:txBody>
      </p:sp>
    </p:spTree>
    <p:extLst>
      <p:ext uri="{BB962C8B-B14F-4D97-AF65-F5344CB8AC3E}">
        <p14:creationId xmlns:p14="http://schemas.microsoft.com/office/powerpoint/2010/main" val="15158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793426-5D00-40DB-B2A1-1D8425CF3CD4}"/>
              </a:ext>
            </a:extLst>
          </p:cNvPr>
          <p:cNvSpPr>
            <a:spLocks noGrp="1"/>
          </p:cNvSpPr>
          <p:nvPr>
            <p:ph type="subTitle" idx="1"/>
          </p:nvPr>
        </p:nvSpPr>
        <p:spPr>
          <a:xfrm>
            <a:off x="376393" y="218758"/>
            <a:ext cx="11238613" cy="6446202"/>
          </a:xfrm>
        </p:spPr>
        <p:txBody>
          <a:bodyPr>
            <a:normAutofit fontScale="85000" lnSpcReduction="10000"/>
          </a:bodyPr>
          <a:lstStyle/>
          <a:p>
            <a:pPr algn="l">
              <a:lnSpc>
                <a:spcPct val="150000"/>
              </a:lnSpc>
            </a:pPr>
            <a:r>
              <a:rPr lang="en-US" sz="3300" b="1" dirty="0">
                <a:solidFill>
                  <a:srgbClr val="0070C0"/>
                </a:solidFill>
                <a:latin typeface="Times New Roman" panose="02020603050405020304" pitchFamily="18" charset="0"/>
                <a:cs typeface="Times New Roman" panose="02020603050405020304" pitchFamily="18" charset="0"/>
              </a:rPr>
              <a:t>Advances in computer networks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Local-area networks (</a:t>
            </a:r>
            <a:r>
              <a:rPr lang="en-US" sz="2800" dirty="0">
                <a:solidFill>
                  <a:srgbClr val="00B0F0"/>
                </a:solidFill>
                <a:latin typeface="Times New Roman" panose="02020603050405020304" pitchFamily="18" charset="0"/>
                <a:cs typeface="Times New Roman" panose="02020603050405020304" pitchFamily="18" charset="0"/>
              </a:rPr>
              <a:t>LANs</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Wide-area networks (</a:t>
            </a:r>
            <a:r>
              <a:rPr lang="en-US" sz="2800" dirty="0">
                <a:solidFill>
                  <a:srgbClr val="00B0F0"/>
                </a:solidFill>
                <a:latin typeface="Times New Roman" panose="02020603050405020304" pitchFamily="18" charset="0"/>
                <a:cs typeface="Times New Roman" panose="02020603050405020304" pitchFamily="18" charset="0"/>
              </a:rPr>
              <a:t>WANs</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Computing systems are grouped using LANs and WANs.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computers are geographically distributed and they form a distributed system.</a:t>
            </a:r>
          </a:p>
          <a:p>
            <a:pPr algn="l">
              <a:lnSpc>
                <a:spcPct val="150000"/>
              </a:lnSpc>
            </a:pPr>
            <a:r>
              <a:rPr lang="en-US" sz="2800" b="1" dirty="0">
                <a:solidFill>
                  <a:srgbClr val="0070C0"/>
                </a:solidFill>
                <a:latin typeface="Times New Roman" panose="02020603050405020304" pitchFamily="18" charset="0"/>
                <a:cs typeface="Times New Roman" panose="02020603050405020304" pitchFamily="18" charset="0"/>
              </a:rPr>
              <a:t>What is a Distributed System ?</a:t>
            </a:r>
          </a:p>
          <a:p>
            <a:pPr algn="l">
              <a:lnSpc>
                <a:spcPct val="150000"/>
              </a:lnSpc>
            </a:pPr>
            <a:r>
              <a:rPr lang="en-US" sz="2800" dirty="0">
                <a:latin typeface="Times New Roman" panose="02020603050405020304" pitchFamily="18" charset="0"/>
                <a:cs typeface="Times New Roman" panose="02020603050405020304" pitchFamily="18" charset="0"/>
              </a:rPr>
              <a:t>“ A distributed system is a collection of autonomous computing elements that appears to its users as a single coherent system.“</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algn="l">
              <a:lnSpc>
                <a:spcPct val="150000"/>
              </a:lnSpc>
            </a:pPr>
            <a:r>
              <a:rPr lang="en-US" sz="2800" dirty="0">
                <a:latin typeface="Times New Roman" panose="02020603050405020304" pitchFamily="18" charset="0"/>
                <a:cs typeface="Times New Roman" panose="02020603050405020304" pitchFamily="18" charset="0"/>
              </a:rPr>
              <a:t>Computing element – Node which can be either a hardware device or a software process.</a:t>
            </a:r>
            <a:endParaRPr lang="en-IN" dirty="0"/>
          </a:p>
        </p:txBody>
      </p:sp>
      <p:sp>
        <p:nvSpPr>
          <p:cNvPr id="2" name="Slide Number Placeholder 1">
            <a:extLst>
              <a:ext uri="{FF2B5EF4-FFF2-40B4-BE49-F238E27FC236}">
                <a16:creationId xmlns:a16="http://schemas.microsoft.com/office/drawing/2014/main" id="{4BBC6436-6B0B-423B-B479-9293F9CE9407}"/>
              </a:ext>
            </a:extLst>
          </p:cNvPr>
          <p:cNvSpPr>
            <a:spLocks noGrp="1"/>
          </p:cNvSpPr>
          <p:nvPr>
            <p:ph type="sldNum" sz="quarter" idx="12"/>
          </p:nvPr>
        </p:nvSpPr>
        <p:spPr/>
        <p:txBody>
          <a:bodyPr/>
          <a:lstStyle/>
          <a:p>
            <a:fld id="{9780A1CE-6C3C-4CE8-9D96-B7A0620EDD62}" type="slidenum">
              <a:rPr lang="en-IN" smtClean="0"/>
              <a:t>3</a:t>
            </a:fld>
            <a:endParaRPr lang="en-IN"/>
          </a:p>
        </p:txBody>
      </p:sp>
    </p:spTree>
    <p:extLst>
      <p:ext uri="{BB962C8B-B14F-4D97-AF65-F5344CB8AC3E}">
        <p14:creationId xmlns:p14="http://schemas.microsoft.com/office/powerpoint/2010/main" val="3609935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04">
            <a:extLst>
              <a:ext uri="{FF2B5EF4-FFF2-40B4-BE49-F238E27FC236}">
                <a16:creationId xmlns:a16="http://schemas.microsoft.com/office/drawing/2014/main" id="{2CBEC08E-44E1-4BE6-AC73-6E5EFEFFB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13" y="247015"/>
            <a:ext cx="9301356" cy="54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C6C82F67-CF47-40F2-A08C-6412C44E8561}"/>
              </a:ext>
            </a:extLst>
          </p:cNvPr>
          <p:cNvSpPr txBox="1">
            <a:spLocks noChangeArrowheads="1"/>
          </p:cNvSpPr>
          <p:nvPr/>
        </p:nvSpPr>
        <p:spPr bwMode="auto">
          <a:xfrm>
            <a:off x="265814" y="5788660"/>
            <a:ext cx="11738344"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400" dirty="0"/>
              <a:t>Figure 1-4. The difference between letting </a:t>
            </a:r>
          </a:p>
          <a:p>
            <a:pPr algn="ctr">
              <a:spcBef>
                <a:spcPct val="20000"/>
              </a:spcBef>
              <a:buClr>
                <a:schemeClr val="accent2"/>
              </a:buClr>
            </a:pPr>
            <a:r>
              <a:rPr lang="en-US" altLang="en-US" sz="2400" dirty="0"/>
              <a:t>(a) a server or (b) a client check forms as they are being filled.</a:t>
            </a:r>
          </a:p>
        </p:txBody>
      </p:sp>
      <p:sp>
        <p:nvSpPr>
          <p:cNvPr id="2" name="Slide Number Placeholder 1">
            <a:extLst>
              <a:ext uri="{FF2B5EF4-FFF2-40B4-BE49-F238E27FC236}">
                <a16:creationId xmlns:a16="http://schemas.microsoft.com/office/drawing/2014/main" id="{5B3D93AD-4DC0-4E5D-B319-D7F70AB433D9}"/>
              </a:ext>
            </a:extLst>
          </p:cNvPr>
          <p:cNvSpPr>
            <a:spLocks noGrp="1"/>
          </p:cNvSpPr>
          <p:nvPr>
            <p:ph type="sldNum" sz="quarter" idx="12"/>
          </p:nvPr>
        </p:nvSpPr>
        <p:spPr/>
        <p:txBody>
          <a:bodyPr/>
          <a:lstStyle/>
          <a:p>
            <a:fld id="{9780A1CE-6C3C-4CE8-9D96-B7A0620EDD62}" type="slidenum">
              <a:rPr lang="en-IN" smtClean="0"/>
              <a:t>30</a:t>
            </a:fld>
            <a:endParaRPr lang="en-IN"/>
          </a:p>
        </p:txBody>
      </p:sp>
    </p:spTree>
    <p:extLst>
      <p:ext uri="{BB962C8B-B14F-4D97-AF65-F5344CB8AC3E}">
        <p14:creationId xmlns:p14="http://schemas.microsoft.com/office/powerpoint/2010/main" val="175792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2) Partitioning and distribution</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component is split into smaller parts and distributed across the system.</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 -1 :</a:t>
            </a:r>
            <a:r>
              <a:rPr lang="en-US" sz="2800" dirty="0">
                <a:latin typeface="Times New Roman" panose="02020603050405020304" pitchFamily="18" charset="0"/>
                <a:cs typeface="Times New Roman" panose="02020603050405020304" pitchFamily="18" charset="0"/>
              </a:rPr>
              <a:t> Internet Domain Name System (DNS).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The DNS name space is hierarchically organized into a tree of domains,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are divided into nonoverlapping zones.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The </a:t>
            </a:r>
            <a:r>
              <a:rPr lang="en-US" sz="2800" dirty="0">
                <a:solidFill>
                  <a:srgbClr val="0000FF"/>
                </a:solidFill>
                <a:latin typeface="Times New Roman" panose="02020603050405020304" pitchFamily="18" charset="0"/>
                <a:cs typeface="Times New Roman" panose="02020603050405020304" pitchFamily="18" charset="0"/>
              </a:rPr>
              <a:t>names </a:t>
            </a:r>
            <a:r>
              <a:rPr lang="en-US" sz="2800" dirty="0">
                <a:latin typeface="Times New Roman" panose="02020603050405020304" pitchFamily="18" charset="0"/>
                <a:cs typeface="Times New Roman" panose="02020603050405020304" pitchFamily="18" charset="0"/>
              </a:rPr>
              <a:t>in each zone are handled by a single </a:t>
            </a:r>
            <a:r>
              <a:rPr lang="en-US" sz="2800" dirty="0">
                <a:solidFill>
                  <a:srgbClr val="0000FF"/>
                </a:solidFill>
                <a:latin typeface="Times New Roman" panose="02020603050405020304" pitchFamily="18" charset="0"/>
                <a:cs typeface="Times New Roman" panose="02020603050405020304" pitchFamily="18" charset="0"/>
              </a:rPr>
              <a:t>name server</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Each </a:t>
            </a:r>
            <a:r>
              <a:rPr lang="en-US" sz="2800" dirty="0">
                <a:solidFill>
                  <a:srgbClr val="0000FF"/>
                </a:solidFill>
                <a:latin typeface="Times New Roman" panose="02020603050405020304" pitchFamily="18" charset="0"/>
                <a:cs typeface="Times New Roman" panose="02020603050405020304" pitchFamily="18" charset="0"/>
              </a:rPr>
              <a:t>path name </a:t>
            </a:r>
            <a:r>
              <a:rPr lang="en-US" sz="2800" dirty="0">
                <a:latin typeface="Times New Roman" panose="02020603050405020304" pitchFamily="18" charset="0"/>
                <a:cs typeface="Times New Roman" panose="02020603050405020304" pitchFamily="18" charset="0"/>
              </a:rPr>
              <a:t>is a </a:t>
            </a:r>
            <a:r>
              <a:rPr lang="en-US" sz="2800" dirty="0">
                <a:solidFill>
                  <a:srgbClr val="0000FF"/>
                </a:solidFill>
                <a:latin typeface="Times New Roman" panose="02020603050405020304" pitchFamily="18" charset="0"/>
                <a:cs typeface="Times New Roman" panose="02020603050405020304" pitchFamily="18" charset="0"/>
              </a:rPr>
              <a:t>name of the host </a:t>
            </a:r>
            <a:r>
              <a:rPr lang="en-US" sz="2800" dirty="0">
                <a:latin typeface="Times New Roman" panose="02020603050405020304" pitchFamily="18" charset="0"/>
                <a:cs typeface="Times New Roman" panose="02020603050405020304" pitchFamily="18" charset="0"/>
              </a:rPr>
              <a:t>and </a:t>
            </a:r>
            <a:r>
              <a:rPr lang="en-US" sz="2800" dirty="0">
                <a:solidFill>
                  <a:srgbClr val="0000FF"/>
                </a:solidFill>
                <a:latin typeface="Times New Roman" panose="02020603050405020304" pitchFamily="18" charset="0"/>
                <a:cs typeface="Times New Roman" panose="02020603050405020304" pitchFamily="18" charset="0"/>
              </a:rPr>
              <a:t>resolving a name </a:t>
            </a:r>
            <a:r>
              <a:rPr lang="en-US" sz="2800" dirty="0">
                <a:latin typeface="Times New Roman" panose="02020603050405020304" pitchFamily="18" charset="0"/>
                <a:cs typeface="Times New Roman" panose="02020603050405020304" pitchFamily="18" charset="0"/>
              </a:rPr>
              <a:t>means getting the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network address of the host</a:t>
            </a:r>
            <a:r>
              <a:rPr lang="en-US" sz="2800" dirty="0">
                <a:latin typeface="Times New Roman" panose="02020603050405020304" pitchFamily="18" charset="0"/>
                <a:cs typeface="Times New Roman" panose="02020603050405020304" pitchFamily="18" charset="0"/>
              </a:rPr>
              <a:t>. </a:t>
            </a: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7DF4BD-8740-4DB4-9364-69BDBE5E6A6F}"/>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112056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1-05">
            <a:extLst>
              <a:ext uri="{FF2B5EF4-FFF2-40B4-BE49-F238E27FC236}">
                <a16:creationId xmlns:a16="http://schemas.microsoft.com/office/drawing/2014/main" id="{7266C9EA-9A00-4FAE-BE0C-EF1EED184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11" y="198755"/>
            <a:ext cx="11039130" cy="486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2CEAA25F-9FE4-41F5-860A-98892FF50D26}"/>
              </a:ext>
            </a:extLst>
          </p:cNvPr>
          <p:cNvSpPr txBox="1">
            <a:spLocks noChangeArrowheads="1"/>
          </p:cNvSpPr>
          <p:nvPr/>
        </p:nvSpPr>
        <p:spPr bwMode="auto">
          <a:xfrm>
            <a:off x="372411" y="5212398"/>
            <a:ext cx="11443669"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800" dirty="0"/>
              <a:t>Figure 1-5. An example of dividing the (Original) DNS name space into zones.</a:t>
            </a:r>
          </a:p>
        </p:txBody>
      </p:sp>
      <p:sp>
        <p:nvSpPr>
          <p:cNvPr id="8" name="Rectangle 7">
            <a:extLst>
              <a:ext uri="{FF2B5EF4-FFF2-40B4-BE49-F238E27FC236}">
                <a16:creationId xmlns:a16="http://schemas.microsoft.com/office/drawing/2014/main" id="{D0D69399-1171-41FF-A949-209A51A4A3FC}"/>
              </a:ext>
            </a:extLst>
          </p:cNvPr>
          <p:cNvSpPr/>
          <p:nvPr/>
        </p:nvSpPr>
        <p:spPr>
          <a:xfrm>
            <a:off x="372411" y="6079485"/>
            <a:ext cx="11626549" cy="461665"/>
          </a:xfrm>
          <a:prstGeom prst="rect">
            <a:avLst/>
          </a:prstGeom>
        </p:spPr>
        <p:txBody>
          <a:bodyPr wrap="square">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Name </a:t>
            </a:r>
            <a:r>
              <a:rPr lang="en-IN" sz="2400" b="1" dirty="0">
                <a:solidFill>
                  <a:schemeClr val="accent1">
                    <a:lumMod val="75000"/>
                  </a:schemeClr>
                </a:solidFill>
                <a:latin typeface="Times New Roman" panose="02020603050405020304" pitchFamily="18" charset="0"/>
                <a:cs typeface="Times New Roman" panose="02020603050405020304" pitchFamily="18" charset="0"/>
              </a:rPr>
              <a:t>flits.cs.vu.nl</a:t>
            </a:r>
            <a:r>
              <a:rPr lang="en-IN" sz="2400" dirty="0">
                <a:latin typeface="Times New Roman" panose="02020603050405020304" pitchFamily="18" charset="0"/>
                <a:cs typeface="Times New Roman" panose="02020603050405020304" pitchFamily="18" charset="0"/>
              </a:rPr>
              <a:t> will be resolved by servers of zones  </a:t>
            </a:r>
            <a:r>
              <a:rPr lang="en-IN" sz="2400" dirty="0">
                <a:solidFill>
                  <a:schemeClr val="accent1">
                    <a:lumMod val="75000"/>
                  </a:schemeClr>
                </a:solidFill>
                <a:latin typeface="Times New Roman" panose="02020603050405020304" pitchFamily="18" charset="0"/>
                <a:cs typeface="Times New Roman" panose="02020603050405020304" pitchFamily="18" charset="0"/>
              </a:rPr>
              <a:t>Z1</a:t>
            </a:r>
            <a:r>
              <a:rPr lang="en-IN" sz="2400"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 Z2Z3</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a:solidFill>
                  <a:schemeClr val="accent1">
                    <a:lumMod val="75000"/>
                  </a:schemeClr>
                </a:solidFill>
                <a:highlight>
                  <a:srgbClr val="FFFF00"/>
                </a:highlight>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E910FA1F-7461-4EC9-BC47-1B76093B0CC1}"/>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80444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200" b="1" dirty="0">
                <a:latin typeface="Times New Roman" panose="02020603050405020304" pitchFamily="18" charset="0"/>
                <a:cs typeface="Times New Roman" panose="02020603050405020304" pitchFamily="18" charset="0"/>
              </a:rPr>
              <a:t>Example -2: World Wide Web (WWW)</a:t>
            </a:r>
            <a:br>
              <a:rPr lang="en-US" sz="32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It appears as a collection of huge documents with URLs for each document.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WWW may appear as a single server.</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However, the Web is physically partitioned and distributed across a few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hundred million servers, each handling a number of Web documents.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6FF66EC-2BB9-41EC-91CE-57D676DC51B6}"/>
              </a:ext>
            </a:extLst>
          </p:cNvPr>
          <p:cNvSpPr>
            <a:spLocks noGrp="1"/>
          </p:cNvSpPr>
          <p:nvPr>
            <p:ph type="sldNum" sz="quarter" idx="12"/>
          </p:nvPr>
        </p:nvSpPr>
        <p:spPr/>
        <p:txBody>
          <a:bodyPr/>
          <a:lstStyle/>
          <a:p>
            <a:fld id="{9780A1CE-6C3C-4CE8-9D96-B7A0620EDD62}" type="slidenum">
              <a:rPr lang="en-IN" smtClean="0"/>
              <a:t>33</a:t>
            </a:fld>
            <a:endParaRPr lang="en-IN"/>
          </a:p>
        </p:txBody>
      </p:sp>
    </p:spTree>
    <p:extLst>
      <p:ext uri="{BB962C8B-B14F-4D97-AF65-F5344CB8AC3E}">
        <p14:creationId xmlns:p14="http://schemas.microsoft.com/office/powerpoint/2010/main" val="25233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600" b="1" dirty="0">
                <a:solidFill>
                  <a:srgbClr val="00B0F0"/>
                </a:solidFill>
                <a:latin typeface="Times New Roman" panose="02020603050405020304" pitchFamily="18" charset="0"/>
                <a:cs typeface="Times New Roman" panose="02020603050405020304" pitchFamily="18" charset="0"/>
              </a:rPr>
              <a:t>3)</a:t>
            </a:r>
            <a:r>
              <a:rPr lang="en-US" sz="2800" b="1" dirty="0">
                <a:solidFill>
                  <a:srgbClr val="00B0F0"/>
                </a:solidFill>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Replication</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To address the scalability issue, it is good to </a:t>
            </a:r>
            <a:r>
              <a:rPr lang="en-US" sz="3100" dirty="0">
                <a:solidFill>
                  <a:srgbClr val="00B0F0"/>
                </a:solidFill>
                <a:latin typeface="Times New Roman" panose="02020603050405020304" pitchFamily="18" charset="0"/>
                <a:cs typeface="Times New Roman" panose="02020603050405020304" pitchFamily="18" charset="0"/>
              </a:rPr>
              <a:t>replicate the components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across a distributed system.</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Replication increases </a:t>
            </a:r>
            <a:r>
              <a:rPr lang="en-US" sz="3100" dirty="0">
                <a:solidFill>
                  <a:srgbClr val="00B0F0"/>
                </a:solidFill>
                <a:latin typeface="Times New Roman" panose="02020603050405020304" pitchFamily="18" charset="0"/>
                <a:cs typeface="Times New Roman" panose="02020603050405020304" pitchFamily="18" charset="0"/>
              </a:rPr>
              <a:t>availability</a:t>
            </a:r>
            <a:r>
              <a:rPr lang="en-US" sz="3100" dirty="0">
                <a:latin typeface="Times New Roman" panose="02020603050405020304" pitchFamily="18" charset="0"/>
                <a:cs typeface="Times New Roman" panose="02020603050405020304" pitchFamily="18" charset="0"/>
              </a:rPr>
              <a:t> and helps to balance the load between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components leading to </a:t>
            </a:r>
            <a:r>
              <a:rPr lang="en-US" sz="3100" dirty="0">
                <a:solidFill>
                  <a:srgbClr val="00B0F0"/>
                </a:solidFill>
                <a:latin typeface="Times New Roman" panose="02020603050405020304" pitchFamily="18" charset="0"/>
                <a:cs typeface="Times New Roman" panose="02020603050405020304" pitchFamily="18" charset="0"/>
              </a:rPr>
              <a:t>better performance</a:t>
            </a:r>
            <a:r>
              <a:rPr lang="en-US" sz="3100" dirty="0">
                <a:latin typeface="Times New Roman" panose="02020603050405020304" pitchFamily="18" charset="0"/>
                <a:cs typeface="Times New Roman" panose="02020603050405020304" pitchFamily="18" charset="0"/>
              </a:rPr>
              <a:t>.</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I</a:t>
            </a:r>
            <a:r>
              <a:rPr lang="en-US" sz="3100" dirty="0">
                <a:latin typeface="Times New Roman" panose="02020603050405020304" pitchFamily="18" charset="0"/>
                <a:cs typeface="Times New Roman" panose="02020603050405020304" pitchFamily="18" charset="0"/>
              </a:rPr>
              <a:t>n geographically widely dispersed systems, having a copy nearby can hide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much of the communication </a:t>
            </a:r>
            <a:r>
              <a:rPr lang="en-US" sz="3100" dirty="0">
                <a:solidFill>
                  <a:srgbClr val="00B0F0"/>
                </a:solidFill>
                <a:latin typeface="Times New Roman" panose="02020603050405020304" pitchFamily="18" charset="0"/>
                <a:cs typeface="Times New Roman" panose="02020603050405020304" pitchFamily="18" charset="0"/>
              </a:rPr>
              <a:t>latency problems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b="1" dirty="0">
                <a:latin typeface="Times New Roman" panose="02020603050405020304" pitchFamily="18" charset="0"/>
                <a:cs typeface="Times New Roman" panose="02020603050405020304" pitchFamily="18" charset="0"/>
                <a:sym typeface="Wingdings" panose="05000000000000000000" pitchFamily="2" charset="2"/>
              </a:rPr>
              <a:t>Cashing: </a:t>
            </a:r>
            <a:r>
              <a:rPr lang="en-US" sz="3100" dirty="0">
                <a:latin typeface="Times New Roman" panose="02020603050405020304" pitchFamily="18" charset="0"/>
                <a:cs typeface="Times New Roman" panose="02020603050405020304" pitchFamily="18" charset="0"/>
                <a:sym typeface="Wingdings" panose="05000000000000000000" pitchFamily="2" charset="2"/>
              </a:rPr>
              <a:t>A special form of replication in which a </a:t>
            </a:r>
            <a:r>
              <a:rPr lang="en-US" sz="31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copy of the resource</a:t>
            </a:r>
            <a:r>
              <a:rPr lang="en-US" sz="3100" dirty="0">
                <a:latin typeface="Times New Roman" panose="02020603050405020304" pitchFamily="18" charset="0"/>
                <a:cs typeface="Times New Roman" panose="02020603050405020304" pitchFamily="18" charset="0"/>
                <a:sym typeface="Wingdings" panose="05000000000000000000" pitchFamily="2" charset="2"/>
              </a:rPr>
              <a:t> is    </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created in the proximity of the client accessing that resource.</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b="1" dirty="0">
                <a:latin typeface="Times New Roman" panose="02020603050405020304" pitchFamily="18" charset="0"/>
                <a:cs typeface="Times New Roman" panose="02020603050405020304" pitchFamily="18" charset="0"/>
                <a:sym typeface="Wingdings" panose="05000000000000000000" pitchFamily="2" charset="2"/>
              </a:rPr>
              <a:t>Drawback:</a:t>
            </a:r>
            <a:r>
              <a:rPr lang="en-US" sz="3100" dirty="0">
                <a:latin typeface="Times New Roman" panose="02020603050405020304" pitchFamily="18" charset="0"/>
                <a:cs typeface="Times New Roman" panose="02020603050405020304" pitchFamily="18" charset="0"/>
                <a:sym typeface="Wingdings" panose="05000000000000000000" pitchFamily="2" charset="2"/>
              </a:rPr>
              <a:t> Multiple copies of resources may lead to </a:t>
            </a:r>
            <a:r>
              <a:rPr lang="en-US" sz="31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consistency problems.</a:t>
            </a:r>
            <a:endParaRPr lang="en-IN" sz="3100" b="1"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DD060D7-F266-4393-9819-92EBC65C0A32}"/>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20356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100" b="1" dirty="0">
                <a:solidFill>
                  <a:srgbClr val="00B0F0"/>
                </a:solidFill>
                <a:latin typeface="Times New Roman" panose="02020603050405020304" pitchFamily="18" charset="0"/>
                <a:cs typeface="Times New Roman" panose="02020603050405020304" pitchFamily="18" charset="0"/>
              </a:rPr>
              <a:t>Pitfalls</a:t>
            </a:r>
            <a:br>
              <a:rPr lang="en-US" sz="3100" b="1" dirty="0">
                <a:solidFill>
                  <a:srgbClr val="00B0F0"/>
                </a:solidFill>
                <a:latin typeface="Times New Roman" panose="02020603050405020304" pitchFamily="18" charset="0"/>
                <a:cs typeface="Times New Roman" panose="02020603050405020304" pitchFamily="18" charset="0"/>
              </a:rPr>
            </a:br>
            <a:r>
              <a:rPr lang="en-US" sz="31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False assumptions made by users while developing a DS:</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The network is reliable, The network is secure, The network is homogeneous, The topology does not change, Latency is zero, Bandwidth is infinite, Transport cost is zero, There is one administrator.</a:t>
            </a:r>
            <a:br>
              <a:rPr lang="en-US" sz="3100" dirty="0">
                <a:latin typeface="Times New Roman" panose="02020603050405020304" pitchFamily="18" charset="0"/>
                <a:cs typeface="Times New Roman" panose="02020603050405020304" pitchFamily="18" charset="0"/>
                <a:sym typeface="Wingdings" panose="05000000000000000000" pitchFamily="2" charset="2"/>
              </a:rPr>
            </a:b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These assumptions relate to properties that are unique to distributed systems:</a:t>
            </a:r>
            <a:r>
              <a:rPr lang="en-US" sz="3100" dirty="0">
                <a:latin typeface="Times New Roman" panose="02020603050405020304" pitchFamily="18" charset="0"/>
                <a:cs typeface="Times New Roman" panose="02020603050405020304" pitchFamily="18" charset="0"/>
                <a:sym typeface="Wingdings" panose="05000000000000000000" pitchFamily="2" charset="2"/>
              </a:rPr>
              <a:t> reliability, security, heterogeneity, and topology of the network; latency and bandwidth; transport costs; and finally administrative domains.</a:t>
            </a:r>
            <a:endParaRPr lang="en-IN" sz="3100" b="1"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FB2C88-46C2-4A5D-AF94-31997E1FAFF6}"/>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231075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16958"/>
            <a:ext cx="11759612" cy="6634715"/>
          </a:xfrm>
        </p:spPr>
        <p:txBody>
          <a:bodyPr anchor="t">
            <a:normAutofit fontScale="90000"/>
          </a:bodyPr>
          <a:lstStyle/>
          <a:p>
            <a:pPr algn="l">
              <a:lnSpc>
                <a:spcPct val="150000"/>
              </a:lnSpc>
            </a:pPr>
            <a:r>
              <a:rPr lang="en-US" sz="3200" b="1" dirty="0">
                <a:solidFill>
                  <a:srgbClr val="00B0F0"/>
                </a:solidFill>
                <a:latin typeface="Times New Roman" panose="02020603050405020304" pitchFamily="18" charset="0"/>
                <a:cs typeface="Times New Roman" panose="02020603050405020304" pitchFamily="18" charset="0"/>
              </a:rPr>
              <a:t>Characteristic 1: Collection of autonomous computing elements</a:t>
            </a:r>
            <a:br>
              <a:rPr lang="en-US" sz="3200" dirty="0">
                <a:solidFill>
                  <a:srgbClr val="7030A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Nodes can act independently from each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They are programmed to achieve common goals by exchanging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messages with each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Nodes will have their own notion of time and there is no </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global clock</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which</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leads to synchronization and coordination issue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There is need to provide </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group membership</a:t>
            </a:r>
            <a:r>
              <a:rPr lang="en-US" sz="3200" b="1" dirty="0">
                <a:latin typeface="Times New Roman" panose="02020603050405020304" pitchFamily="18" charset="0"/>
                <a:cs typeface="Times New Roman" panose="02020603050405020304" pitchFamily="18" charset="0"/>
                <a:sym typeface="Wingdings" panose="05000000000000000000" pitchFamily="2" charset="2"/>
              </a:rPr>
              <a:t>.</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Open group</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Any node can join and communicate with other nodes.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Closed group</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Only members of the group can communicate. </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rPr>
            </a:br>
            <a:br>
              <a:rPr lang="en-US" sz="3200" dirty="0"/>
            </a:br>
            <a:br>
              <a:rPr lang="en-US" sz="3200" dirty="0">
                <a:solidFill>
                  <a:srgbClr val="7030A0"/>
                </a:solidFill>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endParaRPr lang="en-IN" sz="30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35554C-3563-4BAC-BF60-72C5640E0157}"/>
              </a:ext>
            </a:extLst>
          </p:cNvPr>
          <p:cNvSpPr>
            <a:spLocks noGrp="1"/>
          </p:cNvSpPr>
          <p:nvPr>
            <p:ph type="sldNum" sz="quarter" idx="12"/>
          </p:nvPr>
        </p:nvSpPr>
        <p:spPr/>
        <p:txBody>
          <a:bodyPr/>
          <a:lstStyle/>
          <a:p>
            <a:fld id="{9780A1CE-6C3C-4CE8-9D96-B7A0620EDD62}" type="slidenum">
              <a:rPr lang="en-IN" smtClean="0"/>
              <a:t>4</a:t>
            </a:fld>
            <a:endParaRPr lang="en-IN"/>
          </a:p>
        </p:txBody>
      </p:sp>
    </p:spTree>
    <p:extLst>
      <p:ext uri="{BB962C8B-B14F-4D97-AF65-F5344CB8AC3E}">
        <p14:creationId xmlns:p14="http://schemas.microsoft.com/office/powerpoint/2010/main" val="150142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49102" y="106327"/>
            <a:ext cx="11493795" cy="6528389"/>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Dis</a:t>
            </a:r>
            <a:r>
              <a:rPr lang="en-US" sz="3200" dirty="0">
                <a:latin typeface="Times New Roman" panose="02020603050405020304" pitchFamily="18" charset="0"/>
                <a:cs typeface="Times New Roman" panose="02020603050405020304" pitchFamily="18" charset="0"/>
              </a:rPr>
              <a:t>tributed system is often organized as an </a:t>
            </a:r>
            <a:r>
              <a:rPr lang="en-US" sz="3200" b="1" dirty="0">
                <a:solidFill>
                  <a:srgbClr val="00B0F0"/>
                </a:solidFill>
                <a:latin typeface="Times New Roman" panose="02020603050405020304" pitchFamily="18" charset="0"/>
                <a:cs typeface="Times New Roman" panose="02020603050405020304" pitchFamily="18" charset="0"/>
              </a:rPr>
              <a:t>overlay network</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 which a node is typically a software process equipped with a list of other processes it can directly communicate.</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Two types of overlay networks</a:t>
            </a:r>
            <a:br>
              <a:rPr lang="en-US" sz="3200" b="1" dirty="0">
                <a:solidFill>
                  <a:srgbClr val="00B0F0"/>
                </a:solidFill>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1) Structured overlay:</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Each node has a well-defined set of neighbors with whom it can communicate. </a:t>
            </a:r>
            <a:r>
              <a:rPr lang="en-US" sz="3200">
                <a:latin typeface="Times New Roman" panose="02020603050405020304" pitchFamily="18" charset="0"/>
                <a:cs typeface="Times New Roman" panose="02020603050405020304" pitchFamily="18" charset="0"/>
              </a:rPr>
              <a:t>(Example: Tree)</a:t>
            </a:r>
            <a:br>
              <a:rPr lang="en-US" sz="3200" dirty="0">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2) Unstructured overlay:</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Each node has a number of references to randomly selected other nodes.</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endParaRPr lang="en-IN" sz="30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383CD4E-8437-4D07-AE04-78061BA8A9A0}"/>
              </a:ext>
            </a:extLst>
          </p:cNvPr>
          <p:cNvSpPr>
            <a:spLocks noGrp="1"/>
          </p:cNvSpPr>
          <p:nvPr>
            <p:ph type="sldNum" sz="quarter" idx="12"/>
          </p:nvPr>
        </p:nvSpPr>
        <p:spPr/>
        <p:txBody>
          <a:bodyPr/>
          <a:lstStyle/>
          <a:p>
            <a:fld id="{9780A1CE-6C3C-4CE8-9D96-B7A0620EDD62}" type="slidenum">
              <a:rPr lang="en-IN" smtClean="0"/>
              <a:t>5</a:t>
            </a:fld>
            <a:endParaRPr lang="en-IN"/>
          </a:p>
        </p:txBody>
      </p:sp>
    </p:spTree>
    <p:extLst>
      <p:ext uri="{BB962C8B-B14F-4D97-AF65-F5344CB8AC3E}">
        <p14:creationId xmlns:p14="http://schemas.microsoft.com/office/powerpoint/2010/main" val="310854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49102" y="106327"/>
            <a:ext cx="11493795" cy="6528389"/>
          </a:xfrm>
        </p:spPr>
        <p:txBody>
          <a:bodyPr anchor="t">
            <a:normAutofit fontScale="90000"/>
          </a:bodyPr>
          <a:lstStyle/>
          <a:p>
            <a:pPr algn="l">
              <a:lnSpc>
                <a:spcPct val="150000"/>
              </a:lnSpc>
            </a:pP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Characteristic 2: Single coherent system</a:t>
            </a:r>
            <a:b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There should be a </a:t>
            </a:r>
            <a:r>
              <a:rPr lang="en-US" sz="32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single-system view</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The end users should not even notice that the processes, data, and control are dispersed across the network.</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rPr>
              <a:t>The distributed system provides the means for components of a single distributed application to communicate with each other, but also to let different applications communicate.</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endParaRPr lang="en-IN" sz="30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D462FB5-6282-4C4B-80EA-05FD15CC8F48}"/>
              </a:ext>
            </a:extLst>
          </p:cNvPr>
          <p:cNvSpPr>
            <a:spLocks noGrp="1"/>
          </p:cNvSpPr>
          <p:nvPr>
            <p:ph type="sldNum" sz="quarter" idx="12"/>
          </p:nvPr>
        </p:nvSpPr>
        <p:spPr/>
        <p:txBody>
          <a:bodyPr/>
          <a:lstStyle/>
          <a:p>
            <a:fld id="{9780A1CE-6C3C-4CE8-9D96-B7A0620EDD62}" type="slidenum">
              <a:rPr lang="en-IN" smtClean="0"/>
              <a:t>6</a:t>
            </a:fld>
            <a:endParaRPr lang="en-IN"/>
          </a:p>
        </p:txBody>
      </p:sp>
    </p:spTree>
    <p:extLst>
      <p:ext uri="{BB962C8B-B14F-4D97-AF65-F5344CB8AC3E}">
        <p14:creationId xmlns:p14="http://schemas.microsoft.com/office/powerpoint/2010/main" val="388700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65814" y="1219200"/>
            <a:ext cx="11641706" cy="5384800"/>
          </a:xfrm>
        </p:spPr>
        <p:txBody>
          <a:bodyPr anchor="t">
            <a:normAutofit/>
          </a:bodyPr>
          <a:lstStyle/>
          <a:p>
            <a:pPr algn="l">
              <a:lnSpc>
                <a:spcPct val="150000"/>
              </a:lnSpc>
            </a:pPr>
            <a:br>
              <a:rPr lang="en-US"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89614" y="0"/>
            <a:ext cx="11812772" cy="9245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b="1" dirty="0">
                <a:solidFill>
                  <a:srgbClr val="0070C0"/>
                </a:solidFill>
                <a:latin typeface="Times New Roman" panose="02020603050405020304" pitchFamily="18" charset="0"/>
                <a:cs typeface="Times New Roman" panose="02020603050405020304" pitchFamily="18" charset="0"/>
              </a:rPr>
              <a:t>Middleware and distributed systems</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7" name="Text Box 3">
            <a:extLst>
              <a:ext uri="{FF2B5EF4-FFF2-40B4-BE49-F238E27FC236}">
                <a16:creationId xmlns:a16="http://schemas.microsoft.com/office/drawing/2014/main" id="{C0F5B176-E3BC-488F-B150-4EE37ED689E4}"/>
              </a:ext>
            </a:extLst>
          </p:cNvPr>
          <p:cNvSpPr txBox="1">
            <a:spLocks noChangeArrowheads="1"/>
          </p:cNvSpPr>
          <p:nvPr/>
        </p:nvSpPr>
        <p:spPr bwMode="auto">
          <a:xfrm>
            <a:off x="189614" y="5750559"/>
            <a:ext cx="11910946" cy="102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400" dirty="0">
                <a:solidFill>
                  <a:schemeClr val="accent2">
                    <a:lumMod val="75000"/>
                  </a:schemeClr>
                </a:solidFill>
              </a:rPr>
              <a:t>Figure 1-1. A distributed system organized as middleware. The middleware layer extends over multiple machines, and offers each application the same interface.</a:t>
            </a:r>
          </a:p>
        </p:txBody>
      </p:sp>
      <p:pic>
        <p:nvPicPr>
          <p:cNvPr id="9" name="Picture 8">
            <a:extLst>
              <a:ext uri="{FF2B5EF4-FFF2-40B4-BE49-F238E27FC236}">
                <a16:creationId xmlns:a16="http://schemas.microsoft.com/office/drawing/2014/main" id="{DA8B9271-C329-4810-8A4D-5DC6470D1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573" y="1138800"/>
            <a:ext cx="9032188" cy="4500000"/>
          </a:xfrm>
          <a:prstGeom prst="rect">
            <a:avLst/>
          </a:prstGeom>
        </p:spPr>
      </p:pic>
      <p:sp>
        <p:nvSpPr>
          <p:cNvPr id="3" name="Slide Number Placeholder 2">
            <a:extLst>
              <a:ext uri="{FF2B5EF4-FFF2-40B4-BE49-F238E27FC236}">
                <a16:creationId xmlns:a16="http://schemas.microsoft.com/office/drawing/2014/main" id="{6CD4C56E-5626-4649-9CEA-90BABED1DC09}"/>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228264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62560" y="243840"/>
            <a:ext cx="11877040" cy="6299199"/>
          </a:xfrm>
        </p:spPr>
        <p:txBody>
          <a:bodyPr anchor="t">
            <a:normAutofit/>
          </a:bodyPr>
          <a:lstStyle/>
          <a:p>
            <a:pPr algn="l"/>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Middleware is the same to a distributed system as what an operating system is to a computer: a manager of resources offering its applications to efficiently share and deploy those resources across a network.</a:t>
            </a:r>
            <a:br>
              <a:rPr lang="en-US" sz="3000" dirty="0">
                <a:solidFill>
                  <a:srgbClr val="FF0000"/>
                </a:solidFill>
                <a:latin typeface="Times New Roman" panose="02020603050405020304" pitchFamily="18" charset="0"/>
                <a:cs typeface="Times New Roman" panose="02020603050405020304" pitchFamily="18" charset="0"/>
              </a:rPr>
            </a:br>
            <a:br>
              <a:rPr lang="en-US" sz="30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   Middleware          Distributed System         Operating System           Computer</a:t>
            </a:r>
            <a:br>
              <a:rPr lang="en-US" sz="3000" dirty="0">
                <a:solidFill>
                  <a:srgbClr val="FF0000"/>
                </a:solidFill>
                <a:latin typeface="Times New Roman" panose="02020603050405020304" pitchFamily="18" charset="0"/>
                <a:cs typeface="Times New Roman" panose="02020603050405020304" pitchFamily="18" charset="0"/>
              </a:rPr>
            </a:br>
            <a:br>
              <a:rPr lang="en-US" sz="3000" dirty="0">
                <a:solidFill>
                  <a:srgbClr val="FF0000"/>
                </a:solidFill>
                <a:latin typeface="Times New Roman" panose="02020603050405020304" pitchFamily="18" charset="0"/>
                <a:cs typeface="Times New Roman" panose="02020603050405020304" pitchFamily="18" charset="0"/>
              </a:rPr>
            </a:br>
            <a:br>
              <a:rPr lang="en-US" sz="3000" dirty="0">
                <a:solidFill>
                  <a:srgbClr val="FF0000"/>
                </a:solidFill>
                <a:latin typeface="Times New Roman" panose="02020603050405020304" pitchFamily="18" charset="0"/>
                <a:cs typeface="Times New Roman" panose="02020603050405020304" pitchFamily="18" charset="0"/>
              </a:rPr>
            </a:br>
            <a:r>
              <a:rPr lang="en-US" sz="3000" b="1" dirty="0">
                <a:solidFill>
                  <a:srgbClr val="0070C0"/>
                </a:solidFill>
                <a:latin typeface="Times New Roman" panose="02020603050405020304" pitchFamily="18" charset="0"/>
                <a:cs typeface="Times New Roman" panose="02020603050405020304" pitchFamily="18" charset="0"/>
              </a:rPr>
              <a:t>Other services provided by middleware</a:t>
            </a:r>
            <a:br>
              <a:rPr lang="en-US" sz="3000" b="1" dirty="0">
                <a:solidFill>
                  <a:srgbClr val="0070C0"/>
                </a:solidFill>
                <a:latin typeface="Times New Roman" panose="02020603050405020304" pitchFamily="18" charset="0"/>
                <a:cs typeface="Times New Roman" panose="02020603050405020304" pitchFamily="18" charset="0"/>
              </a:rPr>
            </a:br>
            <a:br>
              <a:rPr lang="en-US" sz="3000" b="1" dirty="0">
                <a:solidFill>
                  <a:srgbClr val="0070C0"/>
                </a:solidFill>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 Facilities for </a:t>
            </a:r>
            <a:r>
              <a:rPr lang="en-US" sz="3000" dirty="0" err="1">
                <a:latin typeface="Times New Roman" panose="02020603050405020304" pitchFamily="18" charset="0"/>
                <a:cs typeface="Times New Roman" panose="02020603050405020304" pitchFamily="18" charset="0"/>
              </a:rPr>
              <a:t>interapplication</a:t>
            </a:r>
            <a:r>
              <a:rPr lang="en-US" sz="3000" dirty="0">
                <a:latin typeface="Times New Roman" panose="02020603050405020304" pitchFamily="18" charset="0"/>
                <a:cs typeface="Times New Roman" panose="02020603050405020304" pitchFamily="18" charset="0"/>
              </a:rPr>
              <a:t> communication.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b) Security services.</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c) Accounting services.</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d) Masking of and recovery from failures.</a:t>
            </a:r>
            <a:endParaRPr lang="en-IN" sz="3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US" sz="3600" dirty="0">
              <a:solidFill>
                <a:srgbClr val="0070C0"/>
              </a:solidFill>
              <a:latin typeface="Times New Roman" panose="02020603050405020304" pitchFamily="18" charset="0"/>
              <a:cs typeface="Times New Roman" panose="02020603050405020304" pitchFamily="18" charset="0"/>
            </a:endParaRP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Arrow: Left-Right 2">
            <a:extLst>
              <a:ext uri="{FF2B5EF4-FFF2-40B4-BE49-F238E27FC236}">
                <a16:creationId xmlns:a16="http://schemas.microsoft.com/office/drawing/2014/main" id="{00C96F61-51B8-4E7A-9F17-3722EAF35F8B}"/>
              </a:ext>
            </a:extLst>
          </p:cNvPr>
          <p:cNvSpPr/>
          <p:nvPr/>
        </p:nvSpPr>
        <p:spPr>
          <a:xfrm>
            <a:off x="2397760" y="2372043"/>
            <a:ext cx="538480" cy="3352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7" name="Arrow: Left-Right 6">
            <a:extLst>
              <a:ext uri="{FF2B5EF4-FFF2-40B4-BE49-F238E27FC236}">
                <a16:creationId xmlns:a16="http://schemas.microsoft.com/office/drawing/2014/main" id="{090FB7EC-7CC6-4DCE-B38C-639D7E954800}"/>
              </a:ext>
            </a:extLst>
          </p:cNvPr>
          <p:cNvSpPr/>
          <p:nvPr/>
        </p:nvSpPr>
        <p:spPr>
          <a:xfrm>
            <a:off x="9453880" y="2372043"/>
            <a:ext cx="538480" cy="3352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4" name="Slide Number Placeholder 3">
            <a:extLst>
              <a:ext uri="{FF2B5EF4-FFF2-40B4-BE49-F238E27FC236}">
                <a16:creationId xmlns:a16="http://schemas.microsoft.com/office/drawing/2014/main" id="{59CEA40F-3633-4A6C-8648-E3E6D53D27C7}"/>
              </a:ext>
            </a:extLst>
          </p:cNvPr>
          <p:cNvSpPr>
            <a:spLocks noGrp="1"/>
          </p:cNvSpPr>
          <p:nvPr>
            <p:ph type="sldNum" sz="quarter" idx="12"/>
          </p:nvPr>
        </p:nvSpPr>
        <p:spPr/>
        <p:txBody>
          <a:bodyPr/>
          <a:lstStyle/>
          <a:p>
            <a:fld id="{9780A1CE-6C3C-4CE8-9D96-B7A0620EDD62}" type="slidenum">
              <a:rPr lang="en-IN" smtClean="0"/>
              <a:t>8</a:t>
            </a:fld>
            <a:endParaRPr lang="en-IN"/>
          </a:p>
        </p:txBody>
      </p:sp>
    </p:spTree>
    <p:extLst>
      <p:ext uri="{BB962C8B-B14F-4D97-AF65-F5344CB8AC3E}">
        <p14:creationId xmlns:p14="http://schemas.microsoft.com/office/powerpoint/2010/main" val="415163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32080" y="1026161"/>
            <a:ext cx="11938000" cy="5740398"/>
          </a:xfrm>
        </p:spPr>
        <p:txBody>
          <a:bodyPr anchor="t">
            <a:noAutofit/>
          </a:bodyPr>
          <a:lstStyle/>
          <a:p>
            <a:pPr algn="l"/>
            <a:r>
              <a:rPr lang="en-US" sz="2800" dirty="0">
                <a:solidFill>
                  <a:srgbClr val="FF0000"/>
                </a:solidFill>
                <a:latin typeface="Times New Roman" panose="02020603050405020304" pitchFamily="18" charset="0"/>
                <a:cs typeface="Times New Roman" panose="02020603050405020304" pitchFamily="18" charset="0"/>
              </a:rPr>
              <a:t>Communication: </a:t>
            </a:r>
            <a:r>
              <a:rPr lang="en-US" sz="2800" dirty="0">
                <a:latin typeface="Times New Roman" panose="02020603050405020304" pitchFamily="18" charset="0"/>
                <a:cs typeface="Times New Roman" panose="02020603050405020304" pitchFamily="18" charset="0"/>
              </a:rPr>
              <a:t>Remote Procedure Call (RPC) allows an application to invoke a function present on a remote computer as if it was locally available.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Transactions: </a:t>
            </a:r>
            <a:r>
              <a:rPr lang="en-US" sz="2800" dirty="0">
                <a:latin typeface="Times New Roman" panose="02020603050405020304" pitchFamily="18" charset="0"/>
                <a:cs typeface="Times New Roman" panose="02020603050405020304" pitchFamily="18" charset="0"/>
              </a:rPr>
              <a:t>Applications use multiple services that are distributed among several computers. Middleware offers special support for executing such services in an all-or-nothing fashion, commonly referred to as an </a:t>
            </a:r>
            <a:r>
              <a:rPr lang="en-US" sz="2800" b="1" dirty="0">
                <a:latin typeface="Times New Roman" panose="02020603050405020304" pitchFamily="18" charset="0"/>
                <a:cs typeface="Times New Roman" panose="02020603050405020304" pitchFamily="18" charset="0"/>
              </a:rPr>
              <a:t>atomic</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transaction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Service composition: </a:t>
            </a:r>
            <a:r>
              <a:rPr lang="en-US" sz="2800" dirty="0">
                <a:latin typeface="Times New Roman" panose="02020603050405020304" pitchFamily="18" charset="0"/>
                <a:cs typeface="Times New Roman" panose="02020603050405020304" pitchFamily="18" charset="0"/>
              </a:rPr>
              <a:t>Developing new applications by taking existing programs and gluing them together. Example: </a:t>
            </a:r>
            <a:r>
              <a:rPr lang="en-US" sz="2800" dirty="0">
                <a:solidFill>
                  <a:srgbClr val="00B0F0"/>
                </a:solidFill>
                <a:latin typeface="Times New Roman" panose="02020603050405020304" pitchFamily="18" charset="0"/>
                <a:cs typeface="Times New Roman" panose="02020603050405020304" pitchFamily="18" charset="0"/>
              </a:rPr>
              <a:t>Mashups-</a:t>
            </a:r>
            <a:r>
              <a:rPr lang="en-US" sz="2800" dirty="0">
                <a:latin typeface="Times New Roman" panose="02020603050405020304" pitchFamily="18" charset="0"/>
                <a:cs typeface="Times New Roman" panose="02020603050405020304" pitchFamily="18" charset="0"/>
              </a:rPr>
              <a:t>Web pages that combine and aggregate data from different sources.</a:t>
            </a:r>
            <a:br>
              <a:rPr lang="en-US" sz="2800" dirty="0">
                <a:latin typeface="Times New Roman" panose="02020603050405020304" pitchFamily="18" charset="0"/>
                <a:cs typeface="Times New Roman" panose="02020603050405020304" pitchFamily="18" charset="0"/>
              </a:rPr>
            </a:br>
            <a:r>
              <a:rPr lang="en-IN" sz="2800" dirty="0">
                <a:solidFill>
                  <a:srgbClr val="FF0000"/>
                </a:solidFill>
                <a:latin typeface="Times New Roman" panose="02020603050405020304" pitchFamily="18" charset="0"/>
                <a:cs typeface="Times New Roman" panose="02020603050405020304" pitchFamily="18" charset="0"/>
              </a:rPr>
              <a:t>Reliability</a:t>
            </a:r>
            <a:r>
              <a:rPr lang="en-IN" sz="2800" dirty="0">
                <a:latin typeface="Times New Roman" panose="02020603050405020304" pitchFamily="18" charset="0"/>
                <a:cs typeface="Times New Roman" panose="02020603050405020304" pitchFamily="18" charset="0"/>
              </a:rPr>
              <a:t>:</a:t>
            </a:r>
            <a:r>
              <a:rPr lang="en-IN" b="1" dirty="0"/>
              <a:t> </a:t>
            </a:r>
            <a:r>
              <a:rPr lang="en-IN" sz="2800" dirty="0">
                <a:latin typeface="Times New Roman" panose="02020603050405020304" pitchFamily="18" charset="0"/>
                <a:cs typeface="Times New Roman" panose="02020603050405020304" pitchFamily="18" charset="0"/>
              </a:rPr>
              <a:t>Providing  functions </a:t>
            </a:r>
            <a:r>
              <a:rPr lang="en-US" sz="2800" dirty="0">
                <a:latin typeface="Times New Roman" panose="02020603050405020304" pitchFamily="18" charset="0"/>
                <a:cs typeface="Times New Roman" panose="02020603050405020304" pitchFamily="18" charset="0"/>
              </a:rPr>
              <a:t>for building reliable distributed applications.</a:t>
            </a:r>
            <a:br>
              <a:rPr lang="en-US" sz="2800" dirty="0">
                <a:latin typeface="Times New Roman" panose="02020603050405020304" pitchFamily="18" charset="0"/>
                <a:cs typeface="Times New Roman" panose="02020603050405020304" pitchFamily="18" charset="0"/>
              </a:rPr>
            </a:br>
            <a:r>
              <a:rPr lang="en-US" sz="2800" dirty="0">
                <a:solidFill>
                  <a:srgbClr val="0070C0"/>
                </a:solidFill>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Sender                              Received by all or no other process</a:t>
            </a: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2080" y="91441"/>
            <a:ext cx="11938000" cy="8331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dirty="0">
                <a:solidFill>
                  <a:srgbClr val="0070C0"/>
                </a:solidFill>
                <a:latin typeface="Times New Roman" panose="02020603050405020304" pitchFamily="18" charset="0"/>
                <a:cs typeface="Times New Roman" panose="02020603050405020304" pitchFamily="18" charset="0"/>
              </a:rPr>
              <a:t>Typical middleware services</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958103CA-58AB-4B8E-902E-0BD78707C689}"/>
              </a:ext>
            </a:extLst>
          </p:cNvPr>
          <p:cNvSpPr/>
          <p:nvPr/>
        </p:nvSpPr>
        <p:spPr>
          <a:xfrm>
            <a:off x="3230880" y="5720080"/>
            <a:ext cx="2357120" cy="477519"/>
          </a:xfrm>
          <a:prstGeom prst="rightArrow">
            <a:avLst>
              <a:gd name="adj1" fmla="val 50000"/>
              <a:gd name="adj2" fmla="val 70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MESSAGE</a:t>
            </a:r>
            <a:endParaRPr lang="en-IN" b="1" dirty="0">
              <a:solidFill>
                <a:schemeClr val="bg1"/>
              </a:solidFill>
            </a:endParaRPr>
          </a:p>
        </p:txBody>
      </p:sp>
      <p:sp>
        <p:nvSpPr>
          <p:cNvPr id="4" name="Slide Number Placeholder 3">
            <a:extLst>
              <a:ext uri="{FF2B5EF4-FFF2-40B4-BE49-F238E27FC236}">
                <a16:creationId xmlns:a16="http://schemas.microsoft.com/office/drawing/2014/main" id="{09AD8C9A-CF54-4A70-9E04-9475434D5A01}"/>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318208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2766</Words>
  <Application>Microsoft Office PowerPoint</Application>
  <PresentationFormat>Widescreen</PresentationFormat>
  <Paragraphs>88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PowerPoint Presentation</vt:lpstr>
      <vt:lpstr>Module-1 INTRODUCTION</vt:lpstr>
      <vt:lpstr>PowerPoint Presentation</vt:lpstr>
      <vt:lpstr>Characteristic 1: Collection of autonomous computing elements  Nodes can act independently from each other.  They are programmed to achieve common goals by exchanging           messages with each other.  Nodes will have their own notion of time and there is no global clock      which leads to synchronization and coordination issue      There is need to provide group membership.      Open group: Any node can join and communicate with other nodes.      Closed group: Only members of the group can communicate.        </vt:lpstr>
      <vt:lpstr> Distributed system is often organized as an overlay network in which a node is typically a software process equipped with a list of other processes it can directly communicate.  Two types of overlay networks 1) Structured overlay: Each node has a well-defined set of neighbors with whom it can communicate. (Example: Tree) 2) Unstructured overlay: Each node has a number of references to randomly selected other nodes.       </vt:lpstr>
      <vt:lpstr>Characteristic 2: Single coherent system  There should be a single-system view.  The end users should not even notice that the processes, data, and control are dispersed across the network.  The distributed system provides the means for components of a single distributed application to communicate with each other, but also to let different applications communicate.       </vt:lpstr>
      <vt:lpstr> </vt:lpstr>
      <vt:lpstr> Middleware is the same to a distributed system as what an operating system is to a computer: a manager of resources offering its applications to efficiently share and deploy those resources across a network.     Middleware          Distributed System         Operating System           Computer   Other services provided by middleware     a) Facilities for interapplication communication.    b) Security services.    c) Accounting services.    d) Masking of and recovery from failures.</vt:lpstr>
      <vt:lpstr>Communication: Remote Procedure Call (RPC) allows an application to invoke a function present on a remote computer as if it was locally available.  Transactions: Applications use multiple services that are distributed among several computers. Middleware offers special support for executing such services in an all-or-nothing fashion, commonly referred to as an atomic transaction.  Service composition: Developing new applications by taking existing programs and gluing them together. Example: Mashups-Web pages that combine and aggregate data from different sources. Reliability: Providing  functions for building reliable distributed applications. Example:     Sender                              Received by all or no other process</vt:lpstr>
      <vt:lpstr>PowerPoint Presentation</vt:lpstr>
      <vt:lpstr>There are 4 important design goals that should be met while building a distributed system.  1) Supporting resource sharing It should be easy for users (and applications) to access and share remote resources, such as storage facilities, data, files, services and networks.  Example: It is cheaper to have a single high-end reliable storage facility be shared than having to buy and maintain storage for each user separately.      </vt:lpstr>
      <vt:lpstr>2) Making distribution transparent An important goal of a distributed system is to hide the fact that its processes and resources are physically distributed across multiple computers possibly separated by large distances. In other words, it tries to make the distribution of processes and resources transparent, that is, invisible, to end users and applications.  Types of distribution transparency The concept of transparency can be applied to several aspects of a distributed system as listed in Figure 1.2. Here object is either a process or a resource.    </vt:lpstr>
      <vt:lpstr>    </vt:lpstr>
      <vt:lpstr>Access transparency: The computers in a distributed systems may run different operating systems, each having their own file-naming conventions.   Differences in naming conventions, differences in file operations, or differences in how low-level communication with other processes is to take place, are examples of access issues that should preferably be hidden from users and applications.  Location transparency: Refers to the fact that users cannot tell where an object is physically located in the system.   Naming can be used to achieve location transparency.          </vt:lpstr>
      <vt:lpstr>Logical names are assigned to resources in which the location of a resource is not secretly encoded  Example of a logical name: Uniform Resource Locator (URL) http://www.prenhall.com/index.html, which gives no clue about the actual location of Prentice Hall’s main Web server.  Relocation transparency: The URL also gives no clue as to whether the file index.html has always been at its current location or was recently moved there.  For example, the entire site may have been moved from one data center to another, yet users should not notice.    </vt:lpstr>
      <vt:lpstr>Migration transparency: Offered by a distributed system when it supports the mobility of processes and resources initiated by users, without affecting ongoing communication and operations. Example:  1) Communication between mobile phones - regardless whether two people are actually moving, mobile phones will allow them to continue their conversation. 2) Online tracking and tracing of goods as they are being transported from one place to another. </vt:lpstr>
      <vt:lpstr>Replication transparency: Why replication ? : Resources may be replicated to increase availability or to improve performance by placing a copy close to the place where it is accessed  Replication transparency deals with hiding the fact that several copies of a resource exist.  To hide replication from users, it is necessary that all replicas have the same name.</vt:lpstr>
      <vt:lpstr>Concurrency transparency: Two independent users may each have stored their files on the same file server or may be accessing the same tables in a shared database. In such cases, it is important that each user does not notice that the other is making use of the same resource.  Issue: Concurrent access to a shared resource should leave that resource in a consistent state.  Consistency can be achieved through locking mechanisms.</vt:lpstr>
      <vt:lpstr>Failure transparency: A user or application does not notice that some piece of the system fails to work properly, and that the system subsequently (and automatically) recovers from that failure.  Masking and transparently recovering from failures is difficult as its difficult to distinguish between a dead process and a slowly responding process.  Example:  While contacting a busy web server unavailability of a web page can be due to server failure or network congestion. </vt:lpstr>
      <vt:lpstr>Degree of distribution transparency: Distribution transparency is essential but may not good at all the times. Example: a) Requesting for a e-news paper from different time zone. b) Replicas in different continents must be consistent all the time.  Change in a copy should be propagated to all copies before other operation.  This update operation may take seconds which cannot be hidden from users.   </vt:lpstr>
      <vt:lpstr>3) Being open An open distributed system is essentially a system that offers components that can easily be used by, or integrated into other systems.  Interoperability, composability, and extensibility To be open means that components should adhere to standard rules that describe the syntax and semantics of what those components have to offer (i.e., which service they provide).     </vt:lpstr>
      <vt:lpstr>Interoperability: Characterizes the extent by which two implementations of systems or components from different manufacturers can co-exist and work together.  Composability: Portability Characterizes to what extent an application developed for a distributed system A can be executed, without modification, on a different distributed system B that implements the same interfaces as A.  Extensibility: It should be easy to add new components or replace existing ones.</vt:lpstr>
      <vt:lpstr>4) Being scalable For a distributed system addition and removal of nodes should be an easy task.   Scalability is measured along three different dimensions: Size scalability: A system can be scalable with respect to its size, meaning that we can easily add more users and resources to the system without any noticeable loss of performance. Geographical scalability: A geographically scalable system is one in which the users and resources may lie far apart. Administrative scalability: An administratively scalable system is one that can still be easily managed even if it spans many independent administrative organizations.   </vt:lpstr>
      <vt:lpstr>Size scalability: (Why it is difficult to achieve ?) When a system needs to scale different types of problems need to be solved. If more users or resources need to be supported, we are often confronted with the limitations of centralized services. For example: If many services are implemented on a single server running on a specific machine in the distributed system, the server can simply become a bottleneck when it needs to process an increasing number of requests. Three root causes for becoming a bottleneck: 1) The computational capacity, limited by the CPUs 2) The storage capacity, including the I/O transfer rate 3) The network between the user and the centralized service</vt:lpstr>
      <vt:lpstr>Geographical scalability: (Why it is difficult to achieve ?) One of the main reasons why it is still difficult to scale existing distributed systems that were designed for LANs is that many of them are based on synchronous communication.  A party requesting service, generally referred to as a client, blocks until a reply is sent back from the server implementing the service.  In a wide area system it is difficult to achieve synchronous communication across the nodes. Communication in WANs is less reliable than in LANs. </vt:lpstr>
      <vt:lpstr>Administrative scalability: (Why it is difficult to achieve ?) To be able to scale a Distributed System (DS) across multiple, independent administrative domains, we need to solve the conflicting policies with respect to resource usage (and payment), management, and security.  If a DS expands to another domain, two types of security measures need to be taken.  1) DS has to protect itself against malicious attacks from the new domain. 2) The new domain has to protect itself against malicious attacks from the DS.</vt:lpstr>
      <vt:lpstr>Scaling techniques (To solve some of the scalability problems) Generally the performance problems of servers can be solved by increasing their memory and upgrading CPUs. This is usually termed as scaling up.  Scaling out: Expanding the DS by essentially deploying more machines. For performing scaling out, we can apply only 3 basic techniques: 1) Hiding communication latencies 2) Distribution of work 3) Replication</vt:lpstr>
      <vt:lpstr>1) Hiding communication latencies  (Latency – Total delay experienced) This is applicable in the case of geographical scalability. Basic idea: Avoid waiting for responses to remote-service requests.  Example: When a service has been requested at a remote machine, an alternative to waiting for a reply from the server is to do other useful work at the client side. Essentially, this means that we should construct the client in such a way that it uses only asynchronous communication.  However some applications cannot make use of asynchronous communication.  Example: Interactive applications – Client has no other work. </vt:lpstr>
      <vt:lpstr>In such cases, a much better solution is to reduce the overall communication, for example, by moving part of the computation that is normally done at the server to the client process requesting the service.       A typical case where this approach works is accessing databases using forms.</vt:lpstr>
      <vt:lpstr>PowerPoint Presentation</vt:lpstr>
      <vt:lpstr>2) Partitioning and distribution A component is split into smaller parts and distributed across the system. Example -1 : Internet Domain Name System (DNS).   The DNS name space is hierarchically organized into a tree of domains,       which are divided into nonoverlapping zones.  The names in each zone are handled by a single name server.  Each path name is a name of the host and resolving a name means getting the       network address of the host.  </vt:lpstr>
      <vt:lpstr>PowerPoint Presentation</vt:lpstr>
      <vt:lpstr>Example -2: World Wide Web (WWW)   It appears as a collection of huge documents with URLs for each document.    WWW may appear as a single server.   However, the Web is physically partitioned and distributed across a few       hundred million servers, each handling a number of Web documents.  </vt:lpstr>
      <vt:lpstr>3) Replication  To address the scalability issue, it is good to replicate the components        across a distributed system.  Replication increases availability and helps to balance the load between           components leading to better performance.  In geographically widely dispersed systems, having a copy nearby can hide        much of the communication latency problems  Cashing: A special form of replication in which a copy of the resource is           created in the proximity of the client accessing that resource.  Drawback: Multiple copies of resources may lead to consistency problems.</vt:lpstr>
      <vt:lpstr>Pitfalls False assumptions made by users while developing a DS: The network is reliable, The network is secure, The network is homogeneous, The topology does not change, Latency is zero, Bandwidth is infinite, Transport cost is zero, There is one administrator.  These assumptions relate to properties that are unique to distributed systems: reliability, security, heterogeneity, and topology of the network; latency and bandwidth; transport costs; and finally administrative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Srikanth  Prabhu [MAHE-MIT]</cp:lastModifiedBy>
  <cp:revision>177</cp:revision>
  <dcterms:created xsi:type="dcterms:W3CDTF">2022-01-13T12:53:43Z</dcterms:created>
  <dcterms:modified xsi:type="dcterms:W3CDTF">2022-03-15T02:34:46Z</dcterms:modified>
</cp:coreProperties>
</file>