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79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4" d="100"/>
          <a:sy n="84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64B1D-251D-46E4-BC45-FBDB2471AD1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BC5A-EFAF-41E6-9DBD-C411ACD0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6BC5A-EFAF-41E6-9DBD-C411ACD0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6141-24BF-4B69-8043-384B22B278B1}" type="datetime1">
              <a:rPr lang="en-IN" smtClean="0"/>
              <a:t>10-12-2019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98EC-403B-47DD-B858-C6A0421A9F93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C5D1-E352-4A54-AA93-5A0590D860FA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B639-A0C1-4F8E-AB61-617CBFAC128D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66A9-0D93-460D-9C8D-89F2A18604EE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F090-2489-43E5-B0C1-5A06D6D8774D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1B-3376-4740-BE55-064DAA62CDA1}" type="datetime1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BFD3-36A6-4AD7-8DE7-65BB7CDFD8D1}" type="datetime1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1B2-82FA-4322-A800-9EFCE9B03089}" type="datetime1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B79-A769-40CB-A6ED-480081D7865B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F42-D8AA-4908-B4F8-CB6BA4682174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CBC4E-3727-4252-9CE9-EA1E37C77AD6}" type="datetime1">
              <a:rPr lang="en-IN" smtClean="0"/>
              <a:t>10-12-2019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DF5C48-3F1B-448A-81C8-4C9A37D5BA1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hncbc.nlm.nih.gov/publication/pub99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Detection of Malaria from blood smear using Deep Learning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5DB12D-B709-4B30-85EB-35BC19D1DDD2}"/>
              </a:ext>
            </a:extLst>
          </p:cNvPr>
          <p:cNvSpPr txBox="1"/>
          <p:nvPr/>
        </p:nvSpPr>
        <p:spPr>
          <a:xfrm>
            <a:off x="611560" y="4941168"/>
            <a:ext cx="36505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Instructor : </a:t>
            </a:r>
            <a:r>
              <a:rPr lang="en-US" sz="2400" dirty="0" smtClean="0"/>
              <a:t>Shan Lin</a:t>
            </a:r>
            <a:endParaRPr lang="en-US" sz="2400" dirty="0"/>
          </a:p>
          <a:p>
            <a:r>
              <a:rPr lang="en-US" sz="2400" dirty="0" smtClean="0"/>
              <a:t>ESE.534 Cyber Physical Systems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dirty="0"/>
              <a:t>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19DCAF-D6E8-4617-9472-7D0884BB1E28}"/>
              </a:ext>
            </a:extLst>
          </p:cNvPr>
          <p:cNvSpPr txBox="1"/>
          <p:nvPr/>
        </p:nvSpPr>
        <p:spPr>
          <a:xfrm>
            <a:off x="4477985" y="4941168"/>
            <a:ext cx="5126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</a:t>
            </a:r>
          </a:p>
          <a:p>
            <a:r>
              <a:rPr lang="en-US" sz="2400" dirty="0" err="1" smtClean="0"/>
              <a:t>Vignesh</a:t>
            </a:r>
            <a:r>
              <a:rPr lang="en-US" sz="2400" dirty="0" smtClean="0"/>
              <a:t> </a:t>
            </a:r>
            <a:r>
              <a:rPr lang="en-US" sz="2400" dirty="0" err="1" smtClean="0"/>
              <a:t>Chivukula</a:t>
            </a:r>
            <a:r>
              <a:rPr lang="en-US" sz="2400" dirty="0" smtClean="0"/>
              <a:t> (112714486)</a:t>
            </a:r>
          </a:p>
          <a:p>
            <a:r>
              <a:rPr lang="en-US" sz="2400" dirty="0" smtClean="0"/>
              <a:t>Nitin Asthana (112995559)</a:t>
            </a:r>
          </a:p>
          <a:p>
            <a:r>
              <a:rPr lang="en-US" sz="2400" dirty="0" err="1" smtClean="0"/>
              <a:t>Meghana</a:t>
            </a:r>
            <a:r>
              <a:rPr lang="en-US" sz="2400" dirty="0" smtClean="0"/>
              <a:t> </a:t>
            </a:r>
            <a:r>
              <a:rPr lang="en-US" sz="2400" dirty="0" err="1" smtClean="0"/>
              <a:t>Jayaswamy</a:t>
            </a:r>
            <a:r>
              <a:rPr lang="en-US" sz="2400" dirty="0" smtClean="0"/>
              <a:t> (112871790)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labelled data was initially split into Training, Validation and Test datasets</a:t>
            </a:r>
          </a:p>
          <a:p>
            <a:pPr algn="just"/>
            <a:r>
              <a:rPr lang="en-US" dirty="0" smtClean="0"/>
              <a:t>The Training dataset  was a major part, with 80% of the total data</a:t>
            </a:r>
          </a:p>
          <a:p>
            <a:pPr algn="just"/>
            <a:r>
              <a:rPr lang="en-US" dirty="0" smtClean="0"/>
              <a:t>Remaining 20% is used as Test dataset</a:t>
            </a:r>
          </a:p>
          <a:p>
            <a:pPr algn="just"/>
            <a:r>
              <a:rPr lang="en-US" dirty="0" smtClean="0"/>
              <a:t>Of the 80% Training dataset, 10% was used as  Validation dataset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5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631"/>
            <a:ext cx="8229600" cy="5069969"/>
          </a:xfrm>
        </p:spPr>
        <p:txBody>
          <a:bodyPr/>
          <a:lstStyle/>
          <a:p>
            <a:r>
              <a:rPr lang="en-US" dirty="0" smtClean="0"/>
              <a:t>The detection of malaria in is as follows: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72816"/>
            <a:ext cx="3657600" cy="472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training of our model is done using Deep Neural Networks</a:t>
            </a:r>
          </a:p>
          <a:p>
            <a:pPr algn="just"/>
            <a:r>
              <a:rPr lang="en-US" dirty="0" smtClean="0"/>
              <a:t>We used 3 layers of training and Keras libraries to perform the training</a:t>
            </a:r>
          </a:p>
          <a:p>
            <a:pPr algn="just"/>
            <a:r>
              <a:rPr lang="en-US" dirty="0" smtClean="0"/>
              <a:t>Before training, the training images were augmented, so as to get a robust training set</a:t>
            </a:r>
          </a:p>
          <a:p>
            <a:pPr algn="just"/>
            <a:r>
              <a:rPr lang="en-US" dirty="0" smtClean="0"/>
              <a:t>After this preprocessing was performed, the Training was performed on the training dataset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52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Model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088"/>
            <a:ext cx="8229600" cy="51675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training is performed for number of times (epochs) till we get a good accuracy on the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Here, we used 20 epochs to perform the training</a:t>
            </a:r>
          </a:p>
          <a:p>
            <a:pPr algn="just"/>
            <a:r>
              <a:rPr lang="en-US" dirty="0" smtClean="0"/>
              <a:t>The trained model is then saved using Pickle </a:t>
            </a:r>
            <a:r>
              <a:rPr lang="en-US" dirty="0" smtClean="0"/>
              <a:t>library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060848"/>
            <a:ext cx="8689138" cy="29206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trained model is used to perform the detection on our test image.</a:t>
            </a:r>
          </a:p>
          <a:p>
            <a:pPr algn="just"/>
            <a:r>
              <a:rPr lang="en-US" dirty="0" smtClean="0"/>
              <a:t>To perform quick detection, saved models are used</a:t>
            </a:r>
          </a:p>
          <a:p>
            <a:pPr algn="just"/>
            <a:r>
              <a:rPr lang="en-US" dirty="0" smtClean="0"/>
              <a:t>At the start of detection, trained model is loaded</a:t>
            </a:r>
          </a:p>
          <a:p>
            <a:pPr algn="just"/>
            <a:r>
              <a:rPr lang="en-US" dirty="0" smtClean="0"/>
              <a:t>Detection is performed on the test images</a:t>
            </a:r>
          </a:p>
          <a:p>
            <a:pPr algn="just"/>
            <a:r>
              <a:rPr lang="en-US" dirty="0" smtClean="0"/>
              <a:t>Based on the detection output, a proper feedback is sent to the user and authorities based on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the images of infected and uninfected cells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Infected 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UnInfected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92896"/>
            <a:ext cx="1008112" cy="914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3599539"/>
            <a:ext cx="936104" cy="954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76598"/>
            <a:ext cx="1080120" cy="97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1008112" cy="893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82586"/>
            <a:ext cx="1080120" cy="914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99539"/>
            <a:ext cx="1080120" cy="9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99539"/>
            <a:ext cx="1038225" cy="954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92896"/>
            <a:ext cx="1023365" cy="91412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3379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72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test image was provided and the detection was performed</a:t>
            </a:r>
          </a:p>
          <a:p>
            <a:pPr algn="just"/>
            <a:r>
              <a:rPr lang="en-US" dirty="0" smtClean="0"/>
              <a:t>Based on the detected value, a feedback was sent to the patient and concerned authorities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Test Image</a:t>
            </a:r>
            <a:r>
              <a:rPr lang="en-US" dirty="0" smtClean="0"/>
              <a:t>                         </a:t>
            </a:r>
            <a:r>
              <a:rPr lang="en-US" sz="1800" dirty="0" smtClean="0"/>
              <a:t>Response from Application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Using the feedback, the </a:t>
            </a:r>
            <a:r>
              <a:rPr lang="en-US" dirty="0" smtClean="0"/>
              <a:t>health </a:t>
            </a:r>
            <a:r>
              <a:rPr lang="en-US" dirty="0"/>
              <a:t>authorities can take necessary steps to prevent further infection in the locality of the patient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1008"/>
            <a:ext cx="12096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4200"/>
          <a:stretch/>
        </p:blipFill>
        <p:spPr>
          <a:xfrm>
            <a:off x="2987824" y="2955577"/>
            <a:ext cx="5498076" cy="22429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algn="just"/>
            <a:r>
              <a:rPr lang="en-US" dirty="0" smtClean="0"/>
              <a:t>The evaluation was performed on the model and accuracy was determined.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sz="1800" dirty="0" smtClean="0"/>
              <a:t>Accuracy of the Model</a:t>
            </a:r>
            <a:endParaRPr lang="en-US" dirty="0" smtClean="0"/>
          </a:p>
          <a:p>
            <a:pPr algn="just"/>
            <a:r>
              <a:rPr lang="en-US" dirty="0" smtClean="0"/>
              <a:t>Accuracy was found to be 97% for this model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960440" cy="2970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01938"/>
            <a:ext cx="2771775" cy="1333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788024" y="3645024"/>
            <a:ext cx="1601911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0824" y="3391108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accuracy</a:t>
            </a:r>
            <a:endParaRPr lang="en-US" sz="10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seen that the model provides us a malaria detection application with accuracy of 97%</a:t>
            </a:r>
          </a:p>
          <a:p>
            <a:pPr algn="just"/>
            <a:r>
              <a:rPr lang="en-US" dirty="0" smtClean="0"/>
              <a:t>The accuracy of the model increases as the number of epochs increases</a:t>
            </a:r>
          </a:p>
          <a:p>
            <a:pPr algn="just"/>
            <a:r>
              <a:rPr lang="en-US" dirty="0" smtClean="0"/>
              <a:t>For the initial epochs till #2, the accuracy is low (around 80 %) and it gradually increases till 97%</a:t>
            </a:r>
          </a:p>
          <a:p>
            <a:pPr algn="just"/>
            <a:r>
              <a:rPr lang="en-US" dirty="0" smtClean="0"/>
              <a:t>We have a loaded model and so the detection is also quicker (around 2 minutes)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project shows how the Deep learning can be used to detect the infection of malaria in blood cells</a:t>
            </a:r>
          </a:p>
          <a:p>
            <a:pPr algn="just"/>
            <a:r>
              <a:rPr lang="en-US" dirty="0" smtClean="0"/>
              <a:t>The images taken from a high definition smartphone camera and microscope are used</a:t>
            </a:r>
          </a:p>
          <a:p>
            <a:pPr algn="just"/>
            <a:r>
              <a:rPr lang="en-US" dirty="0" smtClean="0"/>
              <a:t>Prediction is performed on these images at a very high speed</a:t>
            </a:r>
          </a:p>
          <a:p>
            <a:pPr algn="just"/>
            <a:r>
              <a:rPr lang="en-US" dirty="0" smtClean="0"/>
              <a:t>The results are obtained within a few minutes, which is very much quicker compared to traditional methods used currently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Proposal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Future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Implementation of this model as a smartphone application</a:t>
            </a:r>
          </a:p>
          <a:p>
            <a:pPr algn="just"/>
            <a:r>
              <a:rPr lang="en-US" dirty="0" smtClean="0"/>
              <a:t>Determination of the exact species of the malaria causing parasite</a:t>
            </a:r>
          </a:p>
          <a:p>
            <a:pPr algn="just"/>
            <a:r>
              <a:rPr lang="en-US" dirty="0" smtClean="0"/>
              <a:t>Improving the efficiency to obtain even higher accuracy</a:t>
            </a:r>
          </a:p>
          <a:p>
            <a:pPr algn="just"/>
            <a:r>
              <a:rPr lang="en-US" dirty="0" smtClean="0"/>
              <a:t>Implementation of this model for determination of similar diseases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766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 Thank you 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09999"/>
            <a:ext cx="532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3282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What is Malaria?</a:t>
            </a:r>
            <a:endParaRPr lang="en-IN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909" y="2132856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human </a:t>
            </a:r>
            <a:r>
              <a:rPr lang="en-IN" sz="2400" b="1" dirty="0"/>
              <a:t>disease</a:t>
            </a:r>
            <a:r>
              <a:rPr lang="en-IN" sz="2400" dirty="0"/>
              <a:t> that is caused by </a:t>
            </a:r>
            <a:r>
              <a:rPr lang="en-IN" sz="2400" dirty="0" err="1"/>
              <a:t>sporozoan</a:t>
            </a:r>
            <a:r>
              <a:rPr lang="en-IN" sz="2400" dirty="0"/>
              <a:t> parasites (genus Plasmodium) in the red blood </a:t>
            </a:r>
            <a:r>
              <a:rPr lang="en-IN" sz="2400" dirty="0" smtClean="0"/>
              <a:t>cells.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is transmitted by the bite of </a:t>
            </a:r>
            <a:r>
              <a:rPr lang="en-IN" sz="2400" dirty="0" smtClean="0"/>
              <a:t>female </a:t>
            </a:r>
            <a:r>
              <a:rPr lang="en-IN" sz="2400" dirty="0" err="1" smtClean="0"/>
              <a:t>anopheline</a:t>
            </a:r>
            <a:r>
              <a:rPr lang="en-IN" sz="2400" dirty="0" smtClean="0"/>
              <a:t> mosquitoes.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It is </a:t>
            </a:r>
            <a:r>
              <a:rPr lang="en-IN" sz="2400" dirty="0"/>
              <a:t>characterized by periodic attacks of chills and </a:t>
            </a:r>
            <a:r>
              <a:rPr lang="en-IN" sz="2400" dirty="0" smtClean="0"/>
              <a:t>fever.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5327"/>
            <a:ext cx="2704256" cy="172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3161" y="60326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Female </a:t>
            </a:r>
            <a:r>
              <a:rPr lang="en-IN" dirty="0" err="1" smtClean="0"/>
              <a:t>anopheline</a:t>
            </a:r>
            <a:r>
              <a:rPr lang="en-IN" dirty="0" smtClean="0"/>
              <a:t> mosquito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25" y="1754925"/>
            <a:ext cx="684076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2" name="TextBox 1"/>
          <p:cNvSpPr txBox="1"/>
          <p:nvPr/>
        </p:nvSpPr>
        <p:spPr>
          <a:xfrm>
            <a:off x="6192269" y="5136789"/>
            <a:ext cx="19442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 useBgFill="1">
        <p:nvSpPr>
          <p:cNvPr id="3" name="TextBox 2"/>
          <p:cNvSpPr txBox="1"/>
          <p:nvPr/>
        </p:nvSpPr>
        <p:spPr>
          <a:xfrm>
            <a:off x="1061102" y="5136789"/>
            <a:ext cx="25202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968343" y="1772816"/>
            <a:ext cx="26642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5868144" y="1754925"/>
            <a:ext cx="14761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1570" y="365755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Stages of Malaria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41277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Infected Liver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75492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Infected mosquito bites person who becomes infected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5321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Infected red blood cells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497492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Mosquito bites infected person becoming infected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76672"/>
            <a:ext cx="6624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facts about Malaria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In 2017, there were an estimated 219 million cases of malaria in 87 countries.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The estimated number of malaria deaths stood at 435 000 in 2017.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The WHO African Region carries a disproportionately high share of the global malaria burden. In 2017, the region was home to 92% of malaria cases and 93% of malaria deaths.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Total funding for malaria control and elimination reached an estimated US$ 3.1 billion in 2017. Contributions from governments of endemic countries amounted to US$ 900 million, representing 28% of total funding.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627784" y="2447156"/>
            <a:ext cx="2952328" cy="155790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Existing Work</a:t>
            </a:r>
            <a:endParaRPr lang="en-IN" sz="32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56404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Clinical Diagnosis: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Patient’s symptoms and on </a:t>
            </a:r>
            <a:r>
              <a:rPr lang="en-IN" sz="2400" dirty="0" err="1" smtClean="0"/>
              <a:t>phyical</a:t>
            </a:r>
            <a:r>
              <a:rPr lang="en-IN" sz="2400" dirty="0" smtClean="0"/>
              <a:t> findings.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Confirmed by a laboratory test for malaria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6349" y="400506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Microscopic diagnosis</a:t>
            </a:r>
            <a:r>
              <a:rPr lang="en-IN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Gold standard test.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Specimen is stained.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Blood smear is examined under microscope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4813" y="65640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Antigen detection: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Test kits to detect antigen.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Rapid Diagnostic Tests (RDT’s).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Useful alternative to microscopy.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14600" y="4010721"/>
            <a:ext cx="3277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Molecular Diagnosis: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Uses polymerase chain reaction (PCR).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more sensitive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results are not quickly available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7128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Early diagnosis helps in quick and complete recovery of the </a:t>
            </a:r>
            <a:r>
              <a:rPr lang="en-IN" sz="2400" dirty="0" smtClean="0"/>
              <a:t>patient.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Currently, malarial detection is done by using the blood smears of the patient by a clinician manually and this process takes up 2-3 days which is quite 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long time.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Rapid Diagnostic Tests (RDTs) have been developed, which are quicker but are not very accurate.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Complicated </a:t>
            </a:r>
            <a:r>
              <a:rPr lang="en-IN" sz="2400" dirty="0"/>
              <a:t>cases </a:t>
            </a:r>
            <a:r>
              <a:rPr lang="en-IN" sz="2400" dirty="0" smtClean="0"/>
              <a:t>involves the use of ICU </a:t>
            </a:r>
            <a:r>
              <a:rPr lang="en-IN" sz="2400" dirty="0"/>
              <a:t>care, dialysis and ventilator support</a:t>
            </a: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So, improving the speed and maintaining the accuracy of these tests is very important and helpful.</a:t>
            </a:r>
          </a:p>
          <a:p>
            <a:pPr algn="just"/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algn="just"/>
            <a:r>
              <a:rPr lang="en-US" dirty="0" smtClean="0"/>
              <a:t>Idea here is to achieve a good amount of speed with an efficient diagnosis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blood cell image samples </a:t>
            </a:r>
            <a:r>
              <a:rPr lang="en-US" dirty="0" smtClean="0"/>
              <a:t>are collected and </a:t>
            </a:r>
            <a:r>
              <a:rPr lang="en-US" dirty="0" smtClean="0"/>
              <a:t>labelled into datasets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labelled dataset is then trained using Deep Neural </a:t>
            </a:r>
            <a:r>
              <a:rPr lang="en-US" dirty="0" smtClean="0"/>
              <a:t>Network and saved</a:t>
            </a:r>
          </a:p>
          <a:p>
            <a:pPr algn="just"/>
            <a:r>
              <a:rPr lang="en-US" dirty="0" smtClean="0"/>
              <a:t>Whenever required, the microscopic images of </a:t>
            </a:r>
            <a:r>
              <a:rPr lang="en-US" dirty="0" smtClean="0"/>
              <a:t>blood cells </a:t>
            </a:r>
            <a:r>
              <a:rPr lang="en-US" dirty="0" smtClean="0"/>
              <a:t>from the blood smear of patient is taken usin</a:t>
            </a:r>
            <a:r>
              <a:rPr lang="en-US" dirty="0" smtClean="0"/>
              <a:t>g a high definition smartphone</a:t>
            </a:r>
          </a:p>
          <a:p>
            <a:pPr algn="just"/>
            <a:r>
              <a:rPr lang="en-US" dirty="0" smtClean="0"/>
              <a:t>These cell images are processed using the saved model to determine the presence of parasites in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dataset for this project was a collection of parasitized and uninfected images</a:t>
            </a:r>
          </a:p>
          <a:p>
            <a:pPr algn="just"/>
            <a:r>
              <a:rPr lang="en-US" dirty="0" smtClean="0"/>
              <a:t> About 27k images of both cases, which are labelled, are used for training the model</a:t>
            </a:r>
          </a:p>
          <a:p>
            <a:pPr algn="just"/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lhncbc.nlm.nih.gov/publication/pub9932</a:t>
            </a:r>
            <a:endParaRPr lang="en-US" dirty="0" smtClean="0"/>
          </a:p>
          <a:p>
            <a:pPr algn="just"/>
            <a:r>
              <a:rPr lang="en-US" dirty="0" smtClean="0"/>
              <a:t>It contained the images along with the ground truth value (labels)</a:t>
            </a:r>
          </a:p>
          <a:p>
            <a:pPr algn="just"/>
            <a:r>
              <a:rPr lang="en-US" dirty="0" smtClean="0"/>
              <a:t>Labelled dataset helped in training the model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C48-3F1B-448A-81C8-4C9A37D5BA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550</TotalTime>
  <Words>1008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Comic Sans MS</vt:lpstr>
      <vt:lpstr>Constantia</vt:lpstr>
      <vt:lpstr>Times New Roman</vt:lpstr>
      <vt:lpstr>Wingdings 2</vt:lpstr>
      <vt:lpstr>Flow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</vt:lpstr>
      <vt:lpstr>Dataset</vt:lpstr>
      <vt:lpstr>Dataset Processing</vt:lpstr>
      <vt:lpstr>Implementation - Overview</vt:lpstr>
      <vt:lpstr>Training Model</vt:lpstr>
      <vt:lpstr>Training Model (Contd)</vt:lpstr>
      <vt:lpstr>Implementation</vt:lpstr>
      <vt:lpstr>Image Dataset</vt:lpstr>
      <vt:lpstr>Detection and Response</vt:lpstr>
      <vt:lpstr>System Evaluation</vt:lpstr>
      <vt:lpstr>Results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 KESAVAN</dc:creator>
  <cp:lastModifiedBy>Windows User</cp:lastModifiedBy>
  <cp:revision>70</cp:revision>
  <dcterms:created xsi:type="dcterms:W3CDTF">2019-12-08T16:11:59Z</dcterms:created>
  <dcterms:modified xsi:type="dcterms:W3CDTF">2019-12-10T08:08:38Z</dcterms:modified>
</cp:coreProperties>
</file>