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5" r:id="rId7"/>
    <p:sldId id="261" r:id="rId8"/>
    <p:sldId id="277" r:id="rId9"/>
    <p:sldId id="262" r:id="rId10"/>
    <p:sldId id="274" r:id="rId11"/>
    <p:sldId id="276" r:id="rId12"/>
    <p:sldId id="263" r:id="rId13"/>
    <p:sldId id="264" r:id="rId14"/>
    <p:sldId id="269" r:id="rId15"/>
    <p:sldId id="265" r:id="rId16"/>
    <p:sldId id="266" r:id="rId17"/>
    <p:sldId id="267" r:id="rId18"/>
    <p:sldId id="278" r:id="rId19"/>
    <p:sldId id="268"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E98B935-5282-4E2D-B04D-C1F28FBD4EB2}" type="datetimeFigureOut">
              <a:rPr lang="en-US" smtClean="0"/>
              <a:t>11/17/2015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173404F-AFCB-474E-BA85-4FA2289CCAA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683436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98B935-5282-4E2D-B04D-C1F28FBD4EB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3404F-AFCB-474E-BA85-4FA2289CCAA4}" type="slidenum">
              <a:rPr lang="en-US" smtClean="0"/>
              <a:t>‹#›</a:t>
            </a:fld>
            <a:endParaRPr lang="en-US"/>
          </a:p>
        </p:txBody>
      </p:sp>
    </p:spTree>
    <p:extLst>
      <p:ext uri="{BB962C8B-B14F-4D97-AF65-F5344CB8AC3E}">
        <p14:creationId xmlns:p14="http://schemas.microsoft.com/office/powerpoint/2010/main" val="362686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98B935-5282-4E2D-B04D-C1F28FBD4EB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3404F-AFCB-474E-BA85-4FA2289CCAA4}" type="slidenum">
              <a:rPr lang="en-US" smtClean="0"/>
              <a:t>‹#›</a:t>
            </a:fld>
            <a:endParaRPr lang="en-US"/>
          </a:p>
        </p:txBody>
      </p:sp>
    </p:spTree>
    <p:extLst>
      <p:ext uri="{BB962C8B-B14F-4D97-AF65-F5344CB8AC3E}">
        <p14:creationId xmlns:p14="http://schemas.microsoft.com/office/powerpoint/2010/main" val="424549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98B935-5282-4E2D-B04D-C1F28FBD4EB2}"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3404F-AFCB-474E-BA85-4FA2289CCAA4}" type="slidenum">
              <a:rPr lang="en-US" smtClean="0"/>
              <a:t>‹#›</a:t>
            </a:fld>
            <a:endParaRPr lang="en-US"/>
          </a:p>
        </p:txBody>
      </p:sp>
    </p:spTree>
    <p:extLst>
      <p:ext uri="{BB962C8B-B14F-4D97-AF65-F5344CB8AC3E}">
        <p14:creationId xmlns:p14="http://schemas.microsoft.com/office/powerpoint/2010/main" val="270739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E98B935-5282-4E2D-B04D-C1F28FBD4EB2}" type="datetimeFigureOut">
              <a:rPr lang="en-US" smtClean="0"/>
              <a:t>11/17/2015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173404F-AFCB-474E-BA85-4FA2289CCAA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593736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98B935-5282-4E2D-B04D-C1F28FBD4EB2}"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3404F-AFCB-474E-BA85-4FA2289CCAA4}" type="slidenum">
              <a:rPr lang="en-US" smtClean="0"/>
              <a:t>‹#›</a:t>
            </a:fld>
            <a:endParaRPr lang="en-US"/>
          </a:p>
        </p:txBody>
      </p:sp>
    </p:spTree>
    <p:extLst>
      <p:ext uri="{BB962C8B-B14F-4D97-AF65-F5344CB8AC3E}">
        <p14:creationId xmlns:p14="http://schemas.microsoft.com/office/powerpoint/2010/main" val="328182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98B935-5282-4E2D-B04D-C1F28FBD4EB2}"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73404F-AFCB-474E-BA85-4FA2289CCAA4}" type="slidenum">
              <a:rPr lang="en-US" smtClean="0"/>
              <a:t>‹#›</a:t>
            </a:fld>
            <a:endParaRPr lang="en-US"/>
          </a:p>
        </p:txBody>
      </p:sp>
    </p:spTree>
    <p:extLst>
      <p:ext uri="{BB962C8B-B14F-4D97-AF65-F5344CB8AC3E}">
        <p14:creationId xmlns:p14="http://schemas.microsoft.com/office/powerpoint/2010/main" val="266707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98B935-5282-4E2D-B04D-C1F28FBD4EB2}"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73404F-AFCB-474E-BA85-4FA2289CCAA4}" type="slidenum">
              <a:rPr lang="en-US" smtClean="0"/>
              <a:t>‹#›</a:t>
            </a:fld>
            <a:endParaRPr lang="en-US"/>
          </a:p>
        </p:txBody>
      </p:sp>
    </p:spTree>
    <p:extLst>
      <p:ext uri="{BB962C8B-B14F-4D97-AF65-F5344CB8AC3E}">
        <p14:creationId xmlns:p14="http://schemas.microsoft.com/office/powerpoint/2010/main" val="270038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8B935-5282-4E2D-B04D-C1F28FBD4EB2}"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73404F-AFCB-474E-BA85-4FA2289CCAA4}" type="slidenum">
              <a:rPr lang="en-US" smtClean="0"/>
              <a:t>‹#›</a:t>
            </a:fld>
            <a:endParaRPr lang="en-US"/>
          </a:p>
        </p:txBody>
      </p:sp>
    </p:spTree>
    <p:extLst>
      <p:ext uri="{BB962C8B-B14F-4D97-AF65-F5344CB8AC3E}">
        <p14:creationId xmlns:p14="http://schemas.microsoft.com/office/powerpoint/2010/main" val="362614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E98B935-5282-4E2D-B04D-C1F28FBD4EB2}" type="datetimeFigureOut">
              <a:rPr lang="en-US" smtClean="0"/>
              <a:t>11/17/2015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173404F-AFCB-474E-BA85-4FA2289CCAA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52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E98B935-5282-4E2D-B04D-C1F28FBD4EB2}" type="datetimeFigureOut">
              <a:rPr lang="en-US" smtClean="0"/>
              <a:t>11/17/2015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173404F-AFCB-474E-BA85-4FA2289CCAA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50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E98B935-5282-4E2D-B04D-C1F28FBD4EB2}" type="datetimeFigureOut">
              <a:rPr lang="en-US" smtClean="0"/>
              <a:t>11/17/2015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173404F-AFCB-474E-BA85-4FA2289CCAA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1665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audio" Target="../media/media4.m4a"/><Relationship Id="rId3" Type="http://schemas.microsoft.com/office/2007/relationships/media" Target="../media/media2.m4a"/><Relationship Id="rId7" Type="http://schemas.microsoft.com/office/2007/relationships/media" Target="../media/media4.m4a"/><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audio" Target="../media/media3.m4a"/><Relationship Id="rId11" Type="http://schemas.openxmlformats.org/officeDocument/2006/relationships/image" Target="../media/image2.png"/><Relationship Id="rId5" Type="http://schemas.microsoft.com/office/2007/relationships/media" Target="../media/media3.m4a"/><Relationship Id="rId10" Type="http://schemas.openxmlformats.org/officeDocument/2006/relationships/image" Target="../media/image3.png"/><Relationship Id="rId4" Type="http://schemas.openxmlformats.org/officeDocument/2006/relationships/audio" Target="../media/media2.m4a"/><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Music genre detection</a:t>
            </a:r>
            <a:endParaRPr lang="en-US" dirty="0"/>
          </a:p>
        </p:txBody>
      </p:sp>
      <p:sp>
        <p:nvSpPr>
          <p:cNvPr id="3" name="Subtitle 2"/>
          <p:cNvSpPr>
            <a:spLocks noGrp="1"/>
          </p:cNvSpPr>
          <p:nvPr>
            <p:ph type="subTitle" idx="1"/>
          </p:nvPr>
        </p:nvSpPr>
        <p:spPr>
          <a:xfrm>
            <a:off x="5808372" y="3956279"/>
            <a:ext cx="4842455" cy="1620273"/>
          </a:xfrm>
        </p:spPr>
        <p:txBody>
          <a:bodyPr>
            <a:normAutofit/>
          </a:bodyPr>
          <a:lstStyle/>
          <a:p>
            <a:r>
              <a:rPr lang="en-US" dirty="0" smtClean="0"/>
              <a:t>BY-</a:t>
            </a:r>
          </a:p>
          <a:p>
            <a:r>
              <a:rPr lang="en-US" dirty="0" smtClean="0"/>
              <a:t>INDUJA V (1PI12IS035)</a:t>
            </a:r>
          </a:p>
          <a:p>
            <a:r>
              <a:rPr lang="en-US" dirty="0" smtClean="0"/>
              <a:t>MEGHANA KANTHARAJ (1PI12IS056)</a:t>
            </a:r>
            <a:endParaRPr lang="en-US" dirty="0"/>
          </a:p>
        </p:txBody>
      </p:sp>
      <p:sp>
        <p:nvSpPr>
          <p:cNvPr id="4" name="TextBox 3"/>
          <p:cNvSpPr txBox="1"/>
          <p:nvPr/>
        </p:nvSpPr>
        <p:spPr>
          <a:xfrm>
            <a:off x="1915128" y="4350916"/>
            <a:ext cx="3953814" cy="830997"/>
          </a:xfrm>
          <a:prstGeom prst="rect">
            <a:avLst/>
          </a:prstGeom>
          <a:noFill/>
        </p:spPr>
        <p:txBody>
          <a:bodyPr wrap="square" rtlCol="0">
            <a:spAutoFit/>
          </a:bodyPr>
          <a:lstStyle/>
          <a:p>
            <a:r>
              <a:rPr lang="en-US" sz="2400" dirty="0" smtClean="0"/>
              <a:t>GUIDE-</a:t>
            </a:r>
          </a:p>
          <a:p>
            <a:r>
              <a:rPr lang="en-US" sz="2400" dirty="0" smtClean="0"/>
              <a:t>CHANDRAVVA HEBBI</a:t>
            </a:r>
            <a:endParaRPr lang="en-US" sz="2400" dirty="0"/>
          </a:p>
        </p:txBody>
      </p:sp>
    </p:spTree>
    <p:extLst>
      <p:ext uri="{BB962C8B-B14F-4D97-AF65-F5344CB8AC3E}">
        <p14:creationId xmlns:p14="http://schemas.microsoft.com/office/powerpoint/2010/main" val="1522036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a:t>
            </a:r>
            <a:endParaRPr lang="en-US" dirty="0"/>
          </a:p>
        </p:txBody>
      </p:sp>
      <p:sp>
        <p:nvSpPr>
          <p:cNvPr id="3" name="Content Placeholder 2"/>
          <p:cNvSpPr>
            <a:spLocks noGrp="1"/>
          </p:cNvSpPr>
          <p:nvPr>
            <p:ph idx="1"/>
          </p:nvPr>
        </p:nvSpPr>
        <p:spPr/>
        <p:txBody>
          <a:bodyPr/>
          <a:lstStyle/>
          <a:p>
            <a:r>
              <a:rPr lang="en-US" dirty="0" smtClean="0"/>
              <a:t>Collection of dataset</a:t>
            </a:r>
          </a:p>
          <a:p>
            <a:r>
              <a:rPr lang="en-US" dirty="0" smtClean="0"/>
              <a:t>Preprocessing of dataset</a:t>
            </a:r>
          </a:p>
          <a:p>
            <a:r>
              <a:rPr lang="en-US" dirty="0" smtClean="0"/>
              <a:t>Training of classifier</a:t>
            </a:r>
          </a:p>
          <a:p>
            <a:r>
              <a:rPr lang="en-US" dirty="0" smtClean="0"/>
              <a:t>Classification of music samples</a:t>
            </a:r>
            <a:endParaRPr lang="en-US" dirty="0"/>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2358913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of dataset</a:t>
            </a:r>
            <a:endParaRPr lang="en-US" dirty="0"/>
          </a:p>
        </p:txBody>
      </p:sp>
      <p:sp>
        <p:nvSpPr>
          <p:cNvPr id="3" name="Content Placeholder 2"/>
          <p:cNvSpPr>
            <a:spLocks noGrp="1"/>
          </p:cNvSpPr>
          <p:nvPr>
            <p:ph idx="1"/>
          </p:nvPr>
        </p:nvSpPr>
        <p:spPr/>
        <p:txBody>
          <a:bodyPr/>
          <a:lstStyle/>
          <a:p>
            <a:r>
              <a:rPr lang="en-US" dirty="0" smtClean="0"/>
              <a:t>Each of these genres have distinctive characteristics</a:t>
            </a:r>
          </a:p>
          <a:p>
            <a:r>
              <a:rPr lang="en-US" dirty="0" smtClean="0"/>
              <a:t>Music </a:t>
            </a:r>
            <a:r>
              <a:rPr lang="en-US" dirty="0"/>
              <a:t>samples for each of these genres have been collected</a:t>
            </a:r>
          </a:p>
          <a:p>
            <a:r>
              <a:rPr lang="en-US" dirty="0"/>
              <a:t>Each genre has 100 music samples</a:t>
            </a:r>
          </a:p>
          <a:p>
            <a:r>
              <a:rPr lang="en-US" dirty="0"/>
              <a:t>This number of samples have been considered for a better efficiency of the classifier</a:t>
            </a:r>
          </a:p>
          <a:p>
            <a:r>
              <a:rPr lang="en-US" dirty="0"/>
              <a:t>The ratio considered for training and testing is 3:1 </a:t>
            </a:r>
            <a:r>
              <a:rPr lang="en-US" dirty="0" err="1"/>
              <a:t>ie</a:t>
            </a:r>
            <a:r>
              <a:rPr lang="en-US" dirty="0"/>
              <a:t>.., 75% samples will be used for training and 25%, for testing</a:t>
            </a:r>
          </a:p>
          <a:p>
            <a:r>
              <a:rPr lang="en-US" dirty="0"/>
              <a:t>Out of 400 samples, 300 samples will be used for training and 100 samples will be used for testing</a:t>
            </a:r>
          </a:p>
          <a:p>
            <a:endParaRPr lang="en-US" dirty="0"/>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1608303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107" y="338473"/>
            <a:ext cx="9601200" cy="1485900"/>
          </a:xfrm>
        </p:spPr>
        <p:txBody>
          <a:bodyPr/>
          <a:lstStyle/>
          <a:p>
            <a:r>
              <a:rPr lang="en-US" dirty="0" smtClean="0"/>
              <a:t>DESIGN</a:t>
            </a:r>
            <a:endParaRPr lang="en-US" dirty="0"/>
          </a:p>
        </p:txBody>
      </p:sp>
      <p:sp>
        <p:nvSpPr>
          <p:cNvPr id="5" name="Flowchart: Magnetic Disk 4"/>
          <p:cNvSpPr/>
          <p:nvPr/>
        </p:nvSpPr>
        <p:spPr>
          <a:xfrm>
            <a:off x="8216721" y="367143"/>
            <a:ext cx="2086377" cy="135711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8216722" y="5108888"/>
            <a:ext cx="2086377" cy="137803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16343" y="805347"/>
            <a:ext cx="1777284" cy="646331"/>
          </a:xfrm>
          <a:prstGeom prst="rect">
            <a:avLst/>
          </a:prstGeom>
          <a:noFill/>
        </p:spPr>
        <p:txBody>
          <a:bodyPr wrap="square" rtlCol="0">
            <a:spAutoFit/>
          </a:bodyPr>
          <a:lstStyle/>
          <a:p>
            <a:pPr algn="ctr"/>
            <a:r>
              <a:rPr lang="en-US" dirty="0" smtClean="0"/>
              <a:t>Unprocessed audio files</a:t>
            </a:r>
            <a:endParaRPr lang="en-US" dirty="0"/>
          </a:p>
        </p:txBody>
      </p:sp>
      <p:sp>
        <p:nvSpPr>
          <p:cNvPr id="9" name="TextBox 8"/>
          <p:cNvSpPr txBox="1"/>
          <p:nvPr/>
        </p:nvSpPr>
        <p:spPr>
          <a:xfrm>
            <a:off x="8358389" y="5731099"/>
            <a:ext cx="1777283" cy="646331"/>
          </a:xfrm>
          <a:prstGeom prst="rect">
            <a:avLst/>
          </a:prstGeom>
          <a:noFill/>
        </p:spPr>
        <p:txBody>
          <a:bodyPr wrap="square" rtlCol="0">
            <a:spAutoFit/>
          </a:bodyPr>
          <a:lstStyle/>
          <a:p>
            <a:pPr algn="ctr"/>
            <a:r>
              <a:rPr lang="en-US" dirty="0" smtClean="0"/>
              <a:t>Processed audio files</a:t>
            </a:r>
            <a:endParaRPr lang="en-US" dirty="0"/>
          </a:p>
        </p:txBody>
      </p:sp>
      <p:cxnSp>
        <p:nvCxnSpPr>
          <p:cNvPr id="12" name="Straight Arrow Connector 11"/>
          <p:cNvCxnSpPr/>
          <p:nvPr/>
        </p:nvCxnSpPr>
        <p:spPr>
          <a:xfrm>
            <a:off x="9259909" y="1553179"/>
            <a:ext cx="0" cy="103956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1"/>
          </p:cNvCxnSpPr>
          <p:nvPr/>
        </p:nvCxnSpPr>
        <p:spPr>
          <a:xfrm>
            <a:off x="9259909" y="4495436"/>
            <a:ext cx="2" cy="61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984900" y="2592744"/>
            <a:ext cx="2408350" cy="1876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216721" y="3359424"/>
            <a:ext cx="2176529" cy="369332"/>
          </a:xfrm>
          <a:prstGeom prst="rect">
            <a:avLst/>
          </a:prstGeom>
          <a:noFill/>
        </p:spPr>
        <p:txBody>
          <a:bodyPr wrap="square" rtlCol="0">
            <a:spAutoFit/>
          </a:bodyPr>
          <a:lstStyle/>
          <a:p>
            <a:r>
              <a:rPr lang="en-US" dirty="0" smtClean="0"/>
              <a:t>Audio Preprocessor </a:t>
            </a:r>
            <a:endParaRPr lang="en-US" dirty="0"/>
          </a:p>
        </p:txBody>
      </p:sp>
      <p:sp>
        <p:nvSpPr>
          <p:cNvPr id="20" name="Oval 19"/>
          <p:cNvSpPr/>
          <p:nvPr/>
        </p:nvSpPr>
        <p:spPr>
          <a:xfrm>
            <a:off x="4468969" y="2503301"/>
            <a:ext cx="2356834" cy="1906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720107" y="3271672"/>
            <a:ext cx="1854558" cy="369332"/>
          </a:xfrm>
          <a:prstGeom prst="rect">
            <a:avLst/>
          </a:prstGeom>
          <a:noFill/>
        </p:spPr>
        <p:txBody>
          <a:bodyPr wrap="square" rtlCol="0">
            <a:spAutoFit/>
          </a:bodyPr>
          <a:lstStyle/>
          <a:p>
            <a:r>
              <a:rPr lang="en-US" dirty="0" smtClean="0"/>
              <a:t>Feature Extractor</a:t>
            </a:r>
            <a:endParaRPr lang="en-US" dirty="0"/>
          </a:p>
        </p:txBody>
      </p:sp>
      <p:cxnSp>
        <p:nvCxnSpPr>
          <p:cNvPr id="30" name="Straight Arrow Connector 29"/>
          <p:cNvCxnSpPr/>
          <p:nvPr/>
        </p:nvCxnSpPr>
        <p:spPr>
          <a:xfrm flipH="1" flipV="1">
            <a:off x="6574665" y="4082603"/>
            <a:ext cx="1642056" cy="1378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4"/>
          </p:cNvCxnSpPr>
          <p:nvPr/>
        </p:nvCxnSpPr>
        <p:spPr>
          <a:xfrm>
            <a:off x="5647386" y="4409375"/>
            <a:ext cx="0" cy="1192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468969" y="5602310"/>
            <a:ext cx="2356834" cy="884617"/>
          </a:xfrm>
          <a:prstGeom prst="rect">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4468969" y="6461169"/>
            <a:ext cx="235683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4468969" y="6486927"/>
            <a:ext cx="23568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68969" y="5602310"/>
            <a:ext cx="23568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39426" y="5804011"/>
            <a:ext cx="1854558" cy="369332"/>
          </a:xfrm>
          <a:prstGeom prst="rect">
            <a:avLst/>
          </a:prstGeom>
          <a:noFill/>
        </p:spPr>
        <p:txBody>
          <a:bodyPr wrap="square" rtlCol="0">
            <a:spAutoFit/>
          </a:bodyPr>
          <a:lstStyle/>
          <a:p>
            <a:pPr algn="ctr"/>
            <a:r>
              <a:rPr lang="en-US" dirty="0" smtClean="0"/>
              <a:t>Feature files</a:t>
            </a:r>
            <a:endParaRPr lang="en-US" dirty="0"/>
          </a:p>
        </p:txBody>
      </p:sp>
      <p:sp>
        <p:nvSpPr>
          <p:cNvPr id="41" name="Oval 40"/>
          <p:cNvSpPr/>
          <p:nvPr/>
        </p:nvSpPr>
        <p:spPr>
          <a:xfrm>
            <a:off x="1403796" y="2503302"/>
            <a:ext cx="2389033" cy="1906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854558" y="3052293"/>
            <a:ext cx="1455312" cy="646331"/>
          </a:xfrm>
          <a:prstGeom prst="rect">
            <a:avLst/>
          </a:prstGeom>
          <a:noFill/>
        </p:spPr>
        <p:txBody>
          <a:bodyPr wrap="square" rtlCol="0">
            <a:spAutoFit/>
          </a:bodyPr>
          <a:lstStyle/>
          <a:p>
            <a:pPr algn="ctr"/>
            <a:r>
              <a:rPr lang="en-US" dirty="0" smtClean="0"/>
              <a:t>Classifier</a:t>
            </a:r>
          </a:p>
          <a:p>
            <a:pPr algn="ctr"/>
            <a:r>
              <a:rPr lang="en-US" dirty="0" smtClean="0"/>
              <a:t>(HMM)</a:t>
            </a:r>
            <a:endParaRPr lang="en-US" dirty="0"/>
          </a:p>
        </p:txBody>
      </p:sp>
      <p:cxnSp>
        <p:nvCxnSpPr>
          <p:cNvPr id="44" name="Straight Arrow Connector 43"/>
          <p:cNvCxnSpPr/>
          <p:nvPr/>
        </p:nvCxnSpPr>
        <p:spPr>
          <a:xfrm flipH="1" flipV="1">
            <a:off x="3309872" y="4262907"/>
            <a:ext cx="1159097" cy="1379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700011" y="625846"/>
            <a:ext cx="177084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073498" y="726422"/>
            <a:ext cx="1236371" cy="369332"/>
          </a:xfrm>
          <a:prstGeom prst="rect">
            <a:avLst/>
          </a:prstGeom>
          <a:noFill/>
        </p:spPr>
        <p:txBody>
          <a:bodyPr wrap="square" rtlCol="0">
            <a:spAutoFit/>
          </a:bodyPr>
          <a:lstStyle/>
          <a:p>
            <a:r>
              <a:rPr lang="en-US" dirty="0" smtClean="0"/>
              <a:t>Output</a:t>
            </a:r>
            <a:endParaRPr lang="en-US" dirty="0"/>
          </a:p>
        </p:txBody>
      </p:sp>
      <p:cxnSp>
        <p:nvCxnSpPr>
          <p:cNvPr id="48" name="Straight Arrow Connector 47"/>
          <p:cNvCxnSpPr>
            <a:stCxn id="41" idx="0"/>
            <a:endCxn id="45" idx="2"/>
          </p:cNvCxnSpPr>
          <p:nvPr/>
        </p:nvCxnSpPr>
        <p:spPr>
          <a:xfrm flipH="1" flipV="1">
            <a:off x="2585434" y="1272177"/>
            <a:ext cx="12879" cy="1231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4260216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1371600" y="1378040"/>
            <a:ext cx="9601200" cy="5125792"/>
          </a:xfrm>
        </p:spPr>
        <p:txBody>
          <a:bodyPr>
            <a:normAutofit lnSpcReduction="10000"/>
          </a:bodyPr>
          <a:lstStyle/>
          <a:p>
            <a:r>
              <a:rPr lang="en-US" dirty="0"/>
              <a:t>PRE-PROCESSING </a:t>
            </a:r>
            <a:r>
              <a:rPr lang="en-US" dirty="0" smtClean="0"/>
              <a:t>STAGE</a:t>
            </a:r>
          </a:p>
          <a:p>
            <a:pPr lvl="1"/>
            <a:r>
              <a:rPr lang="en-US" dirty="0"/>
              <a:t> This module automates the audio conversion process. </a:t>
            </a:r>
            <a:r>
              <a:rPr lang="en-US" dirty="0" smtClean="0"/>
              <a:t>This module </a:t>
            </a:r>
            <a:r>
              <a:rPr lang="en-US" dirty="0"/>
              <a:t>scans the current directory to find all the mp3 files. Then, each file </a:t>
            </a:r>
            <a:r>
              <a:rPr lang="en-US" dirty="0" smtClean="0"/>
              <a:t>is loaded </a:t>
            </a:r>
            <a:r>
              <a:rPr lang="en-US" dirty="0"/>
              <a:t>one by one. An audio clip may be one-channeled or two channeled. </a:t>
            </a:r>
            <a:r>
              <a:rPr lang="en-US" dirty="0" smtClean="0"/>
              <a:t>The final </a:t>
            </a:r>
            <a:r>
              <a:rPr lang="en-US" dirty="0"/>
              <a:t>step in this automated process is to decompress the audio and store it </a:t>
            </a:r>
            <a:r>
              <a:rPr lang="en-US" dirty="0" smtClean="0"/>
              <a:t>in wave </a:t>
            </a:r>
            <a:r>
              <a:rPr lang="en-US" dirty="0"/>
              <a:t>format, which is a lossless compression format. After the process </a:t>
            </a:r>
            <a:r>
              <a:rPr lang="en-US" dirty="0" smtClean="0"/>
              <a:t>is complete</a:t>
            </a:r>
            <a:r>
              <a:rPr lang="en-US" dirty="0"/>
              <a:t>, the current directory contains all wave files. This process has to </a:t>
            </a:r>
            <a:r>
              <a:rPr lang="en-US" dirty="0" smtClean="0"/>
              <a:t>be repeated </a:t>
            </a:r>
            <a:r>
              <a:rPr lang="en-US" dirty="0"/>
              <a:t>for every genre tag being </a:t>
            </a:r>
            <a:r>
              <a:rPr lang="en-US" dirty="0" smtClean="0"/>
              <a:t>considered.</a:t>
            </a:r>
            <a:endParaRPr lang="en-US" dirty="0"/>
          </a:p>
          <a:p>
            <a:pPr marL="0" indent="0">
              <a:buNone/>
            </a:pPr>
            <a:r>
              <a:rPr lang="en-US" dirty="0"/>
              <a:t>start</a:t>
            </a:r>
          </a:p>
          <a:p>
            <a:pPr marL="530352" lvl="1" indent="0">
              <a:buNone/>
            </a:pPr>
            <a:r>
              <a:rPr lang="en-US" dirty="0"/>
              <a:t>get list of mp3 files in </a:t>
            </a:r>
            <a:r>
              <a:rPr lang="en-US" dirty="0" err="1"/>
              <a:t>pwd</a:t>
            </a:r>
            <a:endParaRPr lang="en-US" dirty="0"/>
          </a:p>
          <a:p>
            <a:pPr marL="530352" lvl="1" indent="0">
              <a:buNone/>
            </a:pPr>
            <a:r>
              <a:rPr lang="en-US" dirty="0"/>
              <a:t>for every item in the list do :</a:t>
            </a:r>
          </a:p>
          <a:p>
            <a:pPr marL="530352" lvl="1" indent="0">
              <a:buNone/>
            </a:pPr>
            <a:r>
              <a:rPr lang="en-US" dirty="0"/>
              <a:t>load file</a:t>
            </a:r>
          </a:p>
          <a:p>
            <a:pPr marL="530352" lvl="1" indent="0">
              <a:buNone/>
            </a:pPr>
            <a:r>
              <a:rPr lang="en-US" dirty="0"/>
              <a:t>set # of channels to 1</a:t>
            </a:r>
          </a:p>
          <a:p>
            <a:pPr marL="530352" lvl="1" indent="0">
              <a:buNone/>
            </a:pPr>
            <a:r>
              <a:rPr lang="en-US" dirty="0"/>
              <a:t>export as wave</a:t>
            </a:r>
          </a:p>
          <a:p>
            <a:pPr marL="0" indent="0">
              <a:buNone/>
            </a:pPr>
            <a:r>
              <a:rPr lang="en-US" dirty="0"/>
              <a:t>end</a:t>
            </a:r>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1606433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1447" y="734096"/>
            <a:ext cx="9601200" cy="5146183"/>
          </a:xfrm>
        </p:spPr>
        <p:txBody>
          <a:bodyPr/>
          <a:lstStyle/>
          <a:p>
            <a:r>
              <a:rPr lang="en-US" dirty="0"/>
              <a:t>FEATURE EXTRACTION </a:t>
            </a:r>
            <a:r>
              <a:rPr lang="en-US" dirty="0" smtClean="0"/>
              <a:t>STAGE</a:t>
            </a:r>
          </a:p>
          <a:p>
            <a:pPr lvl="1"/>
            <a:r>
              <a:rPr lang="en-US" dirty="0"/>
              <a:t>The </a:t>
            </a:r>
            <a:r>
              <a:rPr lang="en-US" dirty="0" err="1"/>
              <a:t>python_speech_features</a:t>
            </a:r>
            <a:r>
              <a:rPr lang="en-US" dirty="0"/>
              <a:t> library provides common speech features for ASR including MFCCs and </a:t>
            </a:r>
            <a:r>
              <a:rPr lang="en-US" dirty="0" err="1"/>
              <a:t>filterbank</a:t>
            </a:r>
            <a:r>
              <a:rPr lang="en-US" dirty="0"/>
              <a:t> energies.</a:t>
            </a:r>
          </a:p>
          <a:p>
            <a:pPr lvl="2"/>
            <a:r>
              <a:rPr lang="en-US" dirty="0" err="1"/>
              <a:t>features.mfcc</a:t>
            </a:r>
            <a:r>
              <a:rPr lang="en-US" dirty="0"/>
              <a:t>() - Mel Frequency Cepstral </a:t>
            </a:r>
            <a:r>
              <a:rPr lang="en-US" dirty="0" smtClean="0"/>
              <a:t>Coefficients</a:t>
            </a:r>
            <a:endParaRPr lang="en-US" dirty="0"/>
          </a:p>
          <a:p>
            <a:pPr lvl="2"/>
            <a:r>
              <a:rPr lang="en-US" dirty="0" err="1"/>
              <a:t>features.logfbank</a:t>
            </a:r>
            <a:r>
              <a:rPr lang="en-US" dirty="0"/>
              <a:t>() - Log </a:t>
            </a:r>
            <a:r>
              <a:rPr lang="en-US" dirty="0" err="1"/>
              <a:t>Filterbank</a:t>
            </a:r>
            <a:r>
              <a:rPr lang="en-US" dirty="0"/>
              <a:t> Energies</a:t>
            </a:r>
          </a:p>
          <a:p>
            <a:pPr marL="987552" lvl="2" indent="0">
              <a:buNone/>
            </a:pPr>
            <a:endParaRPr lang="en-US" dirty="0"/>
          </a:p>
          <a:p>
            <a:r>
              <a:rPr lang="en-US" dirty="0" smtClean="0"/>
              <a:t>CLASSIFICATION STAGE</a:t>
            </a:r>
          </a:p>
          <a:p>
            <a:pPr lvl="1"/>
            <a:r>
              <a:rPr lang="en-US" dirty="0" smtClean="0"/>
              <a:t>Classifier used is Hidden </a:t>
            </a:r>
            <a:r>
              <a:rPr lang="en-US" dirty="0" err="1" smtClean="0"/>
              <a:t>markov</a:t>
            </a:r>
            <a:r>
              <a:rPr lang="en-US" dirty="0" smtClean="0"/>
              <a:t> </a:t>
            </a:r>
            <a:r>
              <a:rPr lang="en-US" dirty="0" smtClean="0"/>
              <a:t>model</a:t>
            </a:r>
            <a:endParaRPr lang="en-US" dirty="0" smtClean="0"/>
          </a:p>
          <a:p>
            <a:pPr lvl="1"/>
            <a:r>
              <a:rPr lang="en-US" dirty="0" smtClean="0"/>
              <a:t>Four HMMs used to classify into 4 genres</a:t>
            </a:r>
          </a:p>
          <a:p>
            <a:pPr lvl="1"/>
            <a:r>
              <a:rPr lang="en-US" dirty="0" smtClean="0"/>
              <a:t>Maximum probability predicts genre of music</a:t>
            </a:r>
            <a:endParaRPr lang="en-US" dirty="0"/>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657718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SCREEN SHOTS</a:t>
            </a:r>
            <a:endParaRPr lang="en-US" dirty="0"/>
          </a:p>
        </p:txBody>
      </p:sp>
      <p:sp>
        <p:nvSpPr>
          <p:cNvPr id="3" name="Content Placeholder 2"/>
          <p:cNvSpPr>
            <a:spLocks noGrp="1"/>
          </p:cNvSpPr>
          <p:nvPr>
            <p:ph idx="1"/>
          </p:nvPr>
        </p:nvSpPr>
        <p:spPr>
          <a:xfrm>
            <a:off x="1371600" y="1854558"/>
            <a:ext cx="9601200" cy="4012842"/>
          </a:xfrm>
        </p:spPr>
        <p:txBody>
          <a:bodyPr/>
          <a:lstStyle/>
          <a:p>
            <a:r>
              <a:rPr lang="en-US" dirty="0"/>
              <a:t>TESTING </a:t>
            </a:r>
            <a:r>
              <a:rPr lang="en-US" dirty="0" smtClean="0"/>
              <a:t>STAGE</a:t>
            </a:r>
          </a:p>
          <a:p>
            <a:pPr lvl="1"/>
            <a:r>
              <a:rPr lang="en-US" dirty="0" smtClean="0"/>
              <a:t>Input </a:t>
            </a:r>
            <a:r>
              <a:rPr lang="en-US" dirty="0"/>
              <a:t>sample gives </a:t>
            </a:r>
            <a:r>
              <a:rPr lang="en-US" dirty="0" smtClean="0"/>
              <a:t>probability for each genre when it is tested with HMM classifier</a:t>
            </a:r>
          </a:p>
          <a:p>
            <a:pPr lvl="1"/>
            <a:r>
              <a:rPr lang="en-US" dirty="0" smtClean="0"/>
              <a:t>30% of dataset is used for testing classifier</a:t>
            </a:r>
          </a:p>
          <a:p>
            <a:pPr lvl="1"/>
            <a:r>
              <a:rPr lang="en-US" dirty="0" smtClean="0"/>
              <a:t>Confusion matrix is as given</a:t>
            </a:r>
            <a:endParaRPr lang="en-US" dirty="0"/>
          </a:p>
        </p:txBody>
      </p:sp>
      <p:pic>
        <p:nvPicPr>
          <p:cNvPr id="4" name="Picture 3"/>
          <p:cNvPicPr>
            <a:picLocks noChangeAspect="1"/>
          </p:cNvPicPr>
          <p:nvPr/>
        </p:nvPicPr>
        <p:blipFill>
          <a:blip r:embed="rId2"/>
          <a:stretch>
            <a:fillRect/>
          </a:stretch>
        </p:blipFill>
        <p:spPr>
          <a:xfrm>
            <a:off x="3543031" y="4002837"/>
            <a:ext cx="5258337" cy="1864563"/>
          </a:xfrm>
          <a:prstGeom prst="rect">
            <a:avLst/>
          </a:prstGeom>
        </p:spPr>
      </p:pic>
      <p:pic>
        <p:nvPicPr>
          <p:cNvPr id="5" name="Picture 4"/>
          <p:cNvPicPr>
            <a:picLocks noChangeAspect="1"/>
          </p:cNvPicPr>
          <p:nvPr/>
        </p:nvPicPr>
        <p:blipFill>
          <a:blip r:embed="rId3"/>
          <a:stretch>
            <a:fillRect/>
          </a:stretch>
        </p:blipFill>
        <p:spPr>
          <a:xfrm>
            <a:off x="10917826" y="0"/>
            <a:ext cx="1274174" cy="1487553"/>
          </a:xfrm>
          <a:prstGeom prst="rect">
            <a:avLst/>
          </a:prstGeom>
        </p:spPr>
      </p:pic>
    </p:spTree>
    <p:extLst>
      <p:ext uri="{BB962C8B-B14F-4D97-AF65-F5344CB8AC3E}">
        <p14:creationId xmlns:p14="http://schemas.microsoft.com/office/powerpoint/2010/main" val="2226733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3" name="Content Placeholder 2"/>
          <p:cNvSpPr>
            <a:spLocks noGrp="1"/>
          </p:cNvSpPr>
          <p:nvPr>
            <p:ph idx="1"/>
          </p:nvPr>
        </p:nvSpPr>
        <p:spPr/>
        <p:txBody>
          <a:bodyPr/>
          <a:lstStyle/>
          <a:p>
            <a:r>
              <a:rPr lang="en-US" dirty="0" smtClean="0"/>
              <a:t>Training was done with two sizes of datasets-</a:t>
            </a:r>
          </a:p>
          <a:p>
            <a:pPr lvl="1"/>
            <a:r>
              <a:rPr lang="en-US" dirty="0" smtClean="0"/>
              <a:t>Containing 400 audio files</a:t>
            </a:r>
          </a:p>
          <a:p>
            <a:pPr lvl="1"/>
            <a:r>
              <a:rPr lang="en-US" dirty="0" smtClean="0"/>
              <a:t>Containing 100 audio files</a:t>
            </a:r>
            <a:endParaRPr lang="en-US" dirty="0"/>
          </a:p>
          <a:p>
            <a:r>
              <a:rPr lang="en-US" dirty="0" smtClean="0"/>
              <a:t>For bigger dataset, higher efficiency was achieved</a:t>
            </a:r>
          </a:p>
          <a:p>
            <a:r>
              <a:rPr lang="en-US" dirty="0" smtClean="0"/>
              <a:t>For smaller dataset, lesser efficiency was achieved. </a:t>
            </a:r>
          </a:p>
          <a:p>
            <a:r>
              <a:rPr lang="en-US" dirty="0" smtClean="0"/>
              <a:t>The genres of blues and rock have similar elements, and therefore some of the samples were classified into the other category, and hence the overall efficiency of smaller datasets were reduced</a:t>
            </a:r>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3594492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Hidden </a:t>
            </a:r>
            <a:r>
              <a:rPr lang="en-US" dirty="0" err="1"/>
              <a:t>markov</a:t>
            </a:r>
            <a:r>
              <a:rPr lang="en-US" dirty="0"/>
              <a:t> model approach for music genre classification has an efficiency of around 72% when the dataset size considered for training is huge.</a:t>
            </a:r>
          </a:p>
          <a:p>
            <a:endParaRPr lang="en-US" dirty="0"/>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4061965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GUI for the application</a:t>
            </a:r>
          </a:p>
          <a:p>
            <a:r>
              <a:rPr lang="en-US" dirty="0" smtClean="0"/>
              <a:t>Input file from user</a:t>
            </a:r>
          </a:p>
          <a:p>
            <a:r>
              <a:rPr lang="en-US" dirty="0" smtClean="0"/>
              <a:t>Include more classes</a:t>
            </a:r>
          </a:p>
          <a:p>
            <a:r>
              <a:rPr lang="en-US" dirty="0" smtClean="0"/>
              <a:t>Display classification and find if audio sample belong to more than one genre</a:t>
            </a:r>
            <a:endParaRPr lang="en-US" dirty="0"/>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66831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371600" y="1416677"/>
            <a:ext cx="9601200" cy="4450724"/>
          </a:xfrm>
        </p:spPr>
        <p:txBody>
          <a:bodyPr/>
          <a:lstStyle/>
          <a:p>
            <a:pPr marL="0" indent="0">
              <a:buNone/>
            </a:pPr>
            <a:r>
              <a:rPr lang="en-US" dirty="0" smtClean="0"/>
              <a:t>[1] </a:t>
            </a:r>
            <a:r>
              <a:rPr lang="en-US" dirty="0" err="1"/>
              <a:t>Molau</a:t>
            </a:r>
            <a:r>
              <a:rPr lang="en-US" dirty="0"/>
              <a:t>, </a:t>
            </a:r>
            <a:r>
              <a:rPr lang="en-US" dirty="0" err="1"/>
              <a:t>Pitz</a:t>
            </a:r>
            <a:r>
              <a:rPr lang="en-US" dirty="0"/>
              <a:t>, </a:t>
            </a:r>
            <a:r>
              <a:rPr lang="en-US" dirty="0" err="1"/>
              <a:t>Schlueter</a:t>
            </a:r>
            <a:r>
              <a:rPr lang="en-US" dirty="0"/>
              <a:t>, Ney :Computing Mel- Frequency Cepstral Coefficients</a:t>
            </a:r>
          </a:p>
          <a:p>
            <a:pPr marL="0" indent="0">
              <a:buNone/>
            </a:pPr>
            <a:r>
              <a:rPr lang="en-US" dirty="0"/>
              <a:t>on the Power Spectrum, RWTH Aachen – University of Technology, 52056</a:t>
            </a:r>
          </a:p>
          <a:p>
            <a:pPr marL="0" indent="0">
              <a:buNone/>
            </a:pPr>
            <a:r>
              <a:rPr lang="en-US" dirty="0"/>
              <a:t>Aachen, Germany. IEEE Transactions on Communications 26 (6</a:t>
            </a:r>
            <a:r>
              <a:rPr lang="en-US" dirty="0" smtClean="0"/>
              <a:t>)</a:t>
            </a:r>
          </a:p>
          <a:p>
            <a:pPr marL="0" indent="0">
              <a:buNone/>
            </a:pPr>
            <a:endParaRPr lang="en-US" dirty="0"/>
          </a:p>
          <a:p>
            <a:pPr marL="0" indent="0">
              <a:buNone/>
            </a:pPr>
            <a:r>
              <a:rPr lang="en-US" dirty="0" smtClean="0"/>
              <a:t>[2] </a:t>
            </a:r>
            <a:r>
              <a:rPr lang="en-US" dirty="0" err="1"/>
              <a:t>Frigo</a:t>
            </a:r>
            <a:r>
              <a:rPr lang="en-US" dirty="0"/>
              <a:t>, M.; Johnson, S. G. (2005). "The Design and Implementation of FFTW3"</a:t>
            </a:r>
          </a:p>
          <a:p>
            <a:pPr marL="0" indent="0">
              <a:buNone/>
            </a:pPr>
            <a:r>
              <a:rPr lang="en-US" dirty="0"/>
              <a:t>(PDF). Proceedings of the IEEE 93: 216–231. </a:t>
            </a:r>
            <a:r>
              <a:rPr lang="en-US" dirty="0" smtClean="0"/>
              <a:t>10.1109/jproc.2004.840301</a:t>
            </a:r>
          </a:p>
          <a:p>
            <a:pPr marL="0" indent="0">
              <a:buNone/>
            </a:pPr>
            <a:endParaRPr lang="en-US" dirty="0"/>
          </a:p>
          <a:p>
            <a:pPr marL="0" indent="0">
              <a:buNone/>
            </a:pPr>
            <a:r>
              <a:rPr lang="en-US" dirty="0" smtClean="0"/>
              <a:t>[3] </a:t>
            </a:r>
            <a:r>
              <a:rPr lang="en-US" dirty="0" err="1"/>
              <a:t>Narasimha</a:t>
            </a:r>
            <a:r>
              <a:rPr lang="en-US" dirty="0"/>
              <a:t>, M.; Peterson, A. (June 1978). "On the Computation of the</a:t>
            </a:r>
          </a:p>
          <a:p>
            <a:pPr marL="0" indent="0">
              <a:buNone/>
            </a:pPr>
            <a:r>
              <a:rPr lang="en-US" dirty="0"/>
              <a:t>Discrete Cosine Transform". IEEE Transactions on Communications 26 (6): 934–</a:t>
            </a:r>
          </a:p>
          <a:p>
            <a:pPr marL="0" indent="0">
              <a:buNone/>
            </a:pPr>
            <a:r>
              <a:rPr lang="en-US" dirty="0"/>
              <a:t>936. 10.1109/TCOM.1978.1094144</a:t>
            </a:r>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2956594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Survey</a:t>
            </a:r>
            <a:r>
              <a:rPr lang="en-US" dirty="0"/>
              <a:t/>
            </a:r>
            <a:br>
              <a:rPr lang="en-US" dirty="0"/>
            </a:br>
            <a:endParaRPr lang="en-US" dirty="0"/>
          </a:p>
        </p:txBody>
      </p:sp>
      <p:pic>
        <p:nvPicPr>
          <p:cNvPr id="1028" name="Picture 4" descr="http://www.bookspar.com/wp-content/uploads/2012/06/pesit-logo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0920032" y="0"/>
            <a:ext cx="1271968" cy="148751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1893194" y="2285999"/>
            <a:ext cx="9079995" cy="3581401"/>
          </a:xfrm>
        </p:spPr>
        <p:txBody>
          <a:bodyPr/>
          <a:lstStyle/>
          <a:p>
            <a:pPr marL="0" indent="0">
              <a:buNone/>
            </a:pPr>
            <a:r>
              <a:rPr lang="en-US" sz="2400" b="1" dirty="0" smtClean="0"/>
              <a:t>WAV</a:t>
            </a:r>
            <a:r>
              <a:rPr lang="en-US" sz="2400" dirty="0" smtClean="0"/>
              <a:t> File format</a:t>
            </a:r>
          </a:p>
          <a:p>
            <a:r>
              <a:rPr lang="en-US" dirty="0" smtClean="0"/>
              <a:t>Waveform </a:t>
            </a:r>
            <a:r>
              <a:rPr lang="en-US" dirty="0"/>
              <a:t>Audio File Format (WAVE, or more commonly known as WAV due to its filename extension</a:t>
            </a:r>
            <a:r>
              <a:rPr lang="en-US" dirty="0" smtClean="0"/>
              <a:t>) is </a:t>
            </a:r>
            <a:r>
              <a:rPr lang="en-US" dirty="0"/>
              <a:t>a Microsoft and IBM audio file format standard for storing an audio </a:t>
            </a:r>
            <a:r>
              <a:rPr lang="en-US" dirty="0" err="1"/>
              <a:t>bitstream</a:t>
            </a:r>
            <a:r>
              <a:rPr lang="en-US" dirty="0"/>
              <a:t> on </a:t>
            </a:r>
            <a:r>
              <a:rPr lang="en-US" dirty="0" smtClean="0"/>
              <a:t>PCs.</a:t>
            </a:r>
          </a:p>
          <a:p>
            <a:r>
              <a:rPr lang="en-US" dirty="0"/>
              <a:t> It is the main format used on Windows systems for raw and typically uncompressed audio. The usual </a:t>
            </a:r>
            <a:r>
              <a:rPr lang="en-US" dirty="0" err="1"/>
              <a:t>bitstream</a:t>
            </a:r>
            <a:r>
              <a:rPr lang="en-US" dirty="0"/>
              <a:t> encoding is the linear pulse-code modulation (LPCM) format.</a:t>
            </a:r>
          </a:p>
        </p:txBody>
      </p:sp>
    </p:spTree>
    <p:extLst>
      <p:ext uri="{BB962C8B-B14F-4D97-AF65-F5344CB8AC3E}">
        <p14:creationId xmlns:p14="http://schemas.microsoft.com/office/powerpoint/2010/main" val="1878238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34096"/>
            <a:ext cx="9601200" cy="5133304"/>
          </a:xfrm>
        </p:spPr>
        <p:txBody>
          <a:bodyPr/>
          <a:lstStyle/>
          <a:p>
            <a:pPr marL="0" indent="0">
              <a:buNone/>
            </a:pPr>
            <a:r>
              <a:rPr lang="en-US" dirty="0" smtClean="0"/>
              <a:t>[4] </a:t>
            </a:r>
            <a:r>
              <a:rPr lang="en-US" dirty="0"/>
              <a:t>S. B. </a:t>
            </a:r>
            <a:r>
              <a:rPr lang="en-US" dirty="0" err="1"/>
              <a:t>Kotsiantis</a:t>
            </a:r>
            <a:r>
              <a:rPr lang="en-US" dirty="0"/>
              <a:t> : Supervised Machine Learning: A Review of Classification</a:t>
            </a:r>
          </a:p>
          <a:p>
            <a:pPr marL="0" indent="0">
              <a:buNone/>
            </a:pPr>
            <a:r>
              <a:rPr lang="en-US" dirty="0"/>
              <a:t>Techniques, 2007, University of </a:t>
            </a:r>
            <a:r>
              <a:rPr lang="en-US" dirty="0" err="1"/>
              <a:t>Peloponnesse</a:t>
            </a:r>
            <a:r>
              <a:rPr lang="en-US" dirty="0"/>
              <a:t>, </a:t>
            </a:r>
            <a:r>
              <a:rPr lang="en-US" dirty="0" smtClean="0"/>
              <a:t>Greece</a:t>
            </a:r>
          </a:p>
          <a:p>
            <a:pPr marL="0" indent="0">
              <a:buNone/>
            </a:pPr>
            <a:endParaRPr lang="en-US" dirty="0"/>
          </a:p>
          <a:p>
            <a:pPr marL="0" indent="0">
              <a:buNone/>
            </a:pPr>
            <a:r>
              <a:rPr lang="en-US" dirty="0" smtClean="0"/>
              <a:t>[5] </a:t>
            </a:r>
            <a:r>
              <a:rPr lang="en-US" dirty="0"/>
              <a:t>David A. Freedman (2009). Statistical Models: Theory and Practice.</a:t>
            </a:r>
          </a:p>
          <a:p>
            <a:pPr marL="0" indent="0">
              <a:buNone/>
            </a:pPr>
            <a:r>
              <a:rPr lang="en-US" dirty="0"/>
              <a:t>Cambridge University Press. p. 128</a:t>
            </a:r>
            <a:r>
              <a:rPr lang="en-US" dirty="0" smtClean="0"/>
              <a:t>.</a:t>
            </a:r>
          </a:p>
          <a:p>
            <a:pPr marL="0" indent="0">
              <a:buNone/>
            </a:pPr>
            <a:endParaRPr lang="en-US" dirty="0"/>
          </a:p>
          <a:p>
            <a:pPr marL="0" indent="0">
              <a:buNone/>
            </a:pPr>
            <a:r>
              <a:rPr lang="en-US" dirty="0" smtClean="0"/>
              <a:t>[6] </a:t>
            </a:r>
            <a:r>
              <a:rPr lang="en-US" dirty="0"/>
              <a:t>Musical genre classification of audio signals, Speech and Audio Processing,</a:t>
            </a:r>
          </a:p>
          <a:p>
            <a:pPr marL="0" indent="0">
              <a:buNone/>
            </a:pPr>
            <a:r>
              <a:rPr lang="en-US" dirty="0"/>
              <a:t>IEEE Transactions on (Volume:10 , Issue: 5 ), 293-302, November 2002,</a:t>
            </a:r>
          </a:p>
          <a:p>
            <a:pPr marL="0" indent="0">
              <a:buNone/>
            </a:pPr>
            <a:r>
              <a:rPr lang="en-US" dirty="0"/>
              <a:t>http://dspace.library.uvic.ca:8080/bitstream/handle/1828/1344/tsap02gtzan.pdf</a:t>
            </a:r>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1556193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72732"/>
            <a:ext cx="9601200" cy="5094668"/>
          </a:xfrm>
        </p:spPr>
        <p:txBody>
          <a:bodyPr/>
          <a:lstStyle/>
          <a:p>
            <a:r>
              <a:rPr lang="en-US" dirty="0" smtClean="0"/>
              <a:t>WEB LINKS AND OTHER RESOURCES</a:t>
            </a:r>
          </a:p>
          <a:p>
            <a:pPr marL="0" indent="0">
              <a:buNone/>
            </a:pPr>
            <a:r>
              <a:rPr lang="en-US" dirty="0" smtClean="0"/>
              <a:t>[</a:t>
            </a:r>
            <a:r>
              <a:rPr lang="en-US" dirty="0"/>
              <a:t>7</a:t>
            </a:r>
            <a:r>
              <a:rPr lang="en-US" dirty="0" smtClean="0"/>
              <a:t>] </a:t>
            </a:r>
            <a:r>
              <a:rPr lang="en-US" dirty="0"/>
              <a:t>http://willdrevo.com/fingerprinting-and-audio-recognition-with-python/</a:t>
            </a:r>
          </a:p>
          <a:p>
            <a:pPr marL="0" indent="0">
              <a:buNone/>
            </a:pPr>
            <a:r>
              <a:rPr lang="en-US" dirty="0" smtClean="0"/>
              <a:t>[</a:t>
            </a:r>
            <a:r>
              <a:rPr lang="en-US" dirty="0"/>
              <a:t>8</a:t>
            </a:r>
            <a:r>
              <a:rPr lang="en-US" dirty="0" smtClean="0"/>
              <a:t>] en.wikipedia.org/wiki/</a:t>
            </a:r>
            <a:r>
              <a:rPr lang="en-US" dirty="0" err="1" smtClean="0"/>
              <a:t>Hidden_Markov_Model</a:t>
            </a:r>
            <a:endParaRPr lang="en-US" dirty="0"/>
          </a:p>
          <a:p>
            <a:pPr marL="0" indent="0">
              <a:buNone/>
            </a:pPr>
            <a:r>
              <a:rPr lang="en-US" dirty="0" smtClean="0"/>
              <a:t>[</a:t>
            </a:r>
            <a:r>
              <a:rPr lang="en-US" dirty="0"/>
              <a:t>9</a:t>
            </a:r>
            <a:r>
              <a:rPr lang="en-US" dirty="0" smtClean="0"/>
              <a:t>] en.wikipedia.org/wiki/</a:t>
            </a:r>
            <a:r>
              <a:rPr lang="en-US" dirty="0" err="1" smtClean="0"/>
              <a:t>Mel_Frequency_Ceptral</a:t>
            </a:r>
            <a:endParaRPr lang="en-US" dirty="0"/>
          </a:p>
          <a:p>
            <a:pPr marL="0" indent="0">
              <a:buNone/>
            </a:pPr>
            <a:r>
              <a:rPr lang="en-US" dirty="0"/>
              <a:t>[</a:t>
            </a:r>
            <a:r>
              <a:rPr lang="en-US" dirty="0" smtClean="0"/>
              <a:t>10] </a:t>
            </a:r>
            <a:r>
              <a:rPr lang="en-US" dirty="0"/>
              <a:t>en.wikipedia.org/wiki/</a:t>
            </a:r>
            <a:r>
              <a:rPr lang="en-US" dirty="0" err="1"/>
              <a:t>Window_function</a:t>
            </a:r>
            <a:endParaRPr lang="en-US" dirty="0"/>
          </a:p>
          <a:p>
            <a:pPr marL="0" indent="0">
              <a:buNone/>
            </a:pPr>
            <a:r>
              <a:rPr lang="en-US" dirty="0"/>
              <a:t>[</a:t>
            </a:r>
            <a:r>
              <a:rPr lang="en-US" dirty="0" smtClean="0"/>
              <a:t>11] </a:t>
            </a:r>
            <a:r>
              <a:rPr lang="en-US" dirty="0"/>
              <a:t>http://practicalcryptography.com/miscellaneous/machine-learning/guide-</a:t>
            </a:r>
          </a:p>
          <a:p>
            <a:pPr marL="0" indent="0">
              <a:buNone/>
            </a:pPr>
            <a:r>
              <a:rPr lang="en-US" dirty="0" err="1"/>
              <a:t>mel</a:t>
            </a:r>
            <a:r>
              <a:rPr lang="en-US" dirty="0"/>
              <a:t>-frequency-cepstral-coefficients-</a:t>
            </a:r>
            <a:r>
              <a:rPr lang="en-US" dirty="0" err="1"/>
              <a:t>mfccs</a:t>
            </a:r>
            <a:r>
              <a:rPr lang="en-US" dirty="0"/>
              <a:t>/</a:t>
            </a:r>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563577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045" y="2694904"/>
            <a:ext cx="5686023" cy="1258910"/>
          </a:xfrm>
        </p:spPr>
        <p:txBody>
          <a:bodyPr/>
          <a:lstStyle/>
          <a:p>
            <a:r>
              <a:rPr lang="en-US" dirty="0" smtClean="0"/>
              <a:t>THANK YOU </a:t>
            </a:r>
            <a:endParaRPr lang="en-US" dirty="0"/>
          </a:p>
        </p:txBody>
      </p:sp>
    </p:spTree>
    <p:extLst>
      <p:ext uri="{BB962C8B-B14F-4D97-AF65-F5344CB8AC3E}">
        <p14:creationId xmlns:p14="http://schemas.microsoft.com/office/powerpoint/2010/main" val="136416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6625" y="1171978"/>
            <a:ext cx="10081177" cy="4958366"/>
          </a:xfrm>
        </p:spPr>
        <p:txBody>
          <a:bodyPr>
            <a:normAutofit/>
          </a:bodyPr>
          <a:lstStyle/>
          <a:p>
            <a:pPr marL="0" indent="0">
              <a:buNone/>
            </a:pPr>
            <a:r>
              <a:rPr lang="en-US" sz="2600" b="1" dirty="0"/>
              <a:t>Mel Frequency </a:t>
            </a:r>
            <a:r>
              <a:rPr lang="en-US" sz="2600" b="1" dirty="0" smtClean="0"/>
              <a:t>Cepstral </a:t>
            </a:r>
            <a:r>
              <a:rPr lang="en-US" sz="2600" b="1" dirty="0"/>
              <a:t>Coefficient (MFCC) </a:t>
            </a:r>
            <a:endParaRPr lang="en-US" sz="2600" b="1" dirty="0" smtClean="0"/>
          </a:p>
          <a:p>
            <a:r>
              <a:rPr lang="en-US" dirty="0"/>
              <a:t>In sound processing, the </a:t>
            </a:r>
            <a:r>
              <a:rPr lang="en-US" dirty="0" err="1"/>
              <a:t>mel</a:t>
            </a:r>
            <a:r>
              <a:rPr lang="en-US" dirty="0"/>
              <a:t>-frequency </a:t>
            </a:r>
            <a:r>
              <a:rPr lang="en-US" dirty="0" err="1"/>
              <a:t>cepstrum</a:t>
            </a:r>
            <a:r>
              <a:rPr lang="en-US" dirty="0"/>
              <a:t> (MFC) is a representation of the short-term power spectrum of a </a:t>
            </a:r>
            <a:r>
              <a:rPr lang="en-US" dirty="0" smtClean="0"/>
              <a:t>sound</a:t>
            </a:r>
            <a:endParaRPr lang="en-US" dirty="0"/>
          </a:p>
          <a:p>
            <a:r>
              <a:rPr lang="en-US" dirty="0"/>
              <a:t>Mel-frequency cepstral coefficients (MFCCs) are coefficients that collectively make up an </a:t>
            </a:r>
            <a:r>
              <a:rPr lang="en-US" dirty="0" smtClean="0"/>
              <a:t>MFC</a:t>
            </a:r>
            <a:endParaRPr lang="en-US" dirty="0"/>
          </a:p>
          <a:p>
            <a:r>
              <a:rPr lang="en-US" dirty="0"/>
              <a:t>MFCCs are commonly derived as follows</a:t>
            </a:r>
            <a:r>
              <a:rPr lang="en-US" dirty="0" smtClean="0"/>
              <a:t>:</a:t>
            </a:r>
            <a:endParaRPr lang="en-US" dirty="0"/>
          </a:p>
          <a:p>
            <a:pPr lvl="1"/>
            <a:r>
              <a:rPr lang="en-US" dirty="0"/>
              <a:t>Take the Fourier transform of (a windowed excerpt of) a signal.</a:t>
            </a:r>
          </a:p>
          <a:p>
            <a:pPr lvl="1"/>
            <a:r>
              <a:rPr lang="en-US" dirty="0"/>
              <a:t>Map the powers of the spectrum obtained above onto the </a:t>
            </a:r>
            <a:r>
              <a:rPr lang="en-US" dirty="0" err="1"/>
              <a:t>mel</a:t>
            </a:r>
            <a:r>
              <a:rPr lang="en-US" dirty="0"/>
              <a:t> scale, using triangular overlapping windows.</a:t>
            </a:r>
          </a:p>
          <a:p>
            <a:pPr lvl="1"/>
            <a:r>
              <a:rPr lang="en-US" dirty="0"/>
              <a:t>Take the logs of the powers at each of the </a:t>
            </a:r>
            <a:r>
              <a:rPr lang="en-US" dirty="0" err="1"/>
              <a:t>mel</a:t>
            </a:r>
            <a:r>
              <a:rPr lang="en-US" dirty="0"/>
              <a:t> frequencies.</a:t>
            </a:r>
          </a:p>
          <a:p>
            <a:pPr lvl="1"/>
            <a:r>
              <a:rPr lang="en-US" dirty="0"/>
              <a:t>Take the discrete cosine transform of the list of </a:t>
            </a:r>
            <a:r>
              <a:rPr lang="en-US" dirty="0" err="1"/>
              <a:t>mel</a:t>
            </a:r>
            <a:r>
              <a:rPr lang="en-US" dirty="0"/>
              <a:t> log powers, as if it were a signal.</a:t>
            </a:r>
          </a:p>
          <a:p>
            <a:pPr lvl="1"/>
            <a:r>
              <a:rPr lang="en-US" dirty="0"/>
              <a:t>The MFCCs are the amplitudes of the resulting spectrum.</a:t>
            </a:r>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505036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8294" y="734096"/>
            <a:ext cx="9601200" cy="5782614"/>
          </a:xfrm>
        </p:spPr>
        <p:txBody>
          <a:bodyPr>
            <a:normAutofit/>
          </a:bodyPr>
          <a:lstStyle/>
          <a:p>
            <a:pPr marL="0" indent="0">
              <a:buNone/>
            </a:pPr>
            <a:r>
              <a:rPr lang="en-US" sz="2400" b="1" dirty="0" smtClean="0"/>
              <a:t>Audio genres </a:t>
            </a:r>
          </a:p>
          <a:p>
            <a:r>
              <a:rPr lang="en-US" dirty="0" smtClean="0"/>
              <a:t>BLUES:</a:t>
            </a:r>
          </a:p>
          <a:p>
            <a:pPr lvl="1"/>
            <a:r>
              <a:rPr lang="en-US" dirty="0"/>
              <a:t>The blues form is a cyclic musical form in which a repeating progression of chords mirrors the call and response scheme commonly found in African and African-American music. Typical </a:t>
            </a:r>
            <a:r>
              <a:rPr lang="en-US" dirty="0" smtClean="0"/>
              <a:t>instruments are Guitar</a:t>
            </a:r>
            <a:r>
              <a:rPr lang="en-US" dirty="0"/>
              <a:t>, bass guitar, piano, harmonica, upright bass, drums, saxophone, vocals, trumpet, cornet, trombone</a:t>
            </a:r>
            <a:endParaRPr lang="en-US" dirty="0" smtClean="0"/>
          </a:p>
          <a:p>
            <a:r>
              <a:rPr lang="en-US" dirty="0" smtClean="0"/>
              <a:t>CLASSICAL:</a:t>
            </a:r>
          </a:p>
          <a:p>
            <a:pPr lvl="1"/>
            <a:r>
              <a:rPr lang="en-US" dirty="0"/>
              <a:t>The Classical era stringed instruments were the four instruments which form the string section of the orchestra: the violin, viola, cello and contrabass. Woodwinds included the basset clarinet, basset </a:t>
            </a:r>
            <a:r>
              <a:rPr lang="en-US" dirty="0" smtClean="0"/>
              <a:t>horn, </a:t>
            </a:r>
            <a:r>
              <a:rPr lang="en-US" dirty="0"/>
              <a:t>the Classical clarinet, the chalumeau, the flute, oboe and bassoon. Keyboard instruments included the clavichord and the </a:t>
            </a:r>
            <a:r>
              <a:rPr lang="en-US" dirty="0" smtClean="0"/>
              <a:t>fortepiano</a:t>
            </a:r>
            <a:endParaRPr lang="en-US" dirty="0"/>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1845574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824248"/>
            <a:ext cx="9601200" cy="5043152"/>
          </a:xfrm>
        </p:spPr>
        <p:txBody>
          <a:bodyPr/>
          <a:lstStyle/>
          <a:p>
            <a:r>
              <a:rPr lang="en-US" dirty="0" smtClean="0"/>
              <a:t>JAZZ:</a:t>
            </a:r>
          </a:p>
          <a:p>
            <a:pPr lvl="1"/>
            <a:r>
              <a:rPr lang="en-US" dirty="0" smtClean="0"/>
              <a:t>It </a:t>
            </a:r>
            <a:r>
              <a:rPr lang="en-US" dirty="0"/>
              <a:t>is music that includes qualities such as swing, improvising, group interaction, developing an 'individual voice', and being open to different musical possibilities. Typical </a:t>
            </a:r>
            <a:r>
              <a:rPr lang="en-US" dirty="0" smtClean="0"/>
              <a:t>instruments are Double </a:t>
            </a:r>
            <a:r>
              <a:rPr lang="en-US" dirty="0"/>
              <a:t>bass, drums, guitar (typically electric guitar), piano, saxophone, trumpet, clarinet, trombone, vocals, vibraphone, Hammond organ and harmonica. In jazz fusion of the 1970s, electric bass, electric piano and synthesizer were common.</a:t>
            </a:r>
            <a:endParaRPr lang="en-US" dirty="0" smtClean="0"/>
          </a:p>
          <a:p>
            <a:r>
              <a:rPr lang="en-US" dirty="0" smtClean="0"/>
              <a:t>ROCK:</a:t>
            </a:r>
          </a:p>
          <a:p>
            <a:pPr lvl="1"/>
            <a:r>
              <a:rPr lang="en-US" dirty="0"/>
              <a:t>Rock music is a genre of popular music that originated as "rock and roll" in the United States in the 1950s, and developed into a range of different styles in the 1960s and later, particularly in the United Kingdom and the United States. Typical </a:t>
            </a:r>
            <a:r>
              <a:rPr lang="en-US" dirty="0" smtClean="0"/>
              <a:t>instruments are Electric </a:t>
            </a:r>
            <a:r>
              <a:rPr lang="en-US" dirty="0"/>
              <a:t>guitar, bass guitar, acoustic guitar, drums, piano, synthesizer, keyboards</a:t>
            </a: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4237515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of dataset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have considered four genres for this project</a:t>
            </a:r>
          </a:p>
          <a:p>
            <a:endParaRPr lang="en-US" dirty="0" smtClean="0"/>
          </a:p>
          <a:p>
            <a:pPr lvl="1"/>
            <a:r>
              <a:rPr lang="en-US" dirty="0" smtClean="0"/>
              <a:t>Jazz</a:t>
            </a:r>
          </a:p>
          <a:p>
            <a:pPr lvl="1"/>
            <a:endParaRPr lang="en-US" dirty="0" smtClean="0"/>
          </a:p>
          <a:p>
            <a:pPr lvl="1"/>
            <a:endParaRPr lang="en-US" dirty="0" smtClean="0"/>
          </a:p>
          <a:p>
            <a:pPr lvl="1"/>
            <a:r>
              <a:rPr lang="en-US" dirty="0" smtClean="0"/>
              <a:t>Rock</a:t>
            </a:r>
          </a:p>
          <a:p>
            <a:pPr lvl="1"/>
            <a:endParaRPr lang="en-US" dirty="0"/>
          </a:p>
          <a:p>
            <a:pPr lvl="1"/>
            <a:endParaRPr lang="en-US" dirty="0" smtClean="0"/>
          </a:p>
          <a:p>
            <a:pPr lvl="1"/>
            <a:r>
              <a:rPr lang="en-US" dirty="0" smtClean="0"/>
              <a:t>Classical</a:t>
            </a:r>
          </a:p>
          <a:p>
            <a:pPr lvl="1"/>
            <a:endParaRPr lang="en-US" dirty="0"/>
          </a:p>
          <a:p>
            <a:pPr lvl="1"/>
            <a:endParaRPr lang="en-US" dirty="0" smtClean="0"/>
          </a:p>
          <a:p>
            <a:pPr lvl="1"/>
            <a:r>
              <a:rPr lang="en-US" dirty="0" smtClean="0"/>
              <a:t>blues</a:t>
            </a:r>
          </a:p>
          <a:p>
            <a:endParaRPr lang="en-US" dirty="0"/>
          </a:p>
        </p:txBody>
      </p:sp>
      <p:pic>
        <p:nvPicPr>
          <p:cNvPr id="4" name="jazz.0000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898005" y="2868608"/>
            <a:ext cx="609600" cy="609600"/>
          </a:xfrm>
          <a:prstGeom prst="rect">
            <a:avLst/>
          </a:prstGeom>
        </p:spPr>
      </p:pic>
      <p:pic>
        <p:nvPicPr>
          <p:cNvPr id="5" name="rock.00007">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3837903" y="3756016"/>
            <a:ext cx="609600" cy="609600"/>
          </a:xfrm>
          <a:prstGeom prst="rect">
            <a:avLst/>
          </a:prstGeom>
        </p:spPr>
      </p:pic>
      <p:pic>
        <p:nvPicPr>
          <p:cNvPr id="6" name="classical.00007">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3837903" y="4643424"/>
            <a:ext cx="609600" cy="609600"/>
          </a:xfrm>
          <a:prstGeom prst="rect">
            <a:avLst/>
          </a:prstGeom>
        </p:spPr>
      </p:pic>
      <p:pic>
        <p:nvPicPr>
          <p:cNvPr id="7" name="blues.00007">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3898005" y="5530832"/>
            <a:ext cx="609600" cy="609600"/>
          </a:xfrm>
          <a:prstGeom prst="rect">
            <a:avLst/>
          </a:prstGeom>
        </p:spPr>
      </p:pic>
      <p:pic>
        <p:nvPicPr>
          <p:cNvPr id="8" name="Picture 7"/>
          <p:cNvPicPr>
            <a:picLocks noChangeAspect="1"/>
          </p:cNvPicPr>
          <p:nvPr/>
        </p:nvPicPr>
        <p:blipFill>
          <a:blip r:embed="rId11"/>
          <a:stretch>
            <a:fillRect/>
          </a:stretch>
        </p:blipFill>
        <p:spPr>
          <a:xfrm>
            <a:off x="10917826" y="0"/>
            <a:ext cx="1274174" cy="1487553"/>
          </a:xfrm>
          <a:prstGeom prst="rect">
            <a:avLst/>
          </a:prstGeom>
        </p:spPr>
      </p:pic>
    </p:spTree>
    <p:extLst>
      <p:ext uri="{BB962C8B-B14F-4D97-AF65-F5344CB8AC3E}">
        <p14:creationId xmlns:p14="http://schemas.microsoft.com/office/powerpoint/2010/main" val="38265956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23" fill="hold"/>
                                        <p:tgtEl>
                                          <p:spTgt spid="4"/>
                                        </p:tgtEl>
                                      </p:cBhvr>
                                    </p:cmd>
                                  </p:childTnLst>
                                </p:cTn>
                              </p:par>
                            </p:childTnLst>
                          </p:cTn>
                        </p:par>
                      </p:childTnLst>
                    </p:cTn>
                  </p:par>
                </p:childTnLst>
              </p:cTn>
              <p:nextCondLst>
                <p:cond evt="onClick" delay="0">
                  <p:tgtEl>
                    <p:spTgt spid="4"/>
                  </p:tgtEl>
                </p:cond>
              </p:nextCondLst>
            </p:seq>
            <p:audio>
              <p:cMediaNode vol="10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0023" fill="hold"/>
                                        <p:tgtEl>
                                          <p:spTgt spid="5"/>
                                        </p:tgtEl>
                                      </p:cBhvr>
                                    </p:cmd>
                                  </p:childTnLst>
                                </p:cTn>
                              </p:par>
                            </p:childTnLst>
                          </p:cTn>
                        </p:par>
                      </p:childTnLst>
                    </p:cTn>
                  </p:par>
                </p:childTnLst>
              </p:cTn>
              <p:nextCondLst>
                <p:cond evt="onClick" delay="0">
                  <p:tgtEl>
                    <p:spTgt spid="5"/>
                  </p:tgtEl>
                </p:cond>
              </p:nextCondLst>
            </p:seq>
            <p:audio>
              <p:cMediaNode vol="80000">
                <p:cTn id="13" fill="hold" display="0">
                  <p:stCondLst>
                    <p:cond delay="indefinite"/>
                  </p:stCondLst>
                  <p:endCondLst>
                    <p:cond evt="onStopAudio" delay="0">
                      <p:tgtEl>
                        <p:sldTgt/>
                      </p:tgtEl>
                    </p:cond>
                  </p:endCondLst>
                </p:cTn>
                <p:tgtEl>
                  <p:spTgt spid="5"/>
                </p:tgtEl>
              </p:cMediaNode>
            </p:audio>
            <p:seq concurrent="1" nextAc="seek">
              <p:cTn id="14" restart="whenNotActive" fill="hold" evtFilter="cancelBubble" nodeType="interactiveSeq">
                <p:stCondLst>
                  <p:cond evt="onClick" delay="0">
                    <p:tgtEl>
                      <p:spTgt spid="6"/>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0023" fill="hold"/>
                                        <p:tgtEl>
                                          <p:spTgt spid="6"/>
                                        </p:tgtEl>
                                      </p:cBhvr>
                                    </p:cmd>
                                  </p:childTnLst>
                                </p:cTn>
                              </p:par>
                            </p:childTnLst>
                          </p:cTn>
                        </p:par>
                      </p:childTnLst>
                    </p:cTn>
                  </p:par>
                </p:childTnLst>
              </p:cTn>
              <p:nextCondLst>
                <p:cond evt="onClick" delay="0">
                  <p:tgtEl>
                    <p:spTgt spid="6"/>
                  </p:tgtEl>
                </p:cond>
              </p:nextCondLst>
            </p:seq>
            <p:audio>
              <p:cMediaNode vol="80000">
                <p:cTn id="19" fill="hold" display="0">
                  <p:stCondLst>
                    <p:cond delay="indefinite"/>
                  </p:stCondLst>
                  <p:endCondLst>
                    <p:cond evt="onStopAudio" delay="0">
                      <p:tgtEl>
                        <p:sldTgt/>
                      </p:tgtEl>
                    </p:cond>
                  </p:endCondLst>
                </p:cTn>
                <p:tgtEl>
                  <p:spTgt spid="6"/>
                </p:tgtEl>
              </p:cMediaNode>
            </p:audio>
            <p:seq concurrent="1" nextAc="seek">
              <p:cTn id="20" restart="whenNotActive" fill="hold" evtFilter="cancelBubble" nodeType="interactiveSeq">
                <p:stCondLst>
                  <p:cond evt="onClick" delay="0">
                    <p:tgtEl>
                      <p:spTgt spid="7"/>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30023" fill="hold"/>
                                        <p:tgtEl>
                                          <p:spTgt spid="7"/>
                                        </p:tgtEl>
                                      </p:cBhvr>
                                    </p:cmd>
                                  </p:childTnLst>
                                </p:cTn>
                              </p:par>
                            </p:childTnLst>
                          </p:cTn>
                        </p:par>
                      </p:childTnLst>
                    </p:cTn>
                  </p:par>
                </p:childTnLst>
              </p:cTn>
              <p:nextCondLst>
                <p:cond evt="onClick" delay="0">
                  <p:tgtEl>
                    <p:spTgt spid="7"/>
                  </p:tgtEl>
                </p:cond>
              </p:nextCondLst>
            </p:seq>
            <p:audio>
              <p:cMediaNode vol="80000">
                <p:cTn id="25"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78794"/>
            <a:ext cx="9601200" cy="4888606"/>
          </a:xfrm>
        </p:spPr>
        <p:txBody>
          <a:bodyPr/>
          <a:lstStyle/>
          <a:p>
            <a:pPr marL="0" indent="0">
              <a:buNone/>
            </a:pPr>
            <a:r>
              <a:rPr lang="en-US" sz="2400" b="1" dirty="0" smtClean="0"/>
              <a:t>HIDDEN MARKOV MODEL (HMM)</a:t>
            </a:r>
          </a:p>
          <a:p>
            <a:r>
              <a:rPr lang="en-US" dirty="0"/>
              <a:t>A hidden Markov model (HMM) is a statistical Markov model in which the system being modeled is assumed to be a Markov process with unobserved (hidden) states. A HMM can be presented as the simplest dynamic Bayesian network</a:t>
            </a:r>
            <a:r>
              <a:rPr lang="en-US" dirty="0" smtClean="0"/>
              <a:t>.</a:t>
            </a:r>
          </a:p>
          <a:p>
            <a:r>
              <a:rPr lang="en-US" dirty="0"/>
              <a:t>In a hidden Markov model, the state is not directly visible, but output, dependent on the state, is visible. Each state has a </a:t>
            </a:r>
            <a:r>
              <a:rPr lang="en-US" dirty="0" smtClean="0"/>
              <a:t>probability </a:t>
            </a:r>
            <a:r>
              <a:rPr lang="en-US" dirty="0"/>
              <a:t>distribution over the possible output tokens. </a:t>
            </a:r>
            <a:endParaRPr lang="en-US" dirty="0" smtClean="0"/>
          </a:p>
          <a:p>
            <a:r>
              <a:rPr lang="en-US" dirty="0" smtClean="0"/>
              <a:t>The </a:t>
            </a:r>
            <a:r>
              <a:rPr lang="en-US" dirty="0"/>
              <a:t>sequence of tokens generated by an HMM gives some information about the sequence of states</a:t>
            </a:r>
            <a:r>
              <a:rPr lang="en-US" dirty="0" smtClean="0"/>
              <a:t>.</a:t>
            </a:r>
          </a:p>
          <a:p>
            <a:r>
              <a:rPr lang="en-US" dirty="0" smtClean="0"/>
              <a:t>The </a:t>
            </a:r>
            <a:r>
              <a:rPr lang="en-US" dirty="0"/>
              <a:t>adjective 'hidden' refers to the state sequence through which the model passes, not to the parameters of the model; the model is still referred to as a 'hidden' Markov model even if these parameters are known exactly.</a:t>
            </a:r>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45490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a:t>
            </a:r>
            <a:endParaRPr lang="en-US" dirty="0"/>
          </a:p>
        </p:txBody>
      </p:sp>
      <p:sp>
        <p:nvSpPr>
          <p:cNvPr id="3" name="Content Placeholder 2"/>
          <p:cNvSpPr>
            <a:spLocks noGrp="1"/>
          </p:cNvSpPr>
          <p:nvPr>
            <p:ph idx="1"/>
          </p:nvPr>
        </p:nvSpPr>
        <p:spPr/>
        <p:txBody>
          <a:bodyPr/>
          <a:lstStyle/>
          <a:p>
            <a:r>
              <a:rPr lang="en-US" dirty="0"/>
              <a:t>if the </a:t>
            </a:r>
            <a:r>
              <a:rPr lang="en-US" dirty="0" err="1"/>
              <a:t>n'th</a:t>
            </a:r>
            <a:r>
              <a:rPr lang="en-US" dirty="0"/>
              <a:t> observation in a chain of observations is </a:t>
            </a:r>
            <a:r>
              <a:rPr lang="en-US" dirty="0" smtClean="0"/>
              <a:t>influenced by </a:t>
            </a:r>
            <a:r>
              <a:rPr lang="en-US" dirty="0"/>
              <a:t>a corresponding latent (i.e. hidden) </a:t>
            </a:r>
            <a:r>
              <a:rPr lang="en-US" dirty="0" smtClean="0"/>
              <a:t>variable </a:t>
            </a:r>
            <a:r>
              <a:rPr lang="en-US" dirty="0" err="1" smtClean="0"/>
              <a:t>ie</a:t>
            </a:r>
            <a:r>
              <a:rPr lang="en-US" dirty="0"/>
              <a:t>.., If the latent variables are discrete and form a Markov chain, then </a:t>
            </a:r>
            <a:r>
              <a:rPr lang="en-US" dirty="0" smtClean="0"/>
              <a:t>it is </a:t>
            </a:r>
            <a:r>
              <a:rPr lang="en-US" dirty="0"/>
              <a:t>a hidden Markov model (HMM)</a:t>
            </a:r>
          </a:p>
        </p:txBody>
      </p:sp>
      <p:pic>
        <p:nvPicPr>
          <p:cNvPr id="4" name="Picture 3"/>
          <p:cNvPicPr>
            <a:picLocks noChangeAspect="1"/>
          </p:cNvPicPr>
          <p:nvPr/>
        </p:nvPicPr>
        <p:blipFill>
          <a:blip r:embed="rId2"/>
          <a:stretch>
            <a:fillRect/>
          </a:stretch>
        </p:blipFill>
        <p:spPr>
          <a:xfrm>
            <a:off x="3125206" y="3387478"/>
            <a:ext cx="5524032" cy="1841344"/>
          </a:xfrm>
          <a:prstGeom prst="rect">
            <a:avLst/>
          </a:prstGeom>
        </p:spPr>
      </p:pic>
      <p:pic>
        <p:nvPicPr>
          <p:cNvPr id="5" name="Picture 4"/>
          <p:cNvPicPr>
            <a:picLocks noChangeAspect="1"/>
          </p:cNvPicPr>
          <p:nvPr/>
        </p:nvPicPr>
        <p:blipFill>
          <a:blip r:embed="rId3"/>
          <a:stretch>
            <a:fillRect/>
          </a:stretch>
        </p:blipFill>
        <p:spPr>
          <a:xfrm>
            <a:off x="10917826" y="0"/>
            <a:ext cx="1274174" cy="1487553"/>
          </a:xfrm>
          <a:prstGeom prst="rect">
            <a:avLst/>
          </a:prstGeom>
        </p:spPr>
      </p:pic>
    </p:spTree>
    <p:extLst>
      <p:ext uri="{BB962C8B-B14F-4D97-AF65-F5344CB8AC3E}">
        <p14:creationId xmlns:p14="http://schemas.microsoft.com/office/powerpoint/2010/main" val="3887825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Music can be classified into genres based on the style it follows</a:t>
            </a:r>
          </a:p>
          <a:p>
            <a:r>
              <a:rPr lang="en-US" dirty="0"/>
              <a:t>The classification of music is an important part as a person’s taste in music is limited to a few genres, personalized to them</a:t>
            </a:r>
          </a:p>
          <a:p>
            <a:r>
              <a:rPr lang="en-US" dirty="0"/>
              <a:t>Due to the boom in information, huge amount of music data can be found without proper description or classification</a:t>
            </a:r>
          </a:p>
          <a:p>
            <a:r>
              <a:rPr lang="en-US" dirty="0"/>
              <a:t>This project aims at categorizing music samples into four genres – jazz, blues, rock, classic</a:t>
            </a:r>
          </a:p>
          <a:p>
            <a:endParaRPr lang="en-US" dirty="0"/>
          </a:p>
        </p:txBody>
      </p:sp>
      <p:pic>
        <p:nvPicPr>
          <p:cNvPr id="4" name="Picture 3"/>
          <p:cNvPicPr>
            <a:picLocks noChangeAspect="1"/>
          </p:cNvPicPr>
          <p:nvPr/>
        </p:nvPicPr>
        <p:blipFill>
          <a:blip r:embed="rId2"/>
          <a:stretch>
            <a:fillRect/>
          </a:stretch>
        </p:blipFill>
        <p:spPr>
          <a:xfrm>
            <a:off x="10917826" y="0"/>
            <a:ext cx="1274174" cy="1487553"/>
          </a:xfrm>
          <a:prstGeom prst="rect">
            <a:avLst/>
          </a:prstGeom>
        </p:spPr>
      </p:pic>
    </p:spTree>
    <p:extLst>
      <p:ext uri="{BB962C8B-B14F-4D97-AF65-F5344CB8AC3E}">
        <p14:creationId xmlns:p14="http://schemas.microsoft.com/office/powerpoint/2010/main" val="2839946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228</TotalTime>
  <Words>1333</Words>
  <Application>Microsoft Office PowerPoint</Application>
  <PresentationFormat>Widescreen</PresentationFormat>
  <Paragraphs>140</Paragraphs>
  <Slides>22</Slides>
  <Notes>0</Notes>
  <HiddenSlides>0</HiddenSlides>
  <MMClips>4</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Franklin Gothic Book</vt:lpstr>
      <vt:lpstr>Crop</vt:lpstr>
      <vt:lpstr>Music genre detection</vt:lpstr>
      <vt:lpstr>Literature Survey </vt:lpstr>
      <vt:lpstr>PowerPoint Presentation</vt:lpstr>
      <vt:lpstr>PowerPoint Presentation</vt:lpstr>
      <vt:lpstr>PowerPoint Presentation</vt:lpstr>
      <vt:lpstr>Collection of dataset</vt:lpstr>
      <vt:lpstr>PowerPoint Presentation</vt:lpstr>
      <vt:lpstr>HMM</vt:lpstr>
      <vt:lpstr>PROBLEM STATEMENT</vt:lpstr>
      <vt:lpstr>Steps involved</vt:lpstr>
      <vt:lpstr>Collection of dataset</vt:lpstr>
      <vt:lpstr>DESIGN</vt:lpstr>
      <vt:lpstr>IMPLEMENTATION</vt:lpstr>
      <vt:lpstr>PowerPoint Presentation</vt:lpstr>
      <vt:lpstr>TESTING AND SCREEN SHOTS</vt:lpstr>
      <vt:lpstr>RESULTS AND DISCUSSION</vt:lpstr>
      <vt:lpstr>CONCLUSION</vt:lpstr>
      <vt:lpstr>FUTURE WORK</vt:lpstr>
      <vt:lpstr>REFERENCES</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detection</dc:title>
  <dc:creator>MegK</dc:creator>
  <cp:lastModifiedBy>MegK</cp:lastModifiedBy>
  <cp:revision>19</cp:revision>
  <dcterms:created xsi:type="dcterms:W3CDTF">2015-11-15T11:22:08Z</dcterms:created>
  <dcterms:modified xsi:type="dcterms:W3CDTF">2015-11-17T06:28:44Z</dcterms:modified>
</cp:coreProperties>
</file>