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6" r:id="rId5"/>
    <p:sldId id="260" r:id="rId6"/>
    <p:sldId id="294" r:id="rId7"/>
    <p:sldId id="290" r:id="rId8"/>
    <p:sldId id="266" r:id="rId9"/>
    <p:sldId id="292" r:id="rId10"/>
    <p:sldId id="267" r:id="rId11"/>
    <p:sldId id="296" r:id="rId12"/>
    <p:sldId id="268" r:id="rId13"/>
    <p:sldId id="269" r:id="rId14"/>
    <p:sldId id="271" r:id="rId15"/>
    <p:sldId id="272" r:id="rId16"/>
    <p:sldId id="291" r:id="rId17"/>
    <p:sldId id="295" r:id="rId18"/>
    <p:sldId id="274" r:id="rId19"/>
    <p:sldId id="275" r:id="rId20"/>
    <p:sldId id="276" r:id="rId21"/>
    <p:sldId id="277" r:id="rId22"/>
    <p:sldId id="278" r:id="rId23"/>
    <p:sldId id="279" r:id="rId24"/>
    <p:sldId id="280" r:id="rId25"/>
    <p:sldId id="303" r:id="rId26"/>
    <p:sldId id="281" r:id="rId27"/>
    <p:sldId id="304" r:id="rId28"/>
    <p:sldId id="282" r:id="rId29"/>
    <p:sldId id="283" r:id="rId30"/>
    <p:sldId id="302" r:id="rId31"/>
    <p:sldId id="297" r:id="rId32"/>
    <p:sldId id="298" r:id="rId33"/>
    <p:sldId id="29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orient="horz" pos="744">
          <p15:clr>
            <a:srgbClr val="A4A3A4"/>
          </p15:clr>
        </p15:guide>
        <p15:guide id="3" orient="horz" pos="4192">
          <p15:clr>
            <a:srgbClr val="A4A3A4"/>
          </p15:clr>
        </p15:guide>
        <p15:guide id="4" orient="horz" pos="650">
          <p15:clr>
            <a:srgbClr val="A4A3A4"/>
          </p15:clr>
        </p15:guide>
        <p15:guide id="5" orient="horz">
          <p15:clr>
            <a:srgbClr val="A4A3A4"/>
          </p15:clr>
        </p15:guide>
        <p15:guide id="6" pos="2880">
          <p15:clr>
            <a:srgbClr val="A4A3A4"/>
          </p15:clr>
        </p15:guide>
        <p15:guide id="7" pos="256">
          <p15:clr>
            <a:srgbClr val="A4A3A4"/>
          </p15:clr>
        </p15:guide>
        <p15:guide id="8" pos="55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DD37"/>
    <a:srgbClr val="FF99FF"/>
    <a:srgbClr val="ABE9FF"/>
    <a:srgbClr val="00A1E4"/>
    <a:srgbClr val="D0D4E8"/>
    <a:srgbClr val="E6E8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10" autoAdjust="0"/>
  </p:normalViewPr>
  <p:slideViewPr>
    <p:cSldViewPr snapToGrid="0">
      <p:cViewPr varScale="1">
        <p:scale>
          <a:sx n="64" d="100"/>
          <a:sy n="64" d="100"/>
        </p:scale>
        <p:origin x="1340" y="40"/>
      </p:cViewPr>
      <p:guideLst>
        <p:guide orient="horz" pos="2174"/>
        <p:guide orient="horz" pos="744"/>
        <p:guide orient="horz" pos="4192"/>
        <p:guide orient="horz" pos="650"/>
        <p:guide orient="horz"/>
        <p:guide pos="2880"/>
        <p:guide pos="256"/>
        <p:guide pos="5520"/>
      </p:guideLst>
    </p:cSldViewPr>
  </p:slideViewPr>
  <p:notesTextViewPr>
    <p:cViewPr>
      <p:scale>
        <a:sx n="1" d="1"/>
        <a:sy n="1" d="1"/>
      </p:scale>
      <p:origin x="0" y="0"/>
    </p:cViewPr>
  </p:notesTextViewPr>
  <p:notesViewPr>
    <p:cSldViewPr snapToGrid="0">
      <p:cViewPr varScale="1">
        <p:scale>
          <a:sx n="68" d="100"/>
          <a:sy n="68" d="100"/>
        </p:scale>
        <p:origin x="-32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2.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5/23/2018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5/23/2018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2C0AA9-5F18-48B3-BC22-AF761F352F78}" type="slidenum">
              <a:rPr lang="en-US" smtClean="0"/>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1659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802C0AA9-5F18-48B3-BC22-AF761F352F78}" type="slidenum">
              <a:rPr lang="en-US" smtClean="0"/>
              <a:t>4</a:t>
            </a:fld>
            <a:endParaRPr lang="en-US"/>
          </a:p>
        </p:txBody>
      </p:sp>
    </p:spTree>
    <p:extLst>
      <p:ext uri="{BB962C8B-B14F-4D97-AF65-F5344CB8AC3E}">
        <p14:creationId xmlns:p14="http://schemas.microsoft.com/office/powerpoint/2010/main" val="185563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802C0AA9-5F18-48B3-BC22-AF761F352F78}" type="slidenum">
              <a:rPr lang="en-US" smtClean="0"/>
              <a:t>21</a:t>
            </a:fld>
            <a:endParaRPr lang="en-US"/>
          </a:p>
        </p:txBody>
      </p:sp>
    </p:spTree>
    <p:extLst>
      <p:ext uri="{BB962C8B-B14F-4D97-AF65-F5344CB8AC3E}">
        <p14:creationId xmlns:p14="http://schemas.microsoft.com/office/powerpoint/2010/main" val="2346154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9C86539-1AC6-4BE5-9D37-1C6640CF841A}" type="datetime1">
              <a:rPr lang="en-US" smtClean="0"/>
              <a:t>5/23/2018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IGATE Sensitive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EBAD8E3-E7C0-4658-B942-3B72F4A57DD0}" type="datetime1">
              <a:rPr lang="en-US" smtClean="0"/>
              <a:t>5/23/2018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1446211-94F5-4270-9748-7526F2067428}" type="datetime1">
              <a:rPr lang="en-US" smtClean="0"/>
              <a:t>5/23/2018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buFont typeface="Wingdings" panose="05000000000000000000" pitchFamily="2" charset="2"/>
              <a:buChar char="Ø"/>
              <a:defRPr/>
            </a:lvl1pPr>
            <a:lvl3pPr marL="1143000" indent="-228600">
              <a:buFont typeface="Wingdings" panose="05000000000000000000" pitchFamily="2" charset="2"/>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92AEBDE-B25C-4615-8CE4-97D19449A9AD}" type="datetime1">
              <a:rPr lang="en-US" smtClean="0"/>
              <a:t>5/23/2018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1780095"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3D49ABD-584C-4D0A-9FC3-9AEE3E1DAD4C}" type="datetime1">
              <a:rPr lang="en-US" smtClean="0"/>
              <a:t>5/23/2018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1714107"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F1E5D3B-078E-4469-90AB-A7D33E192D49}" type="datetime1">
              <a:rPr lang="en-US" smtClean="0"/>
              <a:t>5/23/2018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E8E44A6-F00D-491B-95CD-EF05AF4B09FC}" type="datetime1">
              <a:rPr lang="en-US" smtClean="0"/>
              <a:t>5/23/2018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A0BE993-6AF4-46F8-9BF4-89173068511F}" type="datetime1">
              <a:rPr lang="en-US" smtClean="0"/>
              <a:t>5/23/2018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1591559"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957F1FD-9D70-4A4A-A330-7FD2B18B83FA}" type="datetime1">
              <a:rPr lang="en-US" smtClean="0"/>
              <a:t>5/23/2018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1714107"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D1C0D18-BC9A-4CDA-9C1E-3F24E664C9D5}" type="datetime1">
              <a:rPr lang="en-US" smtClean="0"/>
              <a:t>5/23/2018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4CF1125-7B1D-435B-B926-6DAA2548E90E}" type="datetime1">
              <a:rPr lang="en-US" smtClean="0"/>
              <a:t>5/23/2018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Freeform 4"/>
          <p:cNvSpPr>
            <a:spLocks/>
          </p:cNvSpPr>
          <p:nvPr userDrawn="1">
            <p:custDataLst>
              <p:tags r:id="rId13"/>
            </p:custDataLst>
          </p:nvPr>
        </p:nvSpPr>
        <p:spPr bwMode="auto">
          <a:xfrm>
            <a:off x="3" y="510812"/>
            <a:ext cx="9143998"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pic>
        <p:nvPicPr>
          <p:cNvPr id="16" name="Picture 103" descr="C:\Users\UserSim\Desktop\Capgemini\Capgemini_logo_cmyk.png"/>
          <p:cNvPicPr>
            <a:picLocks noChangeAspect="1" noChangeArrowheads="1"/>
          </p:cNvPicPr>
          <p:nvPr userDrawn="1">
            <p:custDataLst>
              <p:tags r:id="rId14"/>
            </p:custDataLst>
          </p:nvPr>
        </p:nvPicPr>
        <p:blipFill>
          <a:blip r:embed="rId16" cstate="email"/>
          <a:srcRect/>
          <a:stretch>
            <a:fillRect/>
          </a:stretch>
        </p:blipFill>
        <p:spPr bwMode="auto">
          <a:xfrm>
            <a:off x="468630" y="6435205"/>
            <a:ext cx="1360170" cy="320040"/>
          </a:xfrm>
          <a:prstGeom prst="rect">
            <a:avLst/>
          </a:prstGeom>
          <a:noFill/>
        </p:spPr>
      </p:pic>
      <p:cxnSp>
        <p:nvCxnSpPr>
          <p:cNvPr id="18" name="Straight Connector 17"/>
          <p:cNvCxnSpPr/>
          <p:nvPr userDrawn="1">
            <p:custDataLst>
              <p:tags r:id="rId15"/>
            </p:custDataLst>
          </p:nvPr>
        </p:nvCxnSpPr>
        <p:spPr>
          <a:xfrm flipH="1">
            <a:off x="1" y="6330430"/>
            <a:ext cx="9143999" cy="0"/>
          </a:xfrm>
          <a:prstGeom prst="line">
            <a:avLst/>
          </a:prstGeom>
          <a:ln w="9525"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9" name="Rectangle 20"/>
          <p:cNvSpPr txBox="1">
            <a:spLocks noChangeArrowheads="1"/>
          </p:cNvSpPr>
          <p:nvPr userDrawn="1"/>
        </p:nvSpPr>
        <p:spPr>
          <a:xfrm>
            <a:off x="3225414" y="6493566"/>
            <a:ext cx="1219200" cy="228600"/>
          </a:xfrm>
          <a:prstGeom prst="rect">
            <a:avLst/>
          </a:prstGeom>
          <a:noFill/>
        </p:spPr>
        <p:txBody>
          <a:bodyPr/>
          <a:lstStyle/>
          <a:p>
            <a:pPr>
              <a:defRPr/>
            </a:pPr>
            <a:fld id="{634B1AA2-1421-4123-B46B-C773544C4A12}" type="datetime4">
              <a:rPr lang="en-US" sz="800">
                <a:solidFill>
                  <a:prstClr val="white">
                    <a:lumMod val="50000"/>
                  </a:prstClr>
                </a:solidFill>
                <a:latin typeface="Candara" panose="020E0502030303020204" pitchFamily="34" charset="0"/>
              </a:rPr>
              <a:pPr>
                <a:defRPr/>
              </a:pPr>
              <a:t>May 23, 2018</a:t>
            </a:fld>
            <a:endParaRPr lang="en-US" sz="800" dirty="0">
              <a:solidFill>
                <a:prstClr val="white">
                  <a:lumMod val="50000"/>
                </a:prstClr>
              </a:solidFill>
              <a:latin typeface="Candara" panose="020E0502030303020204" pitchFamily="34" charset="0"/>
            </a:endParaRPr>
          </a:p>
        </p:txBody>
      </p:sp>
      <p:sp>
        <p:nvSpPr>
          <p:cNvPr id="20" name="Text Box 9"/>
          <p:cNvSpPr txBox="1">
            <a:spLocks noChangeArrowheads="1"/>
          </p:cNvSpPr>
          <p:nvPr userDrawn="1"/>
        </p:nvSpPr>
        <p:spPr bwMode="auto">
          <a:xfrm>
            <a:off x="4115231" y="6493566"/>
            <a:ext cx="1431802" cy="215444"/>
          </a:xfrm>
          <a:prstGeom prst="rect">
            <a:avLst/>
          </a:prstGeom>
          <a:noFill/>
          <a:ln w="9525">
            <a:noFill/>
            <a:miter lim="800000"/>
            <a:headEnd/>
            <a:tailEnd/>
          </a:ln>
        </p:spPr>
        <p:txBody>
          <a:bodyPr wrap="none">
            <a:spAutoFit/>
          </a:bodyPr>
          <a:lstStyle/>
          <a:p>
            <a:pPr>
              <a:defRPr/>
            </a:pPr>
            <a:r>
              <a:rPr lang="en-US" altLang="ja-JP" sz="800" dirty="0">
                <a:solidFill>
                  <a:prstClr val="white">
                    <a:lumMod val="50000"/>
                  </a:prstClr>
                </a:solidFill>
                <a:latin typeface="Candara" panose="020E0502030303020204" pitchFamily="34" charset="0"/>
              </a:rPr>
              <a:t>Proprietary and Confidential </a:t>
            </a:r>
          </a:p>
        </p:txBody>
      </p:sp>
      <p:sp>
        <p:nvSpPr>
          <p:cNvPr id="21" name="Text Box 5"/>
          <p:cNvSpPr txBox="1">
            <a:spLocks noChangeArrowheads="1"/>
          </p:cNvSpPr>
          <p:nvPr userDrawn="1"/>
        </p:nvSpPr>
        <p:spPr bwMode="gray">
          <a:xfrm>
            <a:off x="5719819" y="6543081"/>
            <a:ext cx="198772" cy="123111"/>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rgbClr val="1F497D"/>
                </a:solidFill>
                <a:latin typeface="Candara" panose="020E0502030303020204" pitchFamily="34" charset="0"/>
                <a:ea typeface="ＭＳ Ｐゴシック"/>
                <a:cs typeface="Arial" pitchFamily="34" charset="0"/>
              </a:rPr>
              <a:t>- </a:t>
            </a:r>
            <a:fld id="{F47D9766-21FB-48EB-955B-1DFC7B4C9F61}" type="slidenum">
              <a:rPr lang="en-US" sz="800">
                <a:solidFill>
                  <a:prstClr val="white">
                    <a:lumMod val="50000"/>
                  </a:prstClr>
                </a:solidFill>
                <a:latin typeface="Candara" panose="020E0502030303020204" pitchFamily="34" charset="0"/>
              </a:rPr>
              <a:pPr algn="ctr" eaLnBrk="0" hangingPunct="0">
                <a:buClr>
                  <a:srgbClr val="000000"/>
                </a:buClr>
                <a:buSzPct val="65000"/>
                <a:buFont typeface="Wingdings" pitchFamily="2" charset="2"/>
                <a:buNone/>
                <a:defRPr/>
              </a:pPr>
              <a:t>‹#›</a:t>
            </a:fld>
            <a:r>
              <a:rPr lang="en-US" sz="800" dirty="0">
                <a:solidFill>
                  <a:prstClr val="white">
                    <a:lumMod val="50000"/>
                  </a:prstClr>
                </a:solidFill>
                <a:latin typeface="Candara" panose="020E0502030303020204" pitchFamily="34" charset="0"/>
              </a:rPr>
              <a:t> </a:t>
            </a:r>
            <a:r>
              <a:rPr lang="en-US" sz="800" dirty="0">
                <a:solidFill>
                  <a:srgbClr val="1F497D"/>
                </a:solidFill>
                <a:latin typeface="Candara" panose="020E0502030303020204" pitchFamily="34" charset="0"/>
                <a:ea typeface="ＭＳ Ｐゴシック"/>
                <a:cs typeface="Arial" pitchFamily="34" charset="0"/>
              </a:rPr>
              <a:t>-</a:t>
            </a:r>
          </a:p>
        </p:txBody>
      </p:sp>
      <p:cxnSp>
        <p:nvCxnSpPr>
          <p:cNvPr id="22" name="Straight Connector 21"/>
          <p:cNvCxnSpPr/>
          <p:nvPr userDrawn="1"/>
        </p:nvCxnSpPr>
        <p:spPr>
          <a:xfrm>
            <a:off x="4104141" y="6479068"/>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566207" y="6479068"/>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techadvisory.org/2010/12/convert-multiple-file-formats-for-free-online/" TargetMode="External"/><Relationship Id="rId13" Type="http://schemas.openxmlformats.org/officeDocument/2006/relationships/image" Target="../media/image37.png"/><Relationship Id="rId3" Type="http://schemas.openxmlformats.org/officeDocument/2006/relationships/image" Target="../media/image28.png"/><Relationship Id="rId7" Type="http://schemas.openxmlformats.org/officeDocument/2006/relationships/image" Target="../media/image34.png"/><Relationship Id="rId12" Type="http://schemas.openxmlformats.org/officeDocument/2006/relationships/hyperlink" Target="https://www.google.co.in/url?sa=i&amp;rct=j&amp;q=&amp;esrc=s&amp;source=images&amp;cd=&amp;cad=rja&amp;uact=8&amp;ved=0ahUKEwj2_evBmvnJAhWGbY4KHYtVCAkQjRwIBw&amp;url=https://github.com/FortAwesome/Font-Awesome/issues/4129&amp;bvm=bv.110151844,d.c2E&amp;psig=AFQjCNE1PjzH1E8lhauQuUSou3Cou_NSYA&amp;ust=1451208270993275" TargetMode="External"/><Relationship Id="rId17" Type="http://schemas.openxmlformats.org/officeDocument/2006/relationships/image" Target="../media/image39.png"/><Relationship Id="rId2" Type="http://schemas.openxmlformats.org/officeDocument/2006/relationships/image" Target="../media/image31.png"/><Relationship Id="rId16" Type="http://schemas.openxmlformats.org/officeDocument/2006/relationships/hyperlink" Target="http://www.google.co.in/url?sa=i&amp;rct=j&amp;q=&amp;esrc=s&amp;source=images&amp;cd=&amp;cad=rja&amp;uact=8&amp;ved=0ahUKEwi15dfinvnJAhWUSI4KHau2AlYQjRwIBw&amp;url=http://www.clker.com/clipart-rename-folder.html&amp;bvm=bv.110151844,d.c2E&amp;psig=AFQjCNHf9dpT8ziJLRvo8n7p8Q2oBfUG7Q&amp;ust=1451209472312267" TargetMode="Externa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36.png"/><Relationship Id="rId5" Type="http://schemas.openxmlformats.org/officeDocument/2006/relationships/image" Target="../media/image33.png"/><Relationship Id="rId15" Type="http://schemas.openxmlformats.org/officeDocument/2006/relationships/image" Target="../media/image38.png"/><Relationship Id="rId10" Type="http://schemas.openxmlformats.org/officeDocument/2006/relationships/hyperlink" Target="http://www.google.co.in/url?sa=i&amp;rct=j&amp;q=&amp;esrc=s&amp;source=images&amp;cd=&amp;cad=rja&amp;uact=8&amp;ved=0ahUKEwidw5KomvnJAhVCBo4KHcxIANoQjRwIBw&amp;url=http://dryicons.com/icon/coquette-icons-set/page-process/&amp;bvm=bv.110151844,d.c2E&amp;psig=AFQjCNE1PjzH1E8lhauQuUSou3Cou_NSYA&amp;ust=1451208270993275" TargetMode="External"/><Relationship Id="rId4" Type="http://schemas.openxmlformats.org/officeDocument/2006/relationships/image" Target="../media/image32.png"/><Relationship Id="rId9" Type="http://schemas.openxmlformats.org/officeDocument/2006/relationships/image" Target="../media/image35.jpeg"/><Relationship Id="rId14" Type="http://schemas.openxmlformats.org/officeDocument/2006/relationships/hyperlink" Target="http://www.google.co.in/url?sa=i&amp;rct=j&amp;q=&amp;esrc=s&amp;source=images&amp;cd=&amp;cad=rja&amp;uact=8&amp;ved=0ahUKEwjM-dD0nfnJAhVYj44KHXopBBMQjRwIBw&amp;url=http://www.softicons.com/system-icons/human-o2-icons-by-oliver-scholtz/actions-gtk-dnd-multiple-icon&amp;bvm=bv.110151844,d.c2E&amp;psig=AFQjCNEngXEJ2RJbvnyXGgihP6LbDCflZA&amp;ust=1451209175218652"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47.jpeg"/><Relationship Id="rId7" Type="http://schemas.openxmlformats.org/officeDocument/2006/relationships/image" Target="../media/image49.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3.png"/><Relationship Id="rId4" Type="http://schemas.openxmlformats.org/officeDocument/2006/relationships/image" Target="../media/image48.jpeg"/></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6.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47.jpeg"/><Relationship Id="rId7" Type="http://schemas.openxmlformats.org/officeDocument/2006/relationships/image" Target="../media/image11.gif"/><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13.png"/><Relationship Id="rId4" Type="http://schemas.openxmlformats.org/officeDocument/2006/relationships/image" Target="../media/image48.jpeg"/></Relationships>
</file>

<file path=ppt/slides/_rels/slide1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7.jpeg"/><Relationship Id="rId7" Type="http://schemas.openxmlformats.org/officeDocument/2006/relationships/image" Target="../media/image11.gif"/><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13.png"/><Relationship Id="rId4" Type="http://schemas.openxmlformats.org/officeDocument/2006/relationships/image" Target="../media/image48.jpeg"/></Relationships>
</file>

<file path=ppt/slides/_rels/slide2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47.jpeg"/><Relationship Id="rId7" Type="http://schemas.openxmlformats.org/officeDocument/2006/relationships/image" Target="../media/image11.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13.png"/><Relationship Id="rId4" Type="http://schemas.openxmlformats.org/officeDocument/2006/relationships/image" Target="../media/image48.jpeg"/><Relationship Id="rId9" Type="http://schemas.openxmlformats.org/officeDocument/2006/relationships/image" Target="../media/image55.png"/></Relationships>
</file>

<file path=ppt/slides/_rels/slide22.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8.emf"/><Relationship Id="rId5" Type="http://schemas.openxmlformats.org/officeDocument/2006/relationships/oleObject" Target="../embeddings/oleObject3.bin"/><Relationship Id="rId4" Type="http://schemas.openxmlformats.org/officeDocument/2006/relationships/image" Target="../media/image57.emf"/><Relationship Id="rId9" Type="http://schemas.openxmlformats.org/officeDocument/2006/relationships/image" Target="../media/image53.png"/></Relationships>
</file>

<file path=ppt/slides/_rels/slide23.xml.rels><?xml version="1.0" encoding="UTF-8" standalone="yes"?>
<Relationships xmlns="http://schemas.openxmlformats.org/package/2006/relationships"><Relationship Id="rId8" Type="http://schemas.openxmlformats.org/officeDocument/2006/relationships/image" Target="../media/image64.jpeg"/><Relationship Id="rId3" Type="http://schemas.openxmlformats.org/officeDocument/2006/relationships/image" Target="../media/image61.png"/><Relationship Id="rId7"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11.gif"/><Relationship Id="rId4" Type="http://schemas.openxmlformats.org/officeDocument/2006/relationships/image" Target="../media/image62.png"/><Relationship Id="rId9" Type="http://schemas.openxmlformats.org/officeDocument/2006/relationships/image" Target="../media/image65.jpeg"/></Relationships>
</file>

<file path=ppt/slides/_rels/slide24.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7.emf"/><Relationship Id="rId5" Type="http://schemas.openxmlformats.org/officeDocument/2006/relationships/oleObject" Target="../embeddings/oleObject6.bin"/><Relationship Id="rId4" Type="http://schemas.openxmlformats.org/officeDocument/2006/relationships/image" Target="../media/image66.emf"/><Relationship Id="rId9"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5.png"/><Relationship Id="rId3" Type="http://schemas.openxmlformats.org/officeDocument/2006/relationships/hyperlink" Target="https://www.google.co.in/url?sa=i&amp;rct=j&amp;q=&amp;esrc=s&amp;source=images&amp;cd=&amp;cad=rja&amp;uact=8&amp;ved=0ahUKEwiGtpbBhvrJAhWOBo4KHWKxCVwQjRwIBw&amp;url=https://www.carolinabarcode.com/run-my-store-a-36.html&amp;psig=AFQjCNGz7fGHB4kQEl7Cfo51p6iyx6yaNA&amp;ust=1451237261934883" TargetMode="External"/><Relationship Id="rId7" Type="http://schemas.openxmlformats.org/officeDocument/2006/relationships/hyperlink" Target="http://www.google.co.in/url?sa=i&amp;rct=j&amp;q=&amp;esrc=s&amp;source=images&amp;cd=&amp;cad=rja&amp;uact=8&amp;ved=0ahUKEwiwic-SifrJAhXYW44KHZQkCRoQjRwIBw&amp;url=http://gaming-scope.com/about/&amp;psig=AFQjCNFR6kxCbmN9LfFEDNW4KBGFYfWePQ&amp;ust=1451238028863908" TargetMode="External"/><Relationship Id="rId12" Type="http://schemas.openxmlformats.org/officeDocument/2006/relationships/image" Target="../media/image16.png"/><Relationship Id="rId17" Type="http://schemas.openxmlformats.org/officeDocument/2006/relationships/image" Target="../media/image20.png"/><Relationship Id="rId2" Type="http://schemas.openxmlformats.org/officeDocument/2006/relationships/notesSlide" Target="../notesSlides/notesSlide2.xml"/><Relationship Id="rId16" Type="http://schemas.openxmlformats.org/officeDocument/2006/relationships/hyperlink" Target="http://www.google.co.in/url?sa=i&amp;rct=j&amp;q=&amp;esrc=s&amp;source=images&amp;cd=&amp;cad=rja&amp;uact=8&amp;ved=0ahUKEwiw7ovusaHKAhXDSY4KHXlIBS0QjRwIBw&amp;url=http://www.naperwebdesign.com/ecommerce/chicago-pci-hosting.html&amp;psig=AFQjCNGvo3QbjnCsXrx2xI4mnFTnClB0gA&amp;ust=1452588988426044" TargetMode="External"/><Relationship Id="rId1" Type="http://schemas.openxmlformats.org/officeDocument/2006/relationships/slideLayout" Target="../slideLayouts/slideLayout2.xml"/><Relationship Id="rId6" Type="http://schemas.openxmlformats.org/officeDocument/2006/relationships/image" Target="../media/image11.gif"/><Relationship Id="rId11" Type="http://schemas.openxmlformats.org/officeDocument/2006/relationships/image" Target="../media/image15.png"/><Relationship Id="rId5" Type="http://schemas.openxmlformats.org/officeDocument/2006/relationships/image" Target="../media/image10.png"/><Relationship Id="rId15" Type="http://schemas.openxmlformats.org/officeDocument/2006/relationships/image" Target="../media/image19.png"/><Relationship Id="rId10" Type="http://schemas.openxmlformats.org/officeDocument/2006/relationships/image" Target="../media/image14.jpeg"/><Relationship Id="rId19" Type="http://schemas.openxmlformats.org/officeDocument/2006/relationships/image" Target="../media/image7.png"/><Relationship Id="rId4" Type="http://schemas.openxmlformats.org/officeDocument/2006/relationships/image" Target="../media/image9.jpeg"/><Relationship Id="rId9" Type="http://schemas.openxmlformats.org/officeDocument/2006/relationships/image" Target="../media/image13.pn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www.google.co.in/url?sa=i&amp;rct=j&amp;q=&amp;esrc=s&amp;source=images&amp;cd=&amp;cad=rja&amp;uact=8&amp;ved=0ahUKEwiwic-SifrJAhXYW44KHZQkCRoQjRwIBw&amp;url=http://gaming-scope.com/about/&amp;psig=AFQjCNFR6kxCbmN9LfFEDNW4KBGFYfWePQ&amp;ust=1451238028863908" TargetMode="External"/><Relationship Id="rId4" Type="http://schemas.openxmlformats.org/officeDocument/2006/relationships/image" Target="../media/image26.jpe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hyperlink" Target="http://www.techadvisory.org/2010/12/convert-multiple-file-formats-for-free-online/" TargetMode="External"/><Relationship Id="rId13" Type="http://schemas.openxmlformats.org/officeDocument/2006/relationships/image" Target="../media/image37.png"/><Relationship Id="rId3" Type="http://schemas.openxmlformats.org/officeDocument/2006/relationships/image" Target="../media/image28.png"/><Relationship Id="rId7" Type="http://schemas.openxmlformats.org/officeDocument/2006/relationships/image" Target="../media/image34.png"/><Relationship Id="rId12" Type="http://schemas.openxmlformats.org/officeDocument/2006/relationships/hyperlink" Target="https://www.google.co.in/url?sa=i&amp;rct=j&amp;q=&amp;esrc=s&amp;source=images&amp;cd=&amp;cad=rja&amp;uact=8&amp;ved=0ahUKEwj2_evBmvnJAhWGbY4KHYtVCAkQjRwIBw&amp;url=https://github.com/FortAwesome/Font-Awesome/issues/4129&amp;bvm=bv.110151844,d.c2E&amp;psig=AFQjCNE1PjzH1E8lhauQuUSou3Cou_NSYA&amp;ust=1451208270993275" TargetMode="External"/><Relationship Id="rId17" Type="http://schemas.openxmlformats.org/officeDocument/2006/relationships/image" Target="../media/image39.png"/><Relationship Id="rId2" Type="http://schemas.openxmlformats.org/officeDocument/2006/relationships/image" Target="../media/image31.png"/><Relationship Id="rId16" Type="http://schemas.openxmlformats.org/officeDocument/2006/relationships/hyperlink" Target="http://www.google.co.in/url?sa=i&amp;rct=j&amp;q=&amp;esrc=s&amp;source=images&amp;cd=&amp;cad=rja&amp;uact=8&amp;ved=0ahUKEwi15dfinvnJAhWUSI4KHau2AlYQjRwIBw&amp;url=http://www.clker.com/clipart-rename-folder.html&amp;bvm=bv.110151844,d.c2E&amp;psig=AFQjCNHf9dpT8ziJLRvo8n7p8Q2oBfUG7Q&amp;ust=1451209472312267" TargetMode="Externa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36.png"/><Relationship Id="rId5" Type="http://schemas.openxmlformats.org/officeDocument/2006/relationships/image" Target="../media/image33.png"/><Relationship Id="rId15" Type="http://schemas.openxmlformats.org/officeDocument/2006/relationships/image" Target="../media/image38.png"/><Relationship Id="rId10" Type="http://schemas.openxmlformats.org/officeDocument/2006/relationships/hyperlink" Target="http://www.google.co.in/url?sa=i&amp;rct=j&amp;q=&amp;esrc=s&amp;source=images&amp;cd=&amp;cad=rja&amp;uact=8&amp;ved=0ahUKEwidw5KomvnJAhVCBo4KHcxIANoQjRwIBw&amp;url=http://dryicons.com/icon/coquette-icons-set/page-process/&amp;bvm=bv.110151844,d.c2E&amp;psig=AFQjCNE1PjzH1E8lhauQuUSou3Cou_NSYA&amp;ust=1451208270993275" TargetMode="External"/><Relationship Id="rId4" Type="http://schemas.openxmlformats.org/officeDocument/2006/relationships/image" Target="../media/image32.png"/><Relationship Id="rId9" Type="http://schemas.openxmlformats.org/officeDocument/2006/relationships/image" Target="../media/image35.jpeg"/><Relationship Id="rId14" Type="http://schemas.openxmlformats.org/officeDocument/2006/relationships/hyperlink" Target="http://www.google.co.in/url?sa=i&amp;rct=j&amp;q=&amp;esrc=s&amp;source=images&amp;cd=&amp;cad=rja&amp;uact=8&amp;ved=0ahUKEwjM-dD0nfnJAhVYj44KHXopBBMQjRwIBw&amp;url=http://www.softicons.com/system-icons/human-o2-icons-by-oliver-scholtz/actions-gtk-dnd-multiple-icon&amp;bvm=bv.110151844,d.c2E&amp;psig=AFQjCNEngXEJ2RJbvnyXGgihP6LbDCflZA&amp;ust=145120917521865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42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65511"/>
            <a:ext cx="9144000" cy="1337310"/>
          </a:xfrm>
          <a:prstGeom prst="rect">
            <a:avLst/>
          </a:prstGeom>
        </p:spPr>
      </p:pic>
      <p:sp>
        <p:nvSpPr>
          <p:cNvPr id="10" name="Rectangle 9"/>
          <p:cNvSpPr/>
          <p:nvPr/>
        </p:nvSpPr>
        <p:spPr>
          <a:xfrm>
            <a:off x="0" y="6310489"/>
            <a:ext cx="9144000" cy="54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8626" y="1839878"/>
            <a:ext cx="3659976" cy="646331"/>
          </a:xfrm>
          <a:prstGeom prst="rect">
            <a:avLst/>
          </a:prstGeom>
          <a:noFill/>
        </p:spPr>
        <p:txBody>
          <a:bodyPr wrap="none" rtlCol="0">
            <a:spAutoFit/>
          </a:bodyPr>
          <a:lstStyle/>
          <a:p>
            <a:r>
              <a:rPr lang="en-US" sz="3600" dirty="0" err="1">
                <a:solidFill>
                  <a:schemeClr val="bg1"/>
                </a:solidFill>
                <a:latin typeface="Candara" panose="020E0502030303020204" pitchFamily="34" charset="0"/>
              </a:rPr>
              <a:t>Epicor</a:t>
            </a:r>
            <a:r>
              <a:rPr lang="en-US" sz="3600" dirty="0">
                <a:solidFill>
                  <a:schemeClr val="bg1"/>
                </a:solidFill>
                <a:latin typeface="Candara" panose="020E0502030303020204" pitchFamily="34" charset="0"/>
              </a:rPr>
              <a:t>-Sales Audit</a:t>
            </a:r>
          </a:p>
        </p:txBody>
      </p:sp>
      <p:sp>
        <p:nvSpPr>
          <p:cNvPr id="12" name="TextBox 11"/>
          <p:cNvSpPr txBox="1"/>
          <p:nvPr/>
        </p:nvSpPr>
        <p:spPr>
          <a:xfrm>
            <a:off x="6770973" y="5241038"/>
            <a:ext cx="1797287" cy="230832"/>
          </a:xfrm>
          <a:prstGeom prst="rect">
            <a:avLst/>
          </a:prstGeom>
          <a:noFill/>
        </p:spPr>
        <p:txBody>
          <a:bodyPr wrap="none" rtlCol="0">
            <a:spAutoFit/>
          </a:bodyPr>
          <a:lstStyle/>
          <a:p>
            <a:pPr algn="r"/>
            <a:r>
              <a:rPr lang="en-US" sz="900" dirty="0">
                <a:solidFill>
                  <a:schemeClr val="bg1"/>
                </a:solidFill>
                <a:latin typeface="Candara" panose="020E0502030303020204" pitchFamily="34" charset="0"/>
              </a:rPr>
              <a:t>IGATE is now a part of Capgemini</a:t>
            </a:r>
          </a:p>
        </p:txBody>
      </p:sp>
      <p:pic>
        <p:nvPicPr>
          <p:cNvPr id="18"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11516" y="6246119"/>
            <a:ext cx="2163952" cy="17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1"/>
            <a:ext cx="9144000" cy="541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7640" y="5921664"/>
            <a:ext cx="2163952" cy="501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991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Process</a:t>
            </a:r>
          </a:p>
        </p:txBody>
      </p:sp>
      <p:sp>
        <p:nvSpPr>
          <p:cNvPr id="3" name="Content Placeholder 2"/>
          <p:cNvSpPr>
            <a:spLocks noGrp="1"/>
          </p:cNvSpPr>
          <p:nvPr>
            <p:ph idx="1"/>
          </p:nvPr>
        </p:nvSpPr>
        <p:spPr/>
        <p:txBody>
          <a:bodyPr/>
          <a:lstStyle/>
          <a:p>
            <a:r>
              <a:rPr lang="en-US" dirty="0" err="1"/>
              <a:t>TranTypes.AWL</a:t>
            </a:r>
            <a:r>
              <a:rPr lang="en-US" dirty="0"/>
              <a:t> </a:t>
            </a:r>
            <a:r>
              <a:rPr lang="en-US" dirty="0" err="1"/>
              <a:t>ascii</a:t>
            </a:r>
            <a:r>
              <a:rPr lang="en-US" dirty="0"/>
              <a:t> file</a:t>
            </a:r>
          </a:p>
          <a:p>
            <a:pPr lvl="1"/>
            <a:r>
              <a:rPr lang="en-US" sz="1800" dirty="0"/>
              <a:t>describes each individual store file</a:t>
            </a:r>
          </a:p>
          <a:p>
            <a:pPr lvl="1"/>
            <a:r>
              <a:rPr lang="en-US" sz="1800" dirty="0"/>
              <a:t>From CR in Services Admin</a:t>
            </a:r>
          </a:p>
          <a:p>
            <a:pPr lvl="1"/>
            <a:r>
              <a:rPr lang="en-US" sz="1800" dirty="0"/>
              <a:t>Exported via ICT_EXPORT </a:t>
            </a:r>
            <a:r>
              <a:rPr lang="en-US" sz="1800" dirty="0" err="1"/>
              <a:t>smartload</a:t>
            </a:r>
            <a:endParaRPr lang="en-US" sz="1800" dirty="0"/>
          </a:p>
          <a:p>
            <a:pPr lvl="1"/>
            <a:r>
              <a:rPr lang="en-US" sz="1800" dirty="0" err="1"/>
              <a:t>BinTranTypes.AWL</a:t>
            </a:r>
            <a:r>
              <a:rPr lang="en-US" sz="1800" dirty="0"/>
              <a:t> facilitate the translate (reading)</a:t>
            </a:r>
          </a:p>
          <a:p>
            <a:pPr>
              <a:buFontTx/>
              <a:buNone/>
            </a:pPr>
            <a:endParaRPr lang="en-US" dirty="0"/>
          </a:p>
          <a:p>
            <a:pPr>
              <a:buFontTx/>
              <a:buNone/>
            </a:pPr>
            <a:endParaRPr lang="en-US" b="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4906060"/>
            <a:ext cx="7738382" cy="128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4275975282"/>
              </p:ext>
            </p:extLst>
          </p:nvPr>
        </p:nvGraphicFramePr>
        <p:xfrm>
          <a:off x="881728" y="3374571"/>
          <a:ext cx="7228117" cy="1164772"/>
        </p:xfrm>
        <a:graphic>
          <a:graphicData uri="http://schemas.openxmlformats.org/drawingml/2006/table">
            <a:tbl>
              <a:tblPr>
                <a:tableStyleId>{3C2FFA5D-87B4-456A-9821-1D502468CF0F}</a:tableStyleId>
              </a:tblPr>
              <a:tblGrid>
                <a:gridCol w="1871559">
                  <a:extLst>
                    <a:ext uri="{9D8B030D-6E8A-4147-A177-3AD203B41FA5}">
                      <a16:colId xmlns:a16="http://schemas.microsoft.com/office/drawing/2014/main" val="20000"/>
                    </a:ext>
                  </a:extLst>
                </a:gridCol>
                <a:gridCol w="914349">
                  <a:extLst>
                    <a:ext uri="{9D8B030D-6E8A-4147-A177-3AD203B41FA5}">
                      <a16:colId xmlns:a16="http://schemas.microsoft.com/office/drawing/2014/main" val="20001"/>
                    </a:ext>
                  </a:extLst>
                </a:gridCol>
                <a:gridCol w="914349">
                  <a:extLst>
                    <a:ext uri="{9D8B030D-6E8A-4147-A177-3AD203B41FA5}">
                      <a16:colId xmlns:a16="http://schemas.microsoft.com/office/drawing/2014/main" val="20002"/>
                    </a:ext>
                  </a:extLst>
                </a:gridCol>
                <a:gridCol w="914349">
                  <a:extLst>
                    <a:ext uri="{9D8B030D-6E8A-4147-A177-3AD203B41FA5}">
                      <a16:colId xmlns:a16="http://schemas.microsoft.com/office/drawing/2014/main" val="20003"/>
                    </a:ext>
                  </a:extLst>
                </a:gridCol>
                <a:gridCol w="914349">
                  <a:extLst>
                    <a:ext uri="{9D8B030D-6E8A-4147-A177-3AD203B41FA5}">
                      <a16:colId xmlns:a16="http://schemas.microsoft.com/office/drawing/2014/main" val="20004"/>
                    </a:ext>
                  </a:extLst>
                </a:gridCol>
                <a:gridCol w="914349">
                  <a:extLst>
                    <a:ext uri="{9D8B030D-6E8A-4147-A177-3AD203B41FA5}">
                      <a16:colId xmlns:a16="http://schemas.microsoft.com/office/drawing/2014/main" val="20005"/>
                    </a:ext>
                  </a:extLst>
                </a:gridCol>
                <a:gridCol w="784813">
                  <a:extLst>
                    <a:ext uri="{9D8B030D-6E8A-4147-A177-3AD203B41FA5}">
                      <a16:colId xmlns:a16="http://schemas.microsoft.com/office/drawing/2014/main" val="20006"/>
                    </a:ext>
                  </a:extLst>
                </a:gridCol>
              </a:tblGrid>
              <a:tr h="291193">
                <a:tc>
                  <a:txBody>
                    <a:bodyPr/>
                    <a:lstStyle/>
                    <a:p>
                      <a:pPr algn="l" fontAlgn="b"/>
                      <a:r>
                        <a:rPr lang="en-US" sz="1000" u="none" strike="noStrike" dirty="0">
                          <a:effectLst/>
                        </a:rPr>
                        <a:t>Store file</a:t>
                      </a:r>
                      <a:endParaRPr lang="en-US" sz="1000" b="1" i="0" u="none" strike="noStrike" dirty="0">
                        <a:solidFill>
                          <a:srgbClr val="FF0000"/>
                        </a:solidFill>
                        <a:effectLst/>
                        <a:latin typeface="Arial"/>
                      </a:endParaRPr>
                    </a:p>
                  </a:txBody>
                  <a:tcPr marL="9525" marR="9525" marT="9525" marB="0" anchor="b"/>
                </a:tc>
                <a:tc>
                  <a:txBody>
                    <a:bodyPr/>
                    <a:lstStyle/>
                    <a:p>
                      <a:pPr algn="l" fontAlgn="b"/>
                      <a:r>
                        <a:rPr lang="en-US" sz="1000" u="none" strike="noStrike">
                          <a:effectLst/>
                        </a:rPr>
                        <a:t>Store</a:t>
                      </a:r>
                      <a:endParaRPr lang="en-US" sz="1000" b="1" i="0" u="none" strike="noStrike">
                        <a:solidFill>
                          <a:srgbClr val="FF0000"/>
                        </a:solidFill>
                        <a:effectLst/>
                        <a:latin typeface="Arial"/>
                      </a:endParaRPr>
                    </a:p>
                  </a:txBody>
                  <a:tcPr marL="9525" marR="9525" marT="9525" marB="0" anchor="b"/>
                </a:tc>
                <a:tc>
                  <a:txBody>
                    <a:bodyPr/>
                    <a:lstStyle/>
                    <a:p>
                      <a:pPr algn="l" fontAlgn="b"/>
                      <a:r>
                        <a:rPr lang="en-US" sz="1000" u="none" strike="noStrike">
                          <a:effectLst/>
                        </a:rPr>
                        <a:t>Register</a:t>
                      </a:r>
                      <a:endParaRPr lang="en-US" sz="1000" b="1" i="0" u="none" strike="noStrike">
                        <a:solidFill>
                          <a:srgbClr val="FF0000"/>
                        </a:solidFill>
                        <a:effectLst/>
                        <a:latin typeface="Arial"/>
                      </a:endParaRPr>
                    </a:p>
                  </a:txBody>
                  <a:tcPr marL="9525" marR="9525" marT="9525" marB="0" anchor="b"/>
                </a:tc>
                <a:tc>
                  <a:txBody>
                    <a:bodyPr/>
                    <a:lstStyle/>
                    <a:p>
                      <a:pPr algn="l" fontAlgn="b"/>
                      <a:r>
                        <a:rPr lang="en-US" sz="1000" u="none" strike="noStrike">
                          <a:effectLst/>
                        </a:rPr>
                        <a:t>Reg-Type</a:t>
                      </a:r>
                      <a:endParaRPr lang="en-US" sz="1000" b="1" i="0" u="none" strike="noStrike">
                        <a:solidFill>
                          <a:srgbClr val="FF0000"/>
                        </a:solidFill>
                        <a:effectLst/>
                        <a:latin typeface="Arial"/>
                      </a:endParaRPr>
                    </a:p>
                  </a:txBody>
                  <a:tcPr marL="9525" marR="9525" marT="9525" marB="0" anchor="b"/>
                </a:tc>
                <a:tc>
                  <a:txBody>
                    <a:bodyPr/>
                    <a:lstStyle/>
                    <a:p>
                      <a:pPr algn="l" fontAlgn="b"/>
                      <a:r>
                        <a:rPr lang="en-US" sz="1000" u="none" strike="noStrike">
                          <a:effectLst/>
                        </a:rPr>
                        <a:t>Translate</a:t>
                      </a:r>
                      <a:endParaRPr lang="en-US" sz="1000" b="1" i="0" u="none" strike="noStrike">
                        <a:solidFill>
                          <a:srgbClr val="FF0000"/>
                        </a:solidFill>
                        <a:effectLst/>
                        <a:latin typeface="Arial"/>
                      </a:endParaRPr>
                    </a:p>
                  </a:txBody>
                  <a:tcPr marL="9525" marR="9525" marT="9525" marB="0" anchor="b"/>
                </a:tc>
                <a:tc>
                  <a:txBody>
                    <a:bodyPr/>
                    <a:lstStyle/>
                    <a:p>
                      <a:pPr algn="l" fontAlgn="b"/>
                      <a:r>
                        <a:rPr lang="en-US" sz="1000" u="none" strike="noStrike">
                          <a:effectLst/>
                        </a:rPr>
                        <a:t>Version</a:t>
                      </a:r>
                      <a:endParaRPr lang="en-US" sz="1000" b="1" i="0" u="none" strike="noStrike">
                        <a:solidFill>
                          <a:srgbClr val="FF0000"/>
                        </a:solidFill>
                        <a:effectLst/>
                        <a:latin typeface="Arial"/>
                      </a:endParaRPr>
                    </a:p>
                  </a:txBody>
                  <a:tcPr marL="9525" marR="9525" marT="9525" marB="0" anchor="b"/>
                </a:tc>
                <a:tc>
                  <a:txBody>
                    <a:bodyPr/>
                    <a:lstStyle/>
                    <a:p>
                      <a:pPr algn="l" fontAlgn="b"/>
                      <a:r>
                        <a:rPr lang="en-US" sz="1000" u="none" strike="noStrike" dirty="0">
                          <a:effectLst/>
                        </a:rPr>
                        <a:t>Company</a:t>
                      </a:r>
                      <a:endParaRPr lang="en-US" sz="1000" b="1" i="0" u="none" strike="noStrike" dirty="0">
                        <a:solidFill>
                          <a:srgbClr val="FF0000"/>
                        </a:solidFill>
                        <a:effectLst/>
                        <a:latin typeface="Arial"/>
                      </a:endParaRPr>
                    </a:p>
                  </a:txBody>
                  <a:tcPr marL="9525" marR="9525" marT="9525" marB="0" anchor="b"/>
                </a:tc>
                <a:extLst>
                  <a:ext uri="{0D108BD9-81ED-4DB2-BD59-A6C34878D82A}">
                    <a16:rowId xmlns:a16="http://schemas.microsoft.com/office/drawing/2014/main" val="10000"/>
                  </a:ext>
                </a:extLst>
              </a:tr>
              <a:tr h="291193">
                <a:tc>
                  <a:txBody>
                    <a:bodyPr/>
                    <a:lstStyle/>
                    <a:p>
                      <a:pPr algn="l" fontAlgn="b"/>
                      <a:r>
                        <a:rPr lang="en-US" sz="1000" u="none" strike="noStrike" dirty="0">
                          <a:effectLst/>
                        </a:rPr>
                        <a:t>0002????</a:t>
                      </a:r>
                      <a:endParaRPr lang="en-US" sz="1000" b="0" i="0" u="none" strike="noStrike" dirty="0">
                        <a:effectLst/>
                        <a:latin typeface="Arial"/>
                      </a:endParaRPr>
                    </a:p>
                  </a:txBody>
                  <a:tcPr marL="9525" marR="9525" marT="9525" marB="0" anchor="b"/>
                </a:tc>
                <a:tc>
                  <a:txBody>
                    <a:bodyPr/>
                    <a:lstStyle/>
                    <a:p>
                      <a:pPr algn="r" fontAlgn="b"/>
                      <a:r>
                        <a:rPr lang="en-US" sz="1000" u="none" strike="noStrike" dirty="0">
                          <a:effectLst/>
                        </a:rPr>
                        <a:t>2</a:t>
                      </a:r>
                      <a:endParaRPr lang="en-US" sz="1000" b="0" i="0" u="none" strike="noStrike" dirty="0">
                        <a:effectLst/>
                        <a:latin typeface="Arial"/>
                      </a:endParaRPr>
                    </a:p>
                  </a:txBody>
                  <a:tcPr marL="9525" marR="9525" marT="9525" marB="0" anchor="b"/>
                </a:tc>
                <a:tc>
                  <a:txBody>
                    <a:bodyPr/>
                    <a:lstStyle/>
                    <a:p>
                      <a:pPr algn="r" fontAlgn="b"/>
                      <a:r>
                        <a:rPr lang="en-US" sz="1000" u="none" strike="noStrike">
                          <a:effectLst/>
                        </a:rPr>
                        <a:t>1</a:t>
                      </a:r>
                      <a:endParaRPr lang="en-US" sz="1000" b="0" i="0" u="none" strike="noStrike">
                        <a:effectLst/>
                        <a:latin typeface="Arial"/>
                      </a:endParaRPr>
                    </a:p>
                  </a:txBody>
                  <a:tcPr marL="9525" marR="9525" marT="9525" marB="0" anchor="b"/>
                </a:tc>
                <a:tc>
                  <a:txBody>
                    <a:bodyPr/>
                    <a:lstStyle/>
                    <a:p>
                      <a:pPr algn="r" fontAlgn="b"/>
                      <a:r>
                        <a:rPr lang="en-US" sz="1000" u="none" strike="noStrike">
                          <a:effectLst/>
                        </a:rPr>
                        <a:t>1</a:t>
                      </a:r>
                      <a:endParaRPr lang="en-US" sz="1000" b="0" i="0" u="none" strike="noStrike">
                        <a:effectLst/>
                        <a:latin typeface="Arial"/>
                      </a:endParaRPr>
                    </a:p>
                  </a:txBody>
                  <a:tcPr marL="9525" marR="9525" marT="9525" marB="0" anchor="b"/>
                </a:tc>
                <a:tc>
                  <a:txBody>
                    <a:bodyPr/>
                    <a:lstStyle/>
                    <a:p>
                      <a:pPr algn="r" fontAlgn="b"/>
                      <a:r>
                        <a:rPr lang="en-US" sz="1000" u="none" strike="noStrike">
                          <a:effectLst/>
                        </a:rPr>
                        <a:t>200</a:t>
                      </a:r>
                      <a:endParaRPr lang="en-US" sz="1000" b="0" i="0" u="none" strike="noStrike">
                        <a:effectLst/>
                        <a:latin typeface="Arial"/>
                      </a:endParaRPr>
                    </a:p>
                  </a:txBody>
                  <a:tcPr marL="9525" marR="9525" marT="9525" marB="0" anchor="b"/>
                </a:tc>
                <a:tc>
                  <a:txBody>
                    <a:bodyPr/>
                    <a:lstStyle/>
                    <a:p>
                      <a:pPr algn="l" fontAlgn="b"/>
                      <a:r>
                        <a:rPr lang="en-US" sz="1000" u="none" strike="noStrike" dirty="0">
                          <a:effectLst/>
                        </a:rPr>
                        <a:t> </a:t>
                      </a:r>
                      <a:endParaRPr lang="en-US" sz="1000" b="0" i="0" u="none" strike="noStrike" dirty="0">
                        <a:effectLst/>
                        <a:latin typeface="Arial"/>
                      </a:endParaRPr>
                    </a:p>
                  </a:txBody>
                  <a:tcPr marL="9525" marR="9525" marT="9525" marB="0" anchor="b"/>
                </a:tc>
                <a:tc>
                  <a:txBody>
                    <a:bodyPr/>
                    <a:lstStyle/>
                    <a:p>
                      <a:pPr algn="r" fontAlgn="b"/>
                      <a:r>
                        <a:rPr lang="en-US" sz="1000" u="none" strike="noStrike">
                          <a:effectLst/>
                        </a:rPr>
                        <a:t>20</a:t>
                      </a:r>
                      <a:endParaRPr lang="en-US" sz="1000" b="0" i="0" u="none" strike="noStrike">
                        <a:effectLst/>
                        <a:latin typeface="Arial"/>
                      </a:endParaRPr>
                    </a:p>
                  </a:txBody>
                  <a:tcPr marL="9525" marR="9525" marT="9525" marB="0" anchor="b"/>
                </a:tc>
                <a:extLst>
                  <a:ext uri="{0D108BD9-81ED-4DB2-BD59-A6C34878D82A}">
                    <a16:rowId xmlns:a16="http://schemas.microsoft.com/office/drawing/2014/main" val="10001"/>
                  </a:ext>
                </a:extLst>
              </a:tr>
              <a:tr h="291193">
                <a:tc>
                  <a:txBody>
                    <a:bodyPr/>
                    <a:lstStyle/>
                    <a:p>
                      <a:pPr algn="l" fontAlgn="b"/>
                      <a:r>
                        <a:rPr lang="en-US" sz="1000" u="none" strike="noStrike">
                          <a:effectLst/>
                        </a:rPr>
                        <a:t>0003????</a:t>
                      </a:r>
                      <a:endParaRPr lang="en-US" sz="1000" b="0" i="0" u="none" strike="noStrike">
                        <a:effectLst/>
                        <a:latin typeface="Arial"/>
                      </a:endParaRPr>
                    </a:p>
                  </a:txBody>
                  <a:tcPr marL="9525" marR="9525" marT="9525" marB="0" anchor="b"/>
                </a:tc>
                <a:tc>
                  <a:txBody>
                    <a:bodyPr/>
                    <a:lstStyle/>
                    <a:p>
                      <a:pPr algn="r" fontAlgn="b"/>
                      <a:r>
                        <a:rPr lang="en-US" sz="1000" u="none" strike="noStrike">
                          <a:effectLst/>
                        </a:rPr>
                        <a:t>3</a:t>
                      </a:r>
                      <a:endParaRPr lang="en-US" sz="1000" b="0" i="0" u="none" strike="noStrike">
                        <a:effectLst/>
                        <a:latin typeface="Arial"/>
                      </a:endParaRPr>
                    </a:p>
                  </a:txBody>
                  <a:tcPr marL="9525" marR="9525" marT="9525" marB="0" anchor="b"/>
                </a:tc>
                <a:tc>
                  <a:txBody>
                    <a:bodyPr/>
                    <a:lstStyle/>
                    <a:p>
                      <a:pPr algn="r" fontAlgn="b"/>
                      <a:r>
                        <a:rPr lang="en-US" sz="1000" u="none" strike="noStrike" dirty="0">
                          <a:effectLst/>
                        </a:rPr>
                        <a:t>1</a:t>
                      </a:r>
                      <a:endParaRPr lang="en-US" sz="1000" b="0" i="0" u="none" strike="noStrike" dirty="0">
                        <a:effectLst/>
                        <a:latin typeface="Arial"/>
                      </a:endParaRPr>
                    </a:p>
                  </a:txBody>
                  <a:tcPr marL="9525" marR="9525" marT="9525" marB="0" anchor="b"/>
                </a:tc>
                <a:tc>
                  <a:txBody>
                    <a:bodyPr/>
                    <a:lstStyle/>
                    <a:p>
                      <a:pPr algn="r" fontAlgn="b"/>
                      <a:r>
                        <a:rPr lang="en-US" sz="1000" u="none" strike="noStrike">
                          <a:effectLst/>
                        </a:rPr>
                        <a:t>1</a:t>
                      </a:r>
                      <a:endParaRPr lang="en-US" sz="1000" b="0" i="0" u="none" strike="noStrike">
                        <a:effectLst/>
                        <a:latin typeface="Arial"/>
                      </a:endParaRPr>
                    </a:p>
                  </a:txBody>
                  <a:tcPr marL="9525" marR="9525" marT="9525" marB="0" anchor="b"/>
                </a:tc>
                <a:tc>
                  <a:txBody>
                    <a:bodyPr/>
                    <a:lstStyle/>
                    <a:p>
                      <a:pPr algn="r" fontAlgn="b"/>
                      <a:r>
                        <a:rPr lang="en-US" sz="1000" u="none" strike="noStrike">
                          <a:effectLst/>
                        </a:rPr>
                        <a:t>200</a:t>
                      </a:r>
                      <a:endParaRPr lang="en-US" sz="1000" b="0" i="0" u="none" strike="noStrike">
                        <a:effectLst/>
                        <a:latin typeface="Arial"/>
                      </a:endParaRPr>
                    </a:p>
                  </a:txBody>
                  <a:tcPr marL="9525" marR="9525" marT="9525" marB="0" anchor="b"/>
                </a:tc>
                <a:tc>
                  <a:txBody>
                    <a:bodyPr/>
                    <a:lstStyle/>
                    <a:p>
                      <a:pPr algn="l" fontAlgn="b"/>
                      <a:r>
                        <a:rPr lang="en-US" sz="1000" u="none" strike="noStrike">
                          <a:effectLst/>
                        </a:rPr>
                        <a:t> </a:t>
                      </a:r>
                      <a:endParaRPr lang="en-US" sz="1000" b="0" i="0" u="none" strike="noStrike">
                        <a:effectLst/>
                        <a:latin typeface="Arial"/>
                      </a:endParaRPr>
                    </a:p>
                  </a:txBody>
                  <a:tcPr marL="9525" marR="9525" marT="9525" marB="0" anchor="b"/>
                </a:tc>
                <a:tc>
                  <a:txBody>
                    <a:bodyPr/>
                    <a:lstStyle/>
                    <a:p>
                      <a:pPr algn="r" fontAlgn="b"/>
                      <a:r>
                        <a:rPr lang="en-US" sz="1000" u="none" strike="noStrike">
                          <a:effectLst/>
                        </a:rPr>
                        <a:t>20</a:t>
                      </a:r>
                      <a:endParaRPr lang="en-US" sz="1000" b="0" i="0" u="none" strike="noStrike">
                        <a:effectLst/>
                        <a:latin typeface="Arial"/>
                      </a:endParaRPr>
                    </a:p>
                  </a:txBody>
                  <a:tcPr marL="9525" marR="9525" marT="9525" marB="0" anchor="b"/>
                </a:tc>
                <a:extLst>
                  <a:ext uri="{0D108BD9-81ED-4DB2-BD59-A6C34878D82A}">
                    <a16:rowId xmlns:a16="http://schemas.microsoft.com/office/drawing/2014/main" val="10002"/>
                  </a:ext>
                </a:extLst>
              </a:tr>
              <a:tr h="291193">
                <a:tc>
                  <a:txBody>
                    <a:bodyPr/>
                    <a:lstStyle/>
                    <a:p>
                      <a:pPr algn="l" fontAlgn="b"/>
                      <a:r>
                        <a:rPr lang="en-US" sz="1000" u="none" strike="noStrike">
                          <a:effectLst/>
                        </a:rPr>
                        <a:t>0004????</a:t>
                      </a:r>
                      <a:endParaRPr lang="en-US" sz="1000" b="0" i="0" u="none" strike="noStrike">
                        <a:effectLst/>
                        <a:latin typeface="Arial"/>
                      </a:endParaRPr>
                    </a:p>
                  </a:txBody>
                  <a:tcPr marL="9525" marR="9525" marT="9525" marB="0" anchor="b"/>
                </a:tc>
                <a:tc>
                  <a:txBody>
                    <a:bodyPr/>
                    <a:lstStyle/>
                    <a:p>
                      <a:pPr algn="r" fontAlgn="b"/>
                      <a:r>
                        <a:rPr lang="en-US" sz="1000" u="none" strike="noStrike">
                          <a:effectLst/>
                        </a:rPr>
                        <a:t>4</a:t>
                      </a:r>
                      <a:endParaRPr lang="en-US" sz="1000" b="0" i="0" u="none" strike="noStrike">
                        <a:effectLst/>
                        <a:latin typeface="Arial"/>
                      </a:endParaRPr>
                    </a:p>
                  </a:txBody>
                  <a:tcPr marL="9525" marR="9525" marT="9525" marB="0" anchor="b"/>
                </a:tc>
                <a:tc>
                  <a:txBody>
                    <a:bodyPr/>
                    <a:lstStyle/>
                    <a:p>
                      <a:pPr algn="r" fontAlgn="b"/>
                      <a:r>
                        <a:rPr lang="en-US" sz="1000" u="none" strike="noStrike">
                          <a:effectLst/>
                        </a:rPr>
                        <a:t>1</a:t>
                      </a:r>
                      <a:endParaRPr lang="en-US" sz="1000" b="0" i="0" u="none" strike="noStrike">
                        <a:effectLst/>
                        <a:latin typeface="Arial"/>
                      </a:endParaRPr>
                    </a:p>
                  </a:txBody>
                  <a:tcPr marL="9525" marR="9525" marT="9525" marB="0" anchor="b"/>
                </a:tc>
                <a:tc>
                  <a:txBody>
                    <a:bodyPr/>
                    <a:lstStyle/>
                    <a:p>
                      <a:pPr algn="r" fontAlgn="b"/>
                      <a:r>
                        <a:rPr lang="en-US" sz="1000" u="none" strike="noStrike">
                          <a:effectLst/>
                        </a:rPr>
                        <a:t>1</a:t>
                      </a:r>
                      <a:endParaRPr lang="en-US" sz="1000" b="0" i="0" u="none" strike="noStrike">
                        <a:effectLst/>
                        <a:latin typeface="Arial"/>
                      </a:endParaRPr>
                    </a:p>
                  </a:txBody>
                  <a:tcPr marL="9525" marR="9525" marT="9525" marB="0" anchor="b"/>
                </a:tc>
                <a:tc>
                  <a:txBody>
                    <a:bodyPr/>
                    <a:lstStyle/>
                    <a:p>
                      <a:pPr algn="r" fontAlgn="b"/>
                      <a:r>
                        <a:rPr lang="en-US" sz="1000" u="none" strike="noStrike">
                          <a:effectLst/>
                        </a:rPr>
                        <a:t>200</a:t>
                      </a:r>
                      <a:endParaRPr lang="en-US" sz="1000" b="0" i="0" u="none" strike="noStrike">
                        <a:effectLst/>
                        <a:latin typeface="Arial"/>
                      </a:endParaRPr>
                    </a:p>
                  </a:txBody>
                  <a:tcPr marL="9525" marR="9525" marT="9525" marB="0" anchor="b"/>
                </a:tc>
                <a:tc>
                  <a:txBody>
                    <a:bodyPr/>
                    <a:lstStyle/>
                    <a:p>
                      <a:pPr algn="l" fontAlgn="b"/>
                      <a:r>
                        <a:rPr lang="en-US" sz="1000" u="none" strike="noStrike">
                          <a:effectLst/>
                        </a:rPr>
                        <a:t> </a:t>
                      </a:r>
                      <a:endParaRPr lang="en-US" sz="1000" b="0" i="0" u="none" strike="noStrike">
                        <a:effectLst/>
                        <a:latin typeface="Arial"/>
                      </a:endParaRPr>
                    </a:p>
                  </a:txBody>
                  <a:tcPr marL="9525" marR="9525" marT="9525" marB="0" anchor="b"/>
                </a:tc>
                <a:tc>
                  <a:txBody>
                    <a:bodyPr/>
                    <a:lstStyle/>
                    <a:p>
                      <a:pPr algn="r" fontAlgn="b"/>
                      <a:r>
                        <a:rPr lang="en-US" sz="1000" u="none" strike="noStrike" dirty="0">
                          <a:effectLst/>
                        </a:rPr>
                        <a:t>20</a:t>
                      </a:r>
                      <a:endParaRPr lang="en-US" sz="1000" b="0" i="0" u="none" strike="noStrike" dirty="0">
                        <a:effectLst/>
                        <a:latin typeface="Arial"/>
                      </a:endParaRPr>
                    </a:p>
                  </a:txBody>
                  <a:tcPr marL="9525" marR="9525" marT="9525" marB="0" anchor="b"/>
                </a:tc>
                <a:extLst>
                  <a:ext uri="{0D108BD9-81ED-4DB2-BD59-A6C34878D82A}">
                    <a16:rowId xmlns:a16="http://schemas.microsoft.com/office/drawing/2014/main" val="10003"/>
                  </a:ext>
                </a:extLst>
              </a:tr>
            </a:tbl>
          </a:graphicData>
        </a:graphic>
      </p:graphicFrame>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281" y="72798"/>
            <a:ext cx="1765290" cy="73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IGATE Sensitive</a:t>
            </a:r>
          </a:p>
        </p:txBody>
      </p:sp>
    </p:spTree>
    <p:extLst>
      <p:ext uri="{BB962C8B-B14F-4D97-AF65-F5344CB8AC3E}">
        <p14:creationId xmlns:p14="http://schemas.microsoft.com/office/powerpoint/2010/main" val="405865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Process</a:t>
            </a:r>
          </a:p>
        </p:txBody>
      </p:sp>
      <p:sp>
        <p:nvSpPr>
          <p:cNvPr id="3" name="Content Placeholder 2"/>
          <p:cNvSpPr>
            <a:spLocks noGrp="1"/>
          </p:cNvSpPr>
          <p:nvPr>
            <p:ph idx="1"/>
          </p:nvPr>
        </p:nvSpPr>
        <p:spPr>
          <a:xfrm>
            <a:off x="457200" y="1164772"/>
            <a:ext cx="8229600" cy="5279572"/>
          </a:xfrm>
        </p:spPr>
        <p:txBody>
          <a:bodyPr/>
          <a:lstStyle/>
          <a:p>
            <a:r>
              <a:rPr lang="en-US" sz="1600" b="0" dirty="0"/>
              <a:t>The 15 translated GO files per batch. These 15 files correspond to the standard data formats expected by </a:t>
            </a:r>
            <a:r>
              <a:rPr lang="en-US" sz="1600" b="0" dirty="0" err="1"/>
              <a:t>Auditworks</a:t>
            </a:r>
            <a:r>
              <a:rPr lang="en-US" sz="1600" b="0" dirty="0"/>
              <a:t> and represent the following record categories:</a:t>
            </a:r>
          </a:p>
          <a:p>
            <a:pPr lvl="1"/>
            <a:r>
              <a:rPr lang="en-GB" sz="1400" b="0" dirty="0"/>
              <a:t>X*.GOA	Authorisation detail records	</a:t>
            </a:r>
          </a:p>
          <a:p>
            <a:pPr lvl="1"/>
            <a:r>
              <a:rPr lang="en-GB" sz="1400" b="0" dirty="0"/>
              <a:t>X*.GOC	Customer detail records	</a:t>
            </a:r>
          </a:p>
          <a:p>
            <a:pPr lvl="1"/>
            <a:r>
              <a:rPr lang="en-GB" sz="1400" b="0" dirty="0"/>
              <a:t>X*.GOD	Discount detail records	</a:t>
            </a:r>
          </a:p>
          <a:p>
            <a:pPr lvl="1"/>
            <a:r>
              <a:rPr lang="en-GB" sz="1400" b="0" dirty="0"/>
              <a:t>X*.GOE	Expanded customer detail records	</a:t>
            </a:r>
          </a:p>
          <a:p>
            <a:pPr lvl="1"/>
            <a:r>
              <a:rPr lang="en-GB" sz="1400" b="0" dirty="0"/>
              <a:t>X*.GOH	Transaction header records	</a:t>
            </a:r>
          </a:p>
          <a:p>
            <a:pPr lvl="1"/>
            <a:r>
              <a:rPr lang="en-GB" sz="1400" b="0" dirty="0"/>
              <a:t>X*.GOL	Transaction line records	</a:t>
            </a:r>
          </a:p>
          <a:p>
            <a:pPr lvl="1"/>
            <a:r>
              <a:rPr lang="en-GB" sz="1400" b="0" dirty="0"/>
              <a:t>X*.GOM	 Merchandise records	</a:t>
            </a:r>
          </a:p>
          <a:p>
            <a:pPr lvl="1"/>
            <a:r>
              <a:rPr lang="en-GB" sz="1400" b="0" dirty="0"/>
              <a:t>X*.GON	Line notes records	</a:t>
            </a:r>
          </a:p>
          <a:p>
            <a:pPr lvl="1"/>
            <a:r>
              <a:rPr lang="en-GB" sz="1400" b="0" dirty="0"/>
              <a:t>X*.GOO	Special order detail records	</a:t>
            </a:r>
          </a:p>
          <a:p>
            <a:pPr lvl="1"/>
            <a:r>
              <a:rPr lang="en-GB" sz="1400" b="0" dirty="0"/>
              <a:t>X*.GOP	Payroll detail records	</a:t>
            </a:r>
          </a:p>
          <a:p>
            <a:pPr lvl="1"/>
            <a:r>
              <a:rPr lang="en-GB" sz="1400" b="0" dirty="0"/>
              <a:t>X*.GOR	Return detail records	</a:t>
            </a:r>
          </a:p>
          <a:p>
            <a:pPr lvl="1"/>
            <a:r>
              <a:rPr lang="en-GB" sz="1400" b="0" dirty="0"/>
              <a:t>X*.GOS	Stock control detail records	</a:t>
            </a:r>
          </a:p>
          <a:p>
            <a:pPr lvl="1"/>
            <a:r>
              <a:rPr lang="en-GB" sz="1400" b="0" dirty="0"/>
              <a:t>X*.GOT	Tax Override records	</a:t>
            </a:r>
          </a:p>
          <a:p>
            <a:pPr lvl="1"/>
            <a:r>
              <a:rPr lang="en-GB" sz="1400" b="0" dirty="0"/>
              <a:t>X*.GOV	Post void detail records</a:t>
            </a:r>
          </a:p>
          <a:p>
            <a:pPr lvl="1"/>
            <a:r>
              <a:rPr lang="en-GB" sz="1400" b="0" dirty="0"/>
              <a:t>X*.GOX	Translate error records</a:t>
            </a:r>
            <a:endParaRPr lang="en-US" sz="1400" b="0" dirty="0"/>
          </a:p>
          <a:p>
            <a:endParaRPr lang="en-US" sz="1600" b="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2115" y="1970313"/>
            <a:ext cx="3883478" cy="278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28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Process</a:t>
            </a:r>
          </a:p>
        </p:txBody>
      </p:sp>
      <p:sp>
        <p:nvSpPr>
          <p:cNvPr id="3" name="Content Placeholder 2"/>
          <p:cNvSpPr>
            <a:spLocks noGrp="1"/>
          </p:cNvSpPr>
          <p:nvPr>
            <p:ph idx="1"/>
          </p:nvPr>
        </p:nvSpPr>
        <p:spPr/>
        <p:txBody>
          <a:bodyPr/>
          <a:lstStyle/>
          <a:p>
            <a:r>
              <a:rPr lang="en-US" b="0" dirty="0"/>
              <a:t>Once the *.IP sales file is completed it’s renamed to *.TR</a:t>
            </a:r>
          </a:p>
          <a:p>
            <a:r>
              <a:rPr lang="en-US" b="0" dirty="0"/>
              <a:t>Upon max batch size (2000) the files are </a:t>
            </a:r>
            <a:r>
              <a:rPr lang="en-US" b="0" dirty="0" err="1"/>
              <a:t>cpio’ed</a:t>
            </a:r>
            <a:r>
              <a:rPr lang="en-US" b="0" dirty="0"/>
              <a:t> into one file and sent to the ICT_EDIT as </a:t>
            </a:r>
            <a:r>
              <a:rPr lang="en-US" b="0" dirty="0" err="1"/>
              <a:t>FTPXddddttttssss</a:t>
            </a:r>
            <a:endParaRPr lang="en-US" b="0" dirty="0"/>
          </a:p>
          <a:p>
            <a:r>
              <a:rPr lang="en-US" b="0" dirty="0"/>
              <a:t>Parameters for the sizing of batches and destination ICT_EDIT </a:t>
            </a:r>
            <a:r>
              <a:rPr lang="en-US" b="0" dirty="0" err="1"/>
              <a:t>dir</a:t>
            </a:r>
            <a:r>
              <a:rPr lang="en-US" b="0" dirty="0"/>
              <a:t> is installed at setup</a:t>
            </a:r>
          </a:p>
          <a:p>
            <a:endParaRPr lang="en-US" b="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20" y="3429000"/>
            <a:ext cx="8001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27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091" y="1416497"/>
            <a:ext cx="1037197" cy="819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92641" y="2395258"/>
            <a:ext cx="1157747" cy="523220"/>
          </a:xfrm>
          <a:prstGeom prst="rect">
            <a:avLst/>
          </a:prstGeom>
        </p:spPr>
        <p:txBody>
          <a:bodyPr wrap="square">
            <a:spAutoFit/>
          </a:bodyPr>
          <a:lstStyle/>
          <a:p>
            <a:r>
              <a:rPr lang="en-US" sz="1000" dirty="0" err="1"/>
              <a:t>awt</a:t>
            </a:r>
            <a:r>
              <a:rPr lang="en-US" sz="1000" dirty="0"/>
              <a:t>.*.IP is created </a:t>
            </a:r>
          </a:p>
          <a:p>
            <a:endParaRPr lang="en-US" dirty="0"/>
          </a:p>
        </p:txBody>
      </p:sp>
      <p:sp>
        <p:nvSpPr>
          <p:cNvPr id="7" name="Title 1"/>
          <p:cNvSpPr txBox="1">
            <a:spLocks/>
          </p:cNvSpPr>
          <p:nvPr/>
        </p:nvSpPr>
        <p:spPr>
          <a:xfrm>
            <a:off x="304800" y="21266"/>
            <a:ext cx="8229600" cy="792162"/>
          </a:xfrm>
          <a:prstGeom prst="rect">
            <a:avLst/>
          </a:prstGeom>
        </p:spPr>
        <p:txBody>
          <a:bodyPr/>
          <a:lst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a:lstStyle>
          <a:p>
            <a:r>
              <a:rPr lang="en-US" dirty="0"/>
              <a:t>Translate – Flow Review</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281" y="72798"/>
            <a:ext cx="1765290" cy="73682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descr="http://cdn.mysitemyway.com/etc-mysitemyway/icons/legacy-previews/icons-256/green-jelly-icons-business/082258-green-jelly-icon-business-document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096" y="1281785"/>
            <a:ext cx="1088573" cy="10885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4452271" y="2411608"/>
            <a:ext cx="1581525" cy="400110"/>
          </a:xfrm>
          <a:prstGeom prst="rect">
            <a:avLst/>
          </a:prstGeom>
        </p:spPr>
        <p:txBody>
          <a:bodyPr wrap="square">
            <a:spAutoFit/>
          </a:bodyPr>
          <a:lstStyle/>
          <a:p>
            <a:r>
              <a:rPr lang="en-US" sz="1000" dirty="0"/>
              <a:t>XPOLLD* without extension(</a:t>
            </a:r>
            <a:r>
              <a:rPr lang="en-US" sz="1000" dirty="0" err="1"/>
              <a:t>tsxml</a:t>
            </a:r>
            <a:r>
              <a:rPr lang="en-US" sz="1000" dirty="0"/>
              <a:t>) files</a:t>
            </a:r>
          </a:p>
        </p:txBody>
      </p:sp>
      <p:cxnSp>
        <p:nvCxnSpPr>
          <p:cNvPr id="10" name="Straight Arrow Connector 9"/>
          <p:cNvCxnSpPr/>
          <p:nvPr/>
        </p:nvCxnSpPr>
        <p:spPr>
          <a:xfrm flipH="1">
            <a:off x="1980412" y="1826072"/>
            <a:ext cx="1996775"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21510" name="Picture 6" descr="D:\Epicor\Colehaan-Vinay\Sales Audit presentation\images\t3frwv9px7nkd37atiz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2639" y="5091860"/>
            <a:ext cx="884789" cy="884789"/>
          </a:xfrm>
          <a:prstGeom prst="rect">
            <a:avLst/>
          </a:prstGeom>
          <a:noFill/>
          <a:extLst>
            <a:ext uri="{909E8E84-426E-40DD-AFC4-6F175D3DCCD1}">
              <a14:hiddenFill xmlns:a14="http://schemas.microsoft.com/office/drawing/2010/main">
                <a:solidFill>
                  <a:srgbClr val="FFFFFF"/>
                </a:solidFill>
              </a14:hiddenFill>
            </a:ext>
          </a:extLst>
        </p:spPr>
      </p:pic>
      <p:pic>
        <p:nvPicPr>
          <p:cNvPr id="21511" name="Picture 7" descr="D:\Epicor\Colehaan-Vinay\Sales Audit presentation\images\process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9637" y="3635680"/>
            <a:ext cx="1057729" cy="105772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922817" y="6026876"/>
            <a:ext cx="832279" cy="246221"/>
          </a:xfrm>
          <a:prstGeom prst="rect">
            <a:avLst/>
          </a:prstGeom>
        </p:spPr>
        <p:txBody>
          <a:bodyPr wrap="none">
            <a:spAutoFit/>
          </a:bodyPr>
          <a:lstStyle/>
          <a:p>
            <a:r>
              <a:rPr lang="en-US" sz="1000" dirty="0" err="1"/>
              <a:t>SRDW.done</a:t>
            </a:r>
            <a:r>
              <a:rPr lang="en-US" sz="1000" dirty="0"/>
              <a:t> </a:t>
            </a:r>
          </a:p>
        </p:txBody>
      </p:sp>
      <p:cxnSp>
        <p:nvCxnSpPr>
          <p:cNvPr id="17" name="Straight Arrow Connector 16"/>
          <p:cNvCxnSpPr/>
          <p:nvPr/>
        </p:nvCxnSpPr>
        <p:spPr>
          <a:xfrm flipV="1">
            <a:off x="1335033" y="2884728"/>
            <a:ext cx="3924" cy="7843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Rectangle 12"/>
          <p:cNvSpPr/>
          <p:nvPr/>
        </p:nvSpPr>
        <p:spPr>
          <a:xfrm>
            <a:off x="740231" y="4508743"/>
            <a:ext cx="960519" cy="246221"/>
          </a:xfrm>
          <a:prstGeom prst="rect">
            <a:avLst/>
          </a:prstGeom>
        </p:spPr>
        <p:txBody>
          <a:bodyPr wrap="none">
            <a:spAutoFit/>
          </a:bodyPr>
          <a:lstStyle/>
          <a:p>
            <a:r>
              <a:rPr lang="en-US" sz="1000" dirty="0"/>
              <a:t>SRDW process </a:t>
            </a:r>
          </a:p>
        </p:txBody>
      </p:sp>
      <p:sp>
        <p:nvSpPr>
          <p:cNvPr id="26" name="Rectangle 25"/>
          <p:cNvSpPr/>
          <p:nvPr/>
        </p:nvSpPr>
        <p:spPr>
          <a:xfrm>
            <a:off x="1320527" y="2999884"/>
            <a:ext cx="1380506" cy="553998"/>
          </a:xfrm>
          <a:prstGeom prst="rect">
            <a:avLst/>
          </a:prstGeom>
        </p:spPr>
        <p:txBody>
          <a:bodyPr wrap="none">
            <a:spAutoFit/>
          </a:bodyPr>
          <a:lstStyle/>
          <a:p>
            <a:r>
              <a:rPr lang="en-US" sz="1000" dirty="0"/>
              <a:t>Process will be running</a:t>
            </a:r>
          </a:p>
          <a:p>
            <a:r>
              <a:rPr lang="en-US" sz="1000" dirty="0"/>
              <a:t>  on the folder</a:t>
            </a:r>
          </a:p>
          <a:p>
            <a:r>
              <a:rPr lang="en-US" sz="1000" dirty="0"/>
              <a:t> </a:t>
            </a:r>
          </a:p>
        </p:txBody>
      </p:sp>
      <p:cxnSp>
        <p:nvCxnSpPr>
          <p:cNvPr id="22" name="Elbow Connector 21"/>
          <p:cNvCxnSpPr>
            <a:stCxn id="21510" idx="1"/>
          </p:cNvCxnSpPr>
          <p:nvPr/>
        </p:nvCxnSpPr>
        <p:spPr>
          <a:xfrm rot="10800000">
            <a:off x="617323" y="1826073"/>
            <a:ext cx="275317" cy="3708183"/>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a:off x="633983" y="1826071"/>
            <a:ext cx="263762"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a:off x="1887292" y="4164544"/>
            <a:ext cx="1323991"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3" name="Rectangle 32"/>
          <p:cNvSpPr/>
          <p:nvPr/>
        </p:nvSpPr>
        <p:spPr>
          <a:xfrm>
            <a:off x="1980412" y="3811345"/>
            <a:ext cx="1160895" cy="553998"/>
          </a:xfrm>
          <a:prstGeom prst="rect">
            <a:avLst/>
          </a:prstGeom>
        </p:spPr>
        <p:txBody>
          <a:bodyPr wrap="none">
            <a:spAutoFit/>
          </a:bodyPr>
          <a:lstStyle/>
          <a:p>
            <a:r>
              <a:rPr lang="en-US" sz="1000" dirty="0"/>
              <a:t>Looks for </a:t>
            </a:r>
            <a:r>
              <a:rPr lang="en-US" sz="1000" dirty="0" err="1"/>
              <a:t>awt</a:t>
            </a:r>
            <a:r>
              <a:rPr lang="en-US" sz="1000" dirty="0"/>
              <a:t>.*.IP/</a:t>
            </a:r>
          </a:p>
          <a:p>
            <a:r>
              <a:rPr lang="en-US" sz="1000" dirty="0"/>
              <a:t>XPOLLD* </a:t>
            </a:r>
          </a:p>
          <a:p>
            <a:r>
              <a:rPr lang="en-US" sz="1000" dirty="0"/>
              <a:t> </a:t>
            </a:r>
          </a:p>
        </p:txBody>
      </p:sp>
      <p:sp>
        <p:nvSpPr>
          <p:cNvPr id="34" name="Rectangle 33"/>
          <p:cNvSpPr/>
          <p:nvPr/>
        </p:nvSpPr>
        <p:spPr>
          <a:xfrm>
            <a:off x="2050388" y="4240744"/>
            <a:ext cx="1160895" cy="553998"/>
          </a:xfrm>
          <a:prstGeom prst="rect">
            <a:avLst/>
          </a:prstGeom>
        </p:spPr>
        <p:txBody>
          <a:bodyPr wrap="square">
            <a:spAutoFit/>
          </a:bodyPr>
          <a:lstStyle/>
          <a:p>
            <a:r>
              <a:rPr lang="en-US" sz="1000" dirty="0"/>
              <a:t>Converts  the Polled  files into .DW</a:t>
            </a:r>
          </a:p>
        </p:txBody>
      </p:sp>
      <p:pic>
        <p:nvPicPr>
          <p:cNvPr id="21512"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9892" y="3702778"/>
            <a:ext cx="838204" cy="805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3141307" y="4548521"/>
            <a:ext cx="907621" cy="246221"/>
          </a:xfrm>
          <a:prstGeom prst="rect">
            <a:avLst/>
          </a:prstGeom>
        </p:spPr>
        <p:txBody>
          <a:bodyPr wrap="none">
            <a:spAutoFit/>
          </a:bodyPr>
          <a:lstStyle/>
          <a:p>
            <a:r>
              <a:rPr lang="en-US" sz="1000" dirty="0"/>
              <a:t>XPOLLD* .DW</a:t>
            </a:r>
          </a:p>
        </p:txBody>
      </p:sp>
      <p:pic>
        <p:nvPicPr>
          <p:cNvPr id="21514" name="Picture 10" descr="http://techadvisory.wpengine.netdna-cdn.com/wp-content/uploads/2010/11/file-format.jp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7302" y="3748799"/>
            <a:ext cx="944609" cy="94461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1518" name="Picture 14" descr="http://c.dryicons.com/images/icon_sets/coquette_icons_set/png/128x128/page_process.png">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4977" y="3723050"/>
            <a:ext cx="856076" cy="856077"/>
          </a:xfrm>
          <a:prstGeom prst="rect">
            <a:avLst/>
          </a:prstGeom>
          <a:noFill/>
          <a:extLst>
            <a:ext uri="{909E8E84-426E-40DD-AFC4-6F175D3DCCD1}">
              <a14:hiddenFill xmlns:a14="http://schemas.microsoft.com/office/drawing/2010/main">
                <a:solidFill>
                  <a:srgbClr val="FFFFFF"/>
                </a:solidFill>
              </a14:hiddenFill>
            </a:ext>
          </a:extLst>
        </p:spPr>
      </p:pic>
      <p:pic>
        <p:nvPicPr>
          <p:cNvPr id="21520" name="Picture 16" descr="http://i2.wp.com/www.raphkoster.com/wp-content/uploads/2013/04/086294-rounded-glossy-black-icon-business-gears1-sc44.png">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22382" y="3617541"/>
            <a:ext cx="1040186" cy="1040186"/>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p:cNvSpPr/>
          <p:nvPr/>
        </p:nvSpPr>
        <p:spPr>
          <a:xfrm>
            <a:off x="4651788" y="4525432"/>
            <a:ext cx="1122423" cy="400110"/>
          </a:xfrm>
          <a:prstGeom prst="rect">
            <a:avLst/>
          </a:prstGeom>
        </p:spPr>
        <p:txBody>
          <a:bodyPr wrap="none">
            <a:spAutoFit/>
          </a:bodyPr>
          <a:lstStyle/>
          <a:p>
            <a:r>
              <a:rPr lang="en-US" sz="1000" dirty="0"/>
              <a:t> ICT_EDIT</a:t>
            </a:r>
          </a:p>
          <a:p>
            <a:r>
              <a:rPr lang="en-US" sz="1000" dirty="0"/>
              <a:t>Translate process </a:t>
            </a:r>
          </a:p>
        </p:txBody>
      </p:sp>
      <p:cxnSp>
        <p:nvCxnSpPr>
          <p:cNvPr id="43" name="Straight Arrow Connector 42"/>
          <p:cNvCxnSpPr/>
          <p:nvPr/>
        </p:nvCxnSpPr>
        <p:spPr>
          <a:xfrm>
            <a:off x="4121583" y="4105760"/>
            <a:ext cx="67941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4" name="Straight Arrow Connector 43"/>
          <p:cNvCxnSpPr/>
          <p:nvPr/>
        </p:nvCxnSpPr>
        <p:spPr>
          <a:xfrm>
            <a:off x="5632138" y="4199047"/>
            <a:ext cx="67941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5" name="Rectangle 44"/>
          <p:cNvSpPr/>
          <p:nvPr/>
        </p:nvSpPr>
        <p:spPr>
          <a:xfrm>
            <a:off x="5739934" y="3916965"/>
            <a:ext cx="667170" cy="246221"/>
          </a:xfrm>
          <a:prstGeom prst="rect">
            <a:avLst/>
          </a:prstGeom>
        </p:spPr>
        <p:txBody>
          <a:bodyPr wrap="none">
            <a:spAutoFit/>
          </a:bodyPr>
          <a:lstStyle/>
          <a:p>
            <a:r>
              <a:rPr lang="en-US" sz="1000" dirty="0"/>
              <a:t>Creates   </a:t>
            </a:r>
          </a:p>
        </p:txBody>
      </p:sp>
      <p:sp>
        <p:nvSpPr>
          <p:cNvPr id="46" name="Rectangle 45"/>
          <p:cNvSpPr/>
          <p:nvPr/>
        </p:nvSpPr>
        <p:spPr>
          <a:xfrm>
            <a:off x="6329204" y="4684183"/>
            <a:ext cx="944489" cy="246221"/>
          </a:xfrm>
          <a:prstGeom prst="rect">
            <a:avLst/>
          </a:prstGeom>
        </p:spPr>
        <p:txBody>
          <a:bodyPr wrap="none">
            <a:spAutoFit/>
          </a:bodyPr>
          <a:lstStyle/>
          <a:p>
            <a:r>
              <a:rPr lang="en-US" sz="1000" dirty="0"/>
              <a:t>XPOLLD* .GO*</a:t>
            </a:r>
          </a:p>
        </p:txBody>
      </p:sp>
      <p:cxnSp>
        <p:nvCxnSpPr>
          <p:cNvPr id="48" name="Straight Arrow Connector 47"/>
          <p:cNvCxnSpPr/>
          <p:nvPr/>
        </p:nvCxnSpPr>
        <p:spPr>
          <a:xfrm>
            <a:off x="7162613" y="4207094"/>
            <a:ext cx="51045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9" name="Rectangle 48"/>
          <p:cNvSpPr/>
          <p:nvPr/>
        </p:nvSpPr>
        <p:spPr>
          <a:xfrm>
            <a:off x="7697302" y="4707621"/>
            <a:ext cx="813043" cy="246221"/>
          </a:xfrm>
          <a:prstGeom prst="rect">
            <a:avLst/>
          </a:prstGeom>
        </p:spPr>
        <p:txBody>
          <a:bodyPr wrap="none">
            <a:spAutoFit/>
          </a:bodyPr>
          <a:lstStyle/>
          <a:p>
            <a:r>
              <a:rPr lang="en-US" sz="1000" dirty="0"/>
              <a:t>XPOLLD* .IP</a:t>
            </a:r>
          </a:p>
        </p:txBody>
      </p:sp>
      <p:pic>
        <p:nvPicPr>
          <p:cNvPr id="21522" name="Picture 18" descr="http://files.softicons.com/download/system-icons/human-o2-icons-by-oliver-scholtz/png/128x128/actions/gtk-dnd-multiple.png">
            <a:hlinkClick r:id="rId14"/>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85154" y="5146220"/>
            <a:ext cx="880655" cy="88065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Elbow Connector 28"/>
          <p:cNvCxnSpPr>
            <a:stCxn id="49" idx="2"/>
            <a:endCxn id="21522" idx="3"/>
          </p:cNvCxnSpPr>
          <p:nvPr/>
        </p:nvCxnSpPr>
        <p:spPr>
          <a:xfrm rot="5400000">
            <a:off x="7468464" y="4951188"/>
            <a:ext cx="632706" cy="638015"/>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
        <p:nvSpPr>
          <p:cNvPr id="58" name="Rectangle 57"/>
          <p:cNvSpPr/>
          <p:nvPr/>
        </p:nvSpPr>
        <p:spPr>
          <a:xfrm>
            <a:off x="6783015" y="6099759"/>
            <a:ext cx="846707" cy="246221"/>
          </a:xfrm>
          <a:prstGeom prst="rect">
            <a:avLst/>
          </a:prstGeom>
        </p:spPr>
        <p:txBody>
          <a:bodyPr wrap="none">
            <a:spAutoFit/>
          </a:bodyPr>
          <a:lstStyle/>
          <a:p>
            <a:r>
              <a:rPr lang="en-US" sz="1000" dirty="0"/>
              <a:t>XPOLLD* .TR</a:t>
            </a:r>
          </a:p>
        </p:txBody>
      </p:sp>
      <p:sp>
        <p:nvSpPr>
          <p:cNvPr id="59" name="Rectangle 58"/>
          <p:cNvSpPr/>
          <p:nvPr/>
        </p:nvSpPr>
        <p:spPr>
          <a:xfrm>
            <a:off x="8169606" y="5146220"/>
            <a:ext cx="953761" cy="553998"/>
          </a:xfrm>
          <a:prstGeom prst="rect">
            <a:avLst/>
          </a:prstGeom>
        </p:spPr>
        <p:txBody>
          <a:bodyPr wrap="square">
            <a:spAutoFit/>
          </a:bodyPr>
          <a:lstStyle/>
          <a:p>
            <a:r>
              <a:rPr lang="en-US" sz="1000" dirty="0"/>
              <a:t>Converts  the .IP  files  Into .TR</a:t>
            </a:r>
          </a:p>
        </p:txBody>
      </p:sp>
      <p:cxnSp>
        <p:nvCxnSpPr>
          <p:cNvPr id="60" name="Straight Arrow Connector 59"/>
          <p:cNvCxnSpPr/>
          <p:nvPr/>
        </p:nvCxnSpPr>
        <p:spPr>
          <a:xfrm flipH="1">
            <a:off x="5361016" y="5632175"/>
            <a:ext cx="1024661"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1" name="Rectangle 60"/>
          <p:cNvSpPr/>
          <p:nvPr/>
        </p:nvSpPr>
        <p:spPr>
          <a:xfrm>
            <a:off x="5072757" y="5903765"/>
            <a:ext cx="1512397" cy="553998"/>
          </a:xfrm>
          <a:prstGeom prst="rect">
            <a:avLst/>
          </a:prstGeom>
        </p:spPr>
        <p:txBody>
          <a:bodyPr wrap="square">
            <a:spAutoFit/>
          </a:bodyPr>
          <a:lstStyle/>
          <a:p>
            <a:r>
              <a:rPr lang="en-US" sz="1000" dirty="0" err="1"/>
              <a:t>awt</a:t>
            </a:r>
            <a:r>
              <a:rPr lang="en-US" sz="1000" dirty="0"/>
              <a:t>.*.IP is now </a:t>
            </a:r>
            <a:r>
              <a:rPr lang="en-US" sz="1000" dirty="0" err="1"/>
              <a:t>convertes</a:t>
            </a:r>
            <a:r>
              <a:rPr lang="en-US" sz="1000" dirty="0"/>
              <a:t> into .TR</a:t>
            </a:r>
          </a:p>
          <a:p>
            <a:endParaRPr lang="en-US" sz="1000" dirty="0"/>
          </a:p>
        </p:txBody>
      </p:sp>
      <p:pic>
        <p:nvPicPr>
          <p:cNvPr id="21524" name="Picture 20" descr="http://www.clker.com/cliparts/t/R/g/G/3/W/rename-folder-hi.png">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831435" y="5178113"/>
            <a:ext cx="1222249" cy="921646"/>
          </a:xfrm>
          <a:prstGeom prst="rect">
            <a:avLst/>
          </a:prstGeom>
          <a:noFill/>
          <a:extLst>
            <a:ext uri="{909E8E84-426E-40DD-AFC4-6F175D3DCCD1}">
              <a14:hiddenFill xmlns:a14="http://schemas.microsoft.com/office/drawing/2010/main">
                <a:solidFill>
                  <a:srgbClr val="FFFFFF"/>
                </a:solidFill>
              </a14:hiddenFill>
            </a:ext>
          </a:extLst>
        </p:spPr>
      </p:pic>
      <p:sp>
        <p:nvSpPr>
          <p:cNvPr id="21517" name="Rectangle 21516"/>
          <p:cNvSpPr/>
          <p:nvPr/>
        </p:nvSpPr>
        <p:spPr>
          <a:xfrm>
            <a:off x="3994496" y="6099758"/>
            <a:ext cx="639919" cy="246221"/>
          </a:xfrm>
          <a:prstGeom prst="rect">
            <a:avLst/>
          </a:prstGeom>
        </p:spPr>
        <p:txBody>
          <a:bodyPr wrap="none">
            <a:spAutoFit/>
          </a:bodyPr>
          <a:lstStyle/>
          <a:p>
            <a:r>
              <a:rPr lang="en-US" sz="1000" dirty="0"/>
              <a:t>awt.*.TR</a:t>
            </a:r>
          </a:p>
        </p:txBody>
      </p:sp>
    </p:spTree>
    <p:extLst>
      <p:ext uri="{BB962C8B-B14F-4D97-AF65-F5344CB8AC3E}">
        <p14:creationId xmlns:p14="http://schemas.microsoft.com/office/powerpoint/2010/main" val="43063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Translate- Folders</a:t>
            </a:r>
            <a:br>
              <a:rPr lang="en-US" dirty="0"/>
            </a:b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30" y="1658508"/>
            <a:ext cx="3808927" cy="2923302"/>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6"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38663" y="1658508"/>
            <a:ext cx="3732414" cy="2923302"/>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3" name="Footer Placeholder 2"/>
          <p:cNvSpPr>
            <a:spLocks noGrp="1"/>
          </p:cNvSpPr>
          <p:nvPr>
            <p:ph type="ftr" sz="quarter" idx="11"/>
          </p:nvPr>
        </p:nvSpPr>
        <p:spPr/>
        <p:txBody>
          <a:bodyPr/>
          <a:lstStyle/>
          <a:p>
            <a:r>
              <a:rPr lang="en-US"/>
              <a:t>IGATE Sensitive</a:t>
            </a: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3281" y="72798"/>
            <a:ext cx="1765290" cy="73682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11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4" y="76200"/>
            <a:ext cx="8077200" cy="1066800"/>
          </a:xfrm>
          <a:prstGeom prst="rect">
            <a:avLst/>
          </a:prstGeom>
        </p:spPr>
        <p:txBody>
          <a:bodyPr/>
          <a:lst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a:lstStyle>
          <a:p>
            <a:r>
              <a:rPr lang="en-US" dirty="0"/>
              <a:t>Sales Audit Data Flow - Edit</a:t>
            </a:r>
          </a:p>
        </p:txBody>
      </p:sp>
      <p:sp>
        <p:nvSpPr>
          <p:cNvPr id="5" name="Rectangle 3"/>
          <p:cNvSpPr txBox="1">
            <a:spLocks noChangeArrowheads="1"/>
          </p:cNvSpPr>
          <p:nvPr/>
        </p:nvSpPr>
        <p:spPr>
          <a:xfrm>
            <a:off x="533404" y="1371600"/>
            <a:ext cx="8229600" cy="4754563"/>
          </a:xfrm>
          <a:prstGeom prst="rect">
            <a:avLst/>
          </a:prstGeom>
        </p:spPr>
        <p:txBody>
          <a:bodyPr/>
          <a:lst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ct val="0"/>
              </a:spcBef>
              <a:spcAft>
                <a:spcPct val="0"/>
              </a:spcAft>
              <a:buFontTx/>
              <a:buNone/>
              <a:defRPr/>
            </a:pPr>
            <a:endParaRPr lang="en-US" dirty="0">
              <a:solidFill>
                <a:srgbClr val="000000"/>
              </a:solidFill>
              <a:latin typeface="Times New Roman" pitchFamily="18" charset="0"/>
            </a:endParaRPr>
          </a:p>
          <a:p>
            <a:pPr>
              <a:buFontTx/>
              <a:buNone/>
              <a:defRPr/>
            </a:pPr>
            <a:endParaRPr lang="en-US" dirty="0"/>
          </a:p>
        </p:txBody>
      </p:sp>
      <p:sp>
        <p:nvSpPr>
          <p:cNvPr id="9" name="Rectangle 7"/>
          <p:cNvSpPr>
            <a:spLocks noChangeArrowheads="1"/>
          </p:cNvSpPr>
          <p:nvPr/>
        </p:nvSpPr>
        <p:spPr bwMode="auto">
          <a:xfrm>
            <a:off x="609604" y="3657600"/>
            <a:ext cx="1160463" cy="461963"/>
          </a:xfrm>
          <a:prstGeom prst="rect">
            <a:avLst/>
          </a:prstGeom>
          <a:noFill/>
          <a:ln w="9525">
            <a:noFill/>
            <a:miter lim="800000"/>
            <a:headEnd/>
            <a:tailEnd/>
          </a:ln>
        </p:spPr>
        <p:txBody>
          <a:bodyPr wrap="none">
            <a:spAutoFit/>
          </a:bodyPr>
          <a:lstStyle/>
          <a:p>
            <a:pPr eaLnBrk="0" hangingPunct="0">
              <a:spcBef>
                <a:spcPct val="50000"/>
              </a:spcBef>
            </a:pPr>
            <a:r>
              <a:rPr lang="en-US" dirty="0">
                <a:latin typeface="Arial Rounded MT Bold"/>
              </a:rPr>
              <a:t>Stores</a:t>
            </a:r>
          </a:p>
        </p:txBody>
      </p:sp>
      <p:sp>
        <p:nvSpPr>
          <p:cNvPr id="11" name="Rectangle 9"/>
          <p:cNvSpPr>
            <a:spLocks noChangeArrowheads="1"/>
          </p:cNvSpPr>
          <p:nvPr/>
        </p:nvSpPr>
        <p:spPr bwMode="auto">
          <a:xfrm>
            <a:off x="4191004" y="2895600"/>
            <a:ext cx="4572000" cy="400050"/>
          </a:xfrm>
          <a:prstGeom prst="rect">
            <a:avLst/>
          </a:prstGeom>
          <a:noFill/>
          <a:ln w="9525">
            <a:noFill/>
            <a:miter lim="800000"/>
            <a:headEnd/>
            <a:tailEnd/>
          </a:ln>
        </p:spPr>
        <p:txBody>
          <a:bodyPr>
            <a:spAutoFit/>
          </a:bodyPr>
          <a:lstStyle/>
          <a:p>
            <a:pPr marL="533400" indent="-533400"/>
            <a:endParaRPr lang="en-US" sz="2000" b="1">
              <a:solidFill>
                <a:srgbClr val="CC3300"/>
              </a:solidFill>
            </a:endParaRPr>
          </a:p>
        </p:txBody>
      </p:sp>
      <p:sp>
        <p:nvSpPr>
          <p:cNvPr id="17" name="Rectangle 16"/>
          <p:cNvSpPr>
            <a:spLocks noChangeArrowheads="1"/>
          </p:cNvSpPr>
          <p:nvPr/>
        </p:nvSpPr>
        <p:spPr bwMode="auto">
          <a:xfrm>
            <a:off x="533404" y="4811486"/>
            <a:ext cx="7924800" cy="1200150"/>
          </a:xfrm>
          <a:prstGeom prst="rect">
            <a:avLst/>
          </a:prstGeom>
          <a:noFill/>
          <a:ln w="9525">
            <a:noFill/>
            <a:miter lim="800000"/>
            <a:headEnd/>
            <a:tailEnd/>
          </a:ln>
        </p:spPr>
        <p:txBody>
          <a:bodyPr>
            <a:spAutoFit/>
          </a:bodyPr>
          <a:lstStyle/>
          <a:p>
            <a:pPr marL="342900" indent="-342900"/>
            <a:r>
              <a:rPr lang="en-US" sz="1800" b="1" dirty="0"/>
              <a:t>- Further validations are performed on the translated data</a:t>
            </a:r>
          </a:p>
          <a:p>
            <a:pPr marL="342900" indent="-342900"/>
            <a:r>
              <a:rPr lang="en-US" sz="1800" b="1" dirty="0"/>
              <a:t>- Populates the current Sales Audit Tables and can be viewed by user</a:t>
            </a:r>
          </a:p>
          <a:p>
            <a:pPr marL="342900" indent="-342900"/>
            <a:r>
              <a:rPr lang="en-US" sz="1800" b="1" dirty="0"/>
              <a:t>- Records audit concerns found in Guided Audit tab</a:t>
            </a:r>
          </a:p>
          <a:p>
            <a:pPr marL="342900" indent="-342900"/>
            <a:r>
              <a:rPr lang="en-US" sz="1800" b="1" dirty="0"/>
              <a:t>- All records (invalid and valid records) found in Audit Status</a:t>
            </a:r>
          </a:p>
        </p:txBody>
      </p:sp>
      <p:pic>
        <p:nvPicPr>
          <p:cNvPr id="3263" name="Picture 191" descr="D:\Epicor\Colehaan-Vinay\Sales Audit presentation\images\ed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7260" y="76199"/>
            <a:ext cx="1513110" cy="70757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0056" y="2020203"/>
            <a:ext cx="743469" cy="477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9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0056" y="2563886"/>
            <a:ext cx="743469" cy="477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9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1241" y="3144600"/>
            <a:ext cx="743469" cy="4959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103655" y="1796131"/>
            <a:ext cx="645384" cy="246221"/>
          </a:xfrm>
          <a:prstGeom prst="rect">
            <a:avLst/>
          </a:prstGeom>
          <a:noFill/>
        </p:spPr>
        <p:txBody>
          <a:bodyPr wrap="square" rtlCol="0">
            <a:spAutoFit/>
          </a:bodyPr>
          <a:lstStyle/>
          <a:p>
            <a:r>
              <a:rPr lang="en-US" sz="1000" dirty="0"/>
              <a:t>Store 1</a:t>
            </a:r>
          </a:p>
        </p:txBody>
      </p:sp>
      <p:sp>
        <p:nvSpPr>
          <p:cNvPr id="23" name="TextBox 22"/>
          <p:cNvSpPr txBox="1"/>
          <p:nvPr/>
        </p:nvSpPr>
        <p:spPr>
          <a:xfrm>
            <a:off x="103655" y="2802540"/>
            <a:ext cx="645384" cy="246221"/>
          </a:xfrm>
          <a:prstGeom prst="rect">
            <a:avLst/>
          </a:prstGeom>
          <a:noFill/>
        </p:spPr>
        <p:txBody>
          <a:bodyPr wrap="square" rtlCol="0">
            <a:spAutoFit/>
          </a:bodyPr>
          <a:lstStyle/>
          <a:p>
            <a:r>
              <a:rPr lang="en-US" sz="1000" dirty="0"/>
              <a:t>Store 2</a:t>
            </a:r>
          </a:p>
        </p:txBody>
      </p:sp>
      <p:sp>
        <p:nvSpPr>
          <p:cNvPr id="24" name="TextBox 23"/>
          <p:cNvSpPr txBox="1"/>
          <p:nvPr/>
        </p:nvSpPr>
        <p:spPr>
          <a:xfrm>
            <a:off x="103655" y="3523088"/>
            <a:ext cx="645384" cy="246221"/>
          </a:xfrm>
          <a:prstGeom prst="rect">
            <a:avLst/>
          </a:prstGeom>
          <a:noFill/>
        </p:spPr>
        <p:txBody>
          <a:bodyPr wrap="square" rtlCol="0">
            <a:spAutoFit/>
          </a:bodyPr>
          <a:lstStyle/>
          <a:p>
            <a:r>
              <a:rPr lang="en-US" sz="1000" dirty="0"/>
              <a:t>Store 3</a:t>
            </a:r>
          </a:p>
        </p:txBody>
      </p:sp>
      <p:pic>
        <p:nvPicPr>
          <p:cNvPr id="25" name="Picture 7" descr="D:\Epicor\Colehaan-Vinay\Sales Audit presentation\images\process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4" y="1812954"/>
            <a:ext cx="1057729" cy="1057729"/>
          </a:xfrm>
          <a:prstGeom prst="rect">
            <a:avLst/>
          </a:prstGeom>
          <a:noFill/>
          <a:extLst>
            <a:ext uri="{909E8E84-426E-40DD-AFC4-6F175D3DCCD1}">
              <a14:hiddenFill xmlns:a14="http://schemas.microsoft.com/office/drawing/2010/main">
                <a:solidFill>
                  <a:srgbClr val="FFFFFF"/>
                </a:solidFill>
              </a14:hiddenFill>
            </a:ext>
          </a:extLst>
        </p:spPr>
      </p:pic>
      <p:sp>
        <p:nvSpPr>
          <p:cNvPr id="26" name="Notched Right Arrow 25"/>
          <p:cNvSpPr/>
          <p:nvPr/>
        </p:nvSpPr>
        <p:spPr>
          <a:xfrm rot="20362077">
            <a:off x="1962939" y="1659993"/>
            <a:ext cx="844609"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pic>
        <p:nvPicPr>
          <p:cNvPr id="27" name="Picture 8" descr="D:\Epicor\Colehaan-Vinay\Sales Audit presentation\images\Polling_288x198.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54098" y="1255043"/>
            <a:ext cx="1112959" cy="765160"/>
          </a:xfrm>
          <a:prstGeom prst="rect">
            <a:avLst/>
          </a:prstGeom>
          <a:noFill/>
          <a:extLst>
            <a:ext uri="{909E8E84-426E-40DD-AFC4-6F175D3DCCD1}">
              <a14:hiddenFill xmlns:a14="http://schemas.microsoft.com/office/drawing/2010/main">
                <a:solidFill>
                  <a:srgbClr val="FFFFFF"/>
                </a:solidFill>
              </a14:hiddenFill>
            </a:ext>
          </a:extLst>
        </p:spPr>
      </p:pic>
      <p:sp>
        <p:nvSpPr>
          <p:cNvPr id="28" name="Notched Right Arrow 27"/>
          <p:cNvSpPr/>
          <p:nvPr/>
        </p:nvSpPr>
        <p:spPr>
          <a:xfrm rot="2239080">
            <a:off x="3989005" y="1600299"/>
            <a:ext cx="803426"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sp>
        <p:nvSpPr>
          <p:cNvPr id="2" name="TextBox 1"/>
          <p:cNvSpPr txBox="1"/>
          <p:nvPr/>
        </p:nvSpPr>
        <p:spPr>
          <a:xfrm>
            <a:off x="4870626" y="2692932"/>
            <a:ext cx="1093569" cy="246221"/>
          </a:xfrm>
          <a:prstGeom prst="rect">
            <a:avLst/>
          </a:prstGeom>
          <a:noFill/>
        </p:spPr>
        <p:txBody>
          <a:bodyPr wrap="none" rtlCol="0">
            <a:spAutoFit/>
          </a:bodyPr>
          <a:lstStyle/>
          <a:p>
            <a:r>
              <a:rPr lang="en-US" sz="1000" dirty="0"/>
              <a:t>Translate process</a:t>
            </a:r>
          </a:p>
        </p:txBody>
      </p:sp>
      <p:sp>
        <p:nvSpPr>
          <p:cNvPr id="29" name="Notched Right Arrow 28"/>
          <p:cNvSpPr/>
          <p:nvPr/>
        </p:nvSpPr>
        <p:spPr>
          <a:xfrm rot="7285086">
            <a:off x="4619794" y="3071877"/>
            <a:ext cx="803426"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pic>
        <p:nvPicPr>
          <p:cNvPr id="1536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49397" y="3558948"/>
            <a:ext cx="1121229" cy="112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4814379" y="4521206"/>
            <a:ext cx="1223412" cy="246221"/>
          </a:xfrm>
          <a:prstGeom prst="rect">
            <a:avLst/>
          </a:prstGeom>
          <a:noFill/>
        </p:spPr>
        <p:txBody>
          <a:bodyPr wrap="none" rtlCol="0">
            <a:spAutoFit/>
          </a:bodyPr>
          <a:lstStyle/>
          <a:p>
            <a:r>
              <a:rPr lang="en-US" sz="1000" dirty="0"/>
              <a:t>Edit process(Edited)</a:t>
            </a:r>
          </a:p>
        </p:txBody>
      </p:sp>
      <p:sp>
        <p:nvSpPr>
          <p:cNvPr id="31" name="Notched Right Arrow 30"/>
          <p:cNvSpPr/>
          <p:nvPr/>
        </p:nvSpPr>
        <p:spPr>
          <a:xfrm rot="20362077">
            <a:off x="1949860" y="1641577"/>
            <a:ext cx="844609"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pic>
        <p:nvPicPr>
          <p:cNvPr id="32" name="Picture 8" descr="D:\Epicor\Colehaan-Vinay\Sales Audit presentation\images\Polling_288x198.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41019" y="1236627"/>
            <a:ext cx="1112959" cy="76516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2817082" y="1987543"/>
            <a:ext cx="346570" cy="246221"/>
          </a:xfrm>
          <a:prstGeom prst="rect">
            <a:avLst/>
          </a:prstGeom>
          <a:noFill/>
        </p:spPr>
        <p:txBody>
          <a:bodyPr wrap="none" rtlCol="0">
            <a:spAutoFit/>
          </a:bodyPr>
          <a:lstStyle/>
          <a:p>
            <a:r>
              <a:rPr lang="en-US" sz="1000" dirty="0"/>
              <a:t>1</a:t>
            </a:r>
            <a:r>
              <a:rPr lang="en-US" sz="1000" baseline="30000" dirty="0"/>
              <a:t>St</a:t>
            </a:r>
            <a:r>
              <a:rPr lang="en-US" sz="1000" dirty="0"/>
              <a:t> </a:t>
            </a:r>
          </a:p>
        </p:txBody>
      </p:sp>
    </p:spTree>
    <p:extLst>
      <p:ext uri="{BB962C8B-B14F-4D97-AF65-F5344CB8AC3E}">
        <p14:creationId xmlns:p14="http://schemas.microsoft.com/office/powerpoint/2010/main" val="145384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ppt_x"/>
                                          </p:val>
                                        </p:tav>
                                        <p:tav tm="100000">
                                          <p:val>
                                            <p:strVal val="#ppt_x"/>
                                          </p:val>
                                        </p:tav>
                                      </p:tavLst>
                                    </p:anim>
                                    <p:anim calcmode="lin" valueType="num">
                                      <p:cBhvr additive="base">
                                        <p:cTn id="19" dur="500" fill="hold"/>
                                        <p:tgtEl>
                                          <p:spTgt spid="28"/>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anim calcmode="lin" valueType="num">
                                      <p:cBhvr>
                                        <p:cTn id="29" dur="500" fill="hold"/>
                                        <p:tgtEl>
                                          <p:spTgt spid="29"/>
                                        </p:tgtEl>
                                        <p:attrNameLst>
                                          <p:attrName>ppt_x</p:attrName>
                                        </p:attrNameLst>
                                      </p:cBhvr>
                                      <p:tavLst>
                                        <p:tav tm="0">
                                          <p:val>
                                            <p:strVal val="#ppt_x"/>
                                          </p:val>
                                        </p:tav>
                                        <p:tav tm="100000">
                                          <p:val>
                                            <p:strVal val="#ppt_x"/>
                                          </p:val>
                                        </p:tav>
                                      </p:tavLst>
                                    </p:anim>
                                    <p:anim calcmode="lin" valueType="num">
                                      <p:cBhvr>
                                        <p:cTn id="30" dur="500" fill="hold"/>
                                        <p:tgtEl>
                                          <p:spTgt spid="29"/>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par>
                          <p:cTn id="37" fill="hold">
                            <p:stCondLst>
                              <p:cond delay="3000"/>
                            </p:stCondLst>
                            <p:childTnLst>
                              <p:par>
                                <p:cTn id="38" presetID="42" presetClass="entr" presetSubtype="0" fill="hold" nodeType="afterEffect">
                                  <p:stCondLst>
                                    <p:cond delay="0"/>
                                  </p:stCondLst>
                                  <p:childTnLst>
                                    <p:set>
                                      <p:cBhvr>
                                        <p:cTn id="39" dur="1" fill="hold">
                                          <p:stCondLst>
                                            <p:cond delay="0"/>
                                          </p:stCondLst>
                                        </p:cTn>
                                        <p:tgtEl>
                                          <p:spTgt spid="15362"/>
                                        </p:tgtEl>
                                        <p:attrNameLst>
                                          <p:attrName>style.visibility</p:attrName>
                                        </p:attrNameLst>
                                      </p:cBhvr>
                                      <p:to>
                                        <p:strVal val="visible"/>
                                      </p:to>
                                    </p:set>
                                    <p:animEffect transition="in" filter="fade">
                                      <p:cBhvr>
                                        <p:cTn id="40" dur="1000"/>
                                        <p:tgtEl>
                                          <p:spTgt spid="15362"/>
                                        </p:tgtEl>
                                      </p:cBhvr>
                                    </p:animEffect>
                                    <p:anim calcmode="lin" valueType="num">
                                      <p:cBhvr>
                                        <p:cTn id="41" dur="1000" fill="hold"/>
                                        <p:tgtEl>
                                          <p:spTgt spid="15362"/>
                                        </p:tgtEl>
                                        <p:attrNameLst>
                                          <p:attrName>ppt_x</p:attrName>
                                        </p:attrNameLst>
                                      </p:cBhvr>
                                      <p:tavLst>
                                        <p:tav tm="0">
                                          <p:val>
                                            <p:strVal val="#ppt_x"/>
                                          </p:val>
                                        </p:tav>
                                        <p:tav tm="100000">
                                          <p:val>
                                            <p:strVal val="#ppt_x"/>
                                          </p:val>
                                        </p:tav>
                                      </p:tavLst>
                                    </p:anim>
                                    <p:anim calcmode="lin" valueType="num">
                                      <p:cBhvr>
                                        <p:cTn id="42" dur="1000" fill="hold"/>
                                        <p:tgtEl>
                                          <p:spTgt spid="15362"/>
                                        </p:tgtEl>
                                        <p:attrNameLst>
                                          <p:attrName>ppt_y</p:attrName>
                                        </p:attrNameLst>
                                      </p:cBhvr>
                                      <p:tavLst>
                                        <p:tav tm="0">
                                          <p:val>
                                            <p:strVal val="#ppt_y+.1"/>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fill="hold"/>
                                        <p:tgtEl>
                                          <p:spTgt spid="31"/>
                                        </p:tgtEl>
                                        <p:attrNameLst>
                                          <p:attrName>ppt_x</p:attrName>
                                        </p:attrNameLst>
                                      </p:cBhvr>
                                      <p:tavLst>
                                        <p:tav tm="0">
                                          <p:val>
                                            <p:strVal val="#ppt_x"/>
                                          </p:val>
                                        </p:tav>
                                        <p:tav tm="100000">
                                          <p:val>
                                            <p:strVal val="#ppt_x"/>
                                          </p:val>
                                        </p:tav>
                                      </p:tavLst>
                                    </p:anim>
                                    <p:anim calcmode="lin" valueType="num">
                                      <p:cBhvr additive="base">
                                        <p:cTn id="47" dur="500" fill="hold"/>
                                        <p:tgtEl>
                                          <p:spTgt spid="31"/>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42" presetClass="entr" presetSubtype="0"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1000"/>
                                        <p:tgtEl>
                                          <p:spTgt spid="32"/>
                                        </p:tgtEl>
                                      </p:cBhvr>
                                    </p:animEffect>
                                    <p:anim calcmode="lin" valueType="num">
                                      <p:cBhvr>
                                        <p:cTn id="52" dur="1000" fill="hold"/>
                                        <p:tgtEl>
                                          <p:spTgt spid="32"/>
                                        </p:tgtEl>
                                        <p:attrNameLst>
                                          <p:attrName>ppt_x</p:attrName>
                                        </p:attrNameLst>
                                      </p:cBhvr>
                                      <p:tavLst>
                                        <p:tav tm="0">
                                          <p:val>
                                            <p:strVal val="#ppt_x"/>
                                          </p:val>
                                        </p:tav>
                                        <p:tav tm="100000">
                                          <p:val>
                                            <p:strVal val="#ppt_x"/>
                                          </p:val>
                                        </p:tav>
                                      </p:tavLst>
                                    </p:anim>
                                    <p:anim calcmode="lin" valueType="num">
                                      <p:cBhvr>
                                        <p:cTn id="53" dur="1000" fill="hold"/>
                                        <p:tgtEl>
                                          <p:spTgt spid="32"/>
                                        </p:tgtEl>
                                        <p:attrNameLst>
                                          <p:attrName>ppt_y</p:attrName>
                                        </p:attrNameLst>
                                      </p:cBhvr>
                                      <p:tavLst>
                                        <p:tav tm="0">
                                          <p:val>
                                            <p:strVal val="#ppt_y+.1"/>
                                          </p:val>
                                        </p:tav>
                                        <p:tav tm="100000">
                                          <p:val>
                                            <p:strVal val="#ppt_y"/>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 grpId="0"/>
      <p:bldP spid="29" grpId="0" animBg="1"/>
      <p:bldP spid="30" grpId="0"/>
      <p:bldP spid="31" grpId="0" animBg="1"/>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Process</a:t>
            </a:r>
          </a:p>
        </p:txBody>
      </p:sp>
      <p:sp>
        <p:nvSpPr>
          <p:cNvPr id="3" name="Content Placeholder 2"/>
          <p:cNvSpPr>
            <a:spLocks noGrp="1"/>
          </p:cNvSpPr>
          <p:nvPr>
            <p:ph idx="1"/>
          </p:nvPr>
        </p:nvSpPr>
        <p:spPr/>
        <p:txBody>
          <a:bodyPr/>
          <a:lstStyle/>
          <a:p>
            <a:r>
              <a:rPr lang="en-GB" b="0" dirty="0"/>
              <a:t>The function of the Edit process is to perform various validation checks on the data received from the Translate and populate the Audit works database with the data, calculate a number of derived totals and initiate any pre-audit interfaces that may be defined.  </a:t>
            </a:r>
          </a:p>
          <a:p>
            <a:r>
              <a:rPr lang="en-US" b="0" dirty="0"/>
              <a:t>Assign statuses (Invalid Store / Invalid Register /Invalid Date/ Missing / Edited)</a:t>
            </a:r>
          </a:p>
          <a:p>
            <a:r>
              <a:rPr lang="en-US" b="0" dirty="0"/>
              <a:t>Location: d:\Retail_Apps\aw_xpr_colehaan\ICT_EDIT</a:t>
            </a:r>
          </a:p>
          <a:p>
            <a:r>
              <a:rPr lang="en-US" b="0" dirty="0"/>
              <a:t>Can be bounced by </a:t>
            </a:r>
            <a:r>
              <a:rPr lang="en-US" b="0" dirty="0" err="1"/>
              <a:t>SmartloadMonitor</a:t>
            </a:r>
            <a:r>
              <a:rPr lang="en-US" b="0" dirty="0"/>
              <a:t> and is a SMARTLOAD process</a:t>
            </a:r>
          </a:p>
          <a:p>
            <a:r>
              <a:rPr lang="en-US" b="0" dirty="0"/>
              <a:t>Always running on the system looking for work</a:t>
            </a:r>
          </a:p>
          <a:p>
            <a:pPr>
              <a:buFontTx/>
              <a:buNone/>
            </a:pPr>
            <a:endParaRPr lang="en-US" b="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703" y="4607391"/>
            <a:ext cx="73342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252" y="3332396"/>
            <a:ext cx="937182" cy="9021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91" descr="D:\Epicor\Colehaan-Vinay\Sales Audit presentation\images\edi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7260" y="76199"/>
            <a:ext cx="1513110" cy="707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20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Process - </a:t>
            </a:r>
            <a:r>
              <a:rPr lang="en-US" dirty="0" err="1"/>
              <a:t>Smartload</a:t>
            </a:r>
            <a:endParaRPr lang="en-US" dirty="0"/>
          </a:p>
        </p:txBody>
      </p:sp>
      <p:sp>
        <p:nvSpPr>
          <p:cNvPr id="3" name="Content Placeholder 2"/>
          <p:cNvSpPr>
            <a:spLocks noGrp="1"/>
          </p:cNvSpPr>
          <p:nvPr>
            <p:ph idx="1"/>
          </p:nvPr>
        </p:nvSpPr>
        <p:spPr>
          <a:xfrm>
            <a:off x="424542" y="1197429"/>
            <a:ext cx="8229600" cy="4525963"/>
          </a:xfrm>
        </p:spPr>
        <p:txBody>
          <a:bodyPr/>
          <a:lstStyle/>
          <a:p>
            <a:r>
              <a:rPr lang="en-GB" b="0" dirty="0" err="1"/>
              <a:t>SmartLoad</a:t>
            </a:r>
            <a:r>
              <a:rPr lang="en-GB" b="0" dirty="0"/>
              <a:t> is a data manipulation utility that handles the transfer of data between NSB applications and other systems. </a:t>
            </a:r>
          </a:p>
          <a:p>
            <a:r>
              <a:rPr lang="en-US" b="0" dirty="0" err="1"/>
              <a:t>Smartloads</a:t>
            </a:r>
            <a:r>
              <a:rPr lang="en-US" b="0" dirty="0"/>
              <a:t> were written by </a:t>
            </a:r>
            <a:r>
              <a:rPr lang="en-US" b="0" dirty="0" err="1"/>
              <a:t>Epicor</a:t>
            </a:r>
            <a:r>
              <a:rPr lang="en-US" b="0" dirty="0"/>
              <a:t> in ‘C’ language</a:t>
            </a:r>
            <a:endParaRPr lang="en-GB" b="0" dirty="0"/>
          </a:p>
          <a:p>
            <a:r>
              <a:rPr lang="en-GB" b="0" dirty="0"/>
              <a:t>Once started, a </a:t>
            </a:r>
            <a:r>
              <a:rPr lang="en-GB" b="0" dirty="0" err="1"/>
              <a:t>SmartLoad</a:t>
            </a:r>
            <a:r>
              <a:rPr lang="en-GB" b="0" dirty="0"/>
              <a:t> process will continuously search for and manipulate data files that are ready to be processed.</a:t>
            </a:r>
            <a:endParaRPr lang="en-US" b="0" dirty="0"/>
          </a:p>
          <a:p>
            <a:r>
              <a:rPr lang="en-GB" b="0" dirty="0"/>
              <a:t>The </a:t>
            </a:r>
            <a:r>
              <a:rPr lang="en-GB" b="0" dirty="0" err="1"/>
              <a:t>SmartLoad</a:t>
            </a:r>
            <a:r>
              <a:rPr lang="en-GB" b="0" dirty="0"/>
              <a:t> process has the ability to:</a:t>
            </a:r>
          </a:p>
          <a:p>
            <a:pPr>
              <a:buFontTx/>
              <a:buNone/>
            </a:pPr>
            <a:r>
              <a:rPr lang="en-GB" b="0" dirty="0"/>
              <a:t>-	 </a:t>
            </a:r>
            <a:r>
              <a:rPr lang="en-GB" sz="1500" b="0" dirty="0"/>
              <a:t>Transfer files between systems, using ftp</a:t>
            </a:r>
            <a:endParaRPr lang="en-US" sz="1500" b="0" dirty="0"/>
          </a:p>
          <a:p>
            <a:pPr>
              <a:buFontTx/>
              <a:buNone/>
            </a:pPr>
            <a:r>
              <a:rPr lang="en-GB" sz="1500" b="0" dirty="0"/>
              <a:t>	  Setup, delete, initialize, query, and manipulate specified tables</a:t>
            </a:r>
            <a:endParaRPr lang="en-US" sz="1500" b="0" dirty="0"/>
          </a:p>
          <a:p>
            <a:pPr>
              <a:buFontTx/>
              <a:buNone/>
            </a:pPr>
            <a:r>
              <a:rPr lang="en-GB" sz="1500" b="0" dirty="0"/>
              <a:t>	- BCP files in/out of an Sales Audit database</a:t>
            </a:r>
            <a:endParaRPr lang="en-US" sz="1500" b="0" dirty="0"/>
          </a:p>
          <a:p>
            <a:pPr>
              <a:buFontTx/>
              <a:buNone/>
            </a:pPr>
            <a:r>
              <a:rPr lang="en-GB" sz="1500" b="0" dirty="0"/>
              <a:t>	- Execute shell scripts of any complexity to test and manipulate files</a:t>
            </a:r>
            <a:endParaRPr lang="en-US" sz="1500" b="0" dirty="0"/>
          </a:p>
          <a:p>
            <a:pPr>
              <a:buFontTx/>
              <a:buNone/>
            </a:pPr>
            <a:r>
              <a:rPr lang="en-GB" sz="1500" b="0" dirty="0"/>
              <a:t>	- Handle a wide variety of error conditions</a:t>
            </a:r>
            <a:endParaRPr lang="en-US" sz="1500" b="0" dirty="0"/>
          </a:p>
          <a:p>
            <a:pPr>
              <a:buFontTx/>
              <a:buNone/>
            </a:pPr>
            <a:r>
              <a:rPr lang="en-US" sz="1500" b="0" dirty="0"/>
              <a:t>	- Maintain a log file of all operations</a:t>
            </a:r>
          </a:p>
          <a:p>
            <a:pPr>
              <a:buFontTx/>
              <a:buNone/>
            </a:pPr>
            <a:r>
              <a:rPr lang="en-GB" sz="1500" b="0" dirty="0"/>
              <a:t>	- Execute </a:t>
            </a:r>
            <a:r>
              <a:rPr lang="en-GB" sz="1500" b="0" dirty="0" err="1"/>
              <a:t>cleanup</a:t>
            </a:r>
            <a:r>
              <a:rPr lang="en-GB" sz="1500" b="0" dirty="0"/>
              <a:t> operations</a:t>
            </a:r>
            <a:endParaRPr lang="en-US" sz="1500" b="0" dirty="0"/>
          </a:p>
          <a:p>
            <a:pPr lvl="1"/>
            <a:endParaRPr lang="en-US" b="0" dirty="0"/>
          </a:p>
          <a:p>
            <a:pPr>
              <a:buFontTx/>
              <a:buNone/>
            </a:pPr>
            <a:r>
              <a:rPr lang="en-GB" b="0" dirty="0"/>
              <a:t>		</a:t>
            </a:r>
            <a:endParaRPr lang="en-US" b="0" dirty="0"/>
          </a:p>
          <a:p>
            <a:endParaRPr lang="en-US" b="0" dirty="0"/>
          </a:p>
        </p:txBody>
      </p:sp>
      <p:graphicFrame>
        <p:nvGraphicFramePr>
          <p:cNvPr id="4" name="Object 3"/>
          <p:cNvGraphicFramePr>
            <a:graphicFrameLocks noChangeAspect="1"/>
          </p:cNvGraphicFramePr>
          <p:nvPr>
            <p:extLst>
              <p:ext uri="{D42A27DB-BD31-4B8C-83A1-F6EECF244321}">
                <p14:modId xmlns:p14="http://schemas.microsoft.com/office/powerpoint/2010/main" val="2223915983"/>
              </p:ext>
            </p:extLst>
          </p:nvPr>
        </p:nvGraphicFramePr>
        <p:xfrm>
          <a:off x="4517572" y="3785897"/>
          <a:ext cx="4506686" cy="2736202"/>
        </p:xfrm>
        <a:graphic>
          <a:graphicData uri="http://schemas.openxmlformats.org/presentationml/2006/ole">
            <mc:AlternateContent xmlns:mc="http://schemas.openxmlformats.org/markup-compatibility/2006">
              <mc:Choice xmlns:v="urn:schemas-microsoft-com:vml" Requires="v">
                <p:oleObj spid="_x0000_s4734" name="Picture" r:id="rId3" imgW="5238095" imgH="5485714" progId="StaticDib">
                  <p:embed/>
                </p:oleObj>
              </mc:Choice>
              <mc:Fallback>
                <p:oleObj name="Picture" r:id="rId3" imgW="5238095" imgH="5485714" progId="StaticDib">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7572" y="3785897"/>
                        <a:ext cx="4506686" cy="2736202"/>
                      </a:xfrm>
                      <a:prstGeom prst="rect">
                        <a:avLst/>
                      </a:prstGeom>
                      <a:noFill/>
                      <a:ln>
                        <a:noFill/>
                      </a:ln>
                      <a:effectLst/>
                    </p:spPr>
                  </p:pic>
                </p:oleObj>
              </mc:Fallback>
            </mc:AlternateContent>
          </a:graphicData>
        </a:graphic>
      </p:graphicFrame>
      <p:pic>
        <p:nvPicPr>
          <p:cNvPr id="5" name="Picture 191" descr="D:\Epicor\Colehaan-Vinay\Sales Audit presentation\images\edi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7260" y="76199"/>
            <a:ext cx="1513110" cy="707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61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81000" y="76200"/>
            <a:ext cx="8077200" cy="1066800"/>
          </a:xfrm>
          <a:prstGeom prst="rect">
            <a:avLst/>
          </a:prstGeom>
        </p:spPr>
        <p:txBody>
          <a:bodyPr/>
          <a:lst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a:lstStyle>
          <a:p>
            <a:r>
              <a:rPr lang="en-US"/>
              <a:t>Sales Audit Data Flow - Interfaces</a:t>
            </a:r>
            <a:endParaRPr lang="en-US" dirty="0"/>
          </a:p>
        </p:txBody>
      </p:sp>
      <p:sp>
        <p:nvSpPr>
          <p:cNvPr id="9" name="Rectangle 7"/>
          <p:cNvSpPr>
            <a:spLocks noChangeArrowheads="1"/>
          </p:cNvSpPr>
          <p:nvPr/>
        </p:nvSpPr>
        <p:spPr bwMode="auto">
          <a:xfrm>
            <a:off x="707578" y="3657600"/>
            <a:ext cx="1160463" cy="461963"/>
          </a:xfrm>
          <a:prstGeom prst="rect">
            <a:avLst/>
          </a:prstGeom>
          <a:noFill/>
          <a:ln w="9525">
            <a:noFill/>
            <a:miter lim="800000"/>
            <a:headEnd/>
            <a:tailEnd/>
          </a:ln>
        </p:spPr>
        <p:txBody>
          <a:bodyPr wrap="none">
            <a:spAutoFit/>
          </a:bodyPr>
          <a:lstStyle/>
          <a:p>
            <a:pPr eaLnBrk="0" hangingPunct="0">
              <a:spcBef>
                <a:spcPct val="50000"/>
              </a:spcBef>
            </a:pPr>
            <a:r>
              <a:rPr lang="en-US">
                <a:latin typeface="Arial Rounded MT Bold"/>
              </a:rPr>
              <a:t>Stores</a:t>
            </a:r>
          </a:p>
        </p:txBody>
      </p:sp>
      <p:sp>
        <p:nvSpPr>
          <p:cNvPr id="11" name="Rectangle 9"/>
          <p:cNvSpPr>
            <a:spLocks noChangeArrowheads="1"/>
          </p:cNvSpPr>
          <p:nvPr/>
        </p:nvSpPr>
        <p:spPr bwMode="auto">
          <a:xfrm>
            <a:off x="4288978" y="2895600"/>
            <a:ext cx="4572000" cy="400050"/>
          </a:xfrm>
          <a:prstGeom prst="rect">
            <a:avLst/>
          </a:prstGeom>
          <a:noFill/>
          <a:ln w="9525">
            <a:noFill/>
            <a:miter lim="800000"/>
            <a:headEnd/>
            <a:tailEnd/>
          </a:ln>
        </p:spPr>
        <p:txBody>
          <a:bodyPr>
            <a:spAutoFit/>
          </a:bodyPr>
          <a:lstStyle/>
          <a:p>
            <a:pPr marL="533400" indent="-533400"/>
            <a:endParaRPr lang="en-US" sz="2000" b="1">
              <a:solidFill>
                <a:srgbClr val="CC3300"/>
              </a:solidFill>
            </a:endParaRPr>
          </a:p>
        </p:txBody>
      </p:sp>
      <p:sp>
        <p:nvSpPr>
          <p:cNvPr id="16" name="AutoShape 10"/>
          <p:cNvSpPr>
            <a:spLocks noChangeArrowheads="1"/>
          </p:cNvSpPr>
          <p:nvPr/>
        </p:nvSpPr>
        <p:spPr bwMode="auto">
          <a:xfrm rot="736880">
            <a:off x="2797636" y="3640556"/>
            <a:ext cx="2133600" cy="1733550"/>
          </a:xfrm>
          <a:prstGeom prst="cloudCallout">
            <a:avLst>
              <a:gd name="adj1" fmla="val 41046"/>
              <a:gd name="adj2" fmla="val -64139"/>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ctr"/>
            <a:r>
              <a:rPr lang="en-US" b="1" dirty="0">
                <a:latin typeface="Times New Roman" pitchFamily="18" charset="0"/>
              </a:rPr>
              <a:t>Pre-Audit</a:t>
            </a:r>
          </a:p>
          <a:p>
            <a:pPr algn="ctr"/>
            <a:endParaRPr lang="en-US" sz="2000" b="1" dirty="0">
              <a:latin typeface="Times New Roman" pitchFamily="18" charset="0"/>
            </a:endParaRPr>
          </a:p>
        </p:txBody>
      </p:sp>
      <p:sp>
        <p:nvSpPr>
          <p:cNvPr id="17" name="Rectangle 18"/>
          <p:cNvSpPr>
            <a:spLocks noChangeArrowheads="1"/>
          </p:cNvSpPr>
          <p:nvPr/>
        </p:nvSpPr>
        <p:spPr bwMode="auto">
          <a:xfrm>
            <a:off x="4716012" y="4290106"/>
            <a:ext cx="4267200" cy="2032000"/>
          </a:xfrm>
          <a:prstGeom prst="rect">
            <a:avLst/>
          </a:prstGeom>
          <a:noFill/>
          <a:ln w="9525">
            <a:noFill/>
            <a:miter lim="800000"/>
            <a:headEnd/>
            <a:tailEnd/>
          </a:ln>
        </p:spPr>
        <p:txBody>
          <a:bodyPr>
            <a:spAutoFit/>
          </a:bodyPr>
          <a:lstStyle/>
          <a:p>
            <a:pPr marL="342900" indent="-342900"/>
            <a:r>
              <a:rPr lang="en-US" sz="1800" b="1" dirty="0">
                <a:solidFill>
                  <a:srgbClr val="CC3300"/>
                </a:solidFill>
              </a:rPr>
              <a:t>- </a:t>
            </a:r>
            <a:r>
              <a:rPr lang="en-US" sz="1800" b="1" dirty="0"/>
              <a:t>Pre-Audit Interface posting from Sales Audit to host systems</a:t>
            </a:r>
          </a:p>
          <a:p>
            <a:pPr marL="342900" indent="-342900"/>
            <a:r>
              <a:rPr lang="en-US" sz="1800" b="1" dirty="0"/>
              <a:t>- No S/A rejects will be included</a:t>
            </a:r>
          </a:p>
          <a:p>
            <a:pPr marL="342900" indent="-342900"/>
            <a:r>
              <a:rPr lang="en-US" sz="1800" b="1" dirty="0"/>
              <a:t>- I/F rejects will not update specific interfaces</a:t>
            </a:r>
          </a:p>
          <a:p>
            <a:pPr marL="342900" indent="-342900"/>
            <a:r>
              <a:rPr lang="en-US" sz="1800" b="1" dirty="0"/>
              <a:t>Ex: Credit Settlement, Flash Sales, Merchandising, Customer Liability</a:t>
            </a:r>
          </a:p>
        </p:txBody>
      </p:sp>
      <p:pic>
        <p:nvPicPr>
          <p:cNvPr id="5278" name="Picture 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0385" y="54427"/>
            <a:ext cx="1395413" cy="731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9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0434" y="2020203"/>
            <a:ext cx="743469" cy="477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9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0434" y="2563886"/>
            <a:ext cx="743469" cy="477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9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1619" y="3144600"/>
            <a:ext cx="743469" cy="4959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354033" y="1796131"/>
            <a:ext cx="645384" cy="246221"/>
          </a:xfrm>
          <a:prstGeom prst="rect">
            <a:avLst/>
          </a:prstGeom>
          <a:noFill/>
        </p:spPr>
        <p:txBody>
          <a:bodyPr wrap="square" rtlCol="0">
            <a:spAutoFit/>
          </a:bodyPr>
          <a:lstStyle/>
          <a:p>
            <a:r>
              <a:rPr lang="en-US" sz="1000" dirty="0"/>
              <a:t>Store 1</a:t>
            </a:r>
          </a:p>
        </p:txBody>
      </p:sp>
      <p:sp>
        <p:nvSpPr>
          <p:cNvPr id="23" name="TextBox 22"/>
          <p:cNvSpPr txBox="1"/>
          <p:nvPr/>
        </p:nvSpPr>
        <p:spPr>
          <a:xfrm>
            <a:off x="354033" y="2802540"/>
            <a:ext cx="645384" cy="246221"/>
          </a:xfrm>
          <a:prstGeom prst="rect">
            <a:avLst/>
          </a:prstGeom>
          <a:noFill/>
        </p:spPr>
        <p:txBody>
          <a:bodyPr wrap="square" rtlCol="0">
            <a:spAutoFit/>
          </a:bodyPr>
          <a:lstStyle/>
          <a:p>
            <a:r>
              <a:rPr lang="en-US" sz="1000" dirty="0"/>
              <a:t>Store 2</a:t>
            </a:r>
          </a:p>
        </p:txBody>
      </p:sp>
      <p:sp>
        <p:nvSpPr>
          <p:cNvPr id="24" name="TextBox 23"/>
          <p:cNvSpPr txBox="1"/>
          <p:nvPr/>
        </p:nvSpPr>
        <p:spPr>
          <a:xfrm>
            <a:off x="354033" y="3523088"/>
            <a:ext cx="645384" cy="246221"/>
          </a:xfrm>
          <a:prstGeom prst="rect">
            <a:avLst/>
          </a:prstGeom>
          <a:noFill/>
        </p:spPr>
        <p:txBody>
          <a:bodyPr wrap="square" rtlCol="0">
            <a:spAutoFit/>
          </a:bodyPr>
          <a:lstStyle/>
          <a:p>
            <a:r>
              <a:rPr lang="en-US" sz="1000" dirty="0"/>
              <a:t>Store 3</a:t>
            </a:r>
          </a:p>
        </p:txBody>
      </p:sp>
      <p:pic>
        <p:nvPicPr>
          <p:cNvPr id="25" name="Picture 7" descr="D:\Epicor\Colehaan-Vinay\Sales Audit presentation\images\process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7578" y="1184551"/>
            <a:ext cx="1057729" cy="1057729"/>
          </a:xfrm>
          <a:prstGeom prst="rect">
            <a:avLst/>
          </a:prstGeom>
          <a:noFill/>
          <a:extLst>
            <a:ext uri="{909E8E84-426E-40DD-AFC4-6F175D3DCCD1}">
              <a14:hiddenFill xmlns:a14="http://schemas.microsoft.com/office/drawing/2010/main">
                <a:solidFill>
                  <a:srgbClr val="FFFFFF"/>
                </a:solidFill>
              </a14:hiddenFill>
            </a:ext>
          </a:extLst>
        </p:spPr>
      </p:pic>
      <p:sp>
        <p:nvSpPr>
          <p:cNvPr id="26" name="Notched Right Arrow 25"/>
          <p:cNvSpPr/>
          <p:nvPr/>
        </p:nvSpPr>
        <p:spPr>
          <a:xfrm rot="1147891">
            <a:off x="3722828" y="1247540"/>
            <a:ext cx="803426"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sp>
        <p:nvSpPr>
          <p:cNvPr id="27" name="TextBox 26"/>
          <p:cNvSpPr txBox="1"/>
          <p:nvPr/>
        </p:nvSpPr>
        <p:spPr>
          <a:xfrm>
            <a:off x="4288978" y="2057398"/>
            <a:ext cx="1093569" cy="246221"/>
          </a:xfrm>
          <a:prstGeom prst="rect">
            <a:avLst/>
          </a:prstGeom>
          <a:noFill/>
        </p:spPr>
        <p:txBody>
          <a:bodyPr wrap="none" rtlCol="0">
            <a:spAutoFit/>
          </a:bodyPr>
          <a:lstStyle/>
          <a:p>
            <a:r>
              <a:rPr lang="en-US" sz="1000" dirty="0"/>
              <a:t>Translate process</a:t>
            </a:r>
          </a:p>
        </p:txBody>
      </p:sp>
      <p:sp>
        <p:nvSpPr>
          <p:cNvPr id="28" name="Notched Right Arrow 27"/>
          <p:cNvSpPr/>
          <p:nvPr/>
        </p:nvSpPr>
        <p:spPr>
          <a:xfrm rot="3839733">
            <a:off x="5173594" y="2169103"/>
            <a:ext cx="803426"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pic>
        <p:nvPicPr>
          <p:cNvPr id="2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6648" y="2831963"/>
            <a:ext cx="1121229" cy="112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5575307" y="3873342"/>
            <a:ext cx="1223412" cy="246221"/>
          </a:xfrm>
          <a:prstGeom prst="rect">
            <a:avLst/>
          </a:prstGeom>
          <a:noFill/>
        </p:spPr>
        <p:txBody>
          <a:bodyPr wrap="none" rtlCol="0">
            <a:spAutoFit/>
          </a:bodyPr>
          <a:lstStyle/>
          <a:p>
            <a:r>
              <a:rPr lang="en-US" sz="1000" dirty="0"/>
              <a:t>Edit process(Edited)</a:t>
            </a:r>
          </a:p>
        </p:txBody>
      </p:sp>
      <p:sp>
        <p:nvSpPr>
          <p:cNvPr id="31" name="Notched Right Arrow 30"/>
          <p:cNvSpPr/>
          <p:nvPr/>
        </p:nvSpPr>
        <p:spPr>
          <a:xfrm rot="19185737">
            <a:off x="1721261" y="1561156"/>
            <a:ext cx="844609"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pic>
        <p:nvPicPr>
          <p:cNvPr id="32" name="Picture 8" descr="D:\Epicor\Colehaan-Vinay\Sales Audit presentation\images\Polling_288x198.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76953" y="1047794"/>
            <a:ext cx="1112959" cy="76516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2669427" y="1812954"/>
            <a:ext cx="1020485" cy="246221"/>
          </a:xfrm>
          <a:prstGeom prst="rect">
            <a:avLst/>
          </a:prstGeom>
        </p:spPr>
        <p:txBody>
          <a:bodyPr wrap="square">
            <a:spAutoFit/>
          </a:bodyPr>
          <a:lstStyle/>
          <a:p>
            <a:r>
              <a:rPr lang="en-US" sz="1000" b="1" dirty="0"/>
              <a:t>1</a:t>
            </a:r>
            <a:r>
              <a:rPr lang="en-US" sz="1000" b="1" baseline="30000" dirty="0"/>
              <a:t>st</a:t>
            </a:r>
            <a:r>
              <a:rPr lang="en-US" sz="1000" b="1" dirty="0"/>
              <a:t> pass polling </a:t>
            </a:r>
          </a:p>
        </p:txBody>
      </p:sp>
    </p:spTree>
    <p:extLst>
      <p:ext uri="{BB962C8B-B14F-4D97-AF65-F5344CB8AC3E}">
        <p14:creationId xmlns:p14="http://schemas.microsoft.com/office/powerpoint/2010/main" val="167537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anim calcmode="lin" valueType="num">
                                      <p:cBhvr>
                                        <p:cTn id="18" dur="500" fill="hold"/>
                                        <p:tgtEl>
                                          <p:spTgt spid="28"/>
                                        </p:tgtEl>
                                        <p:attrNameLst>
                                          <p:attrName>ppt_x</p:attrName>
                                        </p:attrNameLst>
                                      </p:cBhvr>
                                      <p:tavLst>
                                        <p:tav tm="0">
                                          <p:val>
                                            <p:strVal val="#ppt_x"/>
                                          </p:val>
                                        </p:tav>
                                        <p:tav tm="100000">
                                          <p:val>
                                            <p:strVal val="#ppt_x"/>
                                          </p:val>
                                        </p:tav>
                                      </p:tavLst>
                                    </p:anim>
                                    <p:anim calcmode="lin" valueType="num">
                                      <p:cBhvr>
                                        <p:cTn id="19" dur="500" fill="hold"/>
                                        <p:tgtEl>
                                          <p:spTgt spid="28"/>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par>
                          <p:cTn id="26" fill="hold">
                            <p:stCondLst>
                              <p:cond delay="1500"/>
                            </p:stCondLst>
                            <p:childTnLst>
                              <p:par>
                                <p:cTn id="27" presetID="42" presetClass="entr" presetSubtype="0" fill="hold"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1000"/>
                                        <p:tgtEl>
                                          <p:spTgt spid="29"/>
                                        </p:tgtEl>
                                      </p:cBhvr>
                                    </p:animEffect>
                                    <p:anim calcmode="lin" valueType="num">
                                      <p:cBhvr>
                                        <p:cTn id="30" dur="1000" fill="hold"/>
                                        <p:tgtEl>
                                          <p:spTgt spid="29"/>
                                        </p:tgtEl>
                                        <p:attrNameLst>
                                          <p:attrName>ppt_x</p:attrName>
                                        </p:attrNameLst>
                                      </p:cBhvr>
                                      <p:tavLst>
                                        <p:tav tm="0">
                                          <p:val>
                                            <p:strVal val="#ppt_x"/>
                                          </p:val>
                                        </p:tav>
                                        <p:tav tm="100000">
                                          <p:val>
                                            <p:strVal val="#ppt_x"/>
                                          </p:val>
                                        </p:tav>
                                      </p:tavLst>
                                    </p:anim>
                                    <p:anim calcmode="lin" valueType="num">
                                      <p:cBhvr>
                                        <p:cTn id="31" dur="1000" fill="hold"/>
                                        <p:tgtEl>
                                          <p:spTgt spid="29"/>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2" presetClass="entr" presetSubtype="4"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par>
                          <p:cTn id="37" fill="hold">
                            <p:stCondLst>
                              <p:cond delay="3000"/>
                            </p:stCondLst>
                            <p:childTnLst>
                              <p:par>
                                <p:cTn id="38" presetID="42" presetClass="entr" presetSubtype="0" fill="hold"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1000"/>
                                        <p:tgtEl>
                                          <p:spTgt spid="32"/>
                                        </p:tgtEl>
                                      </p:cBhvr>
                                    </p:animEffect>
                                    <p:anim calcmode="lin" valueType="num">
                                      <p:cBhvr>
                                        <p:cTn id="41" dur="1000" fill="hold"/>
                                        <p:tgtEl>
                                          <p:spTgt spid="32"/>
                                        </p:tgtEl>
                                        <p:attrNameLst>
                                          <p:attrName>ppt_x</p:attrName>
                                        </p:attrNameLst>
                                      </p:cBhvr>
                                      <p:tavLst>
                                        <p:tav tm="0">
                                          <p:val>
                                            <p:strVal val="#ppt_x"/>
                                          </p:val>
                                        </p:tav>
                                        <p:tav tm="100000">
                                          <p:val>
                                            <p:strVal val="#ppt_x"/>
                                          </p:val>
                                        </p:tav>
                                      </p:tavLst>
                                    </p:anim>
                                    <p:anim calcmode="lin" valueType="num">
                                      <p:cBhvr>
                                        <p:cTn id="42" dur="1000" fill="hold"/>
                                        <p:tgtEl>
                                          <p:spTgt spid="32"/>
                                        </p:tgtEl>
                                        <p:attrNameLst>
                                          <p:attrName>ppt_y</p:attrName>
                                        </p:attrNameLst>
                                      </p:cBhvr>
                                      <p:tavLst>
                                        <p:tav tm="0">
                                          <p:val>
                                            <p:strVal val="#ppt_y+.1"/>
                                          </p:val>
                                        </p:tav>
                                        <p:tav tm="100000">
                                          <p:val>
                                            <p:strVal val="#ppt_y"/>
                                          </p:val>
                                        </p:tav>
                                      </p:tavLst>
                                    </p:anim>
                                  </p:childTnLst>
                                </p:cTn>
                              </p:par>
                            </p:childTnLst>
                          </p:cTn>
                        </p:par>
                        <p:par>
                          <p:cTn id="43" fill="hold">
                            <p:stCondLst>
                              <p:cond delay="4000"/>
                            </p:stCondLst>
                            <p:childTnLst>
                              <p:par>
                                <p:cTn id="44" presetID="42"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P spid="27" grpId="0"/>
      <p:bldP spid="28" grpId="0" animBg="1"/>
      <p:bldP spid="30" grpId="0"/>
      <p:bldP spid="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p:txBody>
          <a:bodyPr/>
          <a:lstStyle/>
          <a:p>
            <a:r>
              <a:rPr lang="en-GB" b="0" dirty="0"/>
              <a:t>Interfaces to other systems are implemented using </a:t>
            </a:r>
            <a:r>
              <a:rPr lang="en-GB" b="0" dirty="0" err="1"/>
              <a:t>SmartLoad</a:t>
            </a:r>
            <a:r>
              <a:rPr lang="en-GB" b="0" dirty="0"/>
              <a:t> ICT files or by Foundation Exports.  </a:t>
            </a:r>
          </a:p>
          <a:p>
            <a:r>
              <a:rPr lang="en-GB" b="0" dirty="0"/>
              <a:t>The interfaces are initiated either by the Edit process (</a:t>
            </a:r>
            <a:r>
              <a:rPr lang="en-GB" b="0" i="1" dirty="0"/>
              <a:t>Pre-Audit</a:t>
            </a:r>
            <a:r>
              <a:rPr lang="en-GB" b="0" dirty="0"/>
              <a:t>) or Day End (</a:t>
            </a:r>
            <a:r>
              <a:rPr lang="en-GB" b="0" i="1" dirty="0"/>
              <a:t>Post-Audit</a:t>
            </a:r>
            <a:r>
              <a:rPr lang="en-GB" b="0" dirty="0"/>
              <a:t>).  </a:t>
            </a:r>
          </a:p>
          <a:p>
            <a:r>
              <a:rPr lang="en-GB" b="0" dirty="0"/>
              <a:t>From these, ASCII files may be produced and made available to other applications.  </a:t>
            </a:r>
            <a:endParaRPr lang="en-US" b="0" dirty="0"/>
          </a:p>
          <a:p>
            <a:endParaRPr lang="en-US" b="0" dirty="0"/>
          </a:p>
        </p:txBody>
      </p:sp>
      <p:sp>
        <p:nvSpPr>
          <p:cNvPr id="4" name="Rectangle 3"/>
          <p:cNvSpPr txBox="1">
            <a:spLocks noChangeArrowheads="1"/>
          </p:cNvSpPr>
          <p:nvPr/>
        </p:nvSpPr>
        <p:spPr>
          <a:xfrm>
            <a:off x="2177762" y="4031918"/>
            <a:ext cx="4331892" cy="2045752"/>
          </a:xfrm>
          <a:prstGeom prst="rect">
            <a:avLst/>
          </a:prstGeom>
        </p:spPr>
        <p:txBody>
          <a:bodyPr/>
          <a:lst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p>
          <a:p>
            <a:endParaRPr lang="en-US"/>
          </a:p>
        </p:txBody>
      </p:sp>
      <p:sp>
        <p:nvSpPr>
          <p:cNvPr id="6" name="Rectangle 5"/>
          <p:cNvSpPr>
            <a:spLocks noChangeArrowheads="1"/>
          </p:cNvSpPr>
          <p:nvPr/>
        </p:nvSpPr>
        <p:spPr bwMode="auto">
          <a:xfrm>
            <a:off x="5274005" y="3558898"/>
            <a:ext cx="2406606" cy="1815882"/>
          </a:xfrm>
          <a:prstGeom prst="rect">
            <a:avLst/>
          </a:prstGeom>
          <a:noFill/>
          <a:ln w="9525">
            <a:noFill/>
            <a:miter lim="800000"/>
            <a:headEnd/>
            <a:tailEnd/>
          </a:ln>
        </p:spPr>
        <p:txBody>
          <a:bodyPr wrap="square">
            <a:spAutoFit/>
          </a:bodyPr>
          <a:lstStyle/>
          <a:p>
            <a:pPr>
              <a:spcBef>
                <a:spcPct val="50000"/>
              </a:spcBef>
            </a:pPr>
            <a:r>
              <a:rPr lang="en-US" sz="2800" b="1" dirty="0">
                <a:solidFill>
                  <a:srgbClr val="C00000"/>
                </a:solidFill>
                <a:latin typeface="Arial Narrow" pitchFamily="34" charset="0"/>
              </a:rPr>
              <a:t>Your data is now in Sales Audit and ready to be audited!!</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365" y="3852863"/>
            <a:ext cx="285750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583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234394"/>
            <a:ext cx="8610600" cy="456407"/>
          </a:xfrm>
          <a:prstGeom prst="rect">
            <a:avLst/>
          </a:prstGeom>
        </p:spPr>
        <p:txBody>
          <a:bodyPr wrap="square">
            <a:spAutoFit/>
          </a:bodyPr>
          <a:lstStyle/>
          <a:p>
            <a:pPr>
              <a:lnSpc>
                <a:spcPts val="2800"/>
              </a:lnSpc>
            </a:pPr>
            <a:r>
              <a:rPr lang="en-US" sz="2800" dirty="0">
                <a:latin typeface="Candara" panose="020E0502030303020204" pitchFamily="34" charset="0"/>
              </a:rPr>
              <a:t>Agenda	</a:t>
            </a:r>
          </a:p>
        </p:txBody>
      </p:sp>
      <p:sp>
        <p:nvSpPr>
          <p:cNvPr id="18" name="Rectangle 17"/>
          <p:cNvSpPr/>
          <p:nvPr/>
        </p:nvSpPr>
        <p:spPr>
          <a:xfrm>
            <a:off x="304800" y="1158235"/>
            <a:ext cx="8120743" cy="5155257"/>
          </a:xfrm>
          <a:prstGeom prst="rect">
            <a:avLst/>
          </a:prstGeom>
        </p:spPr>
        <p:txBody>
          <a:bodyPr wrap="square">
            <a:spAutoFit/>
          </a:bodyPr>
          <a:lstStyle/>
          <a:p>
            <a:pPr marL="285750" indent="-285750">
              <a:lnSpc>
                <a:spcPct val="150000"/>
              </a:lnSpc>
              <a:buClr>
                <a:srgbClr val="00B0F0"/>
              </a:buClr>
              <a:buFont typeface="Wingdings" pitchFamily="2" charset="2"/>
              <a:buChar char="q"/>
            </a:pPr>
            <a:r>
              <a:rPr lang="en-US" dirty="0">
                <a:solidFill>
                  <a:schemeClr val="tx1">
                    <a:lumMod val="65000"/>
                    <a:lumOff val="35000"/>
                  </a:schemeClr>
                </a:solidFill>
                <a:latin typeface="Candara" panose="020E0502030303020204" pitchFamily="34" charset="0"/>
              </a:rPr>
              <a:t>Introduction</a:t>
            </a:r>
          </a:p>
          <a:p>
            <a:pPr marL="285750" indent="-285750">
              <a:lnSpc>
                <a:spcPct val="150000"/>
              </a:lnSpc>
              <a:buClr>
                <a:srgbClr val="00B0F0"/>
              </a:buClr>
              <a:buFont typeface="Wingdings" pitchFamily="2" charset="2"/>
              <a:buChar char="q"/>
            </a:pPr>
            <a:r>
              <a:rPr lang="en-US" dirty="0">
                <a:solidFill>
                  <a:schemeClr val="tx1">
                    <a:lumMod val="65000"/>
                    <a:lumOff val="35000"/>
                  </a:schemeClr>
                </a:solidFill>
                <a:latin typeface="Candara" panose="020E0502030303020204" pitchFamily="34" charset="0"/>
              </a:rPr>
              <a:t>Sales Audit Data Flow </a:t>
            </a:r>
          </a:p>
          <a:p>
            <a:pPr marL="285750" indent="-285750">
              <a:lnSpc>
                <a:spcPct val="150000"/>
              </a:lnSpc>
              <a:buClr>
                <a:srgbClr val="00B0F0"/>
              </a:buClr>
              <a:buFont typeface="Wingdings" pitchFamily="2" charset="2"/>
              <a:buChar char="q"/>
            </a:pPr>
            <a:r>
              <a:rPr lang="en-US" dirty="0">
                <a:solidFill>
                  <a:schemeClr val="tx1">
                    <a:lumMod val="65000"/>
                    <a:lumOff val="35000"/>
                  </a:schemeClr>
                </a:solidFill>
                <a:latin typeface="Candara" panose="020E0502030303020204" pitchFamily="34" charset="0"/>
              </a:rPr>
              <a:t>Translate process</a:t>
            </a:r>
          </a:p>
          <a:p>
            <a:pPr marL="285750" indent="-285750">
              <a:lnSpc>
                <a:spcPct val="150000"/>
              </a:lnSpc>
              <a:buClr>
                <a:srgbClr val="00B0F0"/>
              </a:buClr>
              <a:buFont typeface="Wingdings" pitchFamily="2" charset="2"/>
              <a:buChar char="q"/>
            </a:pPr>
            <a:r>
              <a:rPr lang="en-US" dirty="0">
                <a:solidFill>
                  <a:schemeClr val="tx1">
                    <a:lumMod val="65000"/>
                    <a:lumOff val="35000"/>
                  </a:schemeClr>
                </a:solidFill>
                <a:latin typeface="Candara" panose="020E0502030303020204" pitchFamily="34" charset="0"/>
              </a:rPr>
              <a:t>Edit Process</a:t>
            </a:r>
          </a:p>
          <a:p>
            <a:pPr marL="285750" indent="-285750">
              <a:lnSpc>
                <a:spcPct val="150000"/>
              </a:lnSpc>
              <a:buClr>
                <a:srgbClr val="00B0F0"/>
              </a:buClr>
              <a:buFont typeface="Wingdings" pitchFamily="2" charset="2"/>
              <a:buChar char="q"/>
            </a:pPr>
            <a:r>
              <a:rPr lang="en-US" dirty="0">
                <a:solidFill>
                  <a:schemeClr val="tx1">
                    <a:lumMod val="65000"/>
                    <a:lumOff val="35000"/>
                  </a:schemeClr>
                </a:solidFill>
                <a:latin typeface="Candara" panose="020E0502030303020204" pitchFamily="34" charset="0"/>
              </a:rPr>
              <a:t>Smart load Application.</a:t>
            </a:r>
          </a:p>
          <a:p>
            <a:pPr marL="285750" indent="-285750">
              <a:lnSpc>
                <a:spcPct val="150000"/>
              </a:lnSpc>
              <a:buClr>
                <a:srgbClr val="00B0F0"/>
              </a:buClr>
              <a:buFont typeface="Wingdings" pitchFamily="2" charset="2"/>
              <a:buChar char="q"/>
            </a:pPr>
            <a:r>
              <a:rPr lang="en-US" dirty="0">
                <a:solidFill>
                  <a:schemeClr val="tx1">
                    <a:lumMod val="65000"/>
                    <a:lumOff val="35000"/>
                  </a:schemeClr>
                </a:solidFill>
                <a:latin typeface="Candara" panose="020E0502030303020204" pitchFamily="34" charset="0"/>
              </a:rPr>
              <a:t>Interfaces</a:t>
            </a:r>
          </a:p>
          <a:p>
            <a:pPr marL="285750" indent="-285750">
              <a:lnSpc>
                <a:spcPct val="150000"/>
              </a:lnSpc>
              <a:buClr>
                <a:srgbClr val="00B0F0"/>
              </a:buClr>
              <a:buFont typeface="Wingdings" pitchFamily="2" charset="2"/>
              <a:buChar char="q"/>
            </a:pPr>
            <a:r>
              <a:rPr lang="en-US" dirty="0">
                <a:solidFill>
                  <a:schemeClr val="tx1">
                    <a:lumMod val="65000"/>
                    <a:lumOff val="35000"/>
                  </a:schemeClr>
                </a:solidFill>
                <a:latin typeface="Candara" panose="020E0502030303020204" pitchFamily="34" charset="0"/>
              </a:rPr>
              <a:t>Sales Audit  Day End Flow</a:t>
            </a:r>
          </a:p>
          <a:p>
            <a:pPr marL="285750" indent="-285750">
              <a:lnSpc>
                <a:spcPct val="150000"/>
              </a:lnSpc>
              <a:buClr>
                <a:srgbClr val="00B0F0"/>
              </a:buClr>
              <a:buFont typeface="Wingdings" pitchFamily="2" charset="2"/>
              <a:buChar char="q"/>
            </a:pPr>
            <a:r>
              <a:rPr lang="en-US" dirty="0">
                <a:solidFill>
                  <a:schemeClr val="tx1">
                    <a:lumMod val="65000"/>
                    <a:lumOff val="35000"/>
                  </a:schemeClr>
                </a:solidFill>
                <a:latin typeface="Candara" panose="020E0502030303020204" pitchFamily="34" charset="0"/>
              </a:rPr>
              <a:t>Day end &amp; Period End</a:t>
            </a:r>
          </a:p>
          <a:p>
            <a:pPr marL="285750" indent="-285750">
              <a:lnSpc>
                <a:spcPct val="150000"/>
              </a:lnSpc>
              <a:buClr>
                <a:srgbClr val="00B0F0"/>
              </a:buClr>
              <a:buFont typeface="Wingdings" pitchFamily="2" charset="2"/>
              <a:buChar char="q"/>
            </a:pPr>
            <a:r>
              <a:rPr lang="en-US" dirty="0">
                <a:solidFill>
                  <a:schemeClr val="tx1">
                    <a:lumMod val="65000"/>
                    <a:lumOff val="35000"/>
                  </a:schemeClr>
                </a:solidFill>
                <a:latin typeface="Candara" panose="020E0502030303020204" pitchFamily="34" charset="0"/>
              </a:rPr>
              <a:t>Database Flow (Table Groups)</a:t>
            </a:r>
          </a:p>
          <a:p>
            <a:pPr marL="285750" indent="-285750">
              <a:lnSpc>
                <a:spcPct val="150000"/>
              </a:lnSpc>
              <a:buClr>
                <a:srgbClr val="00B0F0"/>
              </a:buClr>
              <a:buFont typeface="Wingdings" pitchFamily="2" charset="2"/>
              <a:buChar char="q"/>
            </a:pPr>
            <a:r>
              <a:rPr lang="en-US" dirty="0">
                <a:solidFill>
                  <a:schemeClr val="tx1">
                    <a:lumMod val="65000"/>
                    <a:lumOff val="35000"/>
                  </a:schemeClr>
                </a:solidFill>
                <a:latin typeface="Candara" panose="020E0502030303020204" pitchFamily="34" charset="0"/>
              </a:rPr>
              <a:t>Reports</a:t>
            </a:r>
          </a:p>
          <a:p>
            <a:pPr marL="285750" indent="-285750">
              <a:lnSpc>
                <a:spcPct val="150000"/>
              </a:lnSpc>
              <a:buClr>
                <a:srgbClr val="00B0F0"/>
              </a:buClr>
              <a:buFont typeface="Wingdings" pitchFamily="2" charset="2"/>
              <a:buChar char="q"/>
            </a:pPr>
            <a:r>
              <a:rPr lang="en-US" dirty="0">
                <a:solidFill>
                  <a:schemeClr val="tx1">
                    <a:lumMod val="65000"/>
                    <a:lumOff val="35000"/>
                  </a:schemeClr>
                </a:solidFill>
                <a:latin typeface="Candara" panose="020E0502030303020204" pitchFamily="34" charset="0"/>
              </a:rPr>
              <a:t>Quiz</a:t>
            </a:r>
          </a:p>
          <a:p>
            <a:pPr marL="225425" lvl="1">
              <a:buClr>
                <a:srgbClr val="00B0F0"/>
              </a:buClr>
            </a:pPr>
            <a:endParaRPr lang="en-US" sz="1600" dirty="0">
              <a:solidFill>
                <a:schemeClr val="tx1">
                  <a:lumMod val="65000"/>
                  <a:lumOff val="35000"/>
                </a:schemeClr>
              </a:solidFill>
              <a:latin typeface="Candara" panose="020E0502030303020204" pitchFamily="34" charset="0"/>
            </a:endParaRPr>
          </a:p>
          <a:p>
            <a:pPr marL="6350" indent="-238125">
              <a:buClr>
                <a:srgbClr val="00B0F0"/>
              </a:buClr>
              <a:buFont typeface="Candara" panose="020E0502030303020204" pitchFamily="34" charset="0"/>
              <a:buChar char="−"/>
            </a:pPr>
            <a:endParaRPr lang="en-US" sz="1600" dirty="0">
              <a:solidFill>
                <a:schemeClr val="tx1">
                  <a:lumMod val="65000"/>
                  <a:lumOff val="35000"/>
                </a:schemeClr>
              </a:solidFill>
              <a:latin typeface="Candara" panose="020E0502030303020204" pitchFamily="34" charset="0"/>
            </a:endParaRPr>
          </a:p>
        </p:txBody>
      </p:sp>
      <p:pic>
        <p:nvPicPr>
          <p:cNvPr id="4"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8542" y="62875"/>
            <a:ext cx="1582298" cy="743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1299" y="1222394"/>
            <a:ext cx="3405387" cy="194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505" y="62875"/>
            <a:ext cx="1255852" cy="627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0589" y="3102075"/>
            <a:ext cx="2340781" cy="2340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759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heel(1)">
                                      <p:cBhvr>
                                        <p:cTn id="7" dur="2000"/>
                                        <p:tgtEl>
                                          <p:spTgt spid="15363"/>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
          <p:cNvSpPr txBox="1">
            <a:spLocks noChangeArrowheads="1"/>
          </p:cNvSpPr>
          <p:nvPr/>
        </p:nvSpPr>
        <p:spPr>
          <a:xfrm>
            <a:off x="381000" y="1371600"/>
            <a:ext cx="8229600" cy="4754563"/>
          </a:xfrm>
          <a:prstGeom prst="rect">
            <a:avLst/>
          </a:prstGeom>
        </p:spPr>
        <p:txBody>
          <a:bodyPr/>
          <a:lst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ct val="0"/>
              </a:spcBef>
              <a:spcAft>
                <a:spcPct val="0"/>
              </a:spcAft>
              <a:buFontTx/>
              <a:buNone/>
              <a:defRPr/>
            </a:pPr>
            <a:endParaRPr lang="en-US" dirty="0">
              <a:solidFill>
                <a:srgbClr val="000000"/>
              </a:solidFill>
              <a:latin typeface="Times New Roman" pitchFamily="18" charset="0"/>
            </a:endParaRPr>
          </a:p>
          <a:p>
            <a:pPr>
              <a:buFontTx/>
              <a:buNone/>
              <a:defRPr/>
            </a:pPr>
            <a:endParaRPr lang="en-US" dirty="0"/>
          </a:p>
        </p:txBody>
      </p:sp>
      <p:sp>
        <p:nvSpPr>
          <p:cNvPr id="43" name="Title 1"/>
          <p:cNvSpPr txBox="1">
            <a:spLocks/>
          </p:cNvSpPr>
          <p:nvPr/>
        </p:nvSpPr>
        <p:spPr>
          <a:xfrm>
            <a:off x="328658" y="76199"/>
            <a:ext cx="8229600" cy="792162"/>
          </a:xfrm>
          <a:prstGeom prst="rect">
            <a:avLst/>
          </a:prstGeom>
        </p:spPr>
        <p:txBody>
          <a:bodyPr/>
          <a:lst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a:lstStyle>
          <a:p>
            <a:r>
              <a:rPr lang="en-US" dirty="0"/>
              <a:t>Sales Audit Data Flow - Audit</a:t>
            </a:r>
          </a:p>
        </p:txBody>
      </p:sp>
      <p:sp>
        <p:nvSpPr>
          <p:cNvPr id="45" name="Rectangle 3"/>
          <p:cNvSpPr txBox="1">
            <a:spLocks noChangeArrowheads="1"/>
          </p:cNvSpPr>
          <p:nvPr/>
        </p:nvSpPr>
        <p:spPr>
          <a:xfrm>
            <a:off x="381000" y="1371600"/>
            <a:ext cx="8229600" cy="4754563"/>
          </a:xfrm>
          <a:prstGeom prst="rect">
            <a:avLst/>
          </a:prstGeom>
        </p:spPr>
        <p:txBody>
          <a:bodyPr/>
          <a:lst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ct val="0"/>
              </a:spcBef>
              <a:spcAft>
                <a:spcPct val="0"/>
              </a:spcAft>
              <a:buFontTx/>
              <a:buNone/>
              <a:defRPr/>
            </a:pPr>
            <a:endParaRPr lang="en-US">
              <a:solidFill>
                <a:srgbClr val="000000"/>
              </a:solidFill>
              <a:latin typeface="Times New Roman" pitchFamily="18" charset="0"/>
            </a:endParaRPr>
          </a:p>
          <a:p>
            <a:pPr>
              <a:buFontTx/>
              <a:buNone/>
              <a:defRPr/>
            </a:pPr>
            <a:endParaRPr lang="en-US" dirty="0"/>
          </a:p>
        </p:txBody>
      </p:sp>
      <p:sp>
        <p:nvSpPr>
          <p:cNvPr id="49" name="Rectangle 7"/>
          <p:cNvSpPr>
            <a:spLocks noChangeArrowheads="1"/>
          </p:cNvSpPr>
          <p:nvPr/>
        </p:nvSpPr>
        <p:spPr bwMode="auto">
          <a:xfrm>
            <a:off x="999417" y="3765660"/>
            <a:ext cx="1160463" cy="461963"/>
          </a:xfrm>
          <a:prstGeom prst="rect">
            <a:avLst/>
          </a:prstGeom>
          <a:noFill/>
          <a:ln w="9525">
            <a:noFill/>
            <a:miter lim="800000"/>
            <a:headEnd/>
            <a:tailEnd/>
          </a:ln>
        </p:spPr>
        <p:txBody>
          <a:bodyPr wrap="none">
            <a:spAutoFit/>
          </a:bodyPr>
          <a:lstStyle/>
          <a:p>
            <a:pPr eaLnBrk="0" hangingPunct="0">
              <a:spcBef>
                <a:spcPct val="50000"/>
              </a:spcBef>
            </a:pPr>
            <a:r>
              <a:rPr lang="en-US" dirty="0">
                <a:latin typeface="Arial Rounded MT Bold"/>
              </a:rPr>
              <a:t>Stores</a:t>
            </a:r>
          </a:p>
        </p:txBody>
      </p:sp>
      <p:sp>
        <p:nvSpPr>
          <p:cNvPr id="51" name="Rectangle 9"/>
          <p:cNvSpPr>
            <a:spLocks noChangeArrowheads="1"/>
          </p:cNvSpPr>
          <p:nvPr/>
        </p:nvSpPr>
        <p:spPr bwMode="auto">
          <a:xfrm>
            <a:off x="4038600" y="2895600"/>
            <a:ext cx="4572000" cy="400050"/>
          </a:xfrm>
          <a:prstGeom prst="rect">
            <a:avLst/>
          </a:prstGeom>
          <a:noFill/>
          <a:ln w="9525">
            <a:noFill/>
            <a:miter lim="800000"/>
            <a:headEnd/>
            <a:tailEnd/>
          </a:ln>
        </p:spPr>
        <p:txBody>
          <a:bodyPr>
            <a:spAutoFit/>
          </a:bodyPr>
          <a:lstStyle/>
          <a:p>
            <a:pPr marL="533400" indent="-533400"/>
            <a:endParaRPr lang="en-US" sz="2000" b="1">
              <a:solidFill>
                <a:srgbClr val="CC3300"/>
              </a:solidFill>
            </a:endParaRPr>
          </a:p>
        </p:txBody>
      </p:sp>
      <p:sp>
        <p:nvSpPr>
          <p:cNvPr id="56" name="AutoShape 10"/>
          <p:cNvSpPr>
            <a:spLocks noChangeArrowheads="1"/>
          </p:cNvSpPr>
          <p:nvPr/>
        </p:nvSpPr>
        <p:spPr bwMode="auto">
          <a:xfrm>
            <a:off x="3179668" y="3888581"/>
            <a:ext cx="1455669" cy="983873"/>
          </a:xfrm>
          <a:prstGeom prst="cloudCallout">
            <a:avLst>
              <a:gd name="adj1" fmla="val 41046"/>
              <a:gd name="adj2" fmla="val -64139"/>
            </a:avLst>
          </a:prstGeom>
          <a:ln>
            <a:headEnd/>
            <a:tailEnd/>
          </a:ln>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US" dirty="0">
                <a:latin typeface="Times New Roman" pitchFamily="18" charset="0"/>
              </a:rPr>
              <a:t>Pre-Audit</a:t>
            </a:r>
          </a:p>
        </p:txBody>
      </p:sp>
      <p:sp>
        <p:nvSpPr>
          <p:cNvPr id="57" name="Rectangle 18"/>
          <p:cNvSpPr>
            <a:spLocks noChangeArrowheads="1"/>
          </p:cNvSpPr>
          <p:nvPr/>
        </p:nvSpPr>
        <p:spPr bwMode="auto">
          <a:xfrm>
            <a:off x="933182" y="4894225"/>
            <a:ext cx="6781800" cy="1477963"/>
          </a:xfrm>
          <a:prstGeom prst="rect">
            <a:avLst/>
          </a:prstGeom>
          <a:noFill/>
          <a:ln w="9525">
            <a:noFill/>
            <a:miter lim="800000"/>
            <a:headEnd/>
            <a:tailEnd/>
          </a:ln>
        </p:spPr>
        <p:txBody>
          <a:bodyPr>
            <a:spAutoFit/>
          </a:bodyPr>
          <a:lstStyle/>
          <a:p>
            <a:pPr>
              <a:spcBef>
                <a:spcPct val="50000"/>
              </a:spcBef>
            </a:pPr>
            <a:r>
              <a:rPr lang="en-US" sz="2000" b="1" dirty="0">
                <a:solidFill>
                  <a:srgbClr val="CC3300"/>
                </a:solidFill>
              </a:rPr>
              <a:t>- </a:t>
            </a:r>
            <a:r>
              <a:rPr lang="en-US" sz="2000" b="1" dirty="0"/>
              <a:t>Sales Transactions are audited and verified in the Guided Audit screen</a:t>
            </a:r>
          </a:p>
          <a:p>
            <a:pPr>
              <a:spcBef>
                <a:spcPct val="50000"/>
              </a:spcBef>
            </a:pPr>
            <a:r>
              <a:rPr lang="en-US" sz="2000" b="1" dirty="0"/>
              <a:t>- Once fixed, Transactions are then fed to the Pre-Audit Interfaces</a:t>
            </a:r>
          </a:p>
        </p:txBody>
      </p:sp>
      <p:pic>
        <p:nvPicPr>
          <p:cNvPr id="61" name="Picture 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157" y="76199"/>
            <a:ext cx="1395413" cy="731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Footer Placeholder 3"/>
          <p:cNvSpPr>
            <a:spLocks noGrp="1"/>
          </p:cNvSpPr>
          <p:nvPr>
            <p:ph type="ftr" sz="quarter" idx="11"/>
          </p:nvPr>
        </p:nvSpPr>
        <p:spPr>
          <a:xfrm>
            <a:off x="3124200" y="6356350"/>
            <a:ext cx="2895600" cy="365125"/>
          </a:xfrm>
        </p:spPr>
        <p:txBody>
          <a:bodyPr/>
          <a:lstStyle/>
          <a:p>
            <a:r>
              <a:rPr lang="en-US"/>
              <a:t>IGATE Sensitive</a:t>
            </a:r>
          </a:p>
        </p:txBody>
      </p:sp>
      <p:pic>
        <p:nvPicPr>
          <p:cNvPr id="83" name="Picture 9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0434" y="2020203"/>
            <a:ext cx="743469" cy="477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9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0434" y="2563886"/>
            <a:ext cx="743469" cy="477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9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1619" y="3144600"/>
            <a:ext cx="743469" cy="4959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 name="TextBox 85"/>
          <p:cNvSpPr txBox="1"/>
          <p:nvPr/>
        </p:nvSpPr>
        <p:spPr>
          <a:xfrm>
            <a:off x="354033" y="1796131"/>
            <a:ext cx="645384" cy="246221"/>
          </a:xfrm>
          <a:prstGeom prst="rect">
            <a:avLst/>
          </a:prstGeom>
          <a:noFill/>
        </p:spPr>
        <p:txBody>
          <a:bodyPr wrap="square" rtlCol="0">
            <a:spAutoFit/>
          </a:bodyPr>
          <a:lstStyle/>
          <a:p>
            <a:r>
              <a:rPr lang="en-US" sz="1000" dirty="0"/>
              <a:t>Store 1</a:t>
            </a:r>
          </a:p>
        </p:txBody>
      </p:sp>
      <p:sp>
        <p:nvSpPr>
          <p:cNvPr id="87" name="TextBox 86"/>
          <p:cNvSpPr txBox="1"/>
          <p:nvPr/>
        </p:nvSpPr>
        <p:spPr>
          <a:xfrm>
            <a:off x="354033" y="2802540"/>
            <a:ext cx="645384" cy="246221"/>
          </a:xfrm>
          <a:prstGeom prst="rect">
            <a:avLst/>
          </a:prstGeom>
          <a:noFill/>
        </p:spPr>
        <p:txBody>
          <a:bodyPr wrap="square" rtlCol="0">
            <a:spAutoFit/>
          </a:bodyPr>
          <a:lstStyle/>
          <a:p>
            <a:r>
              <a:rPr lang="en-US" sz="1000" dirty="0"/>
              <a:t>Store 2</a:t>
            </a:r>
          </a:p>
        </p:txBody>
      </p:sp>
      <p:sp>
        <p:nvSpPr>
          <p:cNvPr id="88" name="TextBox 87"/>
          <p:cNvSpPr txBox="1"/>
          <p:nvPr/>
        </p:nvSpPr>
        <p:spPr>
          <a:xfrm>
            <a:off x="354033" y="3523088"/>
            <a:ext cx="645384" cy="246221"/>
          </a:xfrm>
          <a:prstGeom prst="rect">
            <a:avLst/>
          </a:prstGeom>
          <a:noFill/>
        </p:spPr>
        <p:txBody>
          <a:bodyPr wrap="square" rtlCol="0">
            <a:spAutoFit/>
          </a:bodyPr>
          <a:lstStyle/>
          <a:p>
            <a:r>
              <a:rPr lang="en-US" sz="1000" dirty="0"/>
              <a:t>Store 3</a:t>
            </a:r>
          </a:p>
        </p:txBody>
      </p:sp>
      <p:pic>
        <p:nvPicPr>
          <p:cNvPr id="89" name="Picture 7" descr="D:\Epicor\Colehaan-Vinay\Sales Audit presentation\images\process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7578" y="1184551"/>
            <a:ext cx="1057729" cy="1057729"/>
          </a:xfrm>
          <a:prstGeom prst="rect">
            <a:avLst/>
          </a:prstGeom>
          <a:noFill/>
          <a:extLst>
            <a:ext uri="{909E8E84-426E-40DD-AFC4-6F175D3DCCD1}">
              <a14:hiddenFill xmlns:a14="http://schemas.microsoft.com/office/drawing/2010/main">
                <a:solidFill>
                  <a:srgbClr val="FFFFFF"/>
                </a:solidFill>
              </a14:hiddenFill>
            </a:ext>
          </a:extLst>
        </p:spPr>
      </p:pic>
      <p:sp>
        <p:nvSpPr>
          <p:cNvPr id="90" name="Notched Right Arrow 89"/>
          <p:cNvSpPr/>
          <p:nvPr/>
        </p:nvSpPr>
        <p:spPr>
          <a:xfrm rot="1147891">
            <a:off x="3722828" y="1247540"/>
            <a:ext cx="803426"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sp>
        <p:nvSpPr>
          <p:cNvPr id="91" name="TextBox 90"/>
          <p:cNvSpPr txBox="1"/>
          <p:nvPr/>
        </p:nvSpPr>
        <p:spPr>
          <a:xfrm>
            <a:off x="4288978" y="2057398"/>
            <a:ext cx="1093569" cy="246221"/>
          </a:xfrm>
          <a:prstGeom prst="rect">
            <a:avLst/>
          </a:prstGeom>
          <a:noFill/>
        </p:spPr>
        <p:txBody>
          <a:bodyPr wrap="none" rtlCol="0">
            <a:spAutoFit/>
          </a:bodyPr>
          <a:lstStyle/>
          <a:p>
            <a:r>
              <a:rPr lang="en-US" sz="1000" dirty="0"/>
              <a:t>Translate process</a:t>
            </a:r>
          </a:p>
        </p:txBody>
      </p:sp>
      <p:sp>
        <p:nvSpPr>
          <p:cNvPr id="92" name="Notched Right Arrow 91"/>
          <p:cNvSpPr/>
          <p:nvPr/>
        </p:nvSpPr>
        <p:spPr>
          <a:xfrm rot="3839733">
            <a:off x="5173594" y="2169103"/>
            <a:ext cx="803426"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pic>
        <p:nvPicPr>
          <p:cNvPr id="9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6648" y="2831963"/>
            <a:ext cx="1121229" cy="112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TextBox 93"/>
          <p:cNvSpPr txBox="1"/>
          <p:nvPr/>
        </p:nvSpPr>
        <p:spPr>
          <a:xfrm>
            <a:off x="5575307" y="3873342"/>
            <a:ext cx="1223412" cy="246221"/>
          </a:xfrm>
          <a:prstGeom prst="rect">
            <a:avLst/>
          </a:prstGeom>
          <a:noFill/>
        </p:spPr>
        <p:txBody>
          <a:bodyPr wrap="none" rtlCol="0">
            <a:spAutoFit/>
          </a:bodyPr>
          <a:lstStyle/>
          <a:p>
            <a:r>
              <a:rPr lang="en-US" sz="1000" dirty="0"/>
              <a:t>Edit process(Edited)</a:t>
            </a:r>
          </a:p>
        </p:txBody>
      </p:sp>
      <p:sp>
        <p:nvSpPr>
          <p:cNvPr id="95" name="Notched Right Arrow 94"/>
          <p:cNvSpPr/>
          <p:nvPr/>
        </p:nvSpPr>
        <p:spPr>
          <a:xfrm rot="19185737">
            <a:off x="1721261" y="1561156"/>
            <a:ext cx="844609"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pic>
        <p:nvPicPr>
          <p:cNvPr id="96" name="Picture 8" descr="D:\Epicor\Colehaan-Vinay\Sales Audit presentation\images\Polling_288x198.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76953" y="1047794"/>
            <a:ext cx="1112959" cy="765160"/>
          </a:xfrm>
          <a:prstGeom prst="rect">
            <a:avLst/>
          </a:prstGeom>
          <a:noFill/>
          <a:extLst>
            <a:ext uri="{909E8E84-426E-40DD-AFC4-6F175D3DCCD1}">
              <a14:hiddenFill xmlns:a14="http://schemas.microsoft.com/office/drawing/2010/main">
                <a:solidFill>
                  <a:srgbClr val="FFFFFF"/>
                </a:solidFill>
              </a14:hiddenFill>
            </a:ext>
          </a:extLst>
        </p:spPr>
      </p:pic>
      <p:sp>
        <p:nvSpPr>
          <p:cNvPr id="97" name="Rectangle 96"/>
          <p:cNvSpPr/>
          <p:nvPr/>
        </p:nvSpPr>
        <p:spPr>
          <a:xfrm>
            <a:off x="2669427" y="1812954"/>
            <a:ext cx="1020485" cy="246221"/>
          </a:xfrm>
          <a:prstGeom prst="rect">
            <a:avLst/>
          </a:prstGeom>
        </p:spPr>
        <p:txBody>
          <a:bodyPr wrap="square">
            <a:spAutoFit/>
          </a:bodyPr>
          <a:lstStyle/>
          <a:p>
            <a:r>
              <a:rPr lang="en-US" sz="1000" b="1" dirty="0"/>
              <a:t>1</a:t>
            </a:r>
            <a:r>
              <a:rPr lang="en-US" sz="1000" b="1" baseline="30000" dirty="0"/>
              <a:t>st</a:t>
            </a:r>
            <a:r>
              <a:rPr lang="en-US" sz="1000" b="1" dirty="0"/>
              <a:t> pass polling </a:t>
            </a:r>
          </a:p>
        </p:txBody>
      </p:sp>
      <p:sp>
        <p:nvSpPr>
          <p:cNvPr id="98" name="Notched Right Arrow 97"/>
          <p:cNvSpPr/>
          <p:nvPr/>
        </p:nvSpPr>
        <p:spPr>
          <a:xfrm rot="9253909">
            <a:off x="4561052" y="3775242"/>
            <a:ext cx="556811"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pic>
        <p:nvPicPr>
          <p:cNvPr id="30" name="Picture 139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85661" y="2180508"/>
            <a:ext cx="1282098" cy="7812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7028228" y="3061262"/>
            <a:ext cx="926857" cy="246221"/>
          </a:xfrm>
          <a:prstGeom prst="rect">
            <a:avLst/>
          </a:prstGeom>
        </p:spPr>
        <p:txBody>
          <a:bodyPr wrap="none">
            <a:spAutoFit/>
          </a:bodyPr>
          <a:lstStyle/>
          <a:p>
            <a:r>
              <a:rPr lang="en-US" sz="1000" b="1" dirty="0"/>
              <a:t>Audit Verified</a:t>
            </a:r>
          </a:p>
        </p:txBody>
      </p:sp>
      <p:sp>
        <p:nvSpPr>
          <p:cNvPr id="32" name="Notched Right Arrow 31"/>
          <p:cNvSpPr/>
          <p:nvPr/>
        </p:nvSpPr>
        <p:spPr>
          <a:xfrm rot="20596543">
            <a:off x="6046194" y="2904808"/>
            <a:ext cx="556811"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spTree>
    <p:extLst>
      <p:ext uri="{BB962C8B-B14F-4D97-AF65-F5344CB8AC3E}">
        <p14:creationId xmlns:p14="http://schemas.microsoft.com/office/powerpoint/2010/main" val="261601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500" fill="hold"/>
                                        <p:tgtEl>
                                          <p:spTgt spid="90"/>
                                        </p:tgtEl>
                                        <p:attrNameLst>
                                          <p:attrName>ppt_x</p:attrName>
                                        </p:attrNameLst>
                                      </p:cBhvr>
                                      <p:tavLst>
                                        <p:tav tm="0">
                                          <p:val>
                                            <p:strVal val="#ppt_x"/>
                                          </p:val>
                                        </p:tav>
                                        <p:tav tm="100000">
                                          <p:val>
                                            <p:strVal val="#ppt_x"/>
                                          </p:val>
                                        </p:tav>
                                      </p:tavLst>
                                    </p:anim>
                                    <p:anim calcmode="lin" valueType="num">
                                      <p:cBhvr additive="base">
                                        <p:cTn id="8" dur="500" fill="hold"/>
                                        <p:tgtEl>
                                          <p:spTgt spid="9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9"/>
                                        </p:tgtEl>
                                        <p:attrNameLst>
                                          <p:attrName>style.visibility</p:attrName>
                                        </p:attrNameLst>
                                      </p:cBhvr>
                                      <p:to>
                                        <p:strVal val="visible"/>
                                      </p:to>
                                    </p:set>
                                    <p:anim calcmode="lin" valueType="num">
                                      <p:cBhvr additive="base">
                                        <p:cTn id="12" dur="500" fill="hold"/>
                                        <p:tgtEl>
                                          <p:spTgt spid="89"/>
                                        </p:tgtEl>
                                        <p:attrNameLst>
                                          <p:attrName>ppt_x</p:attrName>
                                        </p:attrNameLst>
                                      </p:cBhvr>
                                      <p:tavLst>
                                        <p:tav tm="0">
                                          <p:val>
                                            <p:strVal val="#ppt_x"/>
                                          </p:val>
                                        </p:tav>
                                        <p:tav tm="100000">
                                          <p:val>
                                            <p:strVal val="#ppt_x"/>
                                          </p:val>
                                        </p:tav>
                                      </p:tavLst>
                                    </p:anim>
                                    <p:anim calcmode="lin" valueType="num">
                                      <p:cBhvr additive="base">
                                        <p:cTn id="13" dur="500" fill="hold"/>
                                        <p:tgtEl>
                                          <p:spTgt spid="8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anim calcmode="lin" valueType="num">
                                      <p:cBhvr>
                                        <p:cTn id="18" dur="500" fill="hold"/>
                                        <p:tgtEl>
                                          <p:spTgt spid="92"/>
                                        </p:tgtEl>
                                        <p:attrNameLst>
                                          <p:attrName>ppt_x</p:attrName>
                                        </p:attrNameLst>
                                      </p:cBhvr>
                                      <p:tavLst>
                                        <p:tav tm="0">
                                          <p:val>
                                            <p:strVal val="#ppt_x"/>
                                          </p:val>
                                        </p:tav>
                                        <p:tav tm="100000">
                                          <p:val>
                                            <p:strVal val="#ppt_x"/>
                                          </p:val>
                                        </p:tav>
                                      </p:tavLst>
                                    </p:anim>
                                    <p:anim calcmode="lin" valueType="num">
                                      <p:cBhvr>
                                        <p:cTn id="19" dur="500" fill="hold"/>
                                        <p:tgtEl>
                                          <p:spTgt spid="92"/>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1500"/>
                            </p:stCondLst>
                            <p:childTnLst>
                              <p:par>
                                <p:cTn id="27" presetID="42" presetClass="entr" presetSubtype="0" fill="hold" nodeType="after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1000"/>
                                        <p:tgtEl>
                                          <p:spTgt spid="93"/>
                                        </p:tgtEl>
                                      </p:cBhvr>
                                    </p:animEffect>
                                    <p:anim calcmode="lin" valueType="num">
                                      <p:cBhvr>
                                        <p:cTn id="30" dur="1000" fill="hold"/>
                                        <p:tgtEl>
                                          <p:spTgt spid="93"/>
                                        </p:tgtEl>
                                        <p:attrNameLst>
                                          <p:attrName>ppt_x</p:attrName>
                                        </p:attrNameLst>
                                      </p:cBhvr>
                                      <p:tavLst>
                                        <p:tav tm="0">
                                          <p:val>
                                            <p:strVal val="#ppt_x"/>
                                          </p:val>
                                        </p:tav>
                                        <p:tav tm="100000">
                                          <p:val>
                                            <p:strVal val="#ppt_x"/>
                                          </p:val>
                                        </p:tav>
                                      </p:tavLst>
                                    </p:anim>
                                    <p:anim calcmode="lin" valueType="num">
                                      <p:cBhvr>
                                        <p:cTn id="31" dur="1000" fill="hold"/>
                                        <p:tgtEl>
                                          <p:spTgt spid="93"/>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2" presetClass="entr" presetSubtype="4" fill="hold" grpId="0" nodeType="after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500" fill="hold"/>
                                        <p:tgtEl>
                                          <p:spTgt spid="95"/>
                                        </p:tgtEl>
                                        <p:attrNameLst>
                                          <p:attrName>ppt_x</p:attrName>
                                        </p:attrNameLst>
                                      </p:cBhvr>
                                      <p:tavLst>
                                        <p:tav tm="0">
                                          <p:val>
                                            <p:strVal val="#ppt_x"/>
                                          </p:val>
                                        </p:tav>
                                        <p:tav tm="100000">
                                          <p:val>
                                            <p:strVal val="#ppt_x"/>
                                          </p:val>
                                        </p:tav>
                                      </p:tavLst>
                                    </p:anim>
                                    <p:anim calcmode="lin" valueType="num">
                                      <p:cBhvr additive="base">
                                        <p:cTn id="36" dur="500" fill="hold"/>
                                        <p:tgtEl>
                                          <p:spTgt spid="95"/>
                                        </p:tgtEl>
                                        <p:attrNameLst>
                                          <p:attrName>ppt_y</p:attrName>
                                        </p:attrNameLst>
                                      </p:cBhvr>
                                      <p:tavLst>
                                        <p:tav tm="0">
                                          <p:val>
                                            <p:strVal val="1+#ppt_h/2"/>
                                          </p:val>
                                        </p:tav>
                                        <p:tav tm="100000">
                                          <p:val>
                                            <p:strVal val="#ppt_y"/>
                                          </p:val>
                                        </p:tav>
                                      </p:tavLst>
                                    </p:anim>
                                  </p:childTnLst>
                                </p:cTn>
                              </p:par>
                            </p:childTnLst>
                          </p:cTn>
                        </p:par>
                        <p:par>
                          <p:cTn id="37" fill="hold">
                            <p:stCondLst>
                              <p:cond delay="3000"/>
                            </p:stCondLst>
                            <p:childTnLst>
                              <p:par>
                                <p:cTn id="38" presetID="42" presetClass="entr" presetSubtype="0" fill="hold" nodeType="after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fade">
                                      <p:cBhvr>
                                        <p:cTn id="40" dur="1000"/>
                                        <p:tgtEl>
                                          <p:spTgt spid="96"/>
                                        </p:tgtEl>
                                      </p:cBhvr>
                                    </p:animEffect>
                                    <p:anim calcmode="lin" valueType="num">
                                      <p:cBhvr>
                                        <p:cTn id="41" dur="1000" fill="hold"/>
                                        <p:tgtEl>
                                          <p:spTgt spid="96"/>
                                        </p:tgtEl>
                                        <p:attrNameLst>
                                          <p:attrName>ppt_x</p:attrName>
                                        </p:attrNameLst>
                                      </p:cBhvr>
                                      <p:tavLst>
                                        <p:tav tm="0">
                                          <p:val>
                                            <p:strVal val="#ppt_x"/>
                                          </p:val>
                                        </p:tav>
                                        <p:tav tm="100000">
                                          <p:val>
                                            <p:strVal val="#ppt_x"/>
                                          </p:val>
                                        </p:tav>
                                      </p:tavLst>
                                    </p:anim>
                                    <p:anim calcmode="lin" valueType="num">
                                      <p:cBhvr>
                                        <p:cTn id="42" dur="1000" fill="hold"/>
                                        <p:tgtEl>
                                          <p:spTgt spid="96"/>
                                        </p:tgtEl>
                                        <p:attrNameLst>
                                          <p:attrName>ppt_y</p:attrName>
                                        </p:attrNameLst>
                                      </p:cBhvr>
                                      <p:tavLst>
                                        <p:tav tm="0">
                                          <p:val>
                                            <p:strVal val="#ppt_y+.1"/>
                                          </p:val>
                                        </p:tav>
                                        <p:tav tm="100000">
                                          <p:val>
                                            <p:strVal val="#ppt_y"/>
                                          </p:val>
                                        </p:tav>
                                      </p:tavLst>
                                    </p:anim>
                                  </p:childTnLst>
                                </p:cTn>
                              </p:par>
                            </p:childTnLst>
                          </p:cTn>
                        </p:par>
                        <p:par>
                          <p:cTn id="43" fill="hold">
                            <p:stCondLst>
                              <p:cond delay="4000"/>
                            </p:stCondLst>
                            <p:childTnLst>
                              <p:par>
                                <p:cTn id="44" presetID="42" presetClass="entr" presetSubtype="0" fill="hold" grpId="0" nodeType="after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500"/>
                                        <p:tgtEl>
                                          <p:spTgt spid="98"/>
                                        </p:tgtEl>
                                      </p:cBhvr>
                                    </p:animEffect>
                                    <p:anim calcmode="lin" valueType="num">
                                      <p:cBhvr>
                                        <p:cTn id="47" dur="500" fill="hold"/>
                                        <p:tgtEl>
                                          <p:spTgt spid="98"/>
                                        </p:tgtEl>
                                        <p:attrNameLst>
                                          <p:attrName>ppt_x</p:attrName>
                                        </p:attrNameLst>
                                      </p:cBhvr>
                                      <p:tavLst>
                                        <p:tav tm="0">
                                          <p:val>
                                            <p:strVal val="#ppt_x"/>
                                          </p:val>
                                        </p:tav>
                                        <p:tav tm="100000">
                                          <p:val>
                                            <p:strVal val="#ppt_x"/>
                                          </p:val>
                                        </p:tav>
                                      </p:tavLst>
                                    </p:anim>
                                    <p:anim calcmode="lin" valueType="num">
                                      <p:cBhvr>
                                        <p:cTn id="48" dur="500" fill="hold"/>
                                        <p:tgtEl>
                                          <p:spTgt spid="98"/>
                                        </p:tgtEl>
                                        <p:attrNameLst>
                                          <p:attrName>ppt_y</p:attrName>
                                        </p:attrNameLst>
                                      </p:cBhvr>
                                      <p:tavLst>
                                        <p:tav tm="0">
                                          <p:val>
                                            <p:strVal val="#ppt_y+.1"/>
                                          </p:val>
                                        </p:tav>
                                        <p:tav tm="100000">
                                          <p:val>
                                            <p:strVal val="#ppt_y"/>
                                          </p:val>
                                        </p:tav>
                                      </p:tavLst>
                                    </p:anim>
                                  </p:childTnLst>
                                </p:cTn>
                              </p:par>
                            </p:childTnLst>
                          </p:cTn>
                        </p:par>
                        <p:par>
                          <p:cTn id="49" fill="hold">
                            <p:stCondLst>
                              <p:cond delay="4500"/>
                            </p:stCondLst>
                            <p:childTnLst>
                              <p:par>
                                <p:cTn id="50" presetID="42"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anim calcmode="lin" valueType="num">
                                      <p:cBhvr>
                                        <p:cTn id="53" dur="500" fill="hold"/>
                                        <p:tgtEl>
                                          <p:spTgt spid="32"/>
                                        </p:tgtEl>
                                        <p:attrNameLst>
                                          <p:attrName>ppt_x</p:attrName>
                                        </p:attrNameLst>
                                      </p:cBhvr>
                                      <p:tavLst>
                                        <p:tav tm="0">
                                          <p:val>
                                            <p:strVal val="#ppt_x"/>
                                          </p:val>
                                        </p:tav>
                                        <p:tav tm="100000">
                                          <p:val>
                                            <p:strVal val="#ppt_x"/>
                                          </p:val>
                                        </p:tav>
                                      </p:tavLst>
                                    </p:anim>
                                    <p:anim calcmode="lin" valueType="num">
                                      <p:cBhvr>
                                        <p:cTn id="54"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p:bldP spid="92" grpId="0" animBg="1"/>
      <p:bldP spid="94" grpId="0"/>
      <p:bldP spid="95" grpId="0" animBg="1"/>
      <p:bldP spid="98" grpId="0" animBg="1"/>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Audit Data Flow - Accept</a:t>
            </a:r>
          </a:p>
        </p:txBody>
      </p:sp>
      <p:sp>
        <p:nvSpPr>
          <p:cNvPr id="5" name="Rectangle 3"/>
          <p:cNvSpPr txBox="1">
            <a:spLocks noChangeArrowheads="1"/>
          </p:cNvSpPr>
          <p:nvPr/>
        </p:nvSpPr>
        <p:spPr>
          <a:xfrm>
            <a:off x="381000" y="1371600"/>
            <a:ext cx="8229600" cy="4754563"/>
          </a:xfrm>
          <a:prstGeom prst="rect">
            <a:avLst/>
          </a:prstGeom>
        </p:spPr>
        <p:txBody>
          <a:bodyPr/>
          <a:lst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ct val="0"/>
              </a:spcBef>
              <a:spcAft>
                <a:spcPct val="0"/>
              </a:spcAft>
              <a:buFontTx/>
              <a:buNone/>
              <a:defRPr/>
            </a:pPr>
            <a:endParaRPr lang="en-US" dirty="0">
              <a:solidFill>
                <a:srgbClr val="000000"/>
              </a:solidFill>
              <a:latin typeface="Times New Roman" pitchFamily="18" charset="0"/>
            </a:endParaRPr>
          </a:p>
          <a:p>
            <a:pPr>
              <a:buFontTx/>
              <a:buNone/>
              <a:defRPr/>
            </a:pPr>
            <a:endParaRPr lang="en-US" dirty="0"/>
          </a:p>
        </p:txBody>
      </p:sp>
      <p:sp>
        <p:nvSpPr>
          <p:cNvPr id="11" name="Rectangle 9"/>
          <p:cNvSpPr>
            <a:spLocks noChangeArrowheads="1"/>
          </p:cNvSpPr>
          <p:nvPr/>
        </p:nvSpPr>
        <p:spPr bwMode="auto">
          <a:xfrm>
            <a:off x="4038600" y="2895600"/>
            <a:ext cx="4572000" cy="400050"/>
          </a:xfrm>
          <a:prstGeom prst="rect">
            <a:avLst/>
          </a:prstGeom>
          <a:noFill/>
          <a:ln w="9525">
            <a:noFill/>
            <a:miter lim="800000"/>
            <a:headEnd/>
            <a:tailEnd/>
          </a:ln>
        </p:spPr>
        <p:txBody>
          <a:bodyPr>
            <a:spAutoFit/>
          </a:bodyPr>
          <a:lstStyle/>
          <a:p>
            <a:pPr marL="533400" indent="-533400"/>
            <a:endParaRPr lang="en-US" sz="2000" b="1">
              <a:solidFill>
                <a:srgbClr val="CC3300"/>
              </a:solidFill>
            </a:endParaRPr>
          </a:p>
        </p:txBody>
      </p:sp>
      <p:sp>
        <p:nvSpPr>
          <p:cNvPr id="14" name="Rectangle 13"/>
          <p:cNvSpPr>
            <a:spLocks noChangeArrowheads="1"/>
          </p:cNvSpPr>
          <p:nvPr/>
        </p:nvSpPr>
        <p:spPr bwMode="auto">
          <a:xfrm>
            <a:off x="4343400" y="2971800"/>
            <a:ext cx="4572000" cy="400050"/>
          </a:xfrm>
          <a:prstGeom prst="rect">
            <a:avLst/>
          </a:prstGeom>
          <a:noFill/>
          <a:ln w="9525">
            <a:noFill/>
            <a:miter lim="800000"/>
            <a:headEnd/>
            <a:tailEnd/>
          </a:ln>
        </p:spPr>
        <p:txBody>
          <a:bodyPr>
            <a:spAutoFit/>
          </a:bodyPr>
          <a:lstStyle/>
          <a:p>
            <a:endParaRPr lang="en-US" sz="2000" b="1">
              <a:solidFill>
                <a:srgbClr val="C00000"/>
              </a:solidFill>
            </a:endParaRPr>
          </a:p>
        </p:txBody>
      </p:sp>
      <p:sp>
        <p:nvSpPr>
          <p:cNvPr id="18" name="Rectangle 18"/>
          <p:cNvSpPr>
            <a:spLocks noChangeArrowheads="1"/>
          </p:cNvSpPr>
          <p:nvPr/>
        </p:nvSpPr>
        <p:spPr bwMode="auto">
          <a:xfrm>
            <a:off x="495300" y="5630108"/>
            <a:ext cx="7696200" cy="677108"/>
          </a:xfrm>
          <a:prstGeom prst="rect">
            <a:avLst/>
          </a:prstGeom>
          <a:noFill/>
          <a:ln w="9525">
            <a:noFill/>
            <a:miter lim="800000"/>
            <a:headEnd/>
            <a:tailEnd/>
          </a:ln>
        </p:spPr>
        <p:txBody>
          <a:bodyPr>
            <a:spAutoFit/>
          </a:bodyPr>
          <a:lstStyle/>
          <a:p>
            <a:r>
              <a:rPr lang="en-US" sz="2000" b="1" dirty="0">
                <a:solidFill>
                  <a:srgbClr val="C00000"/>
                </a:solidFill>
              </a:rPr>
              <a:t>-  </a:t>
            </a:r>
            <a:r>
              <a:rPr lang="en-US" b="1" dirty="0"/>
              <a:t>All auditing concerns have been handled </a:t>
            </a:r>
          </a:p>
          <a:p>
            <a:r>
              <a:rPr lang="en-US" b="1" dirty="0"/>
              <a:t>- Data is accepted, ready to archive and ready to </a:t>
            </a:r>
            <a:r>
              <a:rPr lang="en-US" b="1" dirty="0" err="1"/>
              <a:t>dayend</a:t>
            </a:r>
            <a:endParaRPr lang="en-US" b="1" dirty="0"/>
          </a:p>
        </p:txBody>
      </p:sp>
      <p:sp>
        <p:nvSpPr>
          <p:cNvPr id="60" name="Rectangle 3"/>
          <p:cNvSpPr txBox="1">
            <a:spLocks noChangeArrowheads="1"/>
          </p:cNvSpPr>
          <p:nvPr/>
        </p:nvSpPr>
        <p:spPr>
          <a:xfrm>
            <a:off x="381000" y="1371600"/>
            <a:ext cx="8229600" cy="4754563"/>
          </a:xfrm>
          <a:prstGeom prst="rect">
            <a:avLst/>
          </a:prstGeom>
        </p:spPr>
        <p:txBody>
          <a:bodyPr/>
          <a:lst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ct val="0"/>
              </a:spcBef>
              <a:spcAft>
                <a:spcPct val="0"/>
              </a:spcAft>
              <a:buFontTx/>
              <a:buNone/>
              <a:defRPr/>
            </a:pPr>
            <a:endParaRPr lang="en-US">
              <a:solidFill>
                <a:srgbClr val="000000"/>
              </a:solidFill>
              <a:latin typeface="Times New Roman" pitchFamily="18" charset="0"/>
            </a:endParaRPr>
          </a:p>
          <a:p>
            <a:pPr>
              <a:buFontTx/>
              <a:buNone/>
              <a:defRPr/>
            </a:pPr>
            <a:endParaRPr lang="en-US" dirty="0"/>
          </a:p>
        </p:txBody>
      </p:sp>
      <p:pic>
        <p:nvPicPr>
          <p:cNvPr id="62" name="Picture 9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0434" y="2020203"/>
            <a:ext cx="743469" cy="477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9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0434" y="2563886"/>
            <a:ext cx="743469" cy="477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9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1619" y="3144600"/>
            <a:ext cx="743469" cy="4959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TextBox 64"/>
          <p:cNvSpPr txBox="1"/>
          <p:nvPr/>
        </p:nvSpPr>
        <p:spPr>
          <a:xfrm>
            <a:off x="354033" y="1796131"/>
            <a:ext cx="645384" cy="246221"/>
          </a:xfrm>
          <a:prstGeom prst="rect">
            <a:avLst/>
          </a:prstGeom>
          <a:noFill/>
        </p:spPr>
        <p:txBody>
          <a:bodyPr wrap="square" rtlCol="0">
            <a:spAutoFit/>
          </a:bodyPr>
          <a:lstStyle/>
          <a:p>
            <a:r>
              <a:rPr lang="en-US" sz="1000" dirty="0"/>
              <a:t>Store 1</a:t>
            </a:r>
          </a:p>
        </p:txBody>
      </p:sp>
      <p:sp>
        <p:nvSpPr>
          <p:cNvPr id="66" name="TextBox 65"/>
          <p:cNvSpPr txBox="1"/>
          <p:nvPr/>
        </p:nvSpPr>
        <p:spPr>
          <a:xfrm>
            <a:off x="354033" y="2802540"/>
            <a:ext cx="645384" cy="246221"/>
          </a:xfrm>
          <a:prstGeom prst="rect">
            <a:avLst/>
          </a:prstGeom>
          <a:noFill/>
        </p:spPr>
        <p:txBody>
          <a:bodyPr wrap="square" rtlCol="0">
            <a:spAutoFit/>
          </a:bodyPr>
          <a:lstStyle/>
          <a:p>
            <a:r>
              <a:rPr lang="en-US" sz="1000" dirty="0"/>
              <a:t>Store 2</a:t>
            </a:r>
          </a:p>
        </p:txBody>
      </p:sp>
      <p:sp>
        <p:nvSpPr>
          <p:cNvPr id="67" name="TextBox 66"/>
          <p:cNvSpPr txBox="1"/>
          <p:nvPr/>
        </p:nvSpPr>
        <p:spPr>
          <a:xfrm>
            <a:off x="354033" y="3523088"/>
            <a:ext cx="645384" cy="246221"/>
          </a:xfrm>
          <a:prstGeom prst="rect">
            <a:avLst/>
          </a:prstGeom>
          <a:noFill/>
        </p:spPr>
        <p:txBody>
          <a:bodyPr wrap="square" rtlCol="0">
            <a:spAutoFit/>
          </a:bodyPr>
          <a:lstStyle/>
          <a:p>
            <a:r>
              <a:rPr lang="en-US" sz="1000" dirty="0"/>
              <a:t>Store 3</a:t>
            </a:r>
          </a:p>
        </p:txBody>
      </p:sp>
      <p:pic>
        <p:nvPicPr>
          <p:cNvPr id="68" name="Picture 7" descr="D:\Epicor\Colehaan-Vinay\Sales Audit presentation\images\process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7578" y="1184551"/>
            <a:ext cx="1057729" cy="1057729"/>
          </a:xfrm>
          <a:prstGeom prst="rect">
            <a:avLst/>
          </a:prstGeom>
          <a:noFill/>
          <a:extLst>
            <a:ext uri="{909E8E84-426E-40DD-AFC4-6F175D3DCCD1}">
              <a14:hiddenFill xmlns:a14="http://schemas.microsoft.com/office/drawing/2010/main">
                <a:solidFill>
                  <a:srgbClr val="FFFFFF"/>
                </a:solidFill>
              </a14:hiddenFill>
            </a:ext>
          </a:extLst>
        </p:spPr>
      </p:pic>
      <p:sp>
        <p:nvSpPr>
          <p:cNvPr id="69" name="Notched Right Arrow 68"/>
          <p:cNvSpPr/>
          <p:nvPr/>
        </p:nvSpPr>
        <p:spPr>
          <a:xfrm rot="1147891">
            <a:off x="3722828" y="1247540"/>
            <a:ext cx="803426"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sp>
        <p:nvSpPr>
          <p:cNvPr id="70" name="TextBox 69"/>
          <p:cNvSpPr txBox="1"/>
          <p:nvPr/>
        </p:nvSpPr>
        <p:spPr>
          <a:xfrm>
            <a:off x="4288978" y="2057398"/>
            <a:ext cx="1111202" cy="246221"/>
          </a:xfrm>
          <a:prstGeom prst="rect">
            <a:avLst/>
          </a:prstGeom>
          <a:noFill/>
        </p:spPr>
        <p:txBody>
          <a:bodyPr wrap="none" rtlCol="0">
            <a:spAutoFit/>
          </a:bodyPr>
          <a:lstStyle/>
          <a:p>
            <a:r>
              <a:rPr lang="en-US" sz="1000" b="1" dirty="0"/>
              <a:t>Translate process</a:t>
            </a:r>
          </a:p>
        </p:txBody>
      </p:sp>
      <p:sp>
        <p:nvSpPr>
          <p:cNvPr id="71" name="Notched Right Arrow 70"/>
          <p:cNvSpPr/>
          <p:nvPr/>
        </p:nvSpPr>
        <p:spPr>
          <a:xfrm rot="3839733">
            <a:off x="5173594" y="2169103"/>
            <a:ext cx="803426"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pic>
        <p:nvPicPr>
          <p:cNvPr id="7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6648" y="2831963"/>
            <a:ext cx="1121229" cy="112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TextBox 72"/>
          <p:cNvSpPr txBox="1"/>
          <p:nvPr/>
        </p:nvSpPr>
        <p:spPr>
          <a:xfrm>
            <a:off x="5314685" y="3947097"/>
            <a:ext cx="1245854" cy="246221"/>
          </a:xfrm>
          <a:prstGeom prst="rect">
            <a:avLst/>
          </a:prstGeom>
          <a:noFill/>
        </p:spPr>
        <p:txBody>
          <a:bodyPr wrap="none" rtlCol="0">
            <a:spAutoFit/>
          </a:bodyPr>
          <a:lstStyle/>
          <a:p>
            <a:r>
              <a:rPr lang="en-US" sz="1000" b="1" dirty="0"/>
              <a:t>Edit process(Edited)</a:t>
            </a:r>
          </a:p>
        </p:txBody>
      </p:sp>
      <p:sp>
        <p:nvSpPr>
          <p:cNvPr id="74" name="Notched Right Arrow 73"/>
          <p:cNvSpPr/>
          <p:nvPr/>
        </p:nvSpPr>
        <p:spPr>
          <a:xfrm rot="19185737">
            <a:off x="1721261" y="1561156"/>
            <a:ext cx="844609"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pic>
        <p:nvPicPr>
          <p:cNvPr id="75" name="Picture 8" descr="D:\Epicor\Colehaan-Vinay\Sales Audit presentation\images\Polling_288x198.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76953" y="1047794"/>
            <a:ext cx="1112959" cy="765160"/>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p:cNvSpPr/>
          <p:nvPr/>
        </p:nvSpPr>
        <p:spPr>
          <a:xfrm>
            <a:off x="2669427" y="1812954"/>
            <a:ext cx="1020485" cy="246221"/>
          </a:xfrm>
          <a:prstGeom prst="rect">
            <a:avLst/>
          </a:prstGeom>
        </p:spPr>
        <p:txBody>
          <a:bodyPr wrap="square">
            <a:spAutoFit/>
          </a:bodyPr>
          <a:lstStyle/>
          <a:p>
            <a:r>
              <a:rPr lang="en-US" sz="1000" b="1" dirty="0"/>
              <a:t>1</a:t>
            </a:r>
            <a:r>
              <a:rPr lang="en-US" sz="1000" b="1" baseline="30000" dirty="0"/>
              <a:t>st</a:t>
            </a:r>
            <a:r>
              <a:rPr lang="en-US" sz="1000" b="1" dirty="0"/>
              <a:t> pass polling </a:t>
            </a:r>
          </a:p>
        </p:txBody>
      </p:sp>
      <p:sp>
        <p:nvSpPr>
          <p:cNvPr id="77" name="Notched Right Arrow 76"/>
          <p:cNvSpPr/>
          <p:nvPr/>
        </p:nvSpPr>
        <p:spPr>
          <a:xfrm rot="9253909">
            <a:off x="4561052" y="3775242"/>
            <a:ext cx="556811"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sp>
        <p:nvSpPr>
          <p:cNvPr id="78" name="AutoShape 10"/>
          <p:cNvSpPr>
            <a:spLocks noChangeArrowheads="1"/>
          </p:cNvSpPr>
          <p:nvPr/>
        </p:nvSpPr>
        <p:spPr bwMode="auto">
          <a:xfrm>
            <a:off x="3179668" y="3888581"/>
            <a:ext cx="1455669" cy="983873"/>
          </a:xfrm>
          <a:prstGeom prst="cloudCallout">
            <a:avLst>
              <a:gd name="adj1" fmla="val 41046"/>
              <a:gd name="adj2" fmla="val -64139"/>
            </a:avLst>
          </a:prstGeom>
          <a:ln>
            <a:headEnd/>
            <a:tailEnd/>
          </a:ln>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US" dirty="0">
                <a:latin typeface="Times New Roman" pitchFamily="18" charset="0"/>
              </a:rPr>
              <a:t>Pre-Audit</a:t>
            </a:r>
          </a:p>
        </p:txBody>
      </p:sp>
      <p:pic>
        <p:nvPicPr>
          <p:cNvPr id="88" name="Picture 13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6093" y="4741835"/>
            <a:ext cx="1428750" cy="107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Notched Right Arrow 88"/>
          <p:cNvSpPr/>
          <p:nvPr/>
        </p:nvSpPr>
        <p:spPr>
          <a:xfrm rot="2153533">
            <a:off x="4539010" y="4660140"/>
            <a:ext cx="556811"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sp>
        <p:nvSpPr>
          <p:cNvPr id="90" name="Notched Right Arrow 89"/>
          <p:cNvSpPr/>
          <p:nvPr/>
        </p:nvSpPr>
        <p:spPr>
          <a:xfrm rot="2153533">
            <a:off x="6701404" y="4872422"/>
            <a:ext cx="556811"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pic>
        <p:nvPicPr>
          <p:cNvPr id="14704" name="Picture 139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46131" y="4453125"/>
            <a:ext cx="1282098" cy="7812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79" name="Rectangle 78"/>
          <p:cNvSpPr/>
          <p:nvPr/>
        </p:nvSpPr>
        <p:spPr>
          <a:xfrm>
            <a:off x="7141029" y="5813398"/>
            <a:ext cx="1003801" cy="246221"/>
          </a:xfrm>
          <a:prstGeom prst="rect">
            <a:avLst/>
          </a:prstGeom>
        </p:spPr>
        <p:txBody>
          <a:bodyPr wrap="none">
            <a:spAutoFit/>
          </a:bodyPr>
          <a:lstStyle/>
          <a:p>
            <a:pPr lvl="1"/>
            <a:r>
              <a:rPr lang="en-US" sz="1000" b="1" dirty="0"/>
              <a:t>Accept</a:t>
            </a:r>
          </a:p>
        </p:txBody>
      </p:sp>
      <p:sp>
        <p:nvSpPr>
          <p:cNvPr id="94" name="Rectangle 93"/>
          <p:cNvSpPr/>
          <p:nvPr/>
        </p:nvSpPr>
        <p:spPr>
          <a:xfrm>
            <a:off x="5588698" y="5333879"/>
            <a:ext cx="926857" cy="246221"/>
          </a:xfrm>
          <a:prstGeom prst="rect">
            <a:avLst/>
          </a:prstGeom>
        </p:spPr>
        <p:txBody>
          <a:bodyPr wrap="none">
            <a:spAutoFit/>
          </a:bodyPr>
          <a:lstStyle/>
          <a:p>
            <a:r>
              <a:rPr lang="en-US" sz="1000" b="1" dirty="0"/>
              <a:t>Audit Verified</a:t>
            </a:r>
          </a:p>
        </p:txBody>
      </p:sp>
      <p:sp>
        <p:nvSpPr>
          <p:cNvPr id="95" name="Rectangle 94"/>
          <p:cNvSpPr/>
          <p:nvPr/>
        </p:nvSpPr>
        <p:spPr>
          <a:xfrm>
            <a:off x="1170434" y="3830081"/>
            <a:ext cx="1020485" cy="307777"/>
          </a:xfrm>
          <a:prstGeom prst="rect">
            <a:avLst/>
          </a:prstGeom>
        </p:spPr>
        <p:txBody>
          <a:bodyPr wrap="square">
            <a:spAutoFit/>
          </a:bodyPr>
          <a:lstStyle/>
          <a:p>
            <a:r>
              <a:rPr lang="en-US" sz="1400" b="1" dirty="0"/>
              <a:t>Stores</a:t>
            </a:r>
          </a:p>
        </p:txBody>
      </p:sp>
      <p:pic>
        <p:nvPicPr>
          <p:cNvPr id="96" name="Picture 9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0931" y="2020204"/>
            <a:ext cx="743469" cy="477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9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0931" y="2563887"/>
            <a:ext cx="743469" cy="477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9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2116" y="3144601"/>
            <a:ext cx="743469" cy="4959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TextBox 98"/>
          <p:cNvSpPr txBox="1"/>
          <p:nvPr/>
        </p:nvSpPr>
        <p:spPr>
          <a:xfrm>
            <a:off x="324530" y="1796132"/>
            <a:ext cx="645384" cy="246221"/>
          </a:xfrm>
          <a:prstGeom prst="rect">
            <a:avLst/>
          </a:prstGeom>
          <a:noFill/>
        </p:spPr>
        <p:txBody>
          <a:bodyPr wrap="square" rtlCol="0">
            <a:spAutoFit/>
          </a:bodyPr>
          <a:lstStyle/>
          <a:p>
            <a:r>
              <a:rPr lang="en-US" sz="1000" dirty="0"/>
              <a:t>Store 1</a:t>
            </a:r>
          </a:p>
        </p:txBody>
      </p:sp>
      <p:sp>
        <p:nvSpPr>
          <p:cNvPr id="100" name="TextBox 99"/>
          <p:cNvSpPr txBox="1"/>
          <p:nvPr/>
        </p:nvSpPr>
        <p:spPr>
          <a:xfrm>
            <a:off x="324530" y="2802541"/>
            <a:ext cx="645384" cy="246221"/>
          </a:xfrm>
          <a:prstGeom prst="rect">
            <a:avLst/>
          </a:prstGeom>
          <a:noFill/>
        </p:spPr>
        <p:txBody>
          <a:bodyPr wrap="square" rtlCol="0">
            <a:spAutoFit/>
          </a:bodyPr>
          <a:lstStyle/>
          <a:p>
            <a:r>
              <a:rPr lang="en-US" sz="1000" dirty="0"/>
              <a:t>Store 2</a:t>
            </a:r>
          </a:p>
        </p:txBody>
      </p:sp>
      <p:sp>
        <p:nvSpPr>
          <p:cNvPr id="101" name="TextBox 100"/>
          <p:cNvSpPr txBox="1"/>
          <p:nvPr/>
        </p:nvSpPr>
        <p:spPr>
          <a:xfrm>
            <a:off x="324530" y="3523089"/>
            <a:ext cx="645384" cy="246221"/>
          </a:xfrm>
          <a:prstGeom prst="rect">
            <a:avLst/>
          </a:prstGeom>
          <a:noFill/>
        </p:spPr>
        <p:txBody>
          <a:bodyPr wrap="square" rtlCol="0">
            <a:spAutoFit/>
          </a:bodyPr>
          <a:lstStyle/>
          <a:p>
            <a:r>
              <a:rPr lang="en-US" sz="1000" dirty="0"/>
              <a:t>Store 3</a:t>
            </a:r>
          </a:p>
        </p:txBody>
      </p:sp>
      <p:sp>
        <p:nvSpPr>
          <p:cNvPr id="102" name="Notched Right Arrow 101"/>
          <p:cNvSpPr/>
          <p:nvPr/>
        </p:nvSpPr>
        <p:spPr>
          <a:xfrm rot="19185737">
            <a:off x="1691758" y="1561157"/>
            <a:ext cx="844609"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spTree>
    <p:extLst>
      <p:ext uri="{BB962C8B-B14F-4D97-AF65-F5344CB8AC3E}">
        <p14:creationId xmlns:p14="http://schemas.microsoft.com/office/powerpoint/2010/main" val="104382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Audit Data Flow - Accept</a:t>
            </a:r>
          </a:p>
        </p:txBody>
      </p:sp>
      <p:sp>
        <p:nvSpPr>
          <p:cNvPr id="5" name="Rectangle 3"/>
          <p:cNvSpPr txBox="1">
            <a:spLocks noChangeArrowheads="1"/>
          </p:cNvSpPr>
          <p:nvPr/>
        </p:nvSpPr>
        <p:spPr>
          <a:xfrm>
            <a:off x="381000" y="1371600"/>
            <a:ext cx="8229600" cy="4754563"/>
          </a:xfrm>
          <a:prstGeom prst="rect">
            <a:avLst/>
          </a:prstGeom>
        </p:spPr>
        <p:txBody>
          <a:bodyPr/>
          <a:lst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ct val="0"/>
              </a:spcBef>
              <a:spcAft>
                <a:spcPct val="0"/>
              </a:spcAft>
              <a:buFontTx/>
              <a:buNone/>
              <a:defRPr/>
            </a:pPr>
            <a:endParaRPr lang="en-US" dirty="0">
              <a:solidFill>
                <a:srgbClr val="000000"/>
              </a:solidFill>
              <a:latin typeface="Times New Roman" pitchFamily="18" charset="0"/>
            </a:endParaRPr>
          </a:p>
          <a:p>
            <a:pPr>
              <a:buFontTx/>
              <a:buNone/>
              <a:defRPr/>
            </a:pPr>
            <a:endParaRPr lang="en-US" dirty="0"/>
          </a:p>
        </p:txBody>
      </p:sp>
      <p:graphicFrame>
        <p:nvGraphicFramePr>
          <p:cNvPr id="6" name="Object 2"/>
          <p:cNvGraphicFramePr>
            <a:graphicFrameLocks noChangeAspect="1"/>
          </p:cNvGraphicFramePr>
          <p:nvPr/>
        </p:nvGraphicFramePr>
        <p:xfrm>
          <a:off x="381000" y="1981200"/>
          <a:ext cx="1354138" cy="490538"/>
        </p:xfrm>
        <a:graphic>
          <a:graphicData uri="http://schemas.openxmlformats.org/presentationml/2006/ole">
            <mc:AlternateContent xmlns:mc="http://schemas.openxmlformats.org/markup-compatibility/2006">
              <mc:Choice xmlns:v="urn:schemas-microsoft-com:vml" Requires="v">
                <p:oleObj spid="_x0000_s15851" name="Clip" r:id="rId3" imgW="7056360" imgH="2841120" progId="">
                  <p:embed/>
                </p:oleObj>
              </mc:Choice>
              <mc:Fallback>
                <p:oleObj name="Clip" r:id="rId3" imgW="7056360" imgH="28411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1354138"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nvGraphicFramePr>
        <p:xfrm>
          <a:off x="381000" y="2590800"/>
          <a:ext cx="1354138" cy="490538"/>
        </p:xfrm>
        <a:graphic>
          <a:graphicData uri="http://schemas.openxmlformats.org/presentationml/2006/ole">
            <mc:AlternateContent xmlns:mc="http://schemas.openxmlformats.org/markup-compatibility/2006">
              <mc:Choice xmlns:v="urn:schemas-microsoft-com:vml" Requires="v">
                <p:oleObj spid="_x0000_s15852" name="Clip" r:id="rId5" imgW="7056360" imgH="2841120" progId="">
                  <p:embed/>
                </p:oleObj>
              </mc:Choice>
              <mc:Fallback>
                <p:oleObj name="Clip" r:id="rId5" imgW="7056360" imgH="28411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590800"/>
                        <a:ext cx="1354138"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p:cNvGraphicFramePr>
            <a:graphicFrameLocks noChangeAspect="1"/>
          </p:cNvGraphicFramePr>
          <p:nvPr/>
        </p:nvGraphicFramePr>
        <p:xfrm>
          <a:off x="381000" y="3124200"/>
          <a:ext cx="1354138" cy="490538"/>
        </p:xfrm>
        <a:graphic>
          <a:graphicData uri="http://schemas.openxmlformats.org/presentationml/2006/ole">
            <mc:AlternateContent xmlns:mc="http://schemas.openxmlformats.org/markup-compatibility/2006">
              <mc:Choice xmlns:v="urn:schemas-microsoft-com:vml" Requires="v">
                <p:oleObj spid="_x0000_s15853" name="Clip" r:id="rId7" imgW="7056360" imgH="2841120" progId="">
                  <p:embed/>
                </p:oleObj>
              </mc:Choice>
              <mc:Fallback>
                <p:oleObj name="Clip" r:id="rId7" imgW="7056360" imgH="284112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124200"/>
                        <a:ext cx="1354138"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ChangeArrowheads="1"/>
          </p:cNvSpPr>
          <p:nvPr/>
        </p:nvSpPr>
        <p:spPr bwMode="auto">
          <a:xfrm>
            <a:off x="457200" y="3657600"/>
            <a:ext cx="1160463" cy="461963"/>
          </a:xfrm>
          <a:prstGeom prst="rect">
            <a:avLst/>
          </a:prstGeom>
          <a:noFill/>
          <a:ln w="9525">
            <a:noFill/>
            <a:miter lim="800000"/>
            <a:headEnd/>
            <a:tailEnd/>
          </a:ln>
        </p:spPr>
        <p:txBody>
          <a:bodyPr wrap="none">
            <a:spAutoFit/>
          </a:bodyPr>
          <a:lstStyle/>
          <a:p>
            <a:pPr eaLnBrk="0" hangingPunct="0">
              <a:spcBef>
                <a:spcPct val="50000"/>
              </a:spcBef>
            </a:pPr>
            <a:r>
              <a:rPr lang="en-US">
                <a:latin typeface="Arial Rounded MT Bold"/>
              </a:rPr>
              <a:t>Stores</a:t>
            </a:r>
          </a:p>
        </p:txBody>
      </p:sp>
      <p:sp>
        <p:nvSpPr>
          <p:cNvPr id="10" name="Rectangle 8"/>
          <p:cNvSpPr>
            <a:spLocks noChangeArrowheads="1"/>
          </p:cNvSpPr>
          <p:nvPr/>
        </p:nvSpPr>
        <p:spPr bwMode="auto">
          <a:xfrm rot="19427942">
            <a:off x="1792288" y="1922463"/>
            <a:ext cx="1192212" cy="458787"/>
          </a:xfrm>
          <a:prstGeom prst="rect">
            <a:avLst/>
          </a:prstGeom>
          <a:noFill/>
          <a:ln w="9525">
            <a:noFill/>
            <a:miter lim="800000"/>
            <a:headEnd/>
            <a:tailEnd/>
          </a:ln>
        </p:spPr>
        <p:txBody>
          <a:bodyPr>
            <a:spAutoFit/>
          </a:bodyPr>
          <a:lstStyle/>
          <a:p>
            <a:r>
              <a:rPr lang="en-US">
                <a:latin typeface="Arial Rounded MT Bold"/>
              </a:rPr>
              <a:t>Polling</a:t>
            </a:r>
            <a:endParaRPr lang="en-US"/>
          </a:p>
        </p:txBody>
      </p:sp>
      <p:sp>
        <p:nvSpPr>
          <p:cNvPr id="11" name="Rectangle 9"/>
          <p:cNvSpPr>
            <a:spLocks noChangeArrowheads="1"/>
          </p:cNvSpPr>
          <p:nvPr/>
        </p:nvSpPr>
        <p:spPr bwMode="auto">
          <a:xfrm>
            <a:off x="4038600" y="2895600"/>
            <a:ext cx="4572000" cy="400050"/>
          </a:xfrm>
          <a:prstGeom prst="rect">
            <a:avLst/>
          </a:prstGeom>
          <a:noFill/>
          <a:ln w="9525">
            <a:noFill/>
            <a:miter lim="800000"/>
            <a:headEnd/>
            <a:tailEnd/>
          </a:ln>
        </p:spPr>
        <p:txBody>
          <a:bodyPr>
            <a:spAutoFit/>
          </a:bodyPr>
          <a:lstStyle/>
          <a:p>
            <a:pPr marL="533400" indent="-533400"/>
            <a:endParaRPr lang="en-US" sz="2000" b="1">
              <a:solidFill>
                <a:srgbClr val="CC3300"/>
              </a:solidFill>
            </a:endParaRPr>
          </a:p>
        </p:txBody>
      </p:sp>
      <p:sp>
        <p:nvSpPr>
          <p:cNvPr id="12" name="Rectangle 6"/>
          <p:cNvSpPr>
            <a:spLocks noChangeArrowheads="1"/>
          </p:cNvSpPr>
          <p:nvPr/>
        </p:nvSpPr>
        <p:spPr bwMode="auto">
          <a:xfrm>
            <a:off x="3276600" y="1447800"/>
            <a:ext cx="2057400" cy="60325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eaLnBrk="0" hangingPunct="0"/>
            <a:endParaRPr lang="en-US" sz="1200">
              <a:latin typeface="Times New Roman" pitchFamily="18" charset="0"/>
            </a:endParaRPr>
          </a:p>
          <a:p>
            <a:pPr algn="ctr" eaLnBrk="0" hangingPunct="0"/>
            <a:r>
              <a:rPr lang="en-US">
                <a:latin typeface="Times New Roman" pitchFamily="18" charset="0"/>
              </a:rPr>
              <a:t>TRANSLATE</a:t>
            </a:r>
          </a:p>
        </p:txBody>
      </p:sp>
      <p:sp>
        <p:nvSpPr>
          <p:cNvPr id="13" name="Line 5"/>
          <p:cNvSpPr>
            <a:spLocks noChangeShapeType="1"/>
          </p:cNvSpPr>
          <p:nvPr/>
        </p:nvSpPr>
        <p:spPr bwMode="auto">
          <a:xfrm flipV="1">
            <a:off x="1752600" y="1981200"/>
            <a:ext cx="1524000" cy="1066800"/>
          </a:xfrm>
          <a:prstGeom prst="line">
            <a:avLst/>
          </a:prstGeom>
          <a:noFill/>
          <a:ln w="9525">
            <a:solidFill>
              <a:srgbClr val="000000"/>
            </a:solidFill>
            <a:round/>
            <a:headEnd/>
            <a:tailEnd type="triangle" w="med" len="med"/>
          </a:ln>
        </p:spPr>
        <p:txBody>
          <a:bodyPr/>
          <a:lstStyle/>
          <a:p>
            <a:endParaRPr lang="en-US"/>
          </a:p>
        </p:txBody>
      </p:sp>
      <p:sp>
        <p:nvSpPr>
          <p:cNvPr id="14" name="Rectangle 13"/>
          <p:cNvSpPr>
            <a:spLocks noChangeArrowheads="1"/>
          </p:cNvSpPr>
          <p:nvPr/>
        </p:nvSpPr>
        <p:spPr bwMode="auto">
          <a:xfrm>
            <a:off x="4343400" y="2971800"/>
            <a:ext cx="4572000" cy="400050"/>
          </a:xfrm>
          <a:prstGeom prst="rect">
            <a:avLst/>
          </a:prstGeom>
          <a:noFill/>
          <a:ln w="9525">
            <a:noFill/>
            <a:miter lim="800000"/>
            <a:headEnd/>
            <a:tailEnd/>
          </a:ln>
        </p:spPr>
        <p:txBody>
          <a:bodyPr>
            <a:spAutoFit/>
          </a:bodyPr>
          <a:lstStyle/>
          <a:p>
            <a:endParaRPr lang="en-US" sz="2000" b="1">
              <a:solidFill>
                <a:srgbClr val="C00000"/>
              </a:solidFill>
            </a:endParaRPr>
          </a:p>
        </p:txBody>
      </p:sp>
      <p:sp>
        <p:nvSpPr>
          <p:cNvPr id="15" name="Line 8"/>
          <p:cNvSpPr>
            <a:spLocks noChangeShapeType="1"/>
          </p:cNvSpPr>
          <p:nvPr/>
        </p:nvSpPr>
        <p:spPr bwMode="auto">
          <a:xfrm>
            <a:off x="4267200" y="2057400"/>
            <a:ext cx="1588" cy="679450"/>
          </a:xfrm>
          <a:prstGeom prst="line">
            <a:avLst/>
          </a:prstGeom>
          <a:noFill/>
          <a:ln w="9525">
            <a:solidFill>
              <a:srgbClr val="000000"/>
            </a:solidFill>
            <a:round/>
            <a:headEnd/>
            <a:tailEnd type="triangle" w="med" len="med"/>
          </a:ln>
        </p:spPr>
        <p:txBody>
          <a:bodyPr/>
          <a:lstStyle/>
          <a:p>
            <a:endParaRPr lang="en-US"/>
          </a:p>
        </p:txBody>
      </p:sp>
      <p:sp>
        <p:nvSpPr>
          <p:cNvPr id="16" name="Rectangle 7"/>
          <p:cNvSpPr>
            <a:spLocks noChangeArrowheads="1"/>
          </p:cNvSpPr>
          <p:nvPr/>
        </p:nvSpPr>
        <p:spPr bwMode="auto">
          <a:xfrm>
            <a:off x="3276600" y="2743200"/>
            <a:ext cx="2055813" cy="5334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algn="ctr" eaLnBrk="0" hangingPunct="0"/>
            <a:r>
              <a:rPr lang="en-US">
                <a:latin typeface="Times New Roman" pitchFamily="18" charset="0"/>
              </a:rPr>
              <a:t>EDIT</a:t>
            </a:r>
          </a:p>
          <a:p>
            <a:pPr algn="ctr" eaLnBrk="0" hangingPunct="0"/>
            <a:endParaRPr lang="en-US">
              <a:latin typeface="Times New Roman" pitchFamily="18" charset="0"/>
            </a:endParaRPr>
          </a:p>
        </p:txBody>
      </p:sp>
      <p:sp>
        <p:nvSpPr>
          <p:cNvPr id="17" name="AutoShape 10"/>
          <p:cNvSpPr>
            <a:spLocks noChangeArrowheads="1"/>
          </p:cNvSpPr>
          <p:nvPr/>
        </p:nvSpPr>
        <p:spPr bwMode="auto">
          <a:xfrm>
            <a:off x="2743200" y="3505200"/>
            <a:ext cx="2778125" cy="703263"/>
          </a:xfrm>
          <a:prstGeom prst="cloudCallout">
            <a:avLst>
              <a:gd name="adj1" fmla="val 41046"/>
              <a:gd name="adj2" fmla="val -64139"/>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r>
              <a:rPr lang="en-US">
                <a:latin typeface="Times New Roman" pitchFamily="18" charset="0"/>
              </a:rPr>
              <a:t>Pre-Audit</a:t>
            </a:r>
          </a:p>
        </p:txBody>
      </p:sp>
      <p:sp>
        <p:nvSpPr>
          <p:cNvPr id="18" name="Rectangle 18"/>
          <p:cNvSpPr>
            <a:spLocks noChangeArrowheads="1"/>
          </p:cNvSpPr>
          <p:nvPr/>
        </p:nvSpPr>
        <p:spPr bwMode="auto">
          <a:xfrm>
            <a:off x="762000" y="4953000"/>
            <a:ext cx="7696200" cy="677108"/>
          </a:xfrm>
          <a:prstGeom prst="rect">
            <a:avLst/>
          </a:prstGeom>
          <a:noFill/>
          <a:ln w="9525">
            <a:noFill/>
            <a:miter lim="800000"/>
            <a:headEnd/>
            <a:tailEnd/>
          </a:ln>
        </p:spPr>
        <p:txBody>
          <a:bodyPr>
            <a:spAutoFit/>
          </a:bodyPr>
          <a:lstStyle/>
          <a:p>
            <a:r>
              <a:rPr lang="en-US" sz="2000" b="1" dirty="0">
                <a:solidFill>
                  <a:srgbClr val="C00000"/>
                </a:solidFill>
              </a:rPr>
              <a:t>-  </a:t>
            </a:r>
            <a:r>
              <a:rPr lang="en-US" b="1" dirty="0"/>
              <a:t>All auditing concerns have been handled </a:t>
            </a:r>
          </a:p>
          <a:p>
            <a:r>
              <a:rPr lang="en-US" b="1" dirty="0"/>
              <a:t>- Data is accepted, ready to archive and ready to </a:t>
            </a:r>
            <a:r>
              <a:rPr lang="en-US" b="1" dirty="0" err="1"/>
              <a:t>dayend</a:t>
            </a:r>
            <a:endParaRPr lang="en-US" b="1" dirty="0"/>
          </a:p>
        </p:txBody>
      </p:sp>
      <p:sp>
        <p:nvSpPr>
          <p:cNvPr id="19" name="Rectangle 8"/>
          <p:cNvSpPr>
            <a:spLocks noChangeArrowheads="1"/>
          </p:cNvSpPr>
          <p:nvPr/>
        </p:nvSpPr>
        <p:spPr bwMode="auto">
          <a:xfrm>
            <a:off x="6172200" y="1524000"/>
            <a:ext cx="2211388" cy="5334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algn="ctr" eaLnBrk="0" hangingPunct="0"/>
            <a:r>
              <a:rPr lang="en-US" sz="2000">
                <a:latin typeface="Times New Roman" pitchFamily="18" charset="0"/>
              </a:rPr>
              <a:t>AUDIT  “Verified”</a:t>
            </a:r>
          </a:p>
        </p:txBody>
      </p:sp>
      <p:sp>
        <p:nvSpPr>
          <p:cNvPr id="20" name="Line 9"/>
          <p:cNvSpPr>
            <a:spLocks noChangeShapeType="1"/>
          </p:cNvSpPr>
          <p:nvPr/>
        </p:nvSpPr>
        <p:spPr bwMode="auto">
          <a:xfrm flipV="1">
            <a:off x="5334000" y="1752600"/>
            <a:ext cx="762000" cy="990600"/>
          </a:xfrm>
          <a:prstGeom prst="line">
            <a:avLst/>
          </a:prstGeom>
          <a:noFill/>
          <a:ln w="9525">
            <a:solidFill>
              <a:srgbClr val="000000"/>
            </a:solidFill>
            <a:round/>
            <a:headEnd/>
            <a:tailEnd type="triangle" w="med" len="med"/>
          </a:ln>
        </p:spPr>
        <p:txBody>
          <a:bodyPr/>
          <a:lstStyle/>
          <a:p>
            <a:endParaRPr lang="en-US"/>
          </a:p>
        </p:txBody>
      </p:sp>
      <p:sp>
        <p:nvSpPr>
          <p:cNvPr id="21" name="Line 20"/>
          <p:cNvSpPr>
            <a:spLocks noChangeShapeType="1"/>
          </p:cNvSpPr>
          <p:nvPr/>
        </p:nvSpPr>
        <p:spPr bwMode="auto">
          <a:xfrm flipH="1">
            <a:off x="5410200" y="2057400"/>
            <a:ext cx="1066800" cy="1600200"/>
          </a:xfrm>
          <a:prstGeom prst="line">
            <a:avLst/>
          </a:prstGeom>
          <a:noFill/>
          <a:ln w="9525">
            <a:solidFill>
              <a:srgbClr val="000000"/>
            </a:solidFill>
            <a:round/>
            <a:headEnd/>
            <a:tailEnd type="triangle" w="med" len="med"/>
          </a:ln>
        </p:spPr>
        <p:txBody>
          <a:bodyPr/>
          <a:lstStyle/>
          <a:p>
            <a:endParaRPr lang="en-US"/>
          </a:p>
        </p:txBody>
      </p:sp>
      <p:sp>
        <p:nvSpPr>
          <p:cNvPr id="22" name="Rectangle 8"/>
          <p:cNvSpPr>
            <a:spLocks noChangeArrowheads="1"/>
          </p:cNvSpPr>
          <p:nvPr/>
        </p:nvSpPr>
        <p:spPr bwMode="auto">
          <a:xfrm>
            <a:off x="6172200" y="2743200"/>
            <a:ext cx="2211388" cy="5334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algn="ctr" eaLnBrk="0" hangingPunct="0"/>
            <a:r>
              <a:rPr lang="en-US" b="1">
                <a:latin typeface="Times New Roman" pitchFamily="18" charset="0"/>
              </a:rPr>
              <a:t>Accept</a:t>
            </a:r>
          </a:p>
        </p:txBody>
      </p:sp>
      <p:sp>
        <p:nvSpPr>
          <p:cNvPr id="23" name="Line 17"/>
          <p:cNvSpPr>
            <a:spLocks noChangeShapeType="1"/>
          </p:cNvSpPr>
          <p:nvPr/>
        </p:nvSpPr>
        <p:spPr bwMode="auto">
          <a:xfrm>
            <a:off x="7239000" y="2057400"/>
            <a:ext cx="0" cy="685800"/>
          </a:xfrm>
          <a:prstGeom prst="line">
            <a:avLst/>
          </a:prstGeom>
          <a:noFill/>
          <a:ln w="9525">
            <a:solidFill>
              <a:schemeClr val="tx1"/>
            </a:solidFill>
            <a:round/>
            <a:headEnd/>
            <a:tailEnd type="triangle" w="med" len="med"/>
          </a:ln>
        </p:spPr>
        <p:txBody>
          <a:bodyPr/>
          <a:lstStyle/>
          <a:p>
            <a:endParaRPr lang="en-US"/>
          </a:p>
        </p:txBody>
      </p:sp>
      <p:pic>
        <p:nvPicPr>
          <p:cNvPr id="24" name="Picture 1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2157" y="76199"/>
            <a:ext cx="1395413" cy="731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42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0-#ppt_w/2"/>
                                          </p:val>
                                        </p:tav>
                                        <p:tav tm="100000">
                                          <p:val>
                                            <p:strVal val="#ppt_x"/>
                                          </p:val>
                                        </p:tav>
                                      </p:tavLst>
                                    </p:anim>
                                    <p:anim calcmode="lin" valueType="num">
                                      <p:cBhvr additive="base">
                                        <p:cTn id="18" dur="500" fill="hold"/>
                                        <p:tgtEl>
                                          <p:spTgt spid="1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0-#ppt_w/2"/>
                                          </p:val>
                                        </p:tav>
                                        <p:tav tm="100000">
                                          <p:val>
                                            <p:strVal val="#ppt_x"/>
                                          </p:val>
                                        </p:tav>
                                      </p:tavLst>
                                    </p:anim>
                                    <p:anim calcmode="lin" valueType="num">
                                      <p:cBhvr additive="base">
                                        <p:cTn id="23" dur="5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0-#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6" grpId="0" animBg="1" autoUpdateAnimBg="0"/>
      <p:bldP spid="19" grpId="0" animBg="1" autoUpdateAnimBg="0"/>
      <p:bldP spid="20" grpId="0" animBg="1"/>
      <p:bldP spid="21" grpId="0" animBg="1"/>
      <p:bldP spid="22" grpId="0" animBg="1" autoUpdateAnimBg="0"/>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Audit Data Flow - </a:t>
            </a:r>
            <a:r>
              <a:rPr lang="en-US" dirty="0" err="1"/>
              <a:t>DayEnd</a:t>
            </a:r>
            <a:endParaRPr lang="en-US" dirty="0"/>
          </a:p>
        </p:txBody>
      </p:sp>
      <p:sp>
        <p:nvSpPr>
          <p:cNvPr id="5" name="Rectangle 3"/>
          <p:cNvSpPr txBox="1">
            <a:spLocks noChangeArrowheads="1"/>
          </p:cNvSpPr>
          <p:nvPr/>
        </p:nvSpPr>
        <p:spPr>
          <a:xfrm>
            <a:off x="381000" y="1371600"/>
            <a:ext cx="8229600" cy="4754563"/>
          </a:xfrm>
          <a:prstGeom prst="rect">
            <a:avLst/>
          </a:prstGeom>
        </p:spPr>
        <p:txBody>
          <a:bodyPr/>
          <a:lst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ct val="0"/>
              </a:spcBef>
              <a:spcAft>
                <a:spcPct val="0"/>
              </a:spcAft>
              <a:buFontTx/>
              <a:buNone/>
              <a:defRPr/>
            </a:pPr>
            <a:endParaRPr lang="en-US" dirty="0">
              <a:solidFill>
                <a:srgbClr val="000000"/>
              </a:solidFill>
              <a:latin typeface="Times New Roman" pitchFamily="18" charset="0"/>
            </a:endParaRPr>
          </a:p>
          <a:p>
            <a:pPr>
              <a:buFontTx/>
              <a:buNone/>
              <a:defRPr/>
            </a:pPr>
            <a:endParaRPr lang="en-US" dirty="0"/>
          </a:p>
        </p:txBody>
      </p:sp>
      <p:sp>
        <p:nvSpPr>
          <p:cNvPr id="17" name="Rectangle 18"/>
          <p:cNvSpPr>
            <a:spLocks noChangeArrowheads="1"/>
          </p:cNvSpPr>
          <p:nvPr/>
        </p:nvSpPr>
        <p:spPr bwMode="auto">
          <a:xfrm>
            <a:off x="457200" y="4876800"/>
            <a:ext cx="4875213" cy="1477963"/>
          </a:xfrm>
          <a:prstGeom prst="rect">
            <a:avLst/>
          </a:prstGeom>
          <a:noFill/>
          <a:ln w="9525">
            <a:noFill/>
            <a:miter lim="800000"/>
            <a:headEnd/>
            <a:tailEnd/>
          </a:ln>
        </p:spPr>
        <p:txBody>
          <a:bodyPr wrap="square">
            <a:spAutoFit/>
          </a:bodyPr>
          <a:lstStyle/>
          <a:p>
            <a:r>
              <a:rPr lang="en-US" sz="1800" b="1" dirty="0">
                <a:solidFill>
                  <a:srgbClr val="C00000"/>
                </a:solidFill>
              </a:rPr>
              <a:t>- </a:t>
            </a:r>
            <a:r>
              <a:rPr lang="en-US" sz="1800" b="1" dirty="0"/>
              <a:t>Accepted records get a status of Completed</a:t>
            </a:r>
          </a:p>
          <a:p>
            <a:r>
              <a:rPr lang="en-US" sz="1800" b="1" dirty="0"/>
              <a:t>- Updates post-audit interfaces internal and external (</a:t>
            </a:r>
            <a:r>
              <a:rPr lang="en-US" sz="1800" b="1" dirty="0" err="1"/>
              <a:t>Subledger</a:t>
            </a:r>
            <a:r>
              <a:rPr lang="en-US" sz="1800" b="1" dirty="0"/>
              <a:t>, Tax, CRM)</a:t>
            </a:r>
          </a:p>
          <a:p>
            <a:r>
              <a:rPr lang="en-US" sz="1800" b="1" dirty="0"/>
              <a:t>- Puts data from current tables to archive tables (no more modifications)</a:t>
            </a:r>
          </a:p>
        </p:txBody>
      </p:sp>
      <p:sp>
        <p:nvSpPr>
          <p:cNvPr id="23" name="Rectangle 8"/>
          <p:cNvSpPr>
            <a:spLocks noChangeArrowheads="1"/>
          </p:cNvSpPr>
          <p:nvPr/>
        </p:nvSpPr>
        <p:spPr bwMode="auto">
          <a:xfrm>
            <a:off x="6450759" y="2818283"/>
            <a:ext cx="1878414" cy="71406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algn="ctr" eaLnBrk="0" hangingPunct="0"/>
            <a:r>
              <a:rPr lang="en-US" sz="1500" b="1" dirty="0" err="1">
                <a:latin typeface="Times New Roman" pitchFamily="18" charset="0"/>
              </a:rPr>
              <a:t>Dayend</a:t>
            </a:r>
            <a:r>
              <a:rPr lang="en-US" sz="1500" dirty="0">
                <a:latin typeface="Times New Roman" pitchFamily="18" charset="0"/>
              </a:rPr>
              <a:t> </a:t>
            </a:r>
            <a:r>
              <a:rPr lang="en-US" sz="1500" b="1" dirty="0">
                <a:latin typeface="Times New Roman" pitchFamily="18" charset="0"/>
              </a:rPr>
              <a:t>“Completed”</a:t>
            </a:r>
          </a:p>
          <a:p>
            <a:pPr algn="ctr" eaLnBrk="0" hangingPunct="0"/>
            <a:endParaRPr lang="en-US" sz="1500" dirty="0">
              <a:latin typeface="Times New Roman" pitchFamily="18" charset="0"/>
            </a:endParaRPr>
          </a:p>
        </p:txBody>
      </p:sp>
      <p:sp>
        <p:nvSpPr>
          <p:cNvPr id="24" name="AutoShape 10"/>
          <p:cNvSpPr>
            <a:spLocks noChangeArrowheads="1"/>
          </p:cNvSpPr>
          <p:nvPr/>
        </p:nvSpPr>
        <p:spPr bwMode="auto">
          <a:xfrm rot="21436407">
            <a:off x="6192781" y="1574380"/>
            <a:ext cx="1963725" cy="491936"/>
          </a:xfrm>
          <a:prstGeom prst="cloudCallout">
            <a:avLst>
              <a:gd name="adj1" fmla="val 41046"/>
              <a:gd name="adj2" fmla="val -64139"/>
            </a:avLst>
          </a:prstGeom>
          <a:ln>
            <a:headEnd/>
            <a:tailEnd/>
          </a:ln>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US" sz="1500" b="1" dirty="0">
                <a:latin typeface="Times New Roman" pitchFamily="18" charset="0"/>
              </a:rPr>
              <a:t>Post-Audit</a:t>
            </a:r>
          </a:p>
        </p:txBody>
      </p:sp>
      <p:pic>
        <p:nvPicPr>
          <p:cNvPr id="8302" name="Picture 110"/>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833" r="29699" b="29619"/>
          <a:stretch/>
        </p:blipFill>
        <p:spPr bwMode="auto">
          <a:xfrm>
            <a:off x="5701553" y="4800598"/>
            <a:ext cx="3057430" cy="166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7" descr="D:\Epicor\Colehaan-Vinay\Sales Audit presentation\images\proces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4497" y="1099066"/>
            <a:ext cx="662626" cy="662626"/>
          </a:xfrm>
          <a:prstGeom prst="rect">
            <a:avLst/>
          </a:prstGeom>
          <a:noFill/>
          <a:extLst>
            <a:ext uri="{909E8E84-426E-40DD-AFC4-6F175D3DCCD1}">
              <a14:hiddenFill xmlns:a14="http://schemas.microsoft.com/office/drawing/2010/main">
                <a:solidFill>
                  <a:srgbClr val="FFFFFF"/>
                </a:solidFill>
              </a14:hiddenFill>
            </a:ext>
          </a:extLst>
        </p:spPr>
      </p:pic>
      <p:sp>
        <p:nvSpPr>
          <p:cNvPr id="50" name="Notched Right Arrow 49"/>
          <p:cNvSpPr/>
          <p:nvPr/>
        </p:nvSpPr>
        <p:spPr>
          <a:xfrm rot="1147891">
            <a:off x="3592196" y="1028698"/>
            <a:ext cx="803426" cy="215322"/>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sp>
        <p:nvSpPr>
          <p:cNvPr id="51" name="TextBox 50"/>
          <p:cNvSpPr txBox="1"/>
          <p:nvPr/>
        </p:nvSpPr>
        <p:spPr>
          <a:xfrm>
            <a:off x="4158346" y="1820348"/>
            <a:ext cx="1111202" cy="154249"/>
          </a:xfrm>
          <a:prstGeom prst="rect">
            <a:avLst/>
          </a:prstGeom>
          <a:noFill/>
        </p:spPr>
        <p:txBody>
          <a:bodyPr wrap="none" rtlCol="0">
            <a:spAutoFit/>
          </a:bodyPr>
          <a:lstStyle/>
          <a:p>
            <a:r>
              <a:rPr lang="en-US" sz="1000" b="1" dirty="0"/>
              <a:t>Translate process</a:t>
            </a:r>
          </a:p>
        </p:txBody>
      </p:sp>
      <p:sp>
        <p:nvSpPr>
          <p:cNvPr id="52" name="Notched Right Arrow 51"/>
          <p:cNvSpPr/>
          <p:nvPr/>
        </p:nvSpPr>
        <p:spPr>
          <a:xfrm rot="3839733">
            <a:off x="5042962" y="1950261"/>
            <a:ext cx="803426" cy="215322"/>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pic>
        <p:nvPicPr>
          <p:cNvPr id="5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25425" y="2758336"/>
            <a:ext cx="702410" cy="70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5006351" y="3509812"/>
            <a:ext cx="1245854" cy="154249"/>
          </a:xfrm>
          <a:prstGeom prst="rect">
            <a:avLst/>
          </a:prstGeom>
          <a:noFill/>
        </p:spPr>
        <p:txBody>
          <a:bodyPr wrap="none" rtlCol="0">
            <a:spAutoFit/>
          </a:bodyPr>
          <a:lstStyle/>
          <a:p>
            <a:r>
              <a:rPr lang="en-US" sz="1000" b="1" dirty="0"/>
              <a:t>Edit process(Edited)</a:t>
            </a:r>
          </a:p>
        </p:txBody>
      </p:sp>
      <p:pic>
        <p:nvPicPr>
          <p:cNvPr id="55" name="Picture 8" descr="D:\Epicor\Colehaan-Vinay\Sales Audit presentation\images\Polling_288x198.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54186" y="907666"/>
            <a:ext cx="697229" cy="479345"/>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p:cNvSpPr/>
          <p:nvPr/>
        </p:nvSpPr>
        <p:spPr>
          <a:xfrm>
            <a:off x="2538795" y="1575904"/>
            <a:ext cx="1020485" cy="154249"/>
          </a:xfrm>
          <a:prstGeom prst="rect">
            <a:avLst/>
          </a:prstGeom>
        </p:spPr>
        <p:txBody>
          <a:bodyPr wrap="square">
            <a:spAutoFit/>
          </a:bodyPr>
          <a:lstStyle/>
          <a:p>
            <a:r>
              <a:rPr lang="en-US" sz="1000" b="1" dirty="0"/>
              <a:t>1</a:t>
            </a:r>
            <a:r>
              <a:rPr lang="en-US" sz="1000" b="1" baseline="30000" dirty="0"/>
              <a:t>st</a:t>
            </a:r>
            <a:r>
              <a:rPr lang="en-US" sz="1000" b="1" dirty="0"/>
              <a:t> pass polling </a:t>
            </a:r>
          </a:p>
        </p:txBody>
      </p:sp>
      <p:sp>
        <p:nvSpPr>
          <p:cNvPr id="57" name="Notched Right Arrow 56"/>
          <p:cNvSpPr/>
          <p:nvPr/>
        </p:nvSpPr>
        <p:spPr>
          <a:xfrm rot="9253909">
            <a:off x="4430420" y="3556400"/>
            <a:ext cx="556811" cy="215322"/>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sp>
        <p:nvSpPr>
          <p:cNvPr id="58" name="AutoShape 10"/>
          <p:cNvSpPr>
            <a:spLocks noChangeArrowheads="1"/>
          </p:cNvSpPr>
          <p:nvPr/>
        </p:nvSpPr>
        <p:spPr bwMode="auto">
          <a:xfrm>
            <a:off x="3049036" y="3789301"/>
            <a:ext cx="1455669" cy="491936"/>
          </a:xfrm>
          <a:prstGeom prst="cloudCallout">
            <a:avLst>
              <a:gd name="adj1" fmla="val 41046"/>
              <a:gd name="adj2" fmla="val -64139"/>
            </a:avLst>
          </a:prstGeom>
          <a:ln>
            <a:headEnd/>
            <a:tailEnd/>
          </a:ln>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US" sz="1500" dirty="0">
                <a:latin typeface="Times New Roman" pitchFamily="18" charset="0"/>
              </a:rPr>
              <a:t>Pre-Audit</a:t>
            </a:r>
          </a:p>
        </p:txBody>
      </p:sp>
      <p:pic>
        <p:nvPicPr>
          <p:cNvPr id="59" name="Picture 13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4235" y="3990989"/>
            <a:ext cx="1528715" cy="671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Notched Right Arrow 59"/>
          <p:cNvSpPr/>
          <p:nvPr/>
        </p:nvSpPr>
        <p:spPr>
          <a:xfrm rot="2153533">
            <a:off x="4358359" y="4156129"/>
            <a:ext cx="556811" cy="215322"/>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pic>
        <p:nvPicPr>
          <p:cNvPr id="61" name="Picture 139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88894" y="4169491"/>
            <a:ext cx="803191" cy="4894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62" name="Rectangle 61"/>
          <p:cNvSpPr/>
          <p:nvPr/>
        </p:nvSpPr>
        <p:spPr>
          <a:xfrm>
            <a:off x="7498755" y="4422950"/>
            <a:ext cx="1003801" cy="154249"/>
          </a:xfrm>
          <a:prstGeom prst="rect">
            <a:avLst/>
          </a:prstGeom>
        </p:spPr>
        <p:txBody>
          <a:bodyPr wrap="none">
            <a:spAutoFit/>
          </a:bodyPr>
          <a:lstStyle/>
          <a:p>
            <a:pPr lvl="1"/>
            <a:r>
              <a:rPr lang="en-US" sz="1000" b="1" dirty="0"/>
              <a:t>Accept</a:t>
            </a:r>
          </a:p>
        </p:txBody>
      </p:sp>
      <p:sp>
        <p:nvSpPr>
          <p:cNvPr id="63" name="Rectangle 62"/>
          <p:cNvSpPr/>
          <p:nvPr/>
        </p:nvSpPr>
        <p:spPr>
          <a:xfrm>
            <a:off x="4981246" y="4629214"/>
            <a:ext cx="926857" cy="154249"/>
          </a:xfrm>
          <a:prstGeom prst="rect">
            <a:avLst/>
          </a:prstGeom>
        </p:spPr>
        <p:txBody>
          <a:bodyPr wrap="none">
            <a:spAutoFit/>
          </a:bodyPr>
          <a:lstStyle/>
          <a:p>
            <a:r>
              <a:rPr lang="en-US" sz="1000" b="1" dirty="0"/>
              <a:t>Audit Verified</a:t>
            </a:r>
          </a:p>
        </p:txBody>
      </p:sp>
      <p:pic>
        <p:nvPicPr>
          <p:cNvPr id="64" name="Picture 93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9156" y="1826313"/>
            <a:ext cx="465754" cy="2990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93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9156" y="2369996"/>
            <a:ext cx="465754" cy="2990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93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40341" y="2954193"/>
            <a:ext cx="465754" cy="3107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66"/>
          <p:cNvSpPr txBox="1"/>
          <p:nvPr/>
        </p:nvSpPr>
        <p:spPr>
          <a:xfrm>
            <a:off x="193898" y="1926210"/>
            <a:ext cx="645384" cy="154249"/>
          </a:xfrm>
          <a:prstGeom prst="rect">
            <a:avLst/>
          </a:prstGeom>
          <a:noFill/>
        </p:spPr>
        <p:txBody>
          <a:bodyPr wrap="square" rtlCol="0">
            <a:spAutoFit/>
          </a:bodyPr>
          <a:lstStyle/>
          <a:p>
            <a:r>
              <a:rPr lang="en-US" sz="1000" dirty="0"/>
              <a:t>Store 1</a:t>
            </a:r>
          </a:p>
        </p:txBody>
      </p:sp>
      <p:sp>
        <p:nvSpPr>
          <p:cNvPr id="68" name="TextBox 67"/>
          <p:cNvSpPr txBox="1"/>
          <p:nvPr/>
        </p:nvSpPr>
        <p:spPr>
          <a:xfrm>
            <a:off x="193898" y="2565491"/>
            <a:ext cx="645384" cy="154249"/>
          </a:xfrm>
          <a:prstGeom prst="rect">
            <a:avLst/>
          </a:prstGeom>
          <a:noFill/>
        </p:spPr>
        <p:txBody>
          <a:bodyPr wrap="square" rtlCol="0">
            <a:spAutoFit/>
          </a:bodyPr>
          <a:lstStyle/>
          <a:p>
            <a:r>
              <a:rPr lang="en-US" sz="1000" dirty="0"/>
              <a:t>Store 2</a:t>
            </a:r>
          </a:p>
        </p:txBody>
      </p:sp>
      <p:sp>
        <p:nvSpPr>
          <p:cNvPr id="69" name="TextBox 68"/>
          <p:cNvSpPr txBox="1"/>
          <p:nvPr/>
        </p:nvSpPr>
        <p:spPr>
          <a:xfrm>
            <a:off x="193898" y="3286039"/>
            <a:ext cx="645384" cy="154249"/>
          </a:xfrm>
          <a:prstGeom prst="rect">
            <a:avLst/>
          </a:prstGeom>
          <a:noFill/>
        </p:spPr>
        <p:txBody>
          <a:bodyPr wrap="square" rtlCol="0">
            <a:spAutoFit/>
          </a:bodyPr>
          <a:lstStyle/>
          <a:p>
            <a:r>
              <a:rPr lang="en-US" sz="1000" dirty="0"/>
              <a:t>Store 3</a:t>
            </a:r>
          </a:p>
        </p:txBody>
      </p:sp>
      <p:sp>
        <p:nvSpPr>
          <p:cNvPr id="70" name="Notched Right Arrow 69"/>
          <p:cNvSpPr/>
          <p:nvPr/>
        </p:nvSpPr>
        <p:spPr>
          <a:xfrm rot="19185737">
            <a:off x="1561126" y="1342315"/>
            <a:ext cx="844609" cy="215322"/>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sp>
        <p:nvSpPr>
          <p:cNvPr id="71" name="Rectangle 70"/>
          <p:cNvSpPr/>
          <p:nvPr/>
        </p:nvSpPr>
        <p:spPr>
          <a:xfrm>
            <a:off x="1010299" y="3604527"/>
            <a:ext cx="1020485" cy="192814"/>
          </a:xfrm>
          <a:prstGeom prst="rect">
            <a:avLst/>
          </a:prstGeom>
        </p:spPr>
        <p:txBody>
          <a:bodyPr wrap="square">
            <a:spAutoFit/>
          </a:bodyPr>
          <a:lstStyle/>
          <a:p>
            <a:r>
              <a:rPr lang="en-US" sz="1400" b="1" dirty="0"/>
              <a:t>Stores</a:t>
            </a:r>
          </a:p>
        </p:txBody>
      </p:sp>
      <p:sp>
        <p:nvSpPr>
          <p:cNvPr id="72" name="Notched Right Arrow 71"/>
          <p:cNvSpPr/>
          <p:nvPr/>
        </p:nvSpPr>
        <p:spPr>
          <a:xfrm>
            <a:off x="5967135" y="4315289"/>
            <a:ext cx="556811" cy="215322"/>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sp>
        <p:nvSpPr>
          <p:cNvPr id="73" name="Notched Right Arrow 72"/>
          <p:cNvSpPr/>
          <p:nvPr/>
        </p:nvSpPr>
        <p:spPr>
          <a:xfrm rot="16200000">
            <a:off x="7003899" y="3703088"/>
            <a:ext cx="556811" cy="215322"/>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sp>
        <p:nvSpPr>
          <p:cNvPr id="74" name="Notched Right Arrow 73"/>
          <p:cNvSpPr/>
          <p:nvPr/>
        </p:nvSpPr>
        <p:spPr>
          <a:xfrm rot="16200000">
            <a:off x="6940977" y="2296073"/>
            <a:ext cx="556811" cy="215322"/>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spTree>
    <p:extLst>
      <p:ext uri="{BB962C8B-B14F-4D97-AF65-F5344CB8AC3E}">
        <p14:creationId xmlns:p14="http://schemas.microsoft.com/office/powerpoint/2010/main" val="330394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Audit Data Flow - </a:t>
            </a:r>
            <a:r>
              <a:rPr lang="en-US" dirty="0" err="1"/>
              <a:t>DayEnd</a:t>
            </a:r>
            <a:endParaRPr lang="en-US" dirty="0"/>
          </a:p>
        </p:txBody>
      </p:sp>
      <p:sp>
        <p:nvSpPr>
          <p:cNvPr id="5" name="Rectangle 3"/>
          <p:cNvSpPr txBox="1">
            <a:spLocks noChangeArrowheads="1"/>
          </p:cNvSpPr>
          <p:nvPr/>
        </p:nvSpPr>
        <p:spPr>
          <a:xfrm>
            <a:off x="381000" y="1371600"/>
            <a:ext cx="8229600" cy="4754563"/>
          </a:xfrm>
          <a:prstGeom prst="rect">
            <a:avLst/>
          </a:prstGeom>
        </p:spPr>
        <p:txBody>
          <a:bodyPr/>
          <a:lst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ct val="0"/>
              </a:spcBef>
              <a:spcAft>
                <a:spcPct val="0"/>
              </a:spcAft>
              <a:buFontTx/>
              <a:buNone/>
              <a:defRPr/>
            </a:pPr>
            <a:endParaRPr lang="en-US" dirty="0">
              <a:solidFill>
                <a:srgbClr val="000000"/>
              </a:solidFill>
              <a:latin typeface="Times New Roman" pitchFamily="18" charset="0"/>
            </a:endParaRPr>
          </a:p>
          <a:p>
            <a:pPr>
              <a:buFontTx/>
              <a:buNone/>
              <a:defRPr/>
            </a:pPr>
            <a:endParaRPr lang="en-US" dirty="0"/>
          </a:p>
        </p:txBody>
      </p:sp>
      <p:graphicFrame>
        <p:nvGraphicFramePr>
          <p:cNvPr id="6" name="Object 2"/>
          <p:cNvGraphicFramePr>
            <a:graphicFrameLocks noChangeAspect="1"/>
          </p:cNvGraphicFramePr>
          <p:nvPr/>
        </p:nvGraphicFramePr>
        <p:xfrm>
          <a:off x="381000" y="1981200"/>
          <a:ext cx="1354138" cy="490538"/>
        </p:xfrm>
        <a:graphic>
          <a:graphicData uri="http://schemas.openxmlformats.org/presentationml/2006/ole">
            <mc:AlternateContent xmlns:mc="http://schemas.openxmlformats.org/markup-compatibility/2006">
              <mc:Choice xmlns:v="urn:schemas-microsoft-com:vml" Requires="v">
                <p:oleObj spid="_x0000_s16749" name="Clip" r:id="rId3" imgW="7056360" imgH="2841120" progId="">
                  <p:embed/>
                </p:oleObj>
              </mc:Choice>
              <mc:Fallback>
                <p:oleObj name="Clip" r:id="rId3" imgW="7056360" imgH="28411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1354138"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nvGraphicFramePr>
        <p:xfrm>
          <a:off x="381000" y="2590800"/>
          <a:ext cx="1354138" cy="490538"/>
        </p:xfrm>
        <a:graphic>
          <a:graphicData uri="http://schemas.openxmlformats.org/presentationml/2006/ole">
            <mc:AlternateContent xmlns:mc="http://schemas.openxmlformats.org/markup-compatibility/2006">
              <mc:Choice xmlns:v="urn:schemas-microsoft-com:vml" Requires="v">
                <p:oleObj spid="_x0000_s16750" name="Clip" r:id="rId5" imgW="7056360" imgH="2841120" progId="">
                  <p:embed/>
                </p:oleObj>
              </mc:Choice>
              <mc:Fallback>
                <p:oleObj name="Clip" r:id="rId5" imgW="7056360" imgH="28411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590800"/>
                        <a:ext cx="1354138"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p:cNvGraphicFramePr>
            <a:graphicFrameLocks noChangeAspect="1"/>
          </p:cNvGraphicFramePr>
          <p:nvPr/>
        </p:nvGraphicFramePr>
        <p:xfrm>
          <a:off x="381000" y="3124200"/>
          <a:ext cx="1354138" cy="490538"/>
        </p:xfrm>
        <a:graphic>
          <a:graphicData uri="http://schemas.openxmlformats.org/presentationml/2006/ole">
            <mc:AlternateContent xmlns:mc="http://schemas.openxmlformats.org/markup-compatibility/2006">
              <mc:Choice xmlns:v="urn:schemas-microsoft-com:vml" Requires="v">
                <p:oleObj spid="_x0000_s16751" name="Clip" r:id="rId7" imgW="7056360" imgH="2841120" progId="">
                  <p:embed/>
                </p:oleObj>
              </mc:Choice>
              <mc:Fallback>
                <p:oleObj name="Clip" r:id="rId7" imgW="7056360" imgH="284112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124200"/>
                        <a:ext cx="1354138"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ChangeArrowheads="1"/>
          </p:cNvSpPr>
          <p:nvPr/>
        </p:nvSpPr>
        <p:spPr bwMode="auto">
          <a:xfrm>
            <a:off x="457200" y="3657600"/>
            <a:ext cx="1160463" cy="461963"/>
          </a:xfrm>
          <a:prstGeom prst="rect">
            <a:avLst/>
          </a:prstGeom>
          <a:noFill/>
          <a:ln w="9525">
            <a:noFill/>
            <a:miter lim="800000"/>
            <a:headEnd/>
            <a:tailEnd/>
          </a:ln>
        </p:spPr>
        <p:txBody>
          <a:bodyPr wrap="none">
            <a:spAutoFit/>
          </a:bodyPr>
          <a:lstStyle/>
          <a:p>
            <a:pPr eaLnBrk="0" hangingPunct="0">
              <a:spcBef>
                <a:spcPct val="50000"/>
              </a:spcBef>
            </a:pPr>
            <a:r>
              <a:rPr lang="en-US" dirty="0">
                <a:latin typeface="Arial Rounded MT Bold"/>
              </a:rPr>
              <a:t>Stores</a:t>
            </a:r>
          </a:p>
        </p:txBody>
      </p:sp>
      <p:sp>
        <p:nvSpPr>
          <p:cNvPr id="10" name="Rectangle 8"/>
          <p:cNvSpPr>
            <a:spLocks noChangeArrowheads="1"/>
          </p:cNvSpPr>
          <p:nvPr/>
        </p:nvSpPr>
        <p:spPr bwMode="auto">
          <a:xfrm rot="19704108">
            <a:off x="1792288" y="1998663"/>
            <a:ext cx="1192212" cy="458787"/>
          </a:xfrm>
          <a:prstGeom prst="rect">
            <a:avLst/>
          </a:prstGeom>
          <a:noFill/>
          <a:ln w="9525">
            <a:noFill/>
            <a:miter lim="800000"/>
            <a:headEnd/>
            <a:tailEnd/>
          </a:ln>
        </p:spPr>
        <p:txBody>
          <a:bodyPr>
            <a:spAutoFit/>
          </a:bodyPr>
          <a:lstStyle/>
          <a:p>
            <a:r>
              <a:rPr lang="en-US">
                <a:latin typeface="Arial Rounded MT Bold"/>
              </a:rPr>
              <a:t>Polling</a:t>
            </a:r>
            <a:endParaRPr lang="en-US"/>
          </a:p>
        </p:txBody>
      </p:sp>
      <p:sp>
        <p:nvSpPr>
          <p:cNvPr id="11" name="Rectangle 9"/>
          <p:cNvSpPr>
            <a:spLocks noChangeArrowheads="1"/>
          </p:cNvSpPr>
          <p:nvPr/>
        </p:nvSpPr>
        <p:spPr bwMode="auto">
          <a:xfrm>
            <a:off x="4038600" y="2895600"/>
            <a:ext cx="4572000" cy="400050"/>
          </a:xfrm>
          <a:prstGeom prst="rect">
            <a:avLst/>
          </a:prstGeom>
          <a:noFill/>
          <a:ln w="9525">
            <a:noFill/>
            <a:miter lim="800000"/>
            <a:headEnd/>
            <a:tailEnd/>
          </a:ln>
        </p:spPr>
        <p:txBody>
          <a:bodyPr>
            <a:spAutoFit/>
          </a:bodyPr>
          <a:lstStyle/>
          <a:p>
            <a:pPr marL="533400" indent="-533400"/>
            <a:endParaRPr lang="en-US" sz="2000" b="1">
              <a:solidFill>
                <a:srgbClr val="CC3300"/>
              </a:solidFill>
            </a:endParaRPr>
          </a:p>
        </p:txBody>
      </p:sp>
      <p:sp>
        <p:nvSpPr>
          <p:cNvPr id="12" name="Rectangle 6"/>
          <p:cNvSpPr>
            <a:spLocks noChangeArrowheads="1"/>
          </p:cNvSpPr>
          <p:nvPr/>
        </p:nvSpPr>
        <p:spPr bwMode="auto">
          <a:xfrm>
            <a:off x="3276600" y="1447800"/>
            <a:ext cx="2057400" cy="60325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eaLnBrk="0" hangingPunct="0"/>
            <a:endParaRPr lang="en-US" sz="1200" dirty="0">
              <a:latin typeface="Times New Roman" pitchFamily="18" charset="0"/>
            </a:endParaRPr>
          </a:p>
          <a:p>
            <a:pPr algn="ctr" eaLnBrk="0" hangingPunct="0"/>
            <a:r>
              <a:rPr lang="en-US" dirty="0">
                <a:latin typeface="Times New Roman" pitchFamily="18" charset="0"/>
              </a:rPr>
              <a:t>TRANSLATE</a:t>
            </a:r>
          </a:p>
        </p:txBody>
      </p:sp>
      <p:sp>
        <p:nvSpPr>
          <p:cNvPr id="13" name="Line 5"/>
          <p:cNvSpPr>
            <a:spLocks noChangeShapeType="1"/>
          </p:cNvSpPr>
          <p:nvPr/>
        </p:nvSpPr>
        <p:spPr bwMode="auto">
          <a:xfrm flipV="1">
            <a:off x="1752600" y="2057400"/>
            <a:ext cx="1524000" cy="914400"/>
          </a:xfrm>
          <a:prstGeom prst="line">
            <a:avLst/>
          </a:prstGeom>
          <a:noFill/>
          <a:ln w="9525">
            <a:solidFill>
              <a:srgbClr val="000000"/>
            </a:solidFill>
            <a:round/>
            <a:headEnd/>
            <a:tailEnd type="triangle" w="med" len="med"/>
          </a:ln>
        </p:spPr>
        <p:txBody>
          <a:bodyPr/>
          <a:lstStyle/>
          <a:p>
            <a:endParaRPr lang="en-US"/>
          </a:p>
        </p:txBody>
      </p:sp>
      <p:sp>
        <p:nvSpPr>
          <p:cNvPr id="14" name="Line 8"/>
          <p:cNvSpPr>
            <a:spLocks noChangeShapeType="1"/>
          </p:cNvSpPr>
          <p:nvPr/>
        </p:nvSpPr>
        <p:spPr bwMode="auto">
          <a:xfrm>
            <a:off x="4267200" y="2057400"/>
            <a:ext cx="1588" cy="679450"/>
          </a:xfrm>
          <a:prstGeom prst="line">
            <a:avLst/>
          </a:prstGeom>
          <a:noFill/>
          <a:ln w="9525">
            <a:solidFill>
              <a:srgbClr val="000000"/>
            </a:solidFill>
            <a:round/>
            <a:headEnd/>
            <a:tailEnd type="triangle" w="med" len="med"/>
          </a:ln>
        </p:spPr>
        <p:txBody>
          <a:bodyPr/>
          <a:lstStyle/>
          <a:p>
            <a:endParaRPr lang="en-US"/>
          </a:p>
        </p:txBody>
      </p:sp>
      <p:sp>
        <p:nvSpPr>
          <p:cNvPr id="15" name="Rectangle 7"/>
          <p:cNvSpPr>
            <a:spLocks noChangeArrowheads="1"/>
          </p:cNvSpPr>
          <p:nvPr/>
        </p:nvSpPr>
        <p:spPr bwMode="auto">
          <a:xfrm>
            <a:off x="3276600" y="2743200"/>
            <a:ext cx="2055813" cy="5334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algn="ctr" eaLnBrk="0" hangingPunct="0"/>
            <a:r>
              <a:rPr lang="en-US">
                <a:latin typeface="Times New Roman" pitchFamily="18" charset="0"/>
              </a:rPr>
              <a:t>EDIT</a:t>
            </a:r>
          </a:p>
          <a:p>
            <a:pPr algn="ctr" eaLnBrk="0" hangingPunct="0"/>
            <a:endParaRPr lang="en-US">
              <a:latin typeface="Times New Roman" pitchFamily="18" charset="0"/>
            </a:endParaRPr>
          </a:p>
        </p:txBody>
      </p:sp>
      <p:sp>
        <p:nvSpPr>
          <p:cNvPr id="16" name="AutoShape 10"/>
          <p:cNvSpPr>
            <a:spLocks noChangeArrowheads="1"/>
          </p:cNvSpPr>
          <p:nvPr/>
        </p:nvSpPr>
        <p:spPr bwMode="auto">
          <a:xfrm>
            <a:off x="2819400" y="3505200"/>
            <a:ext cx="2625725" cy="703263"/>
          </a:xfrm>
          <a:prstGeom prst="cloudCallout">
            <a:avLst>
              <a:gd name="adj1" fmla="val 41046"/>
              <a:gd name="adj2" fmla="val -64139"/>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r>
              <a:rPr lang="en-US">
                <a:latin typeface="Times New Roman" pitchFamily="18" charset="0"/>
              </a:rPr>
              <a:t>Pre-Audit</a:t>
            </a:r>
          </a:p>
        </p:txBody>
      </p:sp>
      <p:sp>
        <p:nvSpPr>
          <p:cNvPr id="17" name="Rectangle 18"/>
          <p:cNvSpPr>
            <a:spLocks noChangeArrowheads="1"/>
          </p:cNvSpPr>
          <p:nvPr/>
        </p:nvSpPr>
        <p:spPr bwMode="auto">
          <a:xfrm>
            <a:off x="457200" y="4876800"/>
            <a:ext cx="4875213" cy="1477963"/>
          </a:xfrm>
          <a:prstGeom prst="rect">
            <a:avLst/>
          </a:prstGeom>
          <a:noFill/>
          <a:ln w="9525">
            <a:noFill/>
            <a:miter lim="800000"/>
            <a:headEnd/>
            <a:tailEnd/>
          </a:ln>
        </p:spPr>
        <p:txBody>
          <a:bodyPr wrap="square">
            <a:spAutoFit/>
          </a:bodyPr>
          <a:lstStyle/>
          <a:p>
            <a:r>
              <a:rPr lang="en-US" sz="1800" b="1" dirty="0">
                <a:solidFill>
                  <a:srgbClr val="C00000"/>
                </a:solidFill>
              </a:rPr>
              <a:t>- </a:t>
            </a:r>
            <a:r>
              <a:rPr lang="en-US" sz="1800" b="1" dirty="0"/>
              <a:t>Accepted records get a status of Completed</a:t>
            </a:r>
          </a:p>
          <a:p>
            <a:r>
              <a:rPr lang="en-US" sz="1800" b="1" dirty="0"/>
              <a:t>- Updates post-audit interfaces internal and external (</a:t>
            </a:r>
            <a:r>
              <a:rPr lang="en-US" sz="1800" b="1" dirty="0" err="1"/>
              <a:t>Subledger</a:t>
            </a:r>
            <a:r>
              <a:rPr lang="en-US" sz="1800" b="1" dirty="0"/>
              <a:t>, Tax, CRM)</a:t>
            </a:r>
          </a:p>
          <a:p>
            <a:r>
              <a:rPr lang="en-US" sz="1800" b="1" dirty="0"/>
              <a:t>- Puts data from current tables to archive tables (no more modifications)</a:t>
            </a:r>
          </a:p>
        </p:txBody>
      </p:sp>
      <p:sp>
        <p:nvSpPr>
          <p:cNvPr id="18" name="Rectangle 8"/>
          <p:cNvSpPr>
            <a:spLocks noChangeArrowheads="1"/>
          </p:cNvSpPr>
          <p:nvPr/>
        </p:nvSpPr>
        <p:spPr bwMode="auto">
          <a:xfrm>
            <a:off x="6172200" y="1447800"/>
            <a:ext cx="2211388" cy="5334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algn="ctr" eaLnBrk="0" hangingPunct="0"/>
            <a:r>
              <a:rPr lang="en-US" sz="2000">
                <a:latin typeface="Times New Roman" pitchFamily="18" charset="0"/>
              </a:rPr>
              <a:t>AUDIT  “Verified”</a:t>
            </a:r>
          </a:p>
        </p:txBody>
      </p:sp>
      <p:sp>
        <p:nvSpPr>
          <p:cNvPr id="19" name="Line 9"/>
          <p:cNvSpPr>
            <a:spLocks noChangeShapeType="1"/>
          </p:cNvSpPr>
          <p:nvPr/>
        </p:nvSpPr>
        <p:spPr bwMode="auto">
          <a:xfrm flipV="1">
            <a:off x="5334000" y="1752600"/>
            <a:ext cx="762000" cy="990600"/>
          </a:xfrm>
          <a:prstGeom prst="line">
            <a:avLst/>
          </a:prstGeom>
          <a:noFill/>
          <a:ln w="9525">
            <a:solidFill>
              <a:srgbClr val="000000"/>
            </a:solidFill>
            <a:round/>
            <a:headEnd/>
            <a:tailEnd type="triangle" w="med" len="med"/>
          </a:ln>
        </p:spPr>
        <p:txBody>
          <a:bodyPr/>
          <a:lstStyle/>
          <a:p>
            <a:endParaRPr lang="en-US"/>
          </a:p>
        </p:txBody>
      </p:sp>
      <p:sp>
        <p:nvSpPr>
          <p:cNvPr id="20" name="Line 20"/>
          <p:cNvSpPr>
            <a:spLocks noChangeShapeType="1"/>
          </p:cNvSpPr>
          <p:nvPr/>
        </p:nvSpPr>
        <p:spPr bwMode="auto">
          <a:xfrm flipH="1">
            <a:off x="5257800" y="1981200"/>
            <a:ext cx="914400" cy="1676400"/>
          </a:xfrm>
          <a:prstGeom prst="line">
            <a:avLst/>
          </a:prstGeom>
          <a:noFill/>
          <a:ln w="9525">
            <a:solidFill>
              <a:srgbClr val="000000"/>
            </a:solidFill>
            <a:round/>
            <a:headEnd/>
            <a:tailEnd type="triangle" w="med" len="med"/>
          </a:ln>
        </p:spPr>
        <p:txBody>
          <a:bodyPr/>
          <a:lstStyle/>
          <a:p>
            <a:endParaRPr lang="en-US"/>
          </a:p>
        </p:txBody>
      </p:sp>
      <p:sp>
        <p:nvSpPr>
          <p:cNvPr id="21" name="Rectangle 8"/>
          <p:cNvSpPr>
            <a:spLocks noChangeArrowheads="1"/>
          </p:cNvSpPr>
          <p:nvPr/>
        </p:nvSpPr>
        <p:spPr bwMode="auto">
          <a:xfrm>
            <a:off x="6172200" y="2362200"/>
            <a:ext cx="2211388" cy="5334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algn="ctr" eaLnBrk="0" hangingPunct="0"/>
            <a:r>
              <a:rPr lang="en-US">
                <a:latin typeface="Times New Roman" pitchFamily="18" charset="0"/>
              </a:rPr>
              <a:t>Accept</a:t>
            </a:r>
          </a:p>
        </p:txBody>
      </p:sp>
      <p:sp>
        <p:nvSpPr>
          <p:cNvPr id="22" name="Line 17"/>
          <p:cNvSpPr>
            <a:spLocks noChangeShapeType="1"/>
          </p:cNvSpPr>
          <p:nvPr/>
        </p:nvSpPr>
        <p:spPr bwMode="auto">
          <a:xfrm>
            <a:off x="7162800" y="1981200"/>
            <a:ext cx="0" cy="330200"/>
          </a:xfrm>
          <a:prstGeom prst="line">
            <a:avLst/>
          </a:prstGeom>
          <a:noFill/>
          <a:ln w="9525">
            <a:solidFill>
              <a:schemeClr val="tx1"/>
            </a:solidFill>
            <a:round/>
            <a:headEnd/>
            <a:tailEnd type="triangle" w="med" len="med"/>
          </a:ln>
        </p:spPr>
        <p:txBody>
          <a:bodyPr/>
          <a:lstStyle/>
          <a:p>
            <a:endParaRPr lang="en-US"/>
          </a:p>
        </p:txBody>
      </p:sp>
      <p:sp>
        <p:nvSpPr>
          <p:cNvPr id="23" name="Rectangle 8"/>
          <p:cNvSpPr>
            <a:spLocks noChangeArrowheads="1"/>
          </p:cNvSpPr>
          <p:nvPr/>
        </p:nvSpPr>
        <p:spPr bwMode="auto">
          <a:xfrm>
            <a:off x="6172200" y="3276600"/>
            <a:ext cx="2211388" cy="9144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algn="ctr" eaLnBrk="0" hangingPunct="0"/>
            <a:r>
              <a:rPr lang="en-US" b="1">
                <a:latin typeface="Times New Roman" pitchFamily="18" charset="0"/>
              </a:rPr>
              <a:t>Dayend</a:t>
            </a:r>
            <a:r>
              <a:rPr lang="en-US">
                <a:latin typeface="Times New Roman" pitchFamily="18" charset="0"/>
              </a:rPr>
              <a:t> </a:t>
            </a:r>
            <a:r>
              <a:rPr lang="en-US" b="1">
                <a:latin typeface="Times New Roman" pitchFamily="18" charset="0"/>
              </a:rPr>
              <a:t>“Completed”</a:t>
            </a:r>
          </a:p>
          <a:p>
            <a:pPr algn="ctr" eaLnBrk="0" hangingPunct="0"/>
            <a:endParaRPr lang="en-US">
              <a:latin typeface="Times New Roman" pitchFamily="18" charset="0"/>
            </a:endParaRPr>
          </a:p>
        </p:txBody>
      </p:sp>
      <p:sp>
        <p:nvSpPr>
          <p:cNvPr id="24" name="AutoShape 10"/>
          <p:cNvSpPr>
            <a:spLocks noChangeArrowheads="1"/>
          </p:cNvSpPr>
          <p:nvPr/>
        </p:nvSpPr>
        <p:spPr bwMode="auto">
          <a:xfrm rot="21436407">
            <a:off x="6111875" y="4402138"/>
            <a:ext cx="2492375" cy="703262"/>
          </a:xfrm>
          <a:prstGeom prst="cloudCallout">
            <a:avLst>
              <a:gd name="adj1" fmla="val 41046"/>
              <a:gd name="adj2" fmla="val -64139"/>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r>
              <a:rPr lang="en-US" b="1">
                <a:latin typeface="Times New Roman" pitchFamily="18" charset="0"/>
              </a:rPr>
              <a:t>Post-Audit</a:t>
            </a:r>
          </a:p>
        </p:txBody>
      </p:sp>
      <p:sp>
        <p:nvSpPr>
          <p:cNvPr id="25" name="Line 17"/>
          <p:cNvSpPr>
            <a:spLocks noChangeShapeType="1"/>
          </p:cNvSpPr>
          <p:nvPr/>
        </p:nvSpPr>
        <p:spPr bwMode="auto">
          <a:xfrm>
            <a:off x="7239000" y="2895600"/>
            <a:ext cx="0" cy="330200"/>
          </a:xfrm>
          <a:prstGeom prst="line">
            <a:avLst/>
          </a:prstGeom>
          <a:noFill/>
          <a:ln w="9525">
            <a:solidFill>
              <a:schemeClr val="tx1"/>
            </a:solidFill>
            <a:round/>
            <a:headEnd/>
            <a:tailEnd type="triangle" w="med" len="med"/>
          </a:ln>
        </p:spPr>
        <p:txBody>
          <a:bodyPr/>
          <a:lstStyle/>
          <a:p>
            <a:endParaRPr lang="en-US"/>
          </a:p>
        </p:txBody>
      </p:sp>
      <p:pic>
        <p:nvPicPr>
          <p:cNvPr id="8302" name="Picture 110"/>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0833" r="29699" b="29619"/>
          <a:stretch/>
        </p:blipFill>
        <p:spPr bwMode="auto">
          <a:xfrm>
            <a:off x="5445126" y="4876799"/>
            <a:ext cx="3057430" cy="166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410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0-#ppt_w/2"/>
                                          </p:val>
                                        </p:tav>
                                        <p:tav tm="100000">
                                          <p:val>
                                            <p:strVal val="#ppt_x"/>
                                          </p:val>
                                        </p:tav>
                                      </p:tavLst>
                                    </p:anim>
                                    <p:anim calcmode="lin" valueType="num">
                                      <p:cBhvr additive="base">
                                        <p:cTn id="33" dur="500" fill="hold"/>
                                        <p:tgtEl>
                                          <p:spTgt spid="21"/>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0-#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0-#ppt_w/2"/>
                                          </p:val>
                                        </p:tav>
                                        <p:tav tm="100000">
                                          <p:val>
                                            <p:strVal val="#ppt_x"/>
                                          </p:val>
                                        </p:tav>
                                      </p:tavLst>
                                    </p:anim>
                                    <p:anim calcmode="lin" valueType="num">
                                      <p:cBhvr additive="base">
                                        <p:cTn id="4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5" grpId="0" animBg="1" autoUpdateAnimBg="0"/>
      <p:bldP spid="18" grpId="0" animBg="1" autoUpdateAnimBg="0"/>
      <p:bldP spid="19" grpId="0" animBg="1"/>
      <p:bldP spid="20" grpId="0" animBg="1"/>
      <p:bldP spid="21" grpId="0" animBg="1" autoUpdateAnimBg="0"/>
      <p:bldP spid="22" grpId="0" animBg="1"/>
      <p:bldP spid="23" grpId="0" animBg="1" autoUpdateAnimBg="0"/>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Flow - Table Groups</a:t>
            </a:r>
          </a:p>
        </p:txBody>
      </p:sp>
      <p:sp>
        <p:nvSpPr>
          <p:cNvPr id="3" name="Content Placeholder 2"/>
          <p:cNvSpPr>
            <a:spLocks noGrp="1"/>
          </p:cNvSpPr>
          <p:nvPr>
            <p:ph idx="1"/>
          </p:nvPr>
        </p:nvSpPr>
        <p:spPr/>
        <p:txBody>
          <a:bodyPr/>
          <a:lstStyle/>
          <a:p>
            <a:r>
              <a:rPr lang="en-US" b="0" dirty="0" err="1"/>
              <a:t>Auditworks</a:t>
            </a:r>
            <a:r>
              <a:rPr lang="en-US" b="0" dirty="0"/>
              <a:t> has its 2 main data tables for viewing (linking) information.</a:t>
            </a:r>
          </a:p>
          <a:p>
            <a:r>
              <a:rPr lang="en-US" b="0" dirty="0" err="1"/>
              <a:t>Transaction_header</a:t>
            </a:r>
            <a:r>
              <a:rPr lang="en-US" b="0" dirty="0"/>
              <a:t> / </a:t>
            </a:r>
            <a:r>
              <a:rPr lang="en-US" b="0" dirty="0" err="1"/>
              <a:t>Transaction_line</a:t>
            </a:r>
            <a:r>
              <a:rPr lang="en-US" b="0" dirty="0"/>
              <a:t>  on </a:t>
            </a:r>
            <a:r>
              <a:rPr lang="en-US" b="0" dirty="0" err="1"/>
              <a:t>aw_xpr_xxxx</a:t>
            </a:r>
            <a:r>
              <a:rPr lang="en-US" b="0"/>
              <a:t> Database </a:t>
            </a:r>
            <a:r>
              <a:rPr lang="en-US" b="0" dirty="0"/>
              <a:t>for </a:t>
            </a:r>
            <a:r>
              <a:rPr lang="en-US" b="0" dirty="0" err="1"/>
              <a:t>colehaan</a:t>
            </a:r>
            <a:endParaRPr lang="en-US" b="0" dirty="0"/>
          </a:p>
          <a:p>
            <a:r>
              <a:rPr lang="en-US" dirty="0" err="1"/>
              <a:t>Transaction_header</a:t>
            </a:r>
            <a:r>
              <a:rPr lang="en-US" dirty="0"/>
              <a:t> contains columns such as :</a:t>
            </a:r>
          </a:p>
          <a:p>
            <a:pPr lvl="1">
              <a:buFontTx/>
              <a:buNone/>
            </a:pPr>
            <a:r>
              <a:rPr lang="en-US" dirty="0" err="1"/>
              <a:t>transaction_id</a:t>
            </a:r>
            <a:r>
              <a:rPr lang="en-US" dirty="0"/>
              <a:t> 			</a:t>
            </a:r>
            <a:r>
              <a:rPr lang="en-US" dirty="0" err="1"/>
              <a:t>transaction_no</a:t>
            </a:r>
            <a:endParaRPr lang="en-US" dirty="0"/>
          </a:p>
          <a:p>
            <a:pPr lvl="1">
              <a:buFontTx/>
              <a:buNone/>
            </a:pPr>
            <a:r>
              <a:rPr lang="en-US" dirty="0" err="1"/>
              <a:t>store_no</a:t>
            </a:r>
            <a:r>
              <a:rPr lang="en-US" dirty="0"/>
              <a:t>			</a:t>
            </a:r>
            <a:r>
              <a:rPr lang="en-US" dirty="0" err="1"/>
              <a:t>tender_total</a:t>
            </a:r>
            <a:r>
              <a:rPr lang="en-US" dirty="0"/>
              <a:t> </a:t>
            </a:r>
          </a:p>
          <a:p>
            <a:pPr lvl="1">
              <a:buFontTx/>
              <a:buNone/>
            </a:pPr>
            <a:r>
              <a:rPr lang="en-US" dirty="0" err="1"/>
              <a:t>register_no</a:t>
            </a:r>
            <a:r>
              <a:rPr lang="en-US" dirty="0"/>
              <a:t>			</a:t>
            </a:r>
            <a:r>
              <a:rPr lang="en-US" dirty="0" err="1"/>
              <a:t>cashier_no</a:t>
            </a:r>
            <a:r>
              <a:rPr lang="en-US" dirty="0"/>
              <a:t> </a:t>
            </a:r>
          </a:p>
          <a:p>
            <a:pPr lvl="1">
              <a:buFontTx/>
              <a:buNone/>
            </a:pPr>
            <a:r>
              <a:rPr lang="en-US" dirty="0" err="1"/>
              <a:t>transaction_date</a:t>
            </a:r>
            <a:r>
              <a:rPr lang="en-US" dirty="0"/>
              <a:t>		</a:t>
            </a:r>
            <a:r>
              <a:rPr lang="en-US" dirty="0" err="1"/>
              <a:t>entry_date_time</a:t>
            </a:r>
            <a:endParaRPr lang="en-US" dirty="0"/>
          </a:p>
          <a:p>
            <a:r>
              <a:rPr lang="en-US" dirty="0" err="1"/>
              <a:t>Transaction_line</a:t>
            </a:r>
            <a:r>
              <a:rPr lang="en-US" dirty="0"/>
              <a:t> contains columns such as :</a:t>
            </a:r>
          </a:p>
          <a:p>
            <a:pPr lvl="1">
              <a:buFontTx/>
              <a:buNone/>
            </a:pPr>
            <a:r>
              <a:rPr lang="en-US" dirty="0" err="1"/>
              <a:t>transaction_id</a:t>
            </a:r>
            <a:r>
              <a:rPr lang="en-US" dirty="0"/>
              <a:t>			</a:t>
            </a:r>
            <a:r>
              <a:rPr lang="en-US" dirty="0" err="1"/>
              <a:t>line_object_type</a:t>
            </a:r>
            <a:endParaRPr lang="en-US" dirty="0"/>
          </a:p>
          <a:p>
            <a:pPr lvl="1">
              <a:buFontTx/>
              <a:buNone/>
            </a:pPr>
            <a:r>
              <a:rPr lang="en-US" dirty="0" err="1"/>
              <a:t>line_id</a:t>
            </a:r>
            <a:r>
              <a:rPr lang="en-US" dirty="0"/>
              <a:t>			</a:t>
            </a:r>
            <a:r>
              <a:rPr lang="en-US" dirty="0" err="1"/>
              <a:t>line_object</a:t>
            </a:r>
            <a:endParaRPr lang="en-US" dirty="0"/>
          </a:p>
          <a:p>
            <a:pPr lvl="1">
              <a:buFontTx/>
              <a:buNone/>
            </a:pPr>
            <a:r>
              <a:rPr lang="en-US" dirty="0" err="1"/>
              <a:t>gross_line_amount</a:t>
            </a:r>
            <a:r>
              <a:rPr lang="en-US" dirty="0"/>
              <a:t>		</a:t>
            </a:r>
            <a:r>
              <a:rPr lang="en-US" dirty="0" err="1"/>
              <a:t>line_action</a:t>
            </a:r>
            <a:endParaRPr lang="en-US" dirty="0"/>
          </a:p>
          <a:p>
            <a:r>
              <a:rPr lang="en-US" b="0" dirty="0" err="1"/>
              <a:t>Transaction_id</a:t>
            </a:r>
            <a:r>
              <a:rPr lang="en-US" b="0" dirty="0"/>
              <a:t> is the same number in each table. It is used to link the 2 tables together (unique key)</a:t>
            </a:r>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201493"/>
            <a:ext cx="3124200" cy="2099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394230"/>
            <a:ext cx="3124200" cy="1647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89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Flow - Table Groups</a:t>
            </a:r>
          </a:p>
        </p:txBody>
      </p:sp>
      <p:sp>
        <p:nvSpPr>
          <p:cNvPr id="3" name="Content Placeholder 2"/>
          <p:cNvSpPr>
            <a:spLocks noGrp="1"/>
          </p:cNvSpPr>
          <p:nvPr>
            <p:ph idx="1"/>
          </p:nvPr>
        </p:nvSpPr>
        <p:spPr/>
        <p:txBody>
          <a:bodyPr/>
          <a:lstStyle/>
          <a:p>
            <a:r>
              <a:rPr lang="en-US" b="0" dirty="0"/>
              <a:t>Understanding those 2 tables we now have 3 categories of these tables which represent the 3 states of a store/register/date in </a:t>
            </a:r>
            <a:r>
              <a:rPr lang="en-US" b="0" dirty="0" err="1"/>
              <a:t>Auditworks</a:t>
            </a:r>
            <a:r>
              <a:rPr lang="en-US" b="0" dirty="0"/>
              <a:t>.</a:t>
            </a:r>
          </a:p>
          <a:p>
            <a:pPr>
              <a:buFontTx/>
              <a:buNone/>
            </a:pPr>
            <a:r>
              <a:rPr lang="en-US" b="0" dirty="0"/>
              <a:t>		</a:t>
            </a:r>
            <a:r>
              <a:rPr lang="en-US" sz="1600" b="0" dirty="0"/>
              <a:t>Current tables (</a:t>
            </a:r>
            <a:r>
              <a:rPr lang="en-US" sz="1600" b="0" dirty="0" err="1"/>
              <a:t>transaction_header</a:t>
            </a:r>
            <a:r>
              <a:rPr lang="en-US" sz="1600" b="0" dirty="0"/>
              <a:t>, </a:t>
            </a:r>
            <a:r>
              <a:rPr lang="en-US" sz="1600" b="0" dirty="0" err="1"/>
              <a:t>transaction_line</a:t>
            </a:r>
            <a:r>
              <a:rPr lang="en-US" sz="1600" b="0" dirty="0"/>
              <a:t>)</a:t>
            </a:r>
          </a:p>
          <a:p>
            <a:pPr>
              <a:buFontTx/>
              <a:buNone/>
            </a:pPr>
            <a:r>
              <a:rPr lang="en-US" sz="1600" b="0" dirty="0"/>
              <a:t>		Interface tables (</a:t>
            </a:r>
            <a:r>
              <a:rPr lang="en-US" sz="1600" b="0" dirty="0" err="1"/>
              <a:t>if_transaction_header</a:t>
            </a:r>
            <a:r>
              <a:rPr lang="en-US" sz="1600" b="0" dirty="0"/>
              <a:t>, </a:t>
            </a:r>
            <a:r>
              <a:rPr lang="en-US" sz="1600" b="0" dirty="0" err="1"/>
              <a:t>if_transaction_line</a:t>
            </a:r>
            <a:r>
              <a:rPr lang="en-US" sz="1600" b="0" dirty="0"/>
              <a:t>)</a:t>
            </a:r>
          </a:p>
          <a:p>
            <a:pPr>
              <a:buFontTx/>
              <a:buNone/>
            </a:pPr>
            <a:r>
              <a:rPr lang="en-US" sz="1600" b="0" dirty="0"/>
              <a:t>		Archived tables (</a:t>
            </a:r>
            <a:r>
              <a:rPr lang="en-US" sz="1600" b="0" dirty="0" err="1"/>
              <a:t>av_transaction_header</a:t>
            </a:r>
            <a:r>
              <a:rPr lang="en-US" sz="1600" b="0" dirty="0"/>
              <a:t>, </a:t>
            </a:r>
            <a:r>
              <a:rPr lang="en-US" sz="1600" b="0" dirty="0" err="1"/>
              <a:t>av_transaction_line</a:t>
            </a:r>
            <a:r>
              <a:rPr lang="en-US" sz="1600" b="0" dirty="0"/>
              <a:t>)</a:t>
            </a:r>
          </a:p>
          <a:p>
            <a:r>
              <a:rPr lang="en-US" b="0" dirty="0"/>
              <a:t>Current tables are for ‘Edited’ transactions.</a:t>
            </a:r>
          </a:p>
          <a:p>
            <a:r>
              <a:rPr lang="en-US" b="0" dirty="0"/>
              <a:t>The life of a store/register/date will go through all these tables. Information cannot be in current and archive at the same time. </a:t>
            </a:r>
          </a:p>
          <a:p>
            <a:r>
              <a:rPr lang="en-US" b="0" dirty="0"/>
              <a:t>Interface table information is exactly what it says. Interface tables are a copy of the information that is being sent to the interfaces .</a:t>
            </a:r>
          </a:p>
        </p:txBody>
      </p:sp>
    </p:spTree>
    <p:extLst>
      <p:ext uri="{BB962C8B-B14F-4D97-AF65-F5344CB8AC3E}">
        <p14:creationId xmlns:p14="http://schemas.microsoft.com/office/powerpoint/2010/main" val="250713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Flow - Table Groups</a:t>
            </a:r>
          </a:p>
        </p:txBody>
      </p:sp>
      <p:sp>
        <p:nvSpPr>
          <p:cNvPr id="4" name="TextBox 3"/>
          <p:cNvSpPr txBox="1"/>
          <p:nvPr/>
        </p:nvSpPr>
        <p:spPr>
          <a:xfrm>
            <a:off x="762000" y="1447800"/>
            <a:ext cx="3846759" cy="369332"/>
          </a:xfrm>
          <a:prstGeom prst="rect">
            <a:avLst/>
          </a:prstGeom>
          <a:noFill/>
        </p:spPr>
        <p:txBody>
          <a:bodyPr wrap="none" rtlCol="0">
            <a:spAutoFit/>
          </a:bodyPr>
          <a:lstStyle/>
          <a:p>
            <a:r>
              <a:rPr lang="en-US" dirty="0"/>
              <a:t>Tables are used for sales Audit process:</a:t>
            </a:r>
          </a:p>
        </p:txBody>
      </p:sp>
      <p:sp>
        <p:nvSpPr>
          <p:cNvPr id="5" name="Rectangle 4"/>
          <p:cNvSpPr/>
          <p:nvPr/>
        </p:nvSpPr>
        <p:spPr>
          <a:xfrm>
            <a:off x="304800" y="2286000"/>
            <a:ext cx="2667000" cy="1143000"/>
          </a:xfrm>
          <a:prstGeom prst="rect">
            <a:avLst/>
          </a:prstGeom>
          <a:effectLst>
            <a:glow rad="228600">
              <a:schemeClr val="accent3">
                <a:satMod val="175000"/>
                <a:alpha val="40000"/>
              </a:schemeClr>
            </a:glow>
            <a:outerShdw blurRad="76200" dist="12700" dir="2700000" sy="-23000" kx="-800400" algn="bl" rotWithShape="0">
              <a:prstClr val="black">
                <a:alpha val="20000"/>
              </a:prstClr>
            </a:outerShdw>
          </a:effectLst>
          <a:scene3d>
            <a:camera prst="orthographicFront"/>
            <a:lightRig rig="threePt" dir="t"/>
          </a:scene3d>
          <a:sp3d>
            <a:bevelT prst="convex"/>
          </a:sp3d>
        </p:spPr>
        <p:style>
          <a:lnRef idx="2">
            <a:schemeClr val="accent5"/>
          </a:lnRef>
          <a:fillRef idx="1003">
            <a:schemeClr val="lt1"/>
          </a:fillRef>
          <a:effectRef idx="0">
            <a:schemeClr val="accent5"/>
          </a:effectRef>
          <a:fontRef idx="minor">
            <a:schemeClr val="dk1"/>
          </a:fontRef>
        </p:style>
        <p:txBody>
          <a:bodyPr rtlCol="0" anchor="ctr"/>
          <a:lstStyle/>
          <a:p>
            <a:pPr algn="ctr"/>
            <a:r>
              <a:rPr lang="en-US" dirty="0"/>
              <a:t>IF(Interface): </a:t>
            </a:r>
          </a:p>
          <a:p>
            <a:pPr algn="ctr"/>
            <a:r>
              <a:rPr lang="en-US" sz="1200" dirty="0"/>
              <a:t>IF_Transaction_Header (All Info)</a:t>
            </a:r>
          </a:p>
          <a:p>
            <a:pPr algn="ctr"/>
            <a:r>
              <a:rPr lang="en-US" sz="1200" dirty="0"/>
              <a:t>IF_Transaction_Line (In Detail of transaction)</a:t>
            </a:r>
          </a:p>
          <a:p>
            <a:pPr algn="ctr"/>
            <a:endParaRPr lang="en-US" sz="1200" dirty="0"/>
          </a:p>
        </p:txBody>
      </p:sp>
      <p:sp>
        <p:nvSpPr>
          <p:cNvPr id="7" name="Rectangle 6"/>
          <p:cNvSpPr/>
          <p:nvPr/>
        </p:nvSpPr>
        <p:spPr>
          <a:xfrm>
            <a:off x="3733800" y="2286000"/>
            <a:ext cx="2209800" cy="1143000"/>
          </a:xfrm>
          <a:prstGeom prst="rect">
            <a:avLst/>
          </a:prstGeom>
          <a:effectLst>
            <a:glow rad="228600">
              <a:schemeClr val="accent3">
                <a:satMod val="175000"/>
                <a:alpha val="40000"/>
              </a:schemeClr>
            </a:glow>
            <a:outerShdw blurRad="76200" dist="12700" dir="2700000" sy="-23000" kx="-800400" algn="bl" rotWithShape="0">
              <a:prstClr val="black">
                <a:alpha val="20000"/>
              </a:prstClr>
            </a:outerShdw>
          </a:effectLst>
          <a:scene3d>
            <a:camera prst="orthographicFront"/>
            <a:lightRig rig="threePt" dir="t"/>
          </a:scene3d>
          <a:sp3d>
            <a:bevelT prst="convex"/>
          </a:sp3d>
        </p:spPr>
        <p:style>
          <a:lnRef idx="2">
            <a:schemeClr val="accent5"/>
          </a:lnRef>
          <a:fillRef idx="1003">
            <a:schemeClr val="lt1"/>
          </a:fillRef>
          <a:effectRef idx="0">
            <a:schemeClr val="accent5"/>
          </a:effectRef>
          <a:fontRef idx="minor">
            <a:schemeClr val="dk1"/>
          </a:fontRef>
        </p:style>
        <p:txBody>
          <a:bodyPr rtlCol="0" anchor="ctr"/>
          <a:lstStyle/>
          <a:p>
            <a:pPr algn="ctr"/>
            <a:r>
              <a:rPr lang="en-US" dirty="0"/>
              <a:t>Transaction:</a:t>
            </a:r>
          </a:p>
          <a:p>
            <a:pPr algn="ctr"/>
            <a:r>
              <a:rPr lang="en-US" sz="1200" dirty="0"/>
              <a:t>Transaction_Header</a:t>
            </a:r>
          </a:p>
          <a:p>
            <a:pPr algn="ctr"/>
            <a:r>
              <a:rPr lang="en-US" sz="1200" dirty="0"/>
              <a:t>Transaction_Line</a:t>
            </a:r>
          </a:p>
        </p:txBody>
      </p:sp>
      <p:sp>
        <p:nvSpPr>
          <p:cNvPr id="8" name="Rectangle 7"/>
          <p:cNvSpPr/>
          <p:nvPr/>
        </p:nvSpPr>
        <p:spPr>
          <a:xfrm>
            <a:off x="6553200" y="2272145"/>
            <a:ext cx="2209800" cy="1156855"/>
          </a:xfrm>
          <a:prstGeom prst="rect">
            <a:avLst/>
          </a:prstGeom>
          <a:effectLst>
            <a:glow rad="228600">
              <a:schemeClr val="accent3">
                <a:satMod val="175000"/>
                <a:alpha val="40000"/>
              </a:schemeClr>
            </a:glow>
            <a:outerShdw blurRad="76200" dist="12700" dir="2700000" sy="-23000" kx="-800400" algn="bl" rotWithShape="0">
              <a:prstClr val="black">
                <a:alpha val="20000"/>
              </a:prstClr>
            </a:outerShdw>
          </a:effectLst>
          <a:scene3d>
            <a:camera prst="orthographicFront"/>
            <a:lightRig rig="threePt" dir="t"/>
          </a:scene3d>
          <a:sp3d>
            <a:bevelT prst="convex"/>
          </a:sp3d>
        </p:spPr>
        <p:style>
          <a:lnRef idx="2">
            <a:schemeClr val="accent5"/>
          </a:lnRef>
          <a:fillRef idx="1003">
            <a:schemeClr val="lt1"/>
          </a:fillRef>
          <a:effectRef idx="0">
            <a:schemeClr val="accent5"/>
          </a:effectRef>
          <a:fontRef idx="minor">
            <a:schemeClr val="dk1"/>
          </a:fontRef>
        </p:style>
        <p:txBody>
          <a:bodyPr rtlCol="0" anchor="ctr"/>
          <a:lstStyle/>
          <a:p>
            <a:pPr algn="ctr"/>
            <a:r>
              <a:rPr lang="en-US" dirty="0"/>
              <a:t>CH(Colehaan):</a:t>
            </a:r>
          </a:p>
          <a:p>
            <a:pPr algn="ctr"/>
            <a:r>
              <a:rPr lang="en-US" sz="1200" dirty="0"/>
              <a:t>Ch_Transaction_Header</a:t>
            </a:r>
          </a:p>
          <a:p>
            <a:pPr algn="ctr"/>
            <a:r>
              <a:rPr lang="en-US" sz="1200" dirty="0"/>
              <a:t>Ch_Transaction_Line</a:t>
            </a:r>
          </a:p>
        </p:txBody>
      </p:sp>
      <p:cxnSp>
        <p:nvCxnSpPr>
          <p:cNvPr id="10" name="Straight Arrow Connector 9"/>
          <p:cNvCxnSpPr>
            <a:stCxn id="5" idx="3"/>
            <a:endCxn id="7" idx="1"/>
          </p:cNvCxnSpPr>
          <p:nvPr/>
        </p:nvCxnSpPr>
        <p:spPr>
          <a:xfrm>
            <a:off x="2971800" y="28575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a:endCxn id="8" idx="1"/>
          </p:cNvCxnSpPr>
          <p:nvPr/>
        </p:nvCxnSpPr>
        <p:spPr>
          <a:xfrm flipV="1">
            <a:off x="5943600" y="2850573"/>
            <a:ext cx="609600" cy="6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5800" y="1902813"/>
            <a:ext cx="1910203" cy="369332"/>
          </a:xfrm>
          <a:prstGeom prst="rect">
            <a:avLst/>
          </a:prstGeom>
          <a:noFill/>
        </p:spPr>
        <p:txBody>
          <a:bodyPr wrap="none" rtlCol="0">
            <a:spAutoFit/>
          </a:bodyPr>
          <a:lstStyle/>
          <a:p>
            <a:r>
              <a:rPr lang="en-US" dirty="0"/>
              <a:t>1</a:t>
            </a:r>
            <a:r>
              <a:rPr lang="en-US" baseline="30000" dirty="0"/>
              <a:t>st</a:t>
            </a:r>
            <a:r>
              <a:rPr lang="en-US" dirty="0"/>
              <a:t> Level of staging</a:t>
            </a:r>
          </a:p>
        </p:txBody>
      </p:sp>
      <p:sp>
        <p:nvSpPr>
          <p:cNvPr id="14" name="TextBox 13"/>
          <p:cNvSpPr txBox="1"/>
          <p:nvPr/>
        </p:nvSpPr>
        <p:spPr>
          <a:xfrm>
            <a:off x="3854477" y="1902813"/>
            <a:ext cx="2012923" cy="369332"/>
          </a:xfrm>
          <a:prstGeom prst="rect">
            <a:avLst/>
          </a:prstGeom>
          <a:noFill/>
        </p:spPr>
        <p:txBody>
          <a:bodyPr wrap="none" rtlCol="0">
            <a:spAutoFit/>
          </a:bodyPr>
          <a:lstStyle/>
          <a:p>
            <a:r>
              <a:rPr lang="en-US" dirty="0"/>
              <a:t>2</a:t>
            </a:r>
            <a:r>
              <a:rPr lang="en-US" baseline="30000" dirty="0"/>
              <a:t>nd</a:t>
            </a:r>
            <a:r>
              <a:rPr lang="en-US" dirty="0"/>
              <a:t>  Level of staging</a:t>
            </a:r>
          </a:p>
        </p:txBody>
      </p:sp>
      <p:sp>
        <p:nvSpPr>
          <p:cNvPr id="15" name="TextBox 14"/>
          <p:cNvSpPr txBox="1"/>
          <p:nvPr/>
        </p:nvSpPr>
        <p:spPr>
          <a:xfrm>
            <a:off x="6703244" y="1902813"/>
            <a:ext cx="1983556" cy="369332"/>
          </a:xfrm>
          <a:prstGeom prst="rect">
            <a:avLst/>
          </a:prstGeom>
          <a:noFill/>
        </p:spPr>
        <p:txBody>
          <a:bodyPr wrap="none" rtlCol="0">
            <a:spAutoFit/>
          </a:bodyPr>
          <a:lstStyle/>
          <a:p>
            <a:r>
              <a:rPr lang="en-US" dirty="0"/>
              <a:t>3</a:t>
            </a:r>
            <a:r>
              <a:rPr lang="en-US" baseline="30000" dirty="0"/>
              <a:t>rd</a:t>
            </a:r>
            <a:r>
              <a:rPr lang="en-US" dirty="0"/>
              <a:t>  Level of staging</a:t>
            </a:r>
          </a:p>
        </p:txBody>
      </p:sp>
      <p:sp>
        <p:nvSpPr>
          <p:cNvPr id="18" name="TextBox 17"/>
          <p:cNvSpPr txBox="1"/>
          <p:nvPr/>
        </p:nvSpPr>
        <p:spPr>
          <a:xfrm>
            <a:off x="6963314" y="4122003"/>
            <a:ext cx="1389572" cy="830997"/>
          </a:xfrm>
          <a:prstGeom prst="rect">
            <a:avLst/>
          </a:prstGeom>
          <a:noFill/>
        </p:spPr>
        <p:txBody>
          <a:bodyPr wrap="square" rtlCol="0">
            <a:spAutoFit/>
          </a:bodyPr>
          <a:lstStyle/>
          <a:p>
            <a:r>
              <a:rPr lang="en-US" sz="1200" dirty="0"/>
              <a:t>{Same Information passed to Vision DB after sales audit process}</a:t>
            </a:r>
          </a:p>
        </p:txBody>
      </p:sp>
      <p:cxnSp>
        <p:nvCxnSpPr>
          <p:cNvPr id="24" name="Straight Arrow Connector 23"/>
          <p:cNvCxnSpPr>
            <a:stCxn id="8" idx="2"/>
          </p:cNvCxnSpPr>
          <p:nvPr/>
        </p:nvCxnSpPr>
        <p:spPr>
          <a:xfrm>
            <a:off x="7658100" y="3429000"/>
            <a:ext cx="0" cy="644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1"/>
          </p:cNvCxnSpPr>
          <p:nvPr/>
        </p:nvCxnSpPr>
        <p:spPr>
          <a:xfrm flipH="1" flipV="1">
            <a:off x="6172200" y="4537501"/>
            <a:ext cx="79111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895600" y="4122003"/>
            <a:ext cx="3276600" cy="1516797"/>
          </a:xfrm>
          <a:prstGeom prst="rect">
            <a:avLst/>
          </a:prstGeom>
          <a:effectLst>
            <a:glow rad="228600">
              <a:schemeClr val="accent3">
                <a:satMod val="175000"/>
                <a:alpha val="40000"/>
              </a:schemeClr>
            </a:glow>
            <a:outerShdw blurRad="76200" dist="12700" dir="2700000" sy="-23000" kx="-800400" algn="bl" rotWithShape="0">
              <a:prstClr val="black">
                <a:alpha val="20000"/>
              </a:prstClr>
            </a:outerShdw>
          </a:effectLst>
          <a:scene3d>
            <a:camera prst="orthographicFront"/>
            <a:lightRig rig="threePt" dir="t"/>
          </a:scene3d>
          <a:sp3d>
            <a:bevelT prst="convex"/>
          </a:sp3d>
        </p:spPr>
        <p:style>
          <a:lnRef idx="2">
            <a:schemeClr val="accent2"/>
          </a:lnRef>
          <a:fillRef idx="1003">
            <a:schemeClr val="lt1"/>
          </a:fillRef>
          <a:effectRef idx="0">
            <a:schemeClr val="accent2"/>
          </a:effectRef>
          <a:fontRef idx="minor">
            <a:schemeClr val="dk1"/>
          </a:fontRef>
        </p:style>
        <p:txBody>
          <a:bodyPr rtlCol="0" anchor="ctr"/>
          <a:lstStyle/>
          <a:p>
            <a:pPr algn="ctr"/>
            <a:r>
              <a:rPr lang="en-US" dirty="0"/>
              <a:t>Vision DB:</a:t>
            </a:r>
          </a:p>
          <a:p>
            <a:pPr algn="ctr"/>
            <a:r>
              <a:rPr lang="en-US" sz="1200" dirty="0"/>
              <a:t>1_NSB_Transfers (Ref: </a:t>
            </a:r>
            <a:r>
              <a:rPr lang="en-US" sz="1200" dirty="0" err="1"/>
              <a:t>ch_Transfers_vw</a:t>
            </a:r>
            <a:r>
              <a:rPr lang="en-US" sz="1200" dirty="0"/>
              <a:t>)</a:t>
            </a:r>
          </a:p>
          <a:p>
            <a:pPr algn="ctr"/>
            <a:r>
              <a:rPr lang="en-US" sz="1200" dirty="0" err="1"/>
              <a:t>Sales_Audit</a:t>
            </a:r>
            <a:r>
              <a:rPr lang="en-US" sz="1200" dirty="0"/>
              <a:t> (Ref: </a:t>
            </a:r>
            <a:r>
              <a:rPr lang="en-US" sz="1200" dirty="0" err="1"/>
              <a:t>Ch_Transfers_vw</a:t>
            </a:r>
            <a:r>
              <a:rPr lang="en-US" sz="1200" dirty="0"/>
              <a:t>)</a:t>
            </a:r>
          </a:p>
          <a:p>
            <a:pPr algn="ctr"/>
            <a:r>
              <a:rPr lang="en-US" sz="1200" dirty="0" err="1"/>
              <a:t>SA_Load_Control</a:t>
            </a:r>
            <a:r>
              <a:rPr lang="en-US" sz="1200" dirty="0"/>
              <a:t> (Ref: RTV &amp; Transfers)</a:t>
            </a:r>
          </a:p>
          <a:p>
            <a:pPr algn="ctr"/>
            <a:r>
              <a:rPr lang="en-US" sz="1200" dirty="0" err="1"/>
              <a:t>Merch.iri_pos_transfers</a:t>
            </a:r>
            <a:r>
              <a:rPr lang="en-US" sz="1200" dirty="0"/>
              <a:t> (Ref: </a:t>
            </a:r>
            <a:r>
              <a:rPr lang="en-US" sz="1200" dirty="0" err="1"/>
              <a:t>Style_Id</a:t>
            </a:r>
            <a:r>
              <a:rPr lang="en-US" sz="1200" dirty="0"/>
              <a:t>)</a:t>
            </a:r>
          </a:p>
          <a:p>
            <a:pPr algn="ctr"/>
            <a:r>
              <a:rPr lang="en-US" sz="1200" dirty="0" err="1"/>
              <a:t>NSB_poll_Replishment</a:t>
            </a:r>
            <a:r>
              <a:rPr lang="en-US" sz="1200" dirty="0"/>
              <a:t> (Ref: Polling the data for vision  and run the jobs)</a:t>
            </a:r>
          </a:p>
        </p:txBody>
      </p:sp>
    </p:spTree>
    <p:extLst>
      <p:ext uri="{BB962C8B-B14F-4D97-AF65-F5344CB8AC3E}">
        <p14:creationId xmlns:p14="http://schemas.microsoft.com/office/powerpoint/2010/main" val="326353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Audit Reports</a:t>
            </a:r>
          </a:p>
        </p:txBody>
      </p:sp>
      <p:sp>
        <p:nvSpPr>
          <p:cNvPr id="3" name="Content Placeholder 2"/>
          <p:cNvSpPr>
            <a:spLocks noGrp="1"/>
          </p:cNvSpPr>
          <p:nvPr>
            <p:ph idx="1"/>
          </p:nvPr>
        </p:nvSpPr>
        <p:spPr/>
        <p:txBody>
          <a:bodyPr/>
          <a:lstStyle/>
          <a:p>
            <a:r>
              <a:rPr lang="en-US" b="0" dirty="0"/>
              <a:t>We will monitor the processing of the sales into sales into the sales audit server and sales audit database.</a:t>
            </a:r>
          </a:p>
          <a:p>
            <a:pPr marL="0" indent="0">
              <a:buNone/>
            </a:pPr>
            <a:r>
              <a:rPr lang="en-US" b="0" dirty="0"/>
              <a:t>For that we will send a reports thrice a day internally and final will send it to the pre-auditors to verify from their end. Below is the simple report format that we </a:t>
            </a:r>
            <a:r>
              <a:rPr lang="en-US" dirty="0"/>
              <a:t>send .</a:t>
            </a:r>
          </a:p>
          <a:p>
            <a:pPr marL="0" indent="0">
              <a:buNone/>
            </a:pPr>
            <a:endParaRPr lang="en-US" dirty="0"/>
          </a:p>
        </p:txBody>
      </p:sp>
      <p:sp>
        <p:nvSpPr>
          <p:cNvPr id="4" name="Footer Placeholder 3"/>
          <p:cNvSpPr>
            <a:spLocks noGrp="1"/>
          </p:cNvSpPr>
          <p:nvPr>
            <p:ph type="ftr" sz="quarter" idx="11"/>
          </p:nvPr>
        </p:nvSpPr>
        <p:spPr/>
        <p:txBody>
          <a:bodyPr/>
          <a:lstStyle/>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28" y="2930979"/>
            <a:ext cx="4218215" cy="20193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725" y="2930979"/>
            <a:ext cx="4004187" cy="20193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757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t>
            </a:r>
          </a:p>
        </p:txBody>
      </p:sp>
      <p:sp>
        <p:nvSpPr>
          <p:cNvPr id="3" name="Content Placeholder 2"/>
          <p:cNvSpPr>
            <a:spLocks noGrp="1"/>
          </p:cNvSpPr>
          <p:nvPr>
            <p:ph idx="1"/>
          </p:nvPr>
        </p:nvSpPr>
        <p:spPr>
          <a:xfrm>
            <a:off x="337457" y="1099457"/>
            <a:ext cx="8229600" cy="4525963"/>
          </a:xfrm>
        </p:spPr>
        <p:txBody>
          <a:bodyPr/>
          <a:lstStyle/>
          <a:p>
            <a:pPr marL="0" indent="0">
              <a:buNone/>
            </a:pPr>
            <a:r>
              <a:rPr lang="en-US" sz="1300" dirty="0"/>
              <a:t>1. What is Sales Audit?</a:t>
            </a:r>
          </a:p>
          <a:p>
            <a:pPr marL="0" indent="0">
              <a:buNone/>
            </a:pPr>
            <a:r>
              <a:rPr lang="en-US" sz="1300" b="0" dirty="0"/>
              <a:t>A)Processes and validates all sales transactions from all channels, ensuring clean and consistent sales information</a:t>
            </a:r>
          </a:p>
          <a:p>
            <a:pPr marL="0" indent="0">
              <a:buNone/>
            </a:pPr>
            <a:r>
              <a:rPr lang="en-US" sz="1300" b="0" dirty="0"/>
              <a:t>B)Process carried out on a certain number of retail outlets to measure the effectiveness, sales trends, sales volume etc. of a brand or product in the retail outlet.</a:t>
            </a:r>
          </a:p>
          <a:p>
            <a:pPr marL="0" indent="0">
              <a:buNone/>
            </a:pPr>
            <a:r>
              <a:rPr lang="en-US" sz="1300" b="0" dirty="0"/>
              <a:t>C)A sales audit is a review of a company's entire sales process, from the use of particular types of software, to the staff, to management strategies</a:t>
            </a:r>
          </a:p>
          <a:p>
            <a:pPr marL="0" indent="0">
              <a:buNone/>
            </a:pPr>
            <a:r>
              <a:rPr lang="en-US" sz="1300" b="0" dirty="0">
                <a:solidFill>
                  <a:srgbClr val="FF0000"/>
                </a:solidFill>
              </a:rPr>
              <a:t>D) All the above(</a:t>
            </a:r>
            <a:r>
              <a:rPr lang="en-US" sz="1300" b="0" dirty="0" err="1">
                <a:solidFill>
                  <a:srgbClr val="FF0000"/>
                </a:solidFill>
              </a:rPr>
              <a:t>Ans</a:t>
            </a:r>
            <a:r>
              <a:rPr lang="en-US" sz="1300" b="0" dirty="0">
                <a:solidFill>
                  <a:srgbClr val="FF0000"/>
                </a:solidFill>
              </a:rPr>
              <a:t>)</a:t>
            </a:r>
          </a:p>
          <a:p>
            <a:pPr marL="0" indent="0">
              <a:buNone/>
            </a:pPr>
            <a:endParaRPr lang="en-US" sz="1300" b="0" dirty="0"/>
          </a:p>
          <a:p>
            <a:pPr marL="0" indent="0">
              <a:buNone/>
            </a:pPr>
            <a:r>
              <a:rPr lang="en-US" sz="1300" dirty="0"/>
              <a:t>2. What type of organizations use auditing services?</a:t>
            </a:r>
          </a:p>
          <a:p>
            <a:pPr marL="0" indent="0">
              <a:buNone/>
            </a:pPr>
            <a:r>
              <a:rPr lang="en-US" sz="1300" b="0" dirty="0"/>
              <a:t>A) Non-for-profit organizations</a:t>
            </a:r>
          </a:p>
          <a:p>
            <a:pPr marL="0" indent="0">
              <a:buNone/>
            </a:pPr>
            <a:r>
              <a:rPr lang="en-US" sz="1300" b="0" dirty="0"/>
              <a:t>B) Businesses</a:t>
            </a:r>
          </a:p>
          <a:p>
            <a:pPr marL="0" indent="0">
              <a:buNone/>
            </a:pPr>
            <a:r>
              <a:rPr lang="en-US" sz="1300" b="0" dirty="0"/>
              <a:t>C) Governments</a:t>
            </a:r>
          </a:p>
          <a:p>
            <a:pPr marL="0" indent="0">
              <a:buNone/>
            </a:pPr>
            <a:r>
              <a:rPr lang="en-US" sz="1300" b="0" dirty="0">
                <a:solidFill>
                  <a:srgbClr val="FF0000"/>
                </a:solidFill>
              </a:rPr>
              <a:t>D) All of the above(</a:t>
            </a:r>
            <a:r>
              <a:rPr lang="en-US" sz="1300" b="0" dirty="0" err="1">
                <a:solidFill>
                  <a:srgbClr val="FF0000"/>
                </a:solidFill>
              </a:rPr>
              <a:t>Ans</a:t>
            </a:r>
            <a:r>
              <a:rPr lang="en-US" sz="1300" b="0" dirty="0">
                <a:solidFill>
                  <a:srgbClr val="FF0000"/>
                </a:solidFill>
              </a:rPr>
              <a:t>)</a:t>
            </a:r>
          </a:p>
          <a:p>
            <a:pPr marL="0" indent="0">
              <a:buNone/>
            </a:pPr>
            <a:endParaRPr lang="en-US" sz="1300" dirty="0"/>
          </a:p>
          <a:p>
            <a:pPr marL="0" indent="0">
              <a:buNone/>
            </a:pPr>
            <a:r>
              <a:rPr lang="en-US" sz="1300" dirty="0"/>
              <a:t>3.  The audit risk model is used primarily</a:t>
            </a:r>
          </a:p>
          <a:p>
            <a:pPr marL="0" indent="0">
              <a:buNone/>
            </a:pPr>
            <a:r>
              <a:rPr lang="en-US" sz="1300" b="0" dirty="0"/>
              <a:t>A) while doing tests of controls.</a:t>
            </a:r>
          </a:p>
          <a:p>
            <a:pPr marL="0" indent="0">
              <a:buNone/>
            </a:pPr>
            <a:r>
              <a:rPr lang="en-US" sz="1300" b="0" dirty="0"/>
              <a:t>B) to determine the type of opinion to express.</a:t>
            </a:r>
          </a:p>
          <a:p>
            <a:pPr marL="0" indent="0">
              <a:buNone/>
            </a:pPr>
            <a:r>
              <a:rPr lang="en-US" sz="1300" b="0" dirty="0">
                <a:solidFill>
                  <a:srgbClr val="FF0000"/>
                </a:solidFill>
              </a:rPr>
              <a:t>C) for planning purposes in determining how much evidence to accumulate.(</a:t>
            </a:r>
            <a:r>
              <a:rPr lang="en-US" sz="1300" b="0" dirty="0" err="1">
                <a:solidFill>
                  <a:srgbClr val="FF0000"/>
                </a:solidFill>
              </a:rPr>
              <a:t>Ans</a:t>
            </a:r>
            <a:r>
              <a:rPr lang="en-US" sz="1300" b="0" dirty="0">
                <a:solidFill>
                  <a:srgbClr val="FF0000"/>
                </a:solidFill>
              </a:rPr>
              <a:t>)</a:t>
            </a:r>
          </a:p>
          <a:p>
            <a:pPr marL="0" indent="0">
              <a:buNone/>
            </a:pPr>
            <a:r>
              <a:rPr lang="en-US" sz="1300" b="0" dirty="0"/>
              <a:t>D) to evaluate the evidence which has been gathered.</a:t>
            </a:r>
          </a:p>
        </p:txBody>
      </p:sp>
    </p:spTree>
    <p:extLst>
      <p:ext uri="{BB962C8B-B14F-4D97-AF65-F5344CB8AC3E}">
        <p14:creationId xmlns:p14="http://schemas.microsoft.com/office/powerpoint/2010/main" val="39851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retail, the sales audit function describes the process of reviewing the Point-of-Sale (POS) transaction data for accuracy</a:t>
            </a:r>
          </a:p>
          <a:p>
            <a:endParaRPr lang="en-US" dirty="0"/>
          </a:p>
          <a:p>
            <a:r>
              <a:rPr lang="en-US" dirty="0"/>
              <a:t>Sales Audit process validates the totals from POS against the calculated totals of transactions. If these totals are not equal, you can report this variance as an over or short value.</a:t>
            </a:r>
          </a:p>
          <a:p>
            <a:pPr marL="0" indent="0">
              <a:buNone/>
            </a:pPr>
            <a:endParaRPr lang="en-US" dirty="0"/>
          </a:p>
          <a:p>
            <a:r>
              <a:rPr lang="en-US" dirty="0"/>
              <a:t>It also manages foundation data, purchasing and cost, inventory, price, and financial processes.</a:t>
            </a:r>
          </a:p>
          <a:p>
            <a:endParaRPr lang="en-US" dirty="0"/>
          </a:p>
        </p:txBody>
      </p:sp>
      <p:sp>
        <p:nvSpPr>
          <p:cNvPr id="10" name="Rectangle 2"/>
          <p:cNvSpPr>
            <a:spLocks noGrp="1" noChangeArrowheads="1"/>
          </p:cNvSpPr>
          <p:nvPr>
            <p:ph type="title"/>
          </p:nvPr>
        </p:nvSpPr>
        <p:spPr>
          <a:xfrm>
            <a:off x="304800" y="21266"/>
            <a:ext cx="8229600" cy="792162"/>
          </a:xfrm>
        </p:spPr>
        <p:txBody>
          <a:bodyPr/>
          <a:lstStyle/>
          <a:p>
            <a:r>
              <a:rPr lang="en-US" dirty="0"/>
              <a:t>Introduction</a:t>
            </a:r>
          </a:p>
        </p:txBody>
      </p:sp>
      <p:pic>
        <p:nvPicPr>
          <p:cNvPr id="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8542" y="62875"/>
            <a:ext cx="1582298" cy="743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505" y="62875"/>
            <a:ext cx="1255852" cy="627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590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543" y="1055125"/>
            <a:ext cx="8469086" cy="5076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035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750"/>
                                        <p:tgtEl>
                                          <p:spTgt spid="18434"/>
                                        </p:tgtEl>
                                      </p:cBhvr>
                                    </p:animEffect>
                                    <p:set>
                                      <p:cBhvr>
                                        <p:cTn id="7" dur="1" fill="hold">
                                          <p:stCondLst>
                                            <p:cond delay="749"/>
                                          </p:stCondLst>
                                        </p:cTn>
                                        <p:tgtEl>
                                          <p:spTgt spid="184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Sales Audit – Data Flow Overview </a:t>
            </a:r>
            <a:endParaRPr lang="en-US" dirty="0"/>
          </a:p>
        </p:txBody>
      </p:sp>
      <p:sp>
        <p:nvSpPr>
          <p:cNvPr id="4" name="Rectangle 3"/>
          <p:cNvSpPr/>
          <p:nvPr/>
        </p:nvSpPr>
        <p:spPr>
          <a:xfrm>
            <a:off x="358052" y="2079563"/>
            <a:ext cx="1634033" cy="246221"/>
          </a:xfrm>
          <a:prstGeom prst="rect">
            <a:avLst/>
          </a:prstGeom>
        </p:spPr>
        <p:txBody>
          <a:bodyPr wrap="square">
            <a:spAutoFit/>
          </a:bodyPr>
          <a:lstStyle/>
          <a:p>
            <a:r>
              <a:rPr lang="en-US" sz="1000" b="1" dirty="0"/>
              <a:t>Transactions in  the stores </a:t>
            </a:r>
          </a:p>
        </p:txBody>
      </p:sp>
      <p:pic>
        <p:nvPicPr>
          <p:cNvPr id="23558" name="Picture 6" descr="https://www.carolinabarcode.com/images/ArticleImages/RunMyStore/RetailPOS.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3188" y="1210477"/>
            <a:ext cx="802368" cy="684172"/>
          </a:xfrm>
          <a:prstGeom prst="rect">
            <a:avLst/>
          </a:prstGeom>
          <a:noFill/>
          <a:extLst>
            <a:ext uri="{909E8E84-426E-40DD-AFC4-6F175D3DCCD1}">
              <a14:hiddenFill xmlns:a14="http://schemas.microsoft.com/office/drawing/2010/main">
                <a:solidFill>
                  <a:srgbClr val="FFFFFF"/>
                </a:solidFill>
              </a14:hiddenFill>
            </a:ext>
          </a:extLst>
        </p:spPr>
      </p:pic>
      <p:pic>
        <p:nvPicPr>
          <p:cNvPr id="23559" name="Picture 7" descr="D:\Epicor\Colehaan-Vinay\Sales Audit presentation\images\082258-green-jelly-icon-business-document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96458" y="1120773"/>
            <a:ext cx="794657" cy="79465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2175556" y="1518102"/>
            <a:ext cx="464051"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2391074" y="1949891"/>
            <a:ext cx="1634033" cy="707886"/>
          </a:xfrm>
          <a:prstGeom prst="rect">
            <a:avLst/>
          </a:prstGeom>
        </p:spPr>
        <p:txBody>
          <a:bodyPr wrap="square">
            <a:spAutoFit/>
          </a:bodyPr>
          <a:lstStyle/>
          <a:p>
            <a:r>
              <a:rPr lang="en-US" sz="1000" dirty="0"/>
              <a:t>After the Transactions, the information of  the transaction is  stored in </a:t>
            </a:r>
            <a:r>
              <a:rPr lang="en-US" sz="1000" b="1" dirty="0"/>
              <a:t>TSXML</a:t>
            </a:r>
            <a:r>
              <a:rPr lang="en-US" sz="1000" dirty="0"/>
              <a:t> files</a:t>
            </a:r>
          </a:p>
        </p:txBody>
      </p:sp>
      <p:cxnSp>
        <p:nvCxnSpPr>
          <p:cNvPr id="11" name="Straight Arrow Connector 10"/>
          <p:cNvCxnSpPr/>
          <p:nvPr/>
        </p:nvCxnSpPr>
        <p:spPr>
          <a:xfrm>
            <a:off x="3727055" y="1528988"/>
            <a:ext cx="747359"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23560" name="Picture 8" descr="D:\Epicor\Colehaan-Vinay\Sales Audit presentation\images\Polling_288x198.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93279" y="1268430"/>
            <a:ext cx="1112959" cy="76516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593278" y="2094029"/>
            <a:ext cx="1020485" cy="246221"/>
          </a:xfrm>
          <a:prstGeom prst="rect">
            <a:avLst/>
          </a:prstGeom>
        </p:spPr>
        <p:txBody>
          <a:bodyPr wrap="square">
            <a:spAutoFit/>
          </a:bodyPr>
          <a:lstStyle/>
          <a:p>
            <a:r>
              <a:rPr lang="en-US" sz="1000" b="1" dirty="0"/>
              <a:t>1</a:t>
            </a:r>
            <a:r>
              <a:rPr lang="en-US" sz="1000" b="1" baseline="30000" dirty="0"/>
              <a:t>st</a:t>
            </a:r>
            <a:r>
              <a:rPr lang="en-US" sz="1000" b="1" dirty="0"/>
              <a:t> pass polling </a:t>
            </a:r>
          </a:p>
        </p:txBody>
      </p:sp>
      <p:pic>
        <p:nvPicPr>
          <p:cNvPr id="23562" name="Picture 10" descr="http://gaming-scope.com/wp/wp-content/uploads/2015/04/servers-shot.1.png">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58131" y="1224013"/>
            <a:ext cx="745134" cy="74513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5826734" y="1605186"/>
            <a:ext cx="109421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6" name="Rectangle 15"/>
          <p:cNvSpPr/>
          <p:nvPr/>
        </p:nvSpPr>
        <p:spPr>
          <a:xfrm>
            <a:off x="5800689" y="1685870"/>
            <a:ext cx="1109090" cy="861774"/>
          </a:xfrm>
          <a:prstGeom prst="rect">
            <a:avLst/>
          </a:prstGeom>
        </p:spPr>
        <p:txBody>
          <a:bodyPr wrap="square">
            <a:spAutoFit/>
          </a:bodyPr>
          <a:lstStyle/>
          <a:p>
            <a:r>
              <a:rPr lang="en-US" sz="1000" dirty="0"/>
              <a:t>After the polling  process  the  TSXML files will be moved to Sales audit server</a:t>
            </a:r>
          </a:p>
        </p:txBody>
      </p:sp>
      <p:sp>
        <p:nvSpPr>
          <p:cNvPr id="17" name="Rectangle 16"/>
          <p:cNvSpPr/>
          <p:nvPr/>
        </p:nvSpPr>
        <p:spPr>
          <a:xfrm>
            <a:off x="7096309" y="1985742"/>
            <a:ext cx="1634033" cy="246221"/>
          </a:xfrm>
          <a:prstGeom prst="rect">
            <a:avLst/>
          </a:prstGeom>
        </p:spPr>
        <p:txBody>
          <a:bodyPr wrap="square">
            <a:spAutoFit/>
          </a:bodyPr>
          <a:lstStyle/>
          <a:p>
            <a:r>
              <a:rPr lang="en-US" sz="1000" b="1" dirty="0"/>
              <a:t>Sales audit App server</a:t>
            </a:r>
          </a:p>
        </p:txBody>
      </p:sp>
      <p:cxnSp>
        <p:nvCxnSpPr>
          <p:cNvPr id="18" name="Straight Arrow Connector 17"/>
          <p:cNvCxnSpPr/>
          <p:nvPr/>
        </p:nvCxnSpPr>
        <p:spPr>
          <a:xfrm>
            <a:off x="7713390" y="2226053"/>
            <a:ext cx="0" cy="53891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9" name="Picture 7" descr="D:\Epicor\Colehaan-Vinay\Sales Audit presentation\images\process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58131" y="2657777"/>
            <a:ext cx="1057729" cy="105772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7329217" y="3592395"/>
            <a:ext cx="1118108" cy="400110"/>
          </a:xfrm>
          <a:prstGeom prst="rect">
            <a:avLst/>
          </a:prstGeom>
        </p:spPr>
        <p:txBody>
          <a:bodyPr wrap="square">
            <a:spAutoFit/>
          </a:bodyPr>
          <a:lstStyle/>
          <a:p>
            <a:r>
              <a:rPr lang="en-US" sz="1000" b="1" dirty="0"/>
              <a:t>Translate  &amp; EDIT Processes</a:t>
            </a:r>
          </a:p>
        </p:txBody>
      </p:sp>
      <p:pic>
        <p:nvPicPr>
          <p:cNvPr id="9218" name="Picture 2" descr="http://images.wisegeek.com/encryption-on-paper-with-key.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56157" y="2899921"/>
            <a:ext cx="1167903" cy="57344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p:cNvCxnSpPr/>
          <p:nvPr/>
        </p:nvCxnSpPr>
        <p:spPr>
          <a:xfrm>
            <a:off x="6348950" y="3096531"/>
            <a:ext cx="747359"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flipH="1">
            <a:off x="6337762" y="3286576"/>
            <a:ext cx="75854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Rectangle 24"/>
          <p:cNvSpPr/>
          <p:nvPr/>
        </p:nvSpPr>
        <p:spPr>
          <a:xfrm>
            <a:off x="4739806" y="3473361"/>
            <a:ext cx="1634033" cy="246221"/>
          </a:xfrm>
          <a:prstGeom prst="rect">
            <a:avLst/>
          </a:prstGeom>
        </p:spPr>
        <p:txBody>
          <a:bodyPr wrap="square">
            <a:spAutoFit/>
          </a:bodyPr>
          <a:lstStyle/>
          <a:p>
            <a:r>
              <a:rPr lang="en-US" sz="1000" b="1" dirty="0"/>
              <a:t>Encryption Key Services</a:t>
            </a:r>
          </a:p>
        </p:txBody>
      </p:sp>
      <p:sp>
        <p:nvSpPr>
          <p:cNvPr id="7" name="AutoShape 4" descr="data:image/jpeg;base64,/9j/4AAQSkZJRgABAQAAAQABAAD/2wCEAAkGBw8PEhAPEA8PEA8PDQ8MDQ8PDw8PDQ0PFBEWFhQRFBQYHCggGBolHBQUITEhJSkrLi4uFx8zODMsNygtLisBCgoKDAwNDgwNDiwZHxksLCsrKysrKysrKysrKysrKysrKywrKysrKysrKysrKysrKysrKysrKysrKysrKysrK//AABEIAOEA4QMBIgACEQEDEQH/xAAcAAACAwEBAQEAAAAAAAAAAAAABQMEBgIHAQj/xABCEAACAgEBAwcFDgYCAwEAAAAAAQIDBBEFBjESITJBUXGRE0JSYYEUIjREcnOSoaKxssHC0RUjM1NigiRDBxaDVP/EABUBAQEAAAAAAAAAAAAAAAAAAAAB/8QAFBEBAAAAAAAAAAAAAAAAAAAAAP/aAAwDAQACEQMRAD8A9xAAAAAAAAAAAAAAA+N6cQPoFezOpj0rqo/KsgvzIXtjFXxip901L7gLwC/+NY391exSf5H1bYx3/wBn2J/sBfAqLaVL8/7M/wBjtZtb876pfsBYAhWTD0l9x2roPzo/SQHYHxM+gAAAAAAAAAAAAAAAAAAAAAAcW2KK1fBAdkVl8I8Xz9i534IoXZrl6l2L82QqaAt27R06MG/lPT7ihftDIfBxj8mOr+vUl5SPnMAnybciXG2z2ScV4LQVZGNJ9LWXe2/vNW64siniRYGNnQ11HKbRqbtmJlDI2S+pBC6mwY48ihPDnHqLGK2uIDmhFyESpjNE08mK6wqy5aEU7UL7s/sKlmU2AxnkJEb2jOPCcl/s2vAWuUmc+TkwhtDb10euMvlRX5aFqneZefW++DT+p6feIFQzpY7A1+Ltai3mjYlL0Ze9l9fH2F4wixhhgZl1OiUnKHoS517H1BWrAgxMqNseVHuknxiycAAAAAAAAAAAFG37+T5OPpcuX0eT+43MxvpJp47XM07dPsAQ+6Q91FOnSa53yZdvms+W49i59OUu2POUXPdYe7BW5MOcBn7uD+IC6NUmT14cmBZ/iQfxFvqJKNl6jLH2XFdQCyNk5+Yc247S15KRo448YrgLtoy5mQZnI2oq3o0z5TtemfFlHbFOupl8iMovmA9DqtplwaLEYw9R5pTtCcetjPG25JdYG7UInSgjLY+3PWX6trJ9YDvkIOShfDaCfWTQy0wLfJQaHNer59NF2vmRzffGC5vfP7KAZbGsSscOt1OenqUorX7Q6Mfuna55NkpPV+Ql+OJsAAAAAAAAAAAAy++3xfvt/Qagy++3xfvt/QArxCW+TXOm0/VzEWId5JRFDNn53Jmv8opvxLlNtcuNenyZc3gxXEuYwQ5opqfBtd6L9ONHqaFuKNscKnhSkScD4iOwg4vb7BRmQk/NfgXb2LMmb7X4gJc7Em/Ml4MQ5eyrnwqn4GiyrJek/FifKsl6T8WAit2Jkf2n7XFfmRfwe5cXXH5VsF+ZayZPtfiLbgi3DEUelk0R7pOb+pFmq7HjxvnP5FbX1yEMjuoDU4+0KV0a5y9c56LwQ1xtoTfRUIfJjz+LMthj3DAd1zlLnbb7zrI4EeOSZHAKl3O+EWfMS/HA2ZjNzvhFnzEvxwNmAAAAAAAAAAAGX32+L99v6DUGY32X9B9Wti9rUf2YCrDO8o4wzvJKKKLuOUkXccIbYo1xxVijbHCrSI7CQjsIKN4syRneLMkBPlCfKHGUJ8oBTki64Y5AuuCKsjuk4kd0gNcQe4YixB7hgOcckyOBHjkmRwCpdzvhFnzEvxwNmY3c5P3RY+pUNP2zjp9zNkAAAAAAAAAAAFHbVVMqpK56QXOpLpRl1OPrLxmN97Wo0rqcrJNetJafewM/VnQrelj0jrzT83T1+iXLbIzWsZKS7YtNGV2nY2noZazJuqk3XOUH/i9E/YUejou455ti73ZMOnGNi9a5MvFDzB37o5vKVzh61pJAeiYo0xzG7O3wwJ6fz1F9k00aXC2viz05ORS/94r7wHBHYfYXQlwnF90kz5YQUbxZkjPIFmSAnyhPlDnKE+UAoyBdcMcgW3yXavEIrSO6ivZk1rjOPijiG0al52vyU2BoMMe4Zi69uxj0a5vv0ijuW82RwhGEPXo5P6wr0mqSS1bSXW29Eirk7Wrfva35R9q6C9vX7Dzr3VkXv+ZOcvU373wNJsmtpLUD0/daFKp5VTcpSf8AOcklPl9jXUl1Dkx+5kmrZx6nTymu1qSSf2mbAAAAAAAAAAAAMvvt8X77f0GoMvvt8X77f0AZqzZStXvXyX2PosSbQ2BZHjBtdsedGsxCW+bXBtFHmd+yfUUrNkPsPTJSjLpwhPvjo/FH2OzMefmSi/U9V9YHlctkS7D5HZVi4cpdzaPWo7uVvoyX+yJFuu+pRfcB5TVjZMeFlq7pyLldudHhfcv92elPduS/6yOWwtPMfgQYD3fnr4xd9Jle7auevjFv0mb27Yv+D8Bbk7GfoS+iwMDk7Xzv79niLbtp5j43WeJucnYkuquX0WLL937Xwpn9FgZCWVe+lZN+1n2Gr48/fzmklu3kdVE/DQI7t5HXWo/KnBfmAlpq9S8C7Vi6jOvYco9K2iP/ANOU/qLdODRHpZKfqrrk/rYC+nZ+owx9loZ4sMZcI2z+VJRXgh1h2RXQrhH16cp+LAXbP2JKXRg9O18yHlezY1rWTTfYuHiW6Zt8W/yOsjgBNue/+RZ8xL8cTZGM3O+EWfMS/HA2YAAAAAAAAAAAZffb4v32/oNQZffb4v32/oAV4h3knGId5JRSiXMcpIu44Q2xRtjirFGuOFWiOwkRHYQUb2LcmT7WMsgWZICrKtl6T8WKMq6fpS8WNMoT5QCvJsl2vxYsuGOSLrgirI7pOJHdQDXDHuEIsMe4QDnHJMjgR45JkcAqXc74RZ8xL8cTZmM3O+EWfMS/HA2YAAAAAAAAAAAZffZf0H1a2L8P7GoKG3MeqymStlyYr3ymulCXU12vn0069QMlhneSLaNpRqfIu94tdI26fypLq19B+p+LGN01JaxaafBp6plFNFzHKcS5jhDbFG2OKcUa44VbI7CREdhBRvFmSM7xZkgJ8oT5Q5yhNlAKcgXXDHJF1wRVkd0nEjukBrhj3DEWGPcMBzjkmRwIqHotXzLtfAo522YdCr+bPg+S9K4/Kl+S1CnO5y/5Fj6vINfbj+zNkJN06Ko08uuXLnNp3Sa5MlJeZyepLXm79esdgAAAAAAAAAABmd9rnGNMdeZynJr1pLT8TNMZffb4v32/oAwW07W09DMTzb6W3XOUPVF+9fs4G+s2SrF716PsfDxEW0dhWR6Vb07UtUUKsXfG+H9SEZrt6Mh5gb84z08pCyHhJGeu2V6ilZsl9gHquzd6sGemmRBPslrFmlwto0T6N1T7pxPz9LZMuwIbOtXRc13NoD9KRmnwafc0zixH54pjmR6N1y/3kXqs7aEeGTd9JkHteQLMk8t/i+0V8Zu+kyC7be0F8Ys8QPQcoT5Rg8nbuf8A35iy7bOa+N0wN1kCy9mPln5EulZN+1hGUnxbfe2wNHZdBcZRXtRxDaFS89Pu1f3Ceqn1LwL1WLqA0r27XHhCcvYor6yR703cK64x9b1kypTs/UYY+y0BSefk3v8AmWSkvR10j4I0eyYNJEuz9iSl0YN+vTReI9q2Yq1rJpvsX5sBvuZNq2cdeZ1cprtcZJJ/aZrzG7nv/kWfMS/HE2QAAAAAAAAAAAZffb4v32/oNPqZjfV/B++39ACvEJb5tcH+xFiHeSUU5cifTrhL16aPxQR2Tjz6pR9qkj5EuY4RDHdqD6Mk+9aHa3Xl6KfcOcUbY4VkHu41xrfgRy2Fp5j8DekdhB57dsb/AAfgxZk7H/wl9Fno97FuRJ9oHmeVsV/25fRYsv2FPqqn9CR6Vk2y9J+Ioysifpy8WBgZbvXvhRZ9FnUN3Mn+y18pxj97NLk3T9KX0mK75N9bCKtewrF0p0Q+VbHXwRcp2fVHpZMO6EJSKUjukB5i1Yy/uz7+TBDrDlBdGqEfW9ZP6zPYY9wgp3TY3xfs4LwOsjgR45JkcAJdzvhFnzEvxwNmYzc/4RZ8xL8cDZagfQAAAAAD4cuR9ZBZID7O3Qy29d6m6V6Ls+vk/sOcu3RMxebkOdrT6ktAGGId5JxhneSUUUXccpouY4Q2xRrjirFG2OFWkR2EhHYQUcgWZIzyBZkgJ8oT5Q4yhPlAKckXXDHIF1wRVkd1HEjukBrhj3DEWGPcMBzjkmRwI8ckyOAVzu1coXzb66mvtR/Y2Nd2p5vG5wti11vT2G1wbtUgHMZHSK1UixEDoD4AHyRXtRZZHKICrKr11MdtvBnGXlIdJeDXYzf2U6lDIwlLqAw+zNu16+Tu/kz4Llf05d0h1e01qmmnwaeqYbS3chYnrFeBn7d3L6f6FtkF6OvKh4MBnEuY5mfdGdV06oWrtjrCX7FvG3khHmtpur7fecqPiio2OKNccy2z94cOemmRBPsk3F/WaPDzKpacm2uXdOL/ADCmKI7SRMjsIKN4syRnkCzJAUZQnyhvlCfKAU5IuuGOQLrgirI7pIrLIrjJLvaRxDNqT6ab7F75/UA9wx7hmWxc5voU3T7oOK8WNse3Ol0KYV+ubcpeCCtZRwF21Nu0w95B+Vt4civnS+VLgijXsHKv/rXTkvQj7yHgh7szdiFemkUvYAq2Rh2Wz8pYufqS4RNrh1aJH3GwFHgi/VToB1SizE5hEkQAB9AAPmh9ADlxOXWSABXlQiKWIn1F0AFVmzIPqRTu2DW/NRoNA0AyGRunVLjCL9iKFm5Vfmx5PyW19xvuSfOQgPPf/VLI9C6+PdZI+/wPNXRy8lf76noHIQeTQHnktlbR/wD2Xe3ksilsfaD+N2/Rj+x6P5JdgeRXYB5lPd7Olxyrfow/Yilujky45N32V+R6l5FdgeSXYB5X/wChzl0rr3/u19xJD/x1U+l5SXyrJv8AM9R8kuwPJoDzqj/x7jR/6Ye1ajXG3Qphwriu5I2PIQckDP07v1x81FyrZcF5qGugaAU4YiXUSxoRYACJVnaidAB80PoAAAAAAAAAAAAAAAAAAAAAAAAAAAAAAAAAAAAAAAAAAAAAAAAAAAAAAA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data:image/jpeg;base64,/9j/4AAQSkZJRgABAQAAAQABAAD/2wCEAAkGBw8PEhAPEA8PEA8PDQ8MDQ8PDw8PDQ0PFBEWFhQRFBQYHCggGBolHBQUITEhJSkrLi4uFx8zODMsNygtLisBCgoKDAwNDgwNDiwZHxksLCsrKysrKysrKysrKysrKysrKywrKysrKysrKysrKysrKysrKysrKysrKysrKysrK//AABEIAOEA4QMBIgACEQEDEQH/xAAcAAACAwEBAQEAAAAAAAAAAAAABQMEBgIHAQj/xABCEAACAgEBAwcFDgYCAwEAAAAAAQIDBBEFBjESITJBUXGRE0JSYYEUIjREcnOSoaKxssHC0RUjM1NigiRDBxaDVP/EABUBAQEAAAAAAAAAAAAAAAAAAAAB/8QAFBEBAAAAAAAAAAAAAAAAAAAAAP/aAAwDAQACEQMRAD8A9xAAAAAAAAAAAAAAA+N6cQPoFezOpj0rqo/KsgvzIXtjFXxip901L7gLwC/+NY391exSf5H1bYx3/wBn2J/sBfAqLaVL8/7M/wBjtZtb876pfsBYAhWTD0l9x2roPzo/SQHYHxM+gAAAAAAAAAAAAAAAAAAAAAAcW2KK1fBAdkVl8I8Xz9i534IoXZrl6l2L82QqaAt27R06MG/lPT7ihftDIfBxj8mOr+vUl5SPnMAnybciXG2z2ScV4LQVZGNJ9LWXe2/vNW64siniRYGNnQ11HKbRqbtmJlDI2S+pBC6mwY48ihPDnHqLGK2uIDmhFyESpjNE08mK6wqy5aEU7UL7s/sKlmU2AxnkJEb2jOPCcl/s2vAWuUmc+TkwhtDb10euMvlRX5aFqneZefW++DT+p6feIFQzpY7A1+Ltai3mjYlL0Ze9l9fH2F4wixhhgZl1OiUnKHoS517H1BWrAgxMqNseVHuknxiycAAAAAAAAAAAFG37+T5OPpcuX0eT+43MxvpJp47XM07dPsAQ+6Q91FOnSa53yZdvms+W49i59OUu2POUXPdYe7BW5MOcBn7uD+IC6NUmT14cmBZ/iQfxFvqJKNl6jLH2XFdQCyNk5+Yc247S15KRo448YrgLtoy5mQZnI2oq3o0z5TtemfFlHbFOupl8iMovmA9DqtplwaLEYw9R5pTtCcetjPG25JdYG7UInSgjLY+3PWX6trJ9YDvkIOShfDaCfWTQy0wLfJQaHNer59NF2vmRzffGC5vfP7KAZbGsSscOt1OenqUorX7Q6Mfuna55NkpPV+Ql+OJsAAAAAAAAAAAAy++3xfvt/Qagy++3xfvt/QArxCW+TXOm0/VzEWId5JRFDNn53Jmv8opvxLlNtcuNenyZc3gxXEuYwQ5opqfBtd6L9ONHqaFuKNscKnhSkScD4iOwg4vb7BRmQk/NfgXb2LMmb7X4gJc7Em/Ml4MQ5eyrnwqn4GiyrJek/FifKsl6T8WAit2Jkf2n7XFfmRfwe5cXXH5VsF+ZayZPtfiLbgi3DEUelk0R7pOb+pFmq7HjxvnP5FbX1yEMjuoDU4+0KV0a5y9c56LwQ1xtoTfRUIfJjz+LMthj3DAd1zlLnbb7zrI4EeOSZHAKl3O+EWfMS/HA2ZjNzvhFnzEvxwNmAAAAAAAAAAAGX32+L99v6DUGY32X9B9Wti9rUf2YCrDO8o4wzvJKKKLuOUkXccIbYo1xxVijbHCrSI7CQjsIKN4syRneLMkBPlCfKHGUJ8oBTki64Y5AuuCKsjuk4kd0gNcQe4YixB7hgOcckyOBHjkmRwCpdzvhFnzEvxwNmY3c5P3RY+pUNP2zjp9zNkAAAAAAAAAAAFHbVVMqpK56QXOpLpRl1OPrLxmN97Wo0rqcrJNetJafewM/VnQrelj0jrzT83T1+iXLbIzWsZKS7YtNGV2nY2noZazJuqk3XOUH/i9E/YUejou455ti73ZMOnGNi9a5MvFDzB37o5vKVzh61pJAeiYo0xzG7O3wwJ6fz1F9k00aXC2viz05ORS/94r7wHBHYfYXQlwnF90kz5YQUbxZkjPIFmSAnyhPlDnKE+UAoyBdcMcgW3yXavEIrSO6ivZk1rjOPijiG0al52vyU2BoMMe4Zi69uxj0a5vv0ijuW82RwhGEPXo5P6wr0mqSS1bSXW29Eirk7Wrfva35R9q6C9vX7Dzr3VkXv+ZOcvU373wNJsmtpLUD0/daFKp5VTcpSf8AOcklPl9jXUl1Dkx+5kmrZx6nTymu1qSSf2mbAAAAAAAAAAAAMvvt8X77f0GoMvvt8X77f0AZqzZStXvXyX2PosSbQ2BZHjBtdsedGsxCW+bXBtFHmd+yfUUrNkPsPTJSjLpwhPvjo/FH2OzMefmSi/U9V9YHlctkS7D5HZVi4cpdzaPWo7uVvoyX+yJFuu+pRfcB5TVjZMeFlq7pyLldudHhfcv92elPduS/6yOWwtPMfgQYD3fnr4xd9Jle7auevjFv0mb27Yv+D8Bbk7GfoS+iwMDk7Xzv79niLbtp5j43WeJucnYkuquX0WLL937Xwpn9FgZCWVe+lZN+1n2Gr48/fzmklu3kdVE/DQI7t5HXWo/KnBfmAlpq9S8C7Vi6jOvYco9K2iP/ANOU/qLdODRHpZKfqrrk/rYC+nZ+owx9loZ4sMZcI2z+VJRXgh1h2RXQrhH16cp+LAXbP2JKXRg9O18yHlezY1rWTTfYuHiW6Zt8W/yOsjgBNue/+RZ8xL8cTZGM3O+EWfMS/HA2YAAAAAAAAAAAZffb4v32/oNQZffb4v32/oAV4h3knGId5JRSiXMcpIu44Q2xRtjirFGuOFWiOwkRHYQUb2LcmT7WMsgWZICrKtl6T8WKMq6fpS8WNMoT5QCvJsl2vxYsuGOSLrgirI7pOJHdQDXDHuEIsMe4QDnHJMjgR45JkcAqXc74RZ8xL8cTZmM3O+EWfMS/HA2YAAAAAAAAAAAZffZf0H1a2L8P7GoKG3MeqymStlyYr3ymulCXU12vn0069QMlhneSLaNpRqfIu94tdI26fypLq19B+p+LGN01JaxaafBp6plFNFzHKcS5jhDbFG2OKcUa44VbI7CREdhBRvFmSM7xZkgJ8oT5Q5yhNlAKcgXXDHJF1wRVkd0nEjukBrhj3DEWGPcMBzjkmRwIqHotXzLtfAo522YdCr+bPg+S9K4/Kl+S1CnO5y/5Fj6vINfbj+zNkJN06Ko08uuXLnNp3Sa5MlJeZyepLXm79esdgAAAAAAAAAABmd9rnGNMdeZynJr1pLT8TNMZffb4v32/oAwW07W09DMTzb6W3XOUPVF+9fs4G+s2SrF716PsfDxEW0dhWR6Vb07UtUUKsXfG+H9SEZrt6Mh5gb84z08pCyHhJGeu2V6ilZsl9gHquzd6sGemmRBPslrFmlwto0T6N1T7pxPz9LZMuwIbOtXRc13NoD9KRmnwafc0zixH54pjmR6N1y/3kXqs7aEeGTd9JkHteQLMk8t/i+0V8Zu+kyC7be0F8Ys8QPQcoT5Rg8nbuf8A35iy7bOa+N0wN1kCy9mPln5EulZN+1hGUnxbfe2wNHZdBcZRXtRxDaFS89Pu1f3Ceqn1LwL1WLqA0r27XHhCcvYor6yR703cK64x9b1kypTs/UYY+y0BSefk3v8AmWSkvR10j4I0eyYNJEuz9iSl0YN+vTReI9q2Yq1rJpvsX5sBvuZNq2cdeZ1cprtcZJJ/aZrzG7nv/kWfMS/HE2QAAAAAAAAAAAZffb4v32/oNPqZjfV/B++39ACvEJb5tcH+xFiHeSUU5cifTrhL16aPxQR2Tjz6pR9qkj5EuY4RDHdqD6Mk+9aHa3Xl6KfcOcUbY4VkHu41xrfgRy2Fp5j8DekdhB57dsb/AAfgxZk7H/wl9Fno97FuRJ9oHmeVsV/25fRYsv2FPqqn9CR6Vk2y9J+Ioysifpy8WBgZbvXvhRZ9FnUN3Mn+y18pxj97NLk3T9KX0mK75N9bCKtewrF0p0Q+VbHXwRcp2fVHpZMO6EJSKUjukB5i1Yy/uz7+TBDrDlBdGqEfW9ZP6zPYY9wgp3TY3xfs4LwOsjgR45JkcAJdzvhFnzEvxwNmYzc/4RZ8xL8cDZagfQAAAAAD4cuR9ZBZID7O3Qy29d6m6V6Ls+vk/sOcu3RMxebkOdrT6ktAGGId5JxhneSUUUXccpouY4Q2xRrjirFG2OFWkR2EhHYQUcgWZIzyBZkgJ8oT5Q4yhPlAKckXXDHIF1wRVkd1HEjukBrhj3DEWGPcMBzjkmRwI8ckyOAVzu1coXzb66mvtR/Y2Nd2p5vG5wti11vT2G1wbtUgHMZHSK1UixEDoD4AHyRXtRZZHKICrKr11MdtvBnGXlIdJeDXYzf2U6lDIwlLqAw+zNu16+Tu/kz4Llf05d0h1e01qmmnwaeqYbS3chYnrFeBn7d3L6f6FtkF6OvKh4MBnEuY5mfdGdV06oWrtjrCX7FvG3khHmtpur7fecqPiio2OKNccy2z94cOemmRBPsk3F/WaPDzKpacm2uXdOL/ADCmKI7SRMjsIKN4syRnkCzJAUZQnyhvlCfKAU5IuuGOQLrgirI7pIrLIrjJLvaRxDNqT6ab7F75/UA9wx7hmWxc5voU3T7oOK8WNse3Ol0KYV+ubcpeCCtZRwF21Nu0w95B+Vt4civnS+VLgijXsHKv/rXTkvQj7yHgh7szdiFemkUvYAq2Rh2Wz8pYufqS4RNrh1aJH3GwFHgi/VToB1SizE5hEkQAB9AAPmh9ADlxOXWSABXlQiKWIn1F0AFVmzIPqRTu2DW/NRoNA0AyGRunVLjCL9iKFm5Vfmx5PyW19xvuSfOQgPPf/VLI9C6+PdZI+/wPNXRy8lf76noHIQeTQHnktlbR/wD2Xe3ksilsfaD+N2/Rj+x6P5JdgeRXYB5lPd7Olxyrfow/Yilujky45N32V+R6l5FdgeSXYB5X/wChzl0rr3/u19xJD/x1U+l5SXyrJv8AM9R8kuwPJoDzqj/x7jR/6Ye1ajXG3Qphwriu5I2PIQckDP07v1x81FyrZcF5qGugaAU4YiXUSxoRYACJVnaidAB80PoAAAAAAAAAAAAAAAAAAAAAAAAAAAAAAAAAAAAAAAAAAAAAAAAAAAAAAA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p:cNvSpPr/>
          <p:nvPr/>
        </p:nvSpPr>
        <p:spPr>
          <a:xfrm>
            <a:off x="7258131" y="5583104"/>
            <a:ext cx="1634033" cy="553998"/>
          </a:xfrm>
          <a:prstGeom prst="rect">
            <a:avLst/>
          </a:prstGeom>
        </p:spPr>
        <p:txBody>
          <a:bodyPr wrap="square">
            <a:spAutoFit/>
          </a:bodyPr>
          <a:lstStyle/>
          <a:p>
            <a:r>
              <a:rPr lang="en-US" sz="1000" b="1" dirty="0"/>
              <a:t>Sales audit Database</a:t>
            </a:r>
          </a:p>
          <a:p>
            <a:r>
              <a:rPr lang="en-US" sz="1000" dirty="0"/>
              <a:t>Now the sales  are in SA DB for auditing</a:t>
            </a:r>
          </a:p>
        </p:txBody>
      </p:sp>
      <p:pic>
        <p:nvPicPr>
          <p:cNvPr id="9225" name="Picture 9" descr="http://www.orangeglobal.in/wp-content/uploads/2015/03/database-server.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398059" y="4485303"/>
            <a:ext cx="893335" cy="109780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p:cNvCxnSpPr/>
          <p:nvPr/>
        </p:nvCxnSpPr>
        <p:spPr>
          <a:xfrm>
            <a:off x="7771528" y="3946392"/>
            <a:ext cx="0" cy="53891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Elbow Connector 13"/>
          <p:cNvCxnSpPr>
            <a:stCxn id="9225" idx="1"/>
          </p:cNvCxnSpPr>
          <p:nvPr/>
        </p:nvCxnSpPr>
        <p:spPr>
          <a:xfrm rot="10800000">
            <a:off x="6373839" y="4215848"/>
            <a:ext cx="1024220" cy="818357"/>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Elbow Connector 23"/>
          <p:cNvCxnSpPr>
            <a:stCxn id="9225" idx="1"/>
          </p:cNvCxnSpPr>
          <p:nvPr/>
        </p:nvCxnSpPr>
        <p:spPr>
          <a:xfrm rot="10800000" flipV="1">
            <a:off x="6373839" y="5034203"/>
            <a:ext cx="1024221" cy="825899"/>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sp>
        <p:nvSpPr>
          <p:cNvPr id="26" name="Rounded Rectangle 25"/>
          <p:cNvSpPr/>
          <p:nvPr/>
        </p:nvSpPr>
        <p:spPr>
          <a:xfrm>
            <a:off x="4853688" y="3992505"/>
            <a:ext cx="1520152" cy="492798"/>
          </a:xfrm>
          <a:prstGeom prst="roundRect">
            <a:avLst/>
          </a:prstGeom>
          <a:effectLst>
            <a:glow rad="228600">
              <a:schemeClr val="accent4">
                <a:satMod val="175000"/>
                <a:alpha val="40000"/>
              </a:schemeClr>
            </a:glow>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Pre-Audit</a:t>
            </a:r>
          </a:p>
        </p:txBody>
      </p:sp>
      <p:cxnSp>
        <p:nvCxnSpPr>
          <p:cNvPr id="37" name="Straight Arrow Connector 36"/>
          <p:cNvCxnSpPr/>
          <p:nvPr/>
        </p:nvCxnSpPr>
        <p:spPr>
          <a:xfrm flipH="1" flipV="1">
            <a:off x="3208090" y="4215847"/>
            <a:ext cx="1645598"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9" name="Rectangle 38"/>
          <p:cNvSpPr/>
          <p:nvPr/>
        </p:nvSpPr>
        <p:spPr>
          <a:xfrm>
            <a:off x="3283717" y="4352119"/>
            <a:ext cx="1634033" cy="553998"/>
          </a:xfrm>
          <a:prstGeom prst="rect">
            <a:avLst/>
          </a:prstGeom>
        </p:spPr>
        <p:txBody>
          <a:bodyPr wrap="square">
            <a:spAutoFit/>
          </a:bodyPr>
          <a:lstStyle/>
          <a:p>
            <a:r>
              <a:rPr lang="en-US" sz="1000" dirty="0"/>
              <a:t>Using the FTP , the data will move into pre-audit interfaces l</a:t>
            </a:r>
          </a:p>
        </p:txBody>
      </p:sp>
      <p:pic>
        <p:nvPicPr>
          <p:cNvPr id="9227"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36415" y="3727524"/>
            <a:ext cx="197167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3" name="Straight Arrow Connector 42"/>
          <p:cNvCxnSpPr/>
          <p:nvPr/>
        </p:nvCxnSpPr>
        <p:spPr>
          <a:xfrm>
            <a:off x="5826734" y="4495295"/>
            <a:ext cx="0" cy="108780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5" name="Rectangle 44"/>
          <p:cNvSpPr/>
          <p:nvPr/>
        </p:nvSpPr>
        <p:spPr>
          <a:xfrm>
            <a:off x="5275746" y="4506007"/>
            <a:ext cx="1277454" cy="553998"/>
          </a:xfrm>
          <a:prstGeom prst="rect">
            <a:avLst/>
          </a:prstGeom>
        </p:spPr>
        <p:txBody>
          <a:bodyPr wrap="square">
            <a:spAutoFit/>
          </a:bodyPr>
          <a:lstStyle/>
          <a:p>
            <a:r>
              <a:rPr lang="en-US" sz="1000" dirty="0"/>
              <a:t>Pre-auditors have to check before sending to audit</a:t>
            </a:r>
          </a:p>
        </p:txBody>
      </p:sp>
      <p:sp>
        <p:nvSpPr>
          <p:cNvPr id="46" name="Rectangle 45"/>
          <p:cNvSpPr/>
          <p:nvPr/>
        </p:nvSpPr>
        <p:spPr>
          <a:xfrm>
            <a:off x="6247221" y="6006044"/>
            <a:ext cx="1277454" cy="400110"/>
          </a:xfrm>
          <a:prstGeom prst="rect">
            <a:avLst/>
          </a:prstGeom>
        </p:spPr>
        <p:txBody>
          <a:bodyPr wrap="square">
            <a:spAutoFit/>
          </a:bodyPr>
          <a:lstStyle/>
          <a:p>
            <a:r>
              <a:rPr lang="en-US" sz="1000" dirty="0"/>
              <a:t>Auditors have to accept the  Sales</a:t>
            </a:r>
          </a:p>
        </p:txBody>
      </p:sp>
      <p:sp>
        <p:nvSpPr>
          <p:cNvPr id="47" name="Rounded Rectangle 46"/>
          <p:cNvSpPr/>
          <p:nvPr/>
        </p:nvSpPr>
        <p:spPr>
          <a:xfrm>
            <a:off x="4024267" y="5644304"/>
            <a:ext cx="1049473" cy="492798"/>
          </a:xfrm>
          <a:prstGeom prst="round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effectLst>
            <a:glow rad="228600">
              <a:schemeClr val="accent3">
                <a:satMod val="175000"/>
                <a:alpha val="40000"/>
              </a:schemeClr>
            </a:glow>
            <a:outerShdw blurRad="40000" dist="23000" dir="5400000" rotWithShape="0">
              <a:srgbClr val="000000">
                <a:alpha val="35000"/>
              </a:srgb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Day End</a:t>
            </a:r>
          </a:p>
        </p:txBody>
      </p:sp>
      <p:cxnSp>
        <p:nvCxnSpPr>
          <p:cNvPr id="48" name="Straight Arrow Connector 47"/>
          <p:cNvCxnSpPr/>
          <p:nvPr/>
        </p:nvCxnSpPr>
        <p:spPr>
          <a:xfrm flipH="1">
            <a:off x="5068537" y="5866554"/>
            <a:ext cx="29245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9" name="Straight Arrow Connector 48"/>
          <p:cNvCxnSpPr/>
          <p:nvPr/>
        </p:nvCxnSpPr>
        <p:spPr>
          <a:xfrm flipH="1" flipV="1">
            <a:off x="3463908" y="5870515"/>
            <a:ext cx="524338"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0" name="Rounded Rectangle 49"/>
          <p:cNvSpPr/>
          <p:nvPr/>
        </p:nvSpPr>
        <p:spPr>
          <a:xfrm>
            <a:off x="1992084" y="5583104"/>
            <a:ext cx="1471823" cy="533811"/>
          </a:xfrm>
          <a:prstGeom prst="roundRect">
            <a:avLst/>
          </a:prstGeom>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Post-Audit Interfaces</a:t>
            </a:r>
          </a:p>
        </p:txBody>
      </p:sp>
      <p:pic>
        <p:nvPicPr>
          <p:cNvPr id="9228"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957" y="5345753"/>
            <a:ext cx="1652814" cy="866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2" name="Straight Arrow Connector 51"/>
          <p:cNvCxnSpPr/>
          <p:nvPr/>
        </p:nvCxnSpPr>
        <p:spPr>
          <a:xfrm flipH="1">
            <a:off x="1650423" y="5860103"/>
            <a:ext cx="29245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0" name="Rectangle 29"/>
          <p:cNvSpPr/>
          <p:nvPr/>
        </p:nvSpPr>
        <p:spPr>
          <a:xfrm>
            <a:off x="4775249" y="6084051"/>
            <a:ext cx="1000994" cy="400110"/>
          </a:xfrm>
          <a:prstGeom prst="rect">
            <a:avLst/>
          </a:prstGeom>
        </p:spPr>
        <p:txBody>
          <a:bodyPr wrap="square">
            <a:spAutoFit/>
          </a:bodyPr>
          <a:lstStyle/>
          <a:p>
            <a:r>
              <a:rPr lang="en-GB" sz="1000" i="1" dirty="0"/>
              <a:t>data ready for day-end</a:t>
            </a:r>
            <a:endParaRPr lang="en-US" sz="1000" dirty="0"/>
          </a:p>
        </p:txBody>
      </p:sp>
      <p:sp>
        <p:nvSpPr>
          <p:cNvPr id="23552" name="Rectangle 23551"/>
          <p:cNvSpPr/>
          <p:nvPr/>
        </p:nvSpPr>
        <p:spPr>
          <a:xfrm>
            <a:off x="3068819" y="6007107"/>
            <a:ext cx="1177908" cy="553998"/>
          </a:xfrm>
          <a:prstGeom prst="rect">
            <a:avLst/>
          </a:prstGeom>
        </p:spPr>
        <p:txBody>
          <a:bodyPr wrap="square">
            <a:spAutoFit/>
          </a:bodyPr>
          <a:lstStyle/>
          <a:p>
            <a:r>
              <a:rPr lang="en-US" sz="1000" dirty="0"/>
              <a:t>archives tax details</a:t>
            </a:r>
          </a:p>
          <a:p>
            <a:r>
              <a:rPr lang="en-US" sz="1000" dirty="0"/>
              <a:t>Creates post audit interface files </a:t>
            </a:r>
          </a:p>
        </p:txBody>
      </p:sp>
      <p:pic>
        <p:nvPicPr>
          <p:cNvPr id="10242"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78922" y="1242496"/>
            <a:ext cx="1055055" cy="7396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290711" y="5288234"/>
            <a:ext cx="1064523" cy="9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descr="http://www.naperwebdesign.com/images/lock.png">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306053" y="2827821"/>
            <a:ext cx="939650" cy="84273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Straight Arrow Connector 50"/>
          <p:cNvCxnSpPr/>
          <p:nvPr/>
        </p:nvCxnSpPr>
        <p:spPr>
          <a:xfrm>
            <a:off x="4176895" y="3118299"/>
            <a:ext cx="606429"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3" name="Straight Arrow Connector 52"/>
          <p:cNvCxnSpPr/>
          <p:nvPr/>
        </p:nvCxnSpPr>
        <p:spPr>
          <a:xfrm flipH="1">
            <a:off x="4201650" y="3309162"/>
            <a:ext cx="61550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56" name="Picture 88"/>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098542" y="62875"/>
            <a:ext cx="1582298" cy="743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34505" y="62875"/>
            <a:ext cx="1255852" cy="627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798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Audit Data Flow - Polling</a:t>
            </a:r>
          </a:p>
        </p:txBody>
      </p:sp>
      <p:sp>
        <p:nvSpPr>
          <p:cNvPr id="4" name="Rectangle 2"/>
          <p:cNvSpPr txBox="1">
            <a:spLocks noChangeArrowheads="1"/>
          </p:cNvSpPr>
          <p:nvPr/>
        </p:nvSpPr>
        <p:spPr>
          <a:xfrm>
            <a:off x="381000" y="76200"/>
            <a:ext cx="8077200" cy="1066800"/>
          </a:xfrm>
          <a:prstGeom prst="rect">
            <a:avLst/>
          </a:prstGeom>
        </p:spPr>
        <p:txBody>
          <a:bodyPr/>
          <a:lst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a:lstStyle>
          <a:p>
            <a:endParaRPr lang="en-US" dirty="0"/>
          </a:p>
        </p:txBody>
      </p:sp>
      <p:sp>
        <p:nvSpPr>
          <p:cNvPr id="8" name="Rectangle 7"/>
          <p:cNvSpPr>
            <a:spLocks noChangeArrowheads="1"/>
          </p:cNvSpPr>
          <p:nvPr/>
        </p:nvSpPr>
        <p:spPr bwMode="auto">
          <a:xfrm>
            <a:off x="890555" y="4441181"/>
            <a:ext cx="1160463" cy="461963"/>
          </a:xfrm>
          <a:prstGeom prst="rect">
            <a:avLst/>
          </a:prstGeom>
          <a:noFill/>
          <a:ln w="9525">
            <a:noFill/>
            <a:miter lim="800000"/>
            <a:headEnd/>
            <a:tailEnd/>
          </a:ln>
        </p:spPr>
        <p:txBody>
          <a:bodyPr wrap="none">
            <a:spAutoFit/>
          </a:bodyPr>
          <a:lstStyle/>
          <a:p>
            <a:pPr eaLnBrk="0" hangingPunct="0">
              <a:spcBef>
                <a:spcPct val="50000"/>
              </a:spcBef>
            </a:pPr>
            <a:r>
              <a:rPr lang="en-US" dirty="0">
                <a:latin typeface="Arial Rounded MT Bold"/>
              </a:rPr>
              <a:t>Stores</a:t>
            </a:r>
          </a:p>
        </p:txBody>
      </p:sp>
      <p:sp>
        <p:nvSpPr>
          <p:cNvPr id="16" name="Notched Right Arrow 15"/>
          <p:cNvSpPr/>
          <p:nvPr/>
        </p:nvSpPr>
        <p:spPr>
          <a:xfrm rot="20362077">
            <a:off x="1935964" y="1511797"/>
            <a:ext cx="1685761"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pic>
        <p:nvPicPr>
          <p:cNvPr id="2275" name="Picture 2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287" y="4937728"/>
            <a:ext cx="3054823" cy="13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6" name="Picture 2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942" y="4926842"/>
            <a:ext cx="3305219" cy="1378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727372" y="4509398"/>
            <a:ext cx="1812940" cy="523220"/>
          </a:xfrm>
          <a:prstGeom prst="rect">
            <a:avLst/>
          </a:prstGeom>
          <a:noFill/>
        </p:spPr>
        <p:txBody>
          <a:bodyPr wrap="square" rtlCol="0">
            <a:spAutoFit/>
          </a:bodyPr>
          <a:lstStyle/>
          <a:p>
            <a:r>
              <a:rPr lang="en-US" sz="1400" b="1" dirty="0">
                <a:solidFill>
                  <a:srgbClr val="FF0000"/>
                </a:solidFill>
              </a:rPr>
              <a:t>Data in Sales audit Server</a:t>
            </a:r>
          </a:p>
        </p:txBody>
      </p:sp>
      <p:sp>
        <p:nvSpPr>
          <p:cNvPr id="13" name="TextBox 12"/>
          <p:cNvSpPr txBox="1"/>
          <p:nvPr/>
        </p:nvSpPr>
        <p:spPr>
          <a:xfrm>
            <a:off x="2151063" y="4665232"/>
            <a:ext cx="1651379" cy="307777"/>
          </a:xfrm>
          <a:prstGeom prst="rect">
            <a:avLst/>
          </a:prstGeom>
          <a:noFill/>
        </p:spPr>
        <p:txBody>
          <a:bodyPr wrap="square" rtlCol="0">
            <a:spAutoFit/>
          </a:bodyPr>
          <a:lstStyle/>
          <a:p>
            <a:r>
              <a:rPr lang="en-US" sz="1400" b="1" dirty="0" err="1">
                <a:solidFill>
                  <a:srgbClr val="FF0000"/>
                </a:solidFill>
              </a:rPr>
              <a:t>Tsxml</a:t>
            </a:r>
            <a:r>
              <a:rPr lang="en-US" sz="1400" b="1" dirty="0">
                <a:solidFill>
                  <a:srgbClr val="FF0000"/>
                </a:solidFill>
              </a:rPr>
              <a:t> files in Stores</a:t>
            </a:r>
          </a:p>
        </p:txBody>
      </p:sp>
      <p:pic>
        <p:nvPicPr>
          <p:cNvPr id="2982" name="Picture 9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555" y="2125071"/>
            <a:ext cx="1063735" cy="682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9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1740" y="2951879"/>
            <a:ext cx="1063735" cy="682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93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1740" y="3799799"/>
            <a:ext cx="1063735" cy="709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8" descr="D:\Epicor\Colehaan-Vinay\Sales Audit presentation\images\Polling_288x198.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79609" y="1021627"/>
            <a:ext cx="1112959" cy="76516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3802442" y="1777110"/>
            <a:ext cx="1020485" cy="246221"/>
          </a:xfrm>
          <a:prstGeom prst="rect">
            <a:avLst/>
          </a:prstGeom>
        </p:spPr>
        <p:txBody>
          <a:bodyPr wrap="square">
            <a:spAutoFit/>
          </a:bodyPr>
          <a:lstStyle/>
          <a:p>
            <a:r>
              <a:rPr lang="en-US" sz="1000" b="1" dirty="0"/>
              <a:t>1</a:t>
            </a:r>
            <a:r>
              <a:rPr lang="en-US" sz="1000" b="1" baseline="30000" dirty="0"/>
              <a:t>st</a:t>
            </a:r>
            <a:r>
              <a:rPr lang="en-US" sz="1000" b="1" dirty="0"/>
              <a:t> pass polling </a:t>
            </a:r>
          </a:p>
        </p:txBody>
      </p:sp>
      <p:sp>
        <p:nvSpPr>
          <p:cNvPr id="21" name="Notched Right Arrow 20"/>
          <p:cNvSpPr/>
          <p:nvPr/>
        </p:nvSpPr>
        <p:spPr>
          <a:xfrm rot="2239080">
            <a:off x="4678514" y="1812465"/>
            <a:ext cx="1685761" cy="343711"/>
          </a:xfrm>
          <a:prstGeom prst="notchedRight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b="1" dirty="0">
              <a:latin typeface="Candara" pitchFamily="34" charset="0"/>
            </a:endParaRPr>
          </a:p>
        </p:txBody>
      </p:sp>
      <p:sp>
        <p:nvSpPr>
          <p:cNvPr id="9" name="Rectangle 8"/>
          <p:cNvSpPr/>
          <p:nvPr/>
        </p:nvSpPr>
        <p:spPr>
          <a:xfrm rot="20334597">
            <a:off x="1935495" y="1890946"/>
            <a:ext cx="1969380" cy="400110"/>
          </a:xfrm>
          <a:prstGeom prst="rect">
            <a:avLst/>
          </a:prstGeom>
        </p:spPr>
        <p:txBody>
          <a:bodyPr wrap="square">
            <a:spAutoFit/>
          </a:bodyPr>
          <a:lstStyle/>
          <a:p>
            <a:pPr marL="533400" indent="-533400"/>
            <a:r>
              <a:rPr lang="en-US" sz="1000" b="1" dirty="0"/>
              <a:t>Information is collected from the registers</a:t>
            </a:r>
          </a:p>
        </p:txBody>
      </p:sp>
      <p:sp>
        <p:nvSpPr>
          <p:cNvPr id="11" name="Rectangle 10"/>
          <p:cNvSpPr/>
          <p:nvPr/>
        </p:nvSpPr>
        <p:spPr>
          <a:xfrm rot="2310357">
            <a:off x="5209564" y="1577055"/>
            <a:ext cx="1676680" cy="400110"/>
          </a:xfrm>
          <a:prstGeom prst="rect">
            <a:avLst/>
          </a:prstGeom>
        </p:spPr>
        <p:txBody>
          <a:bodyPr wrap="square">
            <a:spAutoFit/>
          </a:bodyPr>
          <a:lstStyle/>
          <a:p>
            <a:pPr marL="533400" indent="-533400"/>
            <a:r>
              <a:rPr lang="en-US" sz="1000" b="1" dirty="0"/>
              <a:t>Upload data to head office</a:t>
            </a:r>
          </a:p>
          <a:p>
            <a:pPr marL="533400" indent="-533400"/>
            <a:r>
              <a:rPr lang="en-US" sz="1000" b="1" dirty="0"/>
              <a:t> to Audit works Server</a:t>
            </a:r>
          </a:p>
        </p:txBody>
      </p:sp>
      <p:pic>
        <p:nvPicPr>
          <p:cNvPr id="2983" name="Picture 9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7904" y="2559101"/>
            <a:ext cx="1565602" cy="1550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34287" y="2242457"/>
            <a:ext cx="645384" cy="246221"/>
          </a:xfrm>
          <a:prstGeom prst="rect">
            <a:avLst/>
          </a:prstGeom>
          <a:noFill/>
        </p:spPr>
        <p:txBody>
          <a:bodyPr wrap="square" rtlCol="0">
            <a:spAutoFit/>
          </a:bodyPr>
          <a:lstStyle/>
          <a:p>
            <a:r>
              <a:rPr lang="en-US" sz="1000" dirty="0"/>
              <a:t>Store 1</a:t>
            </a:r>
          </a:p>
        </p:txBody>
      </p:sp>
      <p:sp>
        <p:nvSpPr>
          <p:cNvPr id="26" name="TextBox 25"/>
          <p:cNvSpPr txBox="1"/>
          <p:nvPr/>
        </p:nvSpPr>
        <p:spPr>
          <a:xfrm>
            <a:off x="234287" y="3248866"/>
            <a:ext cx="645384" cy="246221"/>
          </a:xfrm>
          <a:prstGeom prst="rect">
            <a:avLst/>
          </a:prstGeom>
          <a:noFill/>
        </p:spPr>
        <p:txBody>
          <a:bodyPr wrap="square" rtlCol="0">
            <a:spAutoFit/>
          </a:bodyPr>
          <a:lstStyle/>
          <a:p>
            <a:r>
              <a:rPr lang="en-US" sz="1000" dirty="0"/>
              <a:t>Store 2</a:t>
            </a:r>
          </a:p>
        </p:txBody>
      </p:sp>
      <p:sp>
        <p:nvSpPr>
          <p:cNvPr id="27" name="TextBox 26"/>
          <p:cNvSpPr txBox="1"/>
          <p:nvPr/>
        </p:nvSpPr>
        <p:spPr>
          <a:xfrm>
            <a:off x="234287" y="3969414"/>
            <a:ext cx="645384" cy="246221"/>
          </a:xfrm>
          <a:prstGeom prst="rect">
            <a:avLst/>
          </a:prstGeom>
          <a:noFill/>
        </p:spPr>
        <p:txBody>
          <a:bodyPr wrap="square" rtlCol="0">
            <a:spAutoFit/>
          </a:bodyPr>
          <a:lstStyle/>
          <a:p>
            <a:r>
              <a:rPr lang="en-US" sz="1000" dirty="0"/>
              <a:t>Store 3</a:t>
            </a:r>
          </a:p>
        </p:txBody>
      </p:sp>
      <p:sp>
        <p:nvSpPr>
          <p:cNvPr id="29" name="AutoShape 10"/>
          <p:cNvSpPr>
            <a:spLocks noChangeArrowheads="1"/>
          </p:cNvSpPr>
          <p:nvPr/>
        </p:nvSpPr>
        <p:spPr bwMode="auto">
          <a:xfrm>
            <a:off x="2383971" y="2242457"/>
            <a:ext cx="2133600" cy="1639788"/>
          </a:xfrm>
          <a:prstGeom prst="cloudCallout">
            <a:avLst>
              <a:gd name="adj1" fmla="val 41046"/>
              <a:gd name="adj2" fmla="val -64139"/>
            </a:avLst>
          </a:prstGeom>
          <a:ln>
            <a:headEnd/>
            <a:tailEnd/>
          </a:ln>
        </p:spPr>
        <p:style>
          <a:lnRef idx="1">
            <a:schemeClr val="accent2"/>
          </a:lnRef>
          <a:fillRef idx="1002">
            <a:schemeClr val="lt1"/>
          </a:fillRef>
          <a:effectRef idx="1">
            <a:schemeClr val="accent2"/>
          </a:effectRef>
          <a:fontRef idx="minor">
            <a:schemeClr val="dk1"/>
          </a:fontRef>
        </p:style>
        <p:txBody>
          <a:bodyPr>
            <a:spAutoFit/>
          </a:bodyPr>
          <a:lstStyle/>
          <a:p>
            <a:pPr algn="ctr"/>
            <a:r>
              <a:rPr lang="en-IN" sz="800" dirty="0"/>
              <a:t>Polling is the process of pushing/pulling generally referred as I/O operations of data files from the machines inside the Cole Haan environment</a:t>
            </a:r>
          </a:p>
          <a:p>
            <a:pPr algn="ctr"/>
            <a:r>
              <a:rPr lang="en-US" sz="800" b="1" dirty="0"/>
              <a:t>1</a:t>
            </a:r>
            <a:r>
              <a:rPr lang="en-US" sz="800" b="1" baseline="30000" dirty="0"/>
              <a:t>st </a:t>
            </a:r>
            <a:r>
              <a:rPr lang="en-US" sz="800" b="1" dirty="0"/>
              <a:t>polling -</a:t>
            </a:r>
            <a:r>
              <a:rPr lang="en-US" sz="800" dirty="0"/>
              <a:t>data is transfer from store to corporate</a:t>
            </a:r>
            <a:endParaRPr lang="en-US" sz="800" b="1" dirty="0">
              <a:latin typeface="Times New Roman" pitchFamily="18" charset="0"/>
            </a:endParaRPr>
          </a:p>
        </p:txBody>
      </p:sp>
      <p:sp>
        <p:nvSpPr>
          <p:cNvPr id="31" name="Rectangle 30"/>
          <p:cNvSpPr>
            <a:spLocks noChangeArrowheads="1"/>
          </p:cNvSpPr>
          <p:nvPr/>
        </p:nvSpPr>
        <p:spPr bwMode="auto">
          <a:xfrm>
            <a:off x="5772088" y="4110037"/>
            <a:ext cx="2233688" cy="369332"/>
          </a:xfrm>
          <a:prstGeom prst="rect">
            <a:avLst/>
          </a:prstGeom>
          <a:noFill/>
          <a:ln w="9525">
            <a:noFill/>
            <a:miter lim="800000"/>
            <a:headEnd/>
            <a:tailEnd/>
          </a:ln>
        </p:spPr>
        <p:txBody>
          <a:bodyPr wrap="none">
            <a:spAutoFit/>
          </a:bodyPr>
          <a:lstStyle/>
          <a:p>
            <a:pPr eaLnBrk="0" hangingPunct="0">
              <a:spcBef>
                <a:spcPct val="50000"/>
              </a:spcBef>
            </a:pPr>
            <a:r>
              <a:rPr lang="en-US" dirty="0">
                <a:latin typeface="Arial Rounded MT Bold"/>
              </a:rPr>
              <a:t>Sales Audit server</a:t>
            </a:r>
          </a:p>
        </p:txBody>
      </p:sp>
      <p:pic>
        <p:nvPicPr>
          <p:cNvPr id="28" name="Picture 8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98542" y="62875"/>
            <a:ext cx="1582298" cy="743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34505" y="62875"/>
            <a:ext cx="1255852" cy="627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346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  Flow Process</a:t>
            </a:r>
          </a:p>
        </p:txBody>
      </p:sp>
      <p:cxnSp>
        <p:nvCxnSpPr>
          <p:cNvPr id="12" name="Straight Arrow Connector 11"/>
          <p:cNvCxnSpPr/>
          <p:nvPr/>
        </p:nvCxnSpPr>
        <p:spPr>
          <a:xfrm>
            <a:off x="2133600" y="2171700"/>
            <a:ext cx="1066800"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1485900" y="2438400"/>
            <a:ext cx="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550410" y="2770697"/>
            <a:ext cx="1870979" cy="646331"/>
          </a:xfrm>
          <a:prstGeom prst="rect">
            <a:avLst/>
          </a:prstGeom>
          <a:noFill/>
        </p:spPr>
        <p:txBody>
          <a:bodyPr wrap="square" rtlCol="0">
            <a:spAutoFit/>
          </a:bodyPr>
          <a:lstStyle/>
          <a:p>
            <a:pPr algn="ctr"/>
            <a:r>
              <a:rPr lang="en-US" sz="1200" dirty="0"/>
              <a:t>{ Batch Process : </a:t>
            </a:r>
          </a:p>
          <a:p>
            <a:pPr algn="ctr"/>
            <a:r>
              <a:rPr lang="en-US" sz="1200" dirty="0"/>
              <a:t>Connected Retail store  </a:t>
            </a:r>
          </a:p>
          <a:p>
            <a:pPr algn="ctr"/>
            <a:r>
              <a:rPr lang="en-US" sz="1200" dirty="0"/>
              <a:t>will process the job}</a:t>
            </a:r>
          </a:p>
        </p:txBody>
      </p:sp>
      <p:cxnSp>
        <p:nvCxnSpPr>
          <p:cNvPr id="21" name="Straight Arrow Connector 20"/>
          <p:cNvCxnSpPr/>
          <p:nvPr/>
        </p:nvCxnSpPr>
        <p:spPr>
          <a:xfrm>
            <a:off x="4495800" y="2171701"/>
            <a:ext cx="1234209"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0" name="Straight Arrow Connector 79"/>
          <p:cNvCxnSpPr/>
          <p:nvPr/>
        </p:nvCxnSpPr>
        <p:spPr>
          <a:xfrm>
            <a:off x="3848100" y="2438401"/>
            <a:ext cx="0" cy="3322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1" name="TextBox 80"/>
          <p:cNvSpPr txBox="1"/>
          <p:nvPr/>
        </p:nvSpPr>
        <p:spPr>
          <a:xfrm>
            <a:off x="2590800" y="2789872"/>
            <a:ext cx="2514600" cy="830997"/>
          </a:xfrm>
          <a:prstGeom prst="rect">
            <a:avLst/>
          </a:prstGeom>
          <a:noFill/>
        </p:spPr>
        <p:txBody>
          <a:bodyPr wrap="square" rtlCol="0">
            <a:spAutoFit/>
          </a:bodyPr>
          <a:lstStyle/>
          <a:p>
            <a:pPr algn="ctr"/>
            <a:r>
              <a:rPr lang="en-US" sz="1200" dirty="0"/>
              <a:t>{ Scheduled task: will execute the batch</a:t>
            </a:r>
            <a:br>
              <a:rPr lang="en-US" sz="1200" dirty="0"/>
            </a:br>
            <a:r>
              <a:rPr lang="en-US" sz="1200" dirty="0"/>
              <a:t> jobs and push the files to </a:t>
            </a:r>
            <a:br>
              <a:rPr lang="en-US" sz="1200" dirty="0"/>
            </a:br>
            <a:r>
              <a:rPr lang="en-US" sz="1200" dirty="0"/>
              <a:t>corporate server}</a:t>
            </a:r>
          </a:p>
        </p:txBody>
      </p:sp>
      <p:cxnSp>
        <p:nvCxnSpPr>
          <p:cNvPr id="10" name="Straight Arrow Connector 9"/>
          <p:cNvCxnSpPr/>
          <p:nvPr/>
        </p:nvCxnSpPr>
        <p:spPr>
          <a:xfrm>
            <a:off x="5562600" y="2895600"/>
            <a:ext cx="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4715164" y="3276600"/>
            <a:ext cx="1685636" cy="838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300" dirty="0">
                <a:solidFill>
                  <a:schemeClr val="accent2">
                    <a:lumMod val="75000"/>
                  </a:schemeClr>
                </a:solidFill>
              </a:rPr>
              <a:t>From</a:t>
            </a:r>
            <a:r>
              <a:rPr lang="en-US" sz="1300" dirty="0"/>
              <a:t> : somp-retsa01\</a:t>
            </a:r>
            <a:r>
              <a:rPr lang="en-US" sz="1200" dirty="0"/>
              <a:t>D:\dataloadin\domestic\</a:t>
            </a:r>
          </a:p>
        </p:txBody>
      </p:sp>
      <p:sp>
        <p:nvSpPr>
          <p:cNvPr id="20" name="Rectangle 19"/>
          <p:cNvSpPr/>
          <p:nvPr/>
        </p:nvSpPr>
        <p:spPr>
          <a:xfrm>
            <a:off x="6924964" y="3276600"/>
            <a:ext cx="1685636" cy="838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300" dirty="0">
                <a:solidFill>
                  <a:schemeClr val="accent2">
                    <a:lumMod val="75000"/>
                  </a:schemeClr>
                </a:solidFill>
              </a:rPr>
              <a:t>To</a:t>
            </a:r>
            <a:r>
              <a:rPr lang="en-US" sz="1300" dirty="0"/>
              <a:t> : somp-retsa01\</a:t>
            </a:r>
            <a:r>
              <a:rPr lang="en-US" sz="1200" dirty="0"/>
              <a:t>D:\Retail_Apps\aw_xpr_colehaan\pollfiles\</a:t>
            </a:r>
          </a:p>
        </p:txBody>
      </p:sp>
      <p:cxnSp>
        <p:nvCxnSpPr>
          <p:cNvPr id="14" name="Straight Arrow Connector 13"/>
          <p:cNvCxnSpPr>
            <a:stCxn id="11" idx="3"/>
            <a:endCxn id="20" idx="1"/>
          </p:cNvCxnSpPr>
          <p:nvPr/>
        </p:nvCxnSpPr>
        <p:spPr>
          <a:xfrm>
            <a:off x="6400800" y="3695700"/>
            <a:ext cx="52416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H="1">
            <a:off x="6400800" y="5143500"/>
            <a:ext cx="136698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4" name="Straight Arrow Connector 63"/>
          <p:cNvCxnSpPr/>
          <p:nvPr/>
        </p:nvCxnSpPr>
        <p:spPr>
          <a:xfrm flipH="1">
            <a:off x="2971800" y="4343400"/>
            <a:ext cx="36195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5" name="Cloud 64"/>
          <p:cNvSpPr/>
          <p:nvPr/>
        </p:nvSpPr>
        <p:spPr>
          <a:xfrm>
            <a:off x="550410" y="4160982"/>
            <a:ext cx="2649990" cy="1401618"/>
          </a:xfrm>
          <a:prstGeom prst="cloud">
            <a:avLst/>
          </a:prstGeom>
        </p:spPr>
        <p:style>
          <a:lnRef idx="0">
            <a:schemeClr val="accent5"/>
          </a:lnRef>
          <a:fillRef idx="1003">
            <a:schemeClr val="dk1"/>
          </a:fillRef>
          <a:effectRef idx="3">
            <a:schemeClr val="accent5"/>
          </a:effectRef>
          <a:fontRef idx="minor">
            <a:schemeClr val="lt1"/>
          </a:fontRef>
        </p:style>
        <p:txBody>
          <a:bodyPr rtlCol="0" anchor="ctr"/>
          <a:lstStyle/>
          <a:p>
            <a:pPr algn="ctr"/>
            <a:r>
              <a:rPr lang="en-US" sz="1200" dirty="0"/>
              <a:t>Incase the batch job fail to move the file  from store to corporate “ </a:t>
            </a:r>
            <a:r>
              <a:rPr lang="en-US" sz="1200" b="1" i="1" dirty="0"/>
              <a:t>we need to move it manually”</a:t>
            </a:r>
            <a:endParaRPr lang="en-US" sz="1200" dirty="0"/>
          </a:p>
        </p:txBody>
      </p:sp>
      <p:cxnSp>
        <p:nvCxnSpPr>
          <p:cNvPr id="67" name="Straight Connector 66"/>
          <p:cNvCxnSpPr/>
          <p:nvPr/>
        </p:nvCxnSpPr>
        <p:spPr>
          <a:xfrm>
            <a:off x="6591300" y="3695700"/>
            <a:ext cx="0" cy="647700"/>
          </a:xfrm>
          <a:prstGeom prst="line">
            <a:avLst/>
          </a:prstGeom>
        </p:spPr>
        <p:style>
          <a:lnRef idx="3">
            <a:schemeClr val="accent1"/>
          </a:lnRef>
          <a:fillRef idx="0">
            <a:schemeClr val="accent1"/>
          </a:fillRef>
          <a:effectRef idx="2">
            <a:schemeClr val="accent1"/>
          </a:effectRef>
          <a:fontRef idx="minor">
            <a:schemeClr val="tx1"/>
          </a:fontRef>
        </p:style>
      </p:cxnSp>
      <p:cxnSp>
        <p:nvCxnSpPr>
          <p:cNvPr id="69" name="Straight Connector 68"/>
          <p:cNvCxnSpPr>
            <a:endCxn id="20" idx="2"/>
          </p:cNvCxnSpPr>
          <p:nvPr/>
        </p:nvCxnSpPr>
        <p:spPr>
          <a:xfrm flipV="1">
            <a:off x="7767782" y="4114800"/>
            <a:ext cx="0" cy="1028700"/>
          </a:xfrm>
          <a:prstGeom prst="line">
            <a:avLst/>
          </a:prstGeom>
        </p:spPr>
        <p:style>
          <a:lnRef idx="3">
            <a:schemeClr val="accent1"/>
          </a:lnRef>
          <a:fillRef idx="0">
            <a:schemeClr val="accent1"/>
          </a:fillRef>
          <a:effectRef idx="2">
            <a:schemeClr val="accent1"/>
          </a:effectRef>
          <a:fontRef idx="minor">
            <a:schemeClr val="tx1"/>
          </a:fontRef>
        </p:style>
      </p:cxnSp>
      <p:cxnSp>
        <p:nvCxnSpPr>
          <p:cNvPr id="71" name="Straight Connector 70"/>
          <p:cNvCxnSpPr/>
          <p:nvPr/>
        </p:nvCxnSpPr>
        <p:spPr>
          <a:xfrm>
            <a:off x="6375400" y="2455719"/>
            <a:ext cx="0" cy="439881"/>
          </a:xfrm>
          <a:prstGeom prst="line">
            <a:avLst/>
          </a:prstGeom>
        </p:spPr>
        <p:style>
          <a:lnRef idx="3">
            <a:schemeClr val="accent1"/>
          </a:lnRef>
          <a:fillRef idx="0">
            <a:schemeClr val="accent1"/>
          </a:fillRef>
          <a:effectRef idx="2">
            <a:schemeClr val="accent1"/>
          </a:effectRef>
          <a:fontRef idx="minor">
            <a:schemeClr val="tx1"/>
          </a:fontRef>
        </p:style>
      </p:cxnSp>
      <p:cxnSp>
        <p:nvCxnSpPr>
          <p:cNvPr id="73" name="Straight Connector 72"/>
          <p:cNvCxnSpPr/>
          <p:nvPr/>
        </p:nvCxnSpPr>
        <p:spPr>
          <a:xfrm flipH="1">
            <a:off x="5562600" y="2895600"/>
            <a:ext cx="812800" cy="0"/>
          </a:xfrm>
          <a:prstGeom prst="line">
            <a:avLst/>
          </a:prstGeom>
        </p:spPr>
        <p:style>
          <a:lnRef idx="3">
            <a:schemeClr val="accent1"/>
          </a:lnRef>
          <a:fillRef idx="0">
            <a:schemeClr val="accent1"/>
          </a:fillRef>
          <a:effectRef idx="2">
            <a:schemeClr val="accent1"/>
          </a:effectRef>
          <a:fontRef idx="minor">
            <a:schemeClr val="tx1"/>
          </a:fontRef>
        </p:style>
      </p:cxnSp>
      <p:pic>
        <p:nvPicPr>
          <p:cNvPr id="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457" y="1698774"/>
            <a:ext cx="1055055" cy="7396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8" descr="D:\Epicor\Colehaan-Vinay\Sales Audit presentation\images\Polling_288x198.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1698774"/>
            <a:ext cx="1297491" cy="89202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9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0009" y="1851680"/>
            <a:ext cx="932873" cy="618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a:spLocks noChangeArrowheads="1"/>
          </p:cNvSpPr>
          <p:nvPr/>
        </p:nvSpPr>
        <p:spPr bwMode="auto">
          <a:xfrm>
            <a:off x="5928298" y="2496979"/>
            <a:ext cx="1154483" cy="246221"/>
          </a:xfrm>
          <a:prstGeom prst="rect">
            <a:avLst/>
          </a:prstGeom>
          <a:noFill/>
          <a:ln w="9525">
            <a:noFill/>
            <a:miter lim="800000"/>
            <a:headEnd/>
            <a:tailEnd/>
          </a:ln>
        </p:spPr>
        <p:txBody>
          <a:bodyPr wrap="none">
            <a:spAutoFit/>
          </a:bodyPr>
          <a:lstStyle/>
          <a:p>
            <a:pPr eaLnBrk="0" hangingPunct="0">
              <a:spcBef>
                <a:spcPct val="50000"/>
              </a:spcBef>
            </a:pPr>
            <a:r>
              <a:rPr lang="en-US" sz="1000" dirty="0">
                <a:latin typeface="+mj-lt"/>
              </a:rPr>
              <a:t>(Corporate Server)</a:t>
            </a:r>
          </a:p>
        </p:txBody>
      </p:sp>
      <p:pic>
        <p:nvPicPr>
          <p:cNvPr id="31" name="Picture 10" descr="http://gaming-scope.com/wp/wp-content/uploads/2015/04/servers-shot.1.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5303" y="4724400"/>
            <a:ext cx="1660236" cy="8382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a:spLocks noChangeArrowheads="1"/>
          </p:cNvSpPr>
          <p:nvPr/>
        </p:nvSpPr>
        <p:spPr bwMode="auto">
          <a:xfrm>
            <a:off x="4988316" y="5721123"/>
            <a:ext cx="1144865" cy="246221"/>
          </a:xfrm>
          <a:prstGeom prst="rect">
            <a:avLst/>
          </a:prstGeom>
          <a:noFill/>
          <a:ln w="9525">
            <a:noFill/>
            <a:miter lim="800000"/>
            <a:headEnd/>
            <a:tailEnd/>
          </a:ln>
        </p:spPr>
        <p:txBody>
          <a:bodyPr wrap="none">
            <a:spAutoFit/>
          </a:bodyPr>
          <a:lstStyle/>
          <a:p>
            <a:pPr eaLnBrk="0" hangingPunct="0">
              <a:spcBef>
                <a:spcPct val="50000"/>
              </a:spcBef>
            </a:pPr>
            <a:r>
              <a:rPr lang="en-US" sz="1000" dirty="0">
                <a:latin typeface="Candara" pitchFamily="34" charset="0"/>
              </a:rPr>
              <a:t>Sales Audit server</a:t>
            </a:r>
          </a:p>
        </p:txBody>
      </p:sp>
    </p:spTree>
    <p:extLst>
      <p:ext uri="{BB962C8B-B14F-4D97-AF65-F5344CB8AC3E}">
        <p14:creationId xmlns:p14="http://schemas.microsoft.com/office/powerpoint/2010/main" val="283106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Process</a:t>
            </a:r>
          </a:p>
        </p:txBody>
      </p:sp>
      <p:sp>
        <p:nvSpPr>
          <p:cNvPr id="3" name="Content Placeholder 2"/>
          <p:cNvSpPr>
            <a:spLocks noGrp="1"/>
          </p:cNvSpPr>
          <p:nvPr>
            <p:ph idx="1"/>
          </p:nvPr>
        </p:nvSpPr>
        <p:spPr>
          <a:xfrm>
            <a:off x="478971" y="1132114"/>
            <a:ext cx="8229600" cy="4855028"/>
          </a:xfrm>
        </p:spPr>
        <p:txBody>
          <a:bodyPr/>
          <a:lstStyle/>
          <a:p>
            <a:r>
              <a:rPr lang="en-US" b="0" dirty="0"/>
              <a:t>It is basically a data-mapping tool that converts data from the POS format(</a:t>
            </a:r>
            <a:r>
              <a:rPr lang="en-US" b="0" dirty="0" err="1"/>
              <a:t>tsxml</a:t>
            </a:r>
            <a:r>
              <a:rPr lang="en-US" b="0" dirty="0"/>
              <a:t> file) into a pre-defined format that is understood and used by the application.  </a:t>
            </a:r>
          </a:p>
          <a:p>
            <a:r>
              <a:rPr lang="en-US" b="0" dirty="0"/>
              <a:t>The function of the Translate process is to accept data from any POS device and “translate” that data into a form that can be loaded into the </a:t>
            </a:r>
            <a:r>
              <a:rPr lang="en-US" b="0" dirty="0" err="1"/>
              <a:t>Auditworks</a:t>
            </a:r>
            <a:r>
              <a:rPr lang="en-US" b="0" dirty="0"/>
              <a:t> database.</a:t>
            </a:r>
          </a:p>
          <a:p>
            <a:r>
              <a:rPr lang="en-US" b="0" dirty="0"/>
              <a:t>Additionally, POS codes are translated into transaction line ”object-actions” that form the basis for the text descriptions that Users see when enquiring upon a transaction or viewing a report in </a:t>
            </a:r>
            <a:r>
              <a:rPr lang="en-US" b="0" dirty="0" err="1"/>
              <a:t>Auditworks</a:t>
            </a:r>
            <a:endParaRPr lang="en-US" b="0" dirty="0"/>
          </a:p>
          <a:p>
            <a:r>
              <a:rPr lang="en-US" b="0" dirty="0"/>
              <a:t>EAI Server has Machine Prod (SRMainSA.exe) which is </a:t>
            </a:r>
          </a:p>
          <a:p>
            <a:pPr marL="0" indent="0">
              <a:buNone/>
            </a:pPr>
            <a:r>
              <a:rPr lang="en-US" b="0" dirty="0"/>
              <a:t>In SOMP-RETSA01(sales audit application server)</a:t>
            </a:r>
          </a:p>
          <a:p>
            <a:endParaRPr lang="en-US" b="0" dirty="0"/>
          </a:p>
          <a:p>
            <a:pPr marL="0" indent="0">
              <a:buNone/>
            </a:pPr>
            <a:endParaRPr lang="en-US" b="0" dirty="0"/>
          </a:p>
          <a:p>
            <a:r>
              <a:rPr lang="en-US" b="0" dirty="0"/>
              <a:t>Prod Machine has a Server called </a:t>
            </a:r>
            <a:r>
              <a:rPr lang="en-US" b="0" dirty="0" err="1"/>
              <a:t>DWServer</a:t>
            </a:r>
            <a:r>
              <a:rPr lang="en-US" b="0" dirty="0"/>
              <a:t> </a:t>
            </a:r>
          </a:p>
          <a:p>
            <a:r>
              <a:rPr lang="en-US" b="0" dirty="0" err="1"/>
              <a:t>DWServer</a:t>
            </a:r>
            <a:r>
              <a:rPr lang="en-US" b="0" dirty="0"/>
              <a:t> has several jobs :</a:t>
            </a:r>
          </a:p>
          <a:p>
            <a:pPr lvl="1"/>
            <a:r>
              <a:rPr lang="en-US" dirty="0"/>
              <a:t>Translate – DW</a:t>
            </a:r>
          </a:p>
          <a:p>
            <a:pPr lvl="1"/>
            <a:r>
              <a:rPr lang="en-US" dirty="0"/>
              <a:t>Translate – AWT1</a:t>
            </a:r>
          </a:p>
          <a:p>
            <a:r>
              <a:rPr lang="en-US" b="0" dirty="0"/>
              <a:t>Directory Watcher (SRDW.exe)  - loops every 1 minute</a:t>
            </a:r>
          </a:p>
          <a:p>
            <a:r>
              <a:rPr lang="en-US" b="0" dirty="0"/>
              <a:t>Translate (SRTranslate.exe)  - spawned by SRDW</a:t>
            </a:r>
          </a:p>
          <a:p>
            <a:endParaRPr lang="en-US" b="0" dirty="0"/>
          </a:p>
          <a:p>
            <a:pPr>
              <a:buFontTx/>
              <a:buNone/>
            </a:pPr>
            <a:endParaRPr lang="en-US"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834" y="4160384"/>
            <a:ext cx="46386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281" y="72798"/>
            <a:ext cx="1765290" cy="73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571" y="3636509"/>
            <a:ext cx="2611892"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6200" y="5663905"/>
            <a:ext cx="2699453" cy="45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58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091" y="1416497"/>
            <a:ext cx="1037197" cy="819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92641" y="2395258"/>
            <a:ext cx="1157747" cy="523220"/>
          </a:xfrm>
          <a:prstGeom prst="rect">
            <a:avLst/>
          </a:prstGeom>
        </p:spPr>
        <p:txBody>
          <a:bodyPr wrap="square">
            <a:spAutoFit/>
          </a:bodyPr>
          <a:lstStyle/>
          <a:p>
            <a:r>
              <a:rPr lang="en-US" sz="1000" dirty="0" err="1"/>
              <a:t>awt</a:t>
            </a:r>
            <a:r>
              <a:rPr lang="en-US" sz="1000" dirty="0"/>
              <a:t>.*.IP is created </a:t>
            </a:r>
          </a:p>
          <a:p>
            <a:endParaRPr lang="en-US" dirty="0"/>
          </a:p>
        </p:txBody>
      </p:sp>
      <p:sp>
        <p:nvSpPr>
          <p:cNvPr id="7" name="Title 1"/>
          <p:cNvSpPr txBox="1">
            <a:spLocks/>
          </p:cNvSpPr>
          <p:nvPr/>
        </p:nvSpPr>
        <p:spPr>
          <a:xfrm>
            <a:off x="304800" y="21266"/>
            <a:ext cx="8229600" cy="792162"/>
          </a:xfrm>
          <a:prstGeom prst="rect">
            <a:avLst/>
          </a:prstGeom>
        </p:spPr>
        <p:txBody>
          <a:bodyPr/>
          <a:lst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a:lstStyle>
          <a:p>
            <a:r>
              <a:rPr lang="en-US" dirty="0"/>
              <a:t>Translate – Flow overview</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281" y="72798"/>
            <a:ext cx="1765290" cy="73682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descr="http://cdn.mysitemyway.com/etc-mysitemyway/icons/legacy-previews/icons-256/green-jelly-icons-business/082258-green-jelly-icon-business-document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096" y="1281785"/>
            <a:ext cx="1088573" cy="10885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4452271" y="2411608"/>
            <a:ext cx="1581525" cy="400110"/>
          </a:xfrm>
          <a:prstGeom prst="rect">
            <a:avLst/>
          </a:prstGeom>
        </p:spPr>
        <p:txBody>
          <a:bodyPr wrap="square">
            <a:spAutoFit/>
          </a:bodyPr>
          <a:lstStyle/>
          <a:p>
            <a:r>
              <a:rPr lang="en-US" sz="1000" dirty="0"/>
              <a:t>XPOLLD* without extension(</a:t>
            </a:r>
            <a:r>
              <a:rPr lang="en-US" sz="1000" dirty="0" err="1"/>
              <a:t>tsxml</a:t>
            </a:r>
            <a:r>
              <a:rPr lang="en-US" sz="1000" dirty="0"/>
              <a:t>) files</a:t>
            </a:r>
          </a:p>
        </p:txBody>
      </p:sp>
      <p:cxnSp>
        <p:nvCxnSpPr>
          <p:cNvPr id="10" name="Straight Arrow Connector 9"/>
          <p:cNvCxnSpPr/>
          <p:nvPr/>
        </p:nvCxnSpPr>
        <p:spPr>
          <a:xfrm flipH="1">
            <a:off x="2306090" y="1826072"/>
            <a:ext cx="165022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21510" name="Picture 6" descr="D:\Epicor\Colehaan-Vinay\Sales Audit presentation\images\t3frwv9px7nkd37atiz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2639" y="5091860"/>
            <a:ext cx="884789" cy="884789"/>
          </a:xfrm>
          <a:prstGeom prst="rect">
            <a:avLst/>
          </a:prstGeom>
          <a:noFill/>
          <a:extLst>
            <a:ext uri="{909E8E84-426E-40DD-AFC4-6F175D3DCCD1}">
              <a14:hiddenFill xmlns:a14="http://schemas.microsoft.com/office/drawing/2010/main">
                <a:solidFill>
                  <a:srgbClr val="FFFFFF"/>
                </a:solidFill>
              </a14:hiddenFill>
            </a:ext>
          </a:extLst>
        </p:spPr>
      </p:pic>
      <p:pic>
        <p:nvPicPr>
          <p:cNvPr id="21511" name="Picture 7" descr="D:\Epicor\Colehaan-Vinay\Sales Audit presentation\images\process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8559" y="2982346"/>
            <a:ext cx="1057729" cy="105772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922817" y="6026876"/>
            <a:ext cx="832279" cy="246221"/>
          </a:xfrm>
          <a:prstGeom prst="rect">
            <a:avLst/>
          </a:prstGeom>
        </p:spPr>
        <p:txBody>
          <a:bodyPr wrap="none">
            <a:spAutoFit/>
          </a:bodyPr>
          <a:lstStyle/>
          <a:p>
            <a:r>
              <a:rPr lang="en-US" sz="1000" dirty="0" err="1"/>
              <a:t>SRDW.done</a:t>
            </a:r>
            <a:r>
              <a:rPr lang="en-US" sz="1000" dirty="0"/>
              <a:t> </a:t>
            </a:r>
          </a:p>
        </p:txBody>
      </p:sp>
      <p:sp>
        <p:nvSpPr>
          <p:cNvPr id="13" name="Rectangle 12"/>
          <p:cNvSpPr/>
          <p:nvPr/>
        </p:nvSpPr>
        <p:spPr>
          <a:xfrm>
            <a:off x="807491" y="3842123"/>
            <a:ext cx="960519" cy="246221"/>
          </a:xfrm>
          <a:prstGeom prst="rect">
            <a:avLst/>
          </a:prstGeom>
        </p:spPr>
        <p:txBody>
          <a:bodyPr wrap="none">
            <a:spAutoFit/>
          </a:bodyPr>
          <a:lstStyle/>
          <a:p>
            <a:r>
              <a:rPr lang="en-US" sz="1000" dirty="0"/>
              <a:t>SRDW process </a:t>
            </a:r>
          </a:p>
        </p:txBody>
      </p:sp>
      <p:sp>
        <p:nvSpPr>
          <p:cNvPr id="26" name="Rectangle 25"/>
          <p:cNvSpPr/>
          <p:nvPr/>
        </p:nvSpPr>
        <p:spPr>
          <a:xfrm>
            <a:off x="889637" y="1564179"/>
            <a:ext cx="984565" cy="707886"/>
          </a:xfrm>
          <a:prstGeom prst="rect">
            <a:avLst/>
          </a:prstGeom>
        </p:spPr>
        <p:txBody>
          <a:bodyPr wrap="none">
            <a:spAutoFit/>
          </a:bodyPr>
          <a:lstStyle/>
          <a:p>
            <a:r>
              <a:rPr lang="en-US" sz="1000" dirty="0"/>
              <a:t>SRDW process</a:t>
            </a:r>
          </a:p>
          <a:p>
            <a:r>
              <a:rPr lang="en-US" sz="1000" dirty="0"/>
              <a:t> will be running</a:t>
            </a:r>
          </a:p>
          <a:p>
            <a:r>
              <a:rPr lang="en-US" sz="1000" dirty="0"/>
              <a:t>  on the folder</a:t>
            </a:r>
          </a:p>
          <a:p>
            <a:r>
              <a:rPr lang="en-US" sz="1000" dirty="0"/>
              <a:t> </a:t>
            </a:r>
          </a:p>
        </p:txBody>
      </p:sp>
      <p:cxnSp>
        <p:nvCxnSpPr>
          <p:cNvPr id="22" name="Elbow Connector 21"/>
          <p:cNvCxnSpPr>
            <a:stCxn id="21510" idx="1"/>
          </p:cNvCxnSpPr>
          <p:nvPr/>
        </p:nvCxnSpPr>
        <p:spPr>
          <a:xfrm rot="10800000">
            <a:off x="617323" y="1826073"/>
            <a:ext cx="275317" cy="3708183"/>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a:off x="633983" y="1826071"/>
            <a:ext cx="263762"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a:off x="2399504" y="4164544"/>
            <a:ext cx="822095"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3" name="Rectangle 32"/>
          <p:cNvSpPr/>
          <p:nvPr/>
        </p:nvSpPr>
        <p:spPr>
          <a:xfrm>
            <a:off x="2198912" y="3763076"/>
            <a:ext cx="1160895" cy="553998"/>
          </a:xfrm>
          <a:prstGeom prst="rect">
            <a:avLst/>
          </a:prstGeom>
        </p:spPr>
        <p:txBody>
          <a:bodyPr wrap="none">
            <a:spAutoFit/>
          </a:bodyPr>
          <a:lstStyle/>
          <a:p>
            <a:r>
              <a:rPr lang="en-US" sz="1000" dirty="0"/>
              <a:t>Looks for </a:t>
            </a:r>
            <a:r>
              <a:rPr lang="en-US" sz="1000" dirty="0" err="1"/>
              <a:t>awt</a:t>
            </a:r>
            <a:r>
              <a:rPr lang="en-US" sz="1000" dirty="0"/>
              <a:t>.*.IP/</a:t>
            </a:r>
          </a:p>
          <a:p>
            <a:r>
              <a:rPr lang="en-US" sz="1000" dirty="0"/>
              <a:t>XPOLLD* </a:t>
            </a:r>
          </a:p>
          <a:p>
            <a:r>
              <a:rPr lang="en-US" sz="1000" dirty="0"/>
              <a:t> </a:t>
            </a:r>
          </a:p>
        </p:txBody>
      </p:sp>
      <p:sp>
        <p:nvSpPr>
          <p:cNvPr id="34" name="Rectangle 33"/>
          <p:cNvSpPr/>
          <p:nvPr/>
        </p:nvSpPr>
        <p:spPr>
          <a:xfrm>
            <a:off x="2198911" y="4240744"/>
            <a:ext cx="1160895" cy="553998"/>
          </a:xfrm>
          <a:prstGeom prst="rect">
            <a:avLst/>
          </a:prstGeom>
        </p:spPr>
        <p:txBody>
          <a:bodyPr wrap="square">
            <a:spAutoFit/>
          </a:bodyPr>
          <a:lstStyle/>
          <a:p>
            <a:r>
              <a:rPr lang="en-US" sz="1000" dirty="0"/>
              <a:t>Converts  the Polled  files into .DW</a:t>
            </a:r>
          </a:p>
        </p:txBody>
      </p:sp>
      <p:pic>
        <p:nvPicPr>
          <p:cNvPr id="21512"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9892" y="3702778"/>
            <a:ext cx="838204" cy="805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3141307" y="4548521"/>
            <a:ext cx="907621" cy="246221"/>
          </a:xfrm>
          <a:prstGeom prst="rect">
            <a:avLst/>
          </a:prstGeom>
        </p:spPr>
        <p:txBody>
          <a:bodyPr wrap="none">
            <a:spAutoFit/>
          </a:bodyPr>
          <a:lstStyle/>
          <a:p>
            <a:r>
              <a:rPr lang="en-US" sz="1000" dirty="0"/>
              <a:t>XPOLLD* .DW</a:t>
            </a:r>
          </a:p>
        </p:txBody>
      </p:sp>
      <p:pic>
        <p:nvPicPr>
          <p:cNvPr id="21514" name="Picture 10" descr="http://techadvisory.wpengine.netdna-cdn.com/wp-content/uploads/2010/11/file-format.jp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7302" y="3748799"/>
            <a:ext cx="944609" cy="94461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1518" name="Picture 14" descr="http://c.dryicons.com/images/icon_sets/coquette_icons_set/png/128x128/page_process.png">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4977" y="3723050"/>
            <a:ext cx="856076" cy="856077"/>
          </a:xfrm>
          <a:prstGeom prst="rect">
            <a:avLst/>
          </a:prstGeom>
          <a:noFill/>
          <a:extLst>
            <a:ext uri="{909E8E84-426E-40DD-AFC4-6F175D3DCCD1}">
              <a14:hiddenFill xmlns:a14="http://schemas.microsoft.com/office/drawing/2010/main">
                <a:solidFill>
                  <a:srgbClr val="FFFFFF"/>
                </a:solidFill>
              </a14:hiddenFill>
            </a:ext>
          </a:extLst>
        </p:spPr>
      </p:pic>
      <p:pic>
        <p:nvPicPr>
          <p:cNvPr id="21520" name="Picture 16" descr="http://i2.wp.com/www.raphkoster.com/wp-content/uploads/2013/04/086294-rounded-glossy-black-icon-business-gears1-sc44.png">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22382" y="3617541"/>
            <a:ext cx="1040186" cy="1040186"/>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p:cNvSpPr/>
          <p:nvPr/>
        </p:nvSpPr>
        <p:spPr>
          <a:xfrm>
            <a:off x="4651788" y="4525432"/>
            <a:ext cx="1122423" cy="400110"/>
          </a:xfrm>
          <a:prstGeom prst="rect">
            <a:avLst/>
          </a:prstGeom>
        </p:spPr>
        <p:txBody>
          <a:bodyPr wrap="none">
            <a:spAutoFit/>
          </a:bodyPr>
          <a:lstStyle/>
          <a:p>
            <a:r>
              <a:rPr lang="en-US" sz="1000" dirty="0"/>
              <a:t> ICT_EDIT</a:t>
            </a:r>
          </a:p>
          <a:p>
            <a:r>
              <a:rPr lang="en-US" sz="1000" dirty="0"/>
              <a:t>Translate process </a:t>
            </a:r>
          </a:p>
        </p:txBody>
      </p:sp>
      <p:cxnSp>
        <p:nvCxnSpPr>
          <p:cNvPr id="43" name="Straight Arrow Connector 42"/>
          <p:cNvCxnSpPr/>
          <p:nvPr/>
        </p:nvCxnSpPr>
        <p:spPr>
          <a:xfrm>
            <a:off x="4121583" y="4105760"/>
            <a:ext cx="67941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4" name="Straight Arrow Connector 43"/>
          <p:cNvCxnSpPr/>
          <p:nvPr/>
        </p:nvCxnSpPr>
        <p:spPr>
          <a:xfrm>
            <a:off x="5632138" y="4199047"/>
            <a:ext cx="67941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5" name="Rectangle 44"/>
          <p:cNvSpPr/>
          <p:nvPr/>
        </p:nvSpPr>
        <p:spPr>
          <a:xfrm>
            <a:off x="5739934" y="3916965"/>
            <a:ext cx="667170" cy="246221"/>
          </a:xfrm>
          <a:prstGeom prst="rect">
            <a:avLst/>
          </a:prstGeom>
        </p:spPr>
        <p:txBody>
          <a:bodyPr wrap="none">
            <a:spAutoFit/>
          </a:bodyPr>
          <a:lstStyle/>
          <a:p>
            <a:r>
              <a:rPr lang="en-US" sz="1000" dirty="0"/>
              <a:t>Creates   </a:t>
            </a:r>
          </a:p>
        </p:txBody>
      </p:sp>
      <p:sp>
        <p:nvSpPr>
          <p:cNvPr id="46" name="Rectangle 45"/>
          <p:cNvSpPr/>
          <p:nvPr/>
        </p:nvSpPr>
        <p:spPr>
          <a:xfrm>
            <a:off x="6329204" y="4684183"/>
            <a:ext cx="944489" cy="246221"/>
          </a:xfrm>
          <a:prstGeom prst="rect">
            <a:avLst/>
          </a:prstGeom>
        </p:spPr>
        <p:txBody>
          <a:bodyPr wrap="none">
            <a:spAutoFit/>
          </a:bodyPr>
          <a:lstStyle/>
          <a:p>
            <a:r>
              <a:rPr lang="en-US" sz="1000" dirty="0"/>
              <a:t>XPOLLD* .GO*</a:t>
            </a:r>
          </a:p>
        </p:txBody>
      </p:sp>
      <p:cxnSp>
        <p:nvCxnSpPr>
          <p:cNvPr id="48" name="Straight Arrow Connector 47"/>
          <p:cNvCxnSpPr/>
          <p:nvPr/>
        </p:nvCxnSpPr>
        <p:spPr>
          <a:xfrm>
            <a:off x="7162613" y="4207094"/>
            <a:ext cx="51045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9" name="Rectangle 48"/>
          <p:cNvSpPr/>
          <p:nvPr/>
        </p:nvSpPr>
        <p:spPr>
          <a:xfrm>
            <a:off x="7697302" y="4707621"/>
            <a:ext cx="813043" cy="246221"/>
          </a:xfrm>
          <a:prstGeom prst="rect">
            <a:avLst/>
          </a:prstGeom>
        </p:spPr>
        <p:txBody>
          <a:bodyPr wrap="none">
            <a:spAutoFit/>
          </a:bodyPr>
          <a:lstStyle/>
          <a:p>
            <a:r>
              <a:rPr lang="en-US" sz="1000" dirty="0"/>
              <a:t>XPOLLD* .IP</a:t>
            </a:r>
          </a:p>
        </p:txBody>
      </p:sp>
      <p:pic>
        <p:nvPicPr>
          <p:cNvPr id="21522" name="Picture 18" descr="http://files.softicons.com/download/system-icons/human-o2-icons-by-oliver-scholtz/png/128x128/actions/gtk-dnd-multiple.png">
            <a:hlinkClick r:id="rId14"/>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85154" y="5146220"/>
            <a:ext cx="880655" cy="88065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Elbow Connector 28"/>
          <p:cNvCxnSpPr>
            <a:stCxn id="49" idx="2"/>
            <a:endCxn id="21522" idx="3"/>
          </p:cNvCxnSpPr>
          <p:nvPr/>
        </p:nvCxnSpPr>
        <p:spPr>
          <a:xfrm rot="5400000">
            <a:off x="7468464" y="4951188"/>
            <a:ext cx="632706" cy="638015"/>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
        <p:nvSpPr>
          <p:cNvPr id="58" name="Rectangle 57"/>
          <p:cNvSpPr/>
          <p:nvPr/>
        </p:nvSpPr>
        <p:spPr>
          <a:xfrm>
            <a:off x="6783015" y="6099759"/>
            <a:ext cx="846707" cy="246221"/>
          </a:xfrm>
          <a:prstGeom prst="rect">
            <a:avLst/>
          </a:prstGeom>
        </p:spPr>
        <p:txBody>
          <a:bodyPr wrap="none">
            <a:spAutoFit/>
          </a:bodyPr>
          <a:lstStyle/>
          <a:p>
            <a:r>
              <a:rPr lang="en-US" sz="1000" dirty="0"/>
              <a:t>XPOLLD* .TR</a:t>
            </a:r>
          </a:p>
        </p:txBody>
      </p:sp>
      <p:sp>
        <p:nvSpPr>
          <p:cNvPr id="59" name="Rectangle 58"/>
          <p:cNvSpPr/>
          <p:nvPr/>
        </p:nvSpPr>
        <p:spPr>
          <a:xfrm>
            <a:off x="8169606" y="5146220"/>
            <a:ext cx="953761" cy="553998"/>
          </a:xfrm>
          <a:prstGeom prst="rect">
            <a:avLst/>
          </a:prstGeom>
        </p:spPr>
        <p:txBody>
          <a:bodyPr wrap="square">
            <a:spAutoFit/>
          </a:bodyPr>
          <a:lstStyle/>
          <a:p>
            <a:r>
              <a:rPr lang="en-US" sz="1000" dirty="0"/>
              <a:t>Converts  the .IP  files  Into .TR</a:t>
            </a:r>
          </a:p>
        </p:txBody>
      </p:sp>
      <p:cxnSp>
        <p:nvCxnSpPr>
          <p:cNvPr id="60" name="Straight Arrow Connector 59"/>
          <p:cNvCxnSpPr/>
          <p:nvPr/>
        </p:nvCxnSpPr>
        <p:spPr>
          <a:xfrm flipH="1">
            <a:off x="5361016" y="5632175"/>
            <a:ext cx="1024661"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1" name="Rectangle 60"/>
          <p:cNvSpPr/>
          <p:nvPr/>
        </p:nvSpPr>
        <p:spPr>
          <a:xfrm>
            <a:off x="5072757" y="5903765"/>
            <a:ext cx="1512397" cy="553998"/>
          </a:xfrm>
          <a:prstGeom prst="rect">
            <a:avLst/>
          </a:prstGeom>
        </p:spPr>
        <p:txBody>
          <a:bodyPr wrap="square">
            <a:spAutoFit/>
          </a:bodyPr>
          <a:lstStyle/>
          <a:p>
            <a:r>
              <a:rPr lang="en-US" sz="1000" dirty="0" err="1"/>
              <a:t>awt</a:t>
            </a:r>
            <a:r>
              <a:rPr lang="en-US" sz="1000" dirty="0"/>
              <a:t>.*.IP is now </a:t>
            </a:r>
            <a:r>
              <a:rPr lang="en-US" sz="1000" dirty="0" err="1"/>
              <a:t>convertes</a:t>
            </a:r>
            <a:r>
              <a:rPr lang="en-US" sz="1000" dirty="0"/>
              <a:t> into .TR</a:t>
            </a:r>
          </a:p>
          <a:p>
            <a:endParaRPr lang="en-US" sz="1000" dirty="0"/>
          </a:p>
        </p:txBody>
      </p:sp>
      <p:pic>
        <p:nvPicPr>
          <p:cNvPr id="21524" name="Picture 20" descr="http://www.clker.com/cliparts/t/R/g/G/3/W/rename-folder-hi.png">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831435" y="5178113"/>
            <a:ext cx="1222249" cy="921646"/>
          </a:xfrm>
          <a:prstGeom prst="rect">
            <a:avLst/>
          </a:prstGeom>
          <a:noFill/>
          <a:extLst>
            <a:ext uri="{909E8E84-426E-40DD-AFC4-6F175D3DCCD1}">
              <a14:hiddenFill xmlns:a14="http://schemas.microsoft.com/office/drawing/2010/main">
                <a:solidFill>
                  <a:srgbClr val="FFFFFF"/>
                </a:solidFill>
              </a14:hiddenFill>
            </a:ext>
          </a:extLst>
        </p:spPr>
      </p:pic>
      <p:sp>
        <p:nvSpPr>
          <p:cNvPr id="21517" name="Rectangle 21516"/>
          <p:cNvSpPr/>
          <p:nvPr/>
        </p:nvSpPr>
        <p:spPr>
          <a:xfrm>
            <a:off x="3994496" y="6099758"/>
            <a:ext cx="639919" cy="246221"/>
          </a:xfrm>
          <a:prstGeom prst="rect">
            <a:avLst/>
          </a:prstGeom>
        </p:spPr>
        <p:txBody>
          <a:bodyPr wrap="none">
            <a:spAutoFit/>
          </a:bodyPr>
          <a:lstStyle/>
          <a:p>
            <a:r>
              <a:rPr lang="en-US" sz="1000" dirty="0"/>
              <a:t>awt.*.TR</a:t>
            </a:r>
          </a:p>
        </p:txBody>
      </p:sp>
      <p:sp>
        <p:nvSpPr>
          <p:cNvPr id="4" name="Rounded Rectangle 3"/>
          <p:cNvSpPr/>
          <p:nvPr/>
        </p:nvSpPr>
        <p:spPr>
          <a:xfrm>
            <a:off x="541120" y="1314443"/>
            <a:ext cx="1657792" cy="4958654"/>
          </a:xfrm>
          <a:prstGeom prst="roundRect">
            <a:avLst/>
          </a:prstGeom>
          <a:noFill/>
          <a:ln>
            <a:solidFill>
              <a:srgbClr val="7030A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47" name="Straight Arrow Connector 46"/>
          <p:cNvCxnSpPr/>
          <p:nvPr/>
        </p:nvCxnSpPr>
        <p:spPr>
          <a:xfrm>
            <a:off x="1246320" y="4131884"/>
            <a:ext cx="0" cy="5899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Oval 11"/>
          <p:cNvSpPr/>
          <p:nvPr/>
        </p:nvSpPr>
        <p:spPr>
          <a:xfrm>
            <a:off x="615397" y="1362070"/>
            <a:ext cx="300933" cy="3129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0" name="Oval 49"/>
          <p:cNvSpPr/>
          <p:nvPr/>
        </p:nvSpPr>
        <p:spPr>
          <a:xfrm>
            <a:off x="4103461" y="1362070"/>
            <a:ext cx="300933" cy="3129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1" name="Oval 50"/>
          <p:cNvSpPr/>
          <p:nvPr/>
        </p:nvSpPr>
        <p:spPr>
          <a:xfrm>
            <a:off x="731358" y="5794325"/>
            <a:ext cx="300933" cy="3129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2" name="Oval 51"/>
          <p:cNvSpPr/>
          <p:nvPr/>
        </p:nvSpPr>
        <p:spPr>
          <a:xfrm>
            <a:off x="3621523" y="3507527"/>
            <a:ext cx="300933" cy="3129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3" name="Oval 52"/>
          <p:cNvSpPr/>
          <p:nvPr/>
        </p:nvSpPr>
        <p:spPr>
          <a:xfrm>
            <a:off x="5053684" y="3505084"/>
            <a:ext cx="300933" cy="3129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4" name="Oval 53"/>
          <p:cNvSpPr/>
          <p:nvPr/>
        </p:nvSpPr>
        <p:spPr>
          <a:xfrm>
            <a:off x="6537508" y="3410094"/>
            <a:ext cx="300933" cy="3129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5" name="Oval 54"/>
          <p:cNvSpPr/>
          <p:nvPr/>
        </p:nvSpPr>
        <p:spPr>
          <a:xfrm>
            <a:off x="7953358" y="3438170"/>
            <a:ext cx="300933" cy="3129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7" name="Oval 56"/>
          <p:cNvSpPr/>
          <p:nvPr/>
        </p:nvSpPr>
        <p:spPr>
          <a:xfrm>
            <a:off x="7479255" y="5771436"/>
            <a:ext cx="300933" cy="3129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2" name="Oval 61"/>
          <p:cNvSpPr/>
          <p:nvPr/>
        </p:nvSpPr>
        <p:spPr>
          <a:xfrm>
            <a:off x="3558061" y="5903765"/>
            <a:ext cx="300933" cy="3129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Tree>
    <p:extLst>
      <p:ext uri="{BB962C8B-B14F-4D97-AF65-F5344CB8AC3E}">
        <p14:creationId xmlns:p14="http://schemas.microsoft.com/office/powerpoint/2010/main" val="381840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Process</a:t>
            </a:r>
          </a:p>
        </p:txBody>
      </p:sp>
      <p:sp>
        <p:nvSpPr>
          <p:cNvPr id="3" name="Content Placeholder 2"/>
          <p:cNvSpPr>
            <a:spLocks noGrp="1"/>
          </p:cNvSpPr>
          <p:nvPr>
            <p:ph idx="1"/>
          </p:nvPr>
        </p:nvSpPr>
        <p:spPr/>
        <p:txBody>
          <a:bodyPr/>
          <a:lstStyle/>
          <a:p>
            <a:r>
              <a:rPr lang="en-US" dirty="0"/>
              <a:t>SRDW.exe </a:t>
            </a:r>
            <a:r>
              <a:rPr lang="en-US" sz="2000" dirty="0"/>
              <a:t>(d:\</a:t>
            </a:r>
            <a:r>
              <a:rPr lang="en-US" sz="2000" dirty="0" err="1"/>
              <a:t>Retail_Apps</a:t>
            </a:r>
            <a:r>
              <a:rPr lang="en-US" sz="2000" dirty="0"/>
              <a:t>\</a:t>
            </a:r>
            <a:r>
              <a:rPr lang="en-US" sz="2000" dirty="0" err="1"/>
              <a:t>Smartload</a:t>
            </a:r>
            <a:r>
              <a:rPr lang="en-US" sz="2000" dirty="0"/>
              <a:t>\</a:t>
            </a:r>
            <a:r>
              <a:rPr lang="en-US" sz="2000" dirty="0" err="1"/>
              <a:t>jobmaintainence</a:t>
            </a:r>
            <a:r>
              <a:rPr lang="en-US" sz="2000" dirty="0"/>
              <a:t>\SRDW)</a:t>
            </a:r>
          </a:p>
          <a:p>
            <a:pPr lvl="1"/>
            <a:r>
              <a:rPr lang="en-US" sz="1800" dirty="0"/>
              <a:t>always running and looking for *.IP directories</a:t>
            </a:r>
          </a:p>
          <a:p>
            <a:pPr lvl="1"/>
            <a:r>
              <a:rPr lang="en-US" sz="1800" dirty="0"/>
              <a:t>Loops every 1 minute</a:t>
            </a:r>
          </a:p>
          <a:p>
            <a:pPr lvl="1"/>
            <a:r>
              <a:rPr lang="en-US" sz="1800" dirty="0"/>
              <a:t>Identifies if </a:t>
            </a:r>
            <a:r>
              <a:rPr lang="en-US" sz="1800" dirty="0" err="1"/>
              <a:t>pollfiles</a:t>
            </a:r>
            <a:r>
              <a:rPr lang="en-US" sz="1800" dirty="0"/>
              <a:t> need to be processed…</a:t>
            </a:r>
          </a:p>
          <a:p>
            <a:pPr lvl="2"/>
            <a:r>
              <a:rPr lang="en-US" sz="1600" dirty="0"/>
              <a:t>spawns the SRTranslate.exe process with “details” from the “Translate Setup Wizard”</a:t>
            </a:r>
          </a:p>
          <a:p>
            <a:pPr lvl="1"/>
            <a:r>
              <a:rPr lang="en-US" sz="1800" dirty="0"/>
              <a:t>Looks if there is a *.DONE file in the directory and concludes translate processing of the directory</a:t>
            </a:r>
          </a:p>
          <a:p>
            <a:pPr lvl="1"/>
            <a:r>
              <a:rPr lang="en-US" sz="1800" dirty="0"/>
              <a:t>Back to loop…</a:t>
            </a:r>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395" y="5083628"/>
            <a:ext cx="7096125"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281" y="72798"/>
            <a:ext cx="1765290" cy="73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79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4EC633-1627-4A60-A2BF-2426CB35E7A3}">
  <ds:schemaRefs>
    <ds:schemaRef ds:uri="http://schemas.microsoft.com/sharepoint/v3/contenttype/forms"/>
  </ds:schemaRefs>
</ds:datastoreItem>
</file>

<file path=customXml/itemProps2.xml><?xml version="1.0" encoding="utf-8"?>
<ds:datastoreItem xmlns:ds="http://schemas.openxmlformats.org/officeDocument/2006/customXml" ds:itemID="{AC8A0C4F-596F-49FD-B18B-0ACB1AC42ADE}">
  <ds:schemaRefs>
    <ds:schemaRef ds:uri="http://schemas.microsoft.com/office/infopath/2007/PartnerControls"/>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17974</TotalTime>
  <Words>2057</Words>
  <Application>Microsoft Office PowerPoint</Application>
  <PresentationFormat>On-screen Show (4:3)</PresentationFormat>
  <Paragraphs>384</Paragraphs>
  <Slides>30</Slides>
  <Notes>3</Notes>
  <HiddenSlides>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1" baseType="lpstr">
      <vt:lpstr>ＭＳ Ｐゴシック</vt:lpstr>
      <vt:lpstr>Arial</vt:lpstr>
      <vt:lpstr>Arial Narrow</vt:lpstr>
      <vt:lpstr>Arial Rounded MT Bold</vt:lpstr>
      <vt:lpstr>Calibri</vt:lpstr>
      <vt:lpstr>Candara</vt:lpstr>
      <vt:lpstr>Times New Roman</vt:lpstr>
      <vt:lpstr>Wingdings</vt:lpstr>
      <vt:lpstr>Office Theme</vt:lpstr>
      <vt:lpstr>Picture</vt:lpstr>
      <vt:lpstr>Clip</vt:lpstr>
      <vt:lpstr>PowerPoint Presentation</vt:lpstr>
      <vt:lpstr>PowerPoint Presentation</vt:lpstr>
      <vt:lpstr>Introduction</vt:lpstr>
      <vt:lpstr>Sales Audit – Data Flow Overview </vt:lpstr>
      <vt:lpstr>Sales Audit Data Flow - Polling</vt:lpstr>
      <vt:lpstr>Work  Flow Process</vt:lpstr>
      <vt:lpstr>Translate Process</vt:lpstr>
      <vt:lpstr>PowerPoint Presentation</vt:lpstr>
      <vt:lpstr>Translate Process</vt:lpstr>
      <vt:lpstr>Translate Process</vt:lpstr>
      <vt:lpstr>Translate Process</vt:lpstr>
      <vt:lpstr>Translate Process</vt:lpstr>
      <vt:lpstr>PowerPoint Presentation</vt:lpstr>
      <vt:lpstr>Translate- Folders </vt:lpstr>
      <vt:lpstr>PowerPoint Presentation</vt:lpstr>
      <vt:lpstr>Edit Process</vt:lpstr>
      <vt:lpstr>Edit Process - Smartload</vt:lpstr>
      <vt:lpstr>PowerPoint Presentation</vt:lpstr>
      <vt:lpstr>Interfaces</vt:lpstr>
      <vt:lpstr>PowerPoint Presentation</vt:lpstr>
      <vt:lpstr>Sales Audit Data Flow - Accept</vt:lpstr>
      <vt:lpstr>Sales Audit Data Flow - Accept</vt:lpstr>
      <vt:lpstr>Sales Audit Data Flow - DayEnd</vt:lpstr>
      <vt:lpstr>Sales Audit Data Flow - DayEnd</vt:lpstr>
      <vt:lpstr>Database Flow - Table Groups</vt:lpstr>
      <vt:lpstr>Database Flow - Table Groups</vt:lpstr>
      <vt:lpstr>Database Flow - Table Groups</vt:lpstr>
      <vt:lpstr>Sales Audit Reports</vt:lpstr>
      <vt:lpstr>Quiz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Jayaraja, Sreenivas</cp:lastModifiedBy>
  <cp:revision>531</cp:revision>
  <dcterms:created xsi:type="dcterms:W3CDTF">2014-04-28T11:21:39Z</dcterms:created>
  <dcterms:modified xsi:type="dcterms:W3CDTF">2018-05-23T11:47:46Z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