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61" r:id="rId3"/>
    <p:sldId id="260"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8D025575-D03F-4FAB-97CB-957962D8CE98}" type="datetimeFigureOut">
              <a:rPr lang="en-US" smtClean="0"/>
              <a:pPr/>
              <a:t>1/9/2020</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7F620C17-83CF-4E37-BD0C-2475358184A3}" type="slidenum">
              <a:rPr lang="en-IN" smtClean="0"/>
              <a:pPr/>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25575-D03F-4FAB-97CB-957962D8CE98}" type="datetimeFigureOut">
              <a:rPr lang="en-US" smtClean="0"/>
              <a:pPr/>
              <a:t>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25575-D03F-4FAB-97CB-957962D8CE98}" type="datetimeFigureOut">
              <a:rPr lang="en-US" smtClean="0"/>
              <a:pPr/>
              <a:t>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025575-D03F-4FAB-97CB-957962D8CE98}" type="datetimeFigureOut">
              <a:rPr lang="en-US" smtClean="0"/>
              <a:pPr/>
              <a:t>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025575-D03F-4FAB-97CB-957962D8CE98}" type="datetimeFigureOut">
              <a:rPr lang="en-US" smtClean="0"/>
              <a:pPr/>
              <a:t>1/9/2020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7F620C17-83CF-4E37-BD0C-2475358184A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025575-D03F-4FAB-97CB-957962D8CE98}" type="datetimeFigureOut">
              <a:rPr lang="en-US" smtClean="0"/>
              <a:pPr/>
              <a:t>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025575-D03F-4FAB-97CB-957962D8CE98}" type="datetimeFigureOut">
              <a:rPr lang="en-US" smtClean="0"/>
              <a:pPr/>
              <a:t>1/9/2020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025575-D03F-4FAB-97CB-957962D8CE98}" type="datetimeFigureOut">
              <a:rPr lang="en-US" smtClean="0"/>
              <a:pPr/>
              <a:t>1/9/2020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25575-D03F-4FAB-97CB-957962D8CE98}" type="datetimeFigureOut">
              <a:rPr lang="en-US" smtClean="0"/>
              <a:pPr/>
              <a:t>1/9/2020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025575-D03F-4FAB-97CB-957962D8CE98}" type="datetimeFigureOut">
              <a:rPr lang="en-US" smtClean="0"/>
              <a:pPr/>
              <a:t>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025575-D03F-4FAB-97CB-957962D8CE98}" type="datetimeFigureOut">
              <a:rPr lang="en-US" smtClean="0"/>
              <a:pPr/>
              <a:t>1/9/2020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20C17-83CF-4E37-BD0C-2475358184A3}" type="slidenum">
              <a:rPr lang="en-IN" smtClean="0"/>
              <a:pPr/>
              <a:t>‹#›</a:t>
            </a:fld>
            <a:endParaRPr lang="en-I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025575-D03F-4FAB-97CB-957962D8CE98}" type="datetimeFigureOut">
              <a:rPr lang="en-US" smtClean="0"/>
              <a:pPr/>
              <a:t>1/9/2020</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F620C17-83CF-4E37-BD0C-2475358184A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4282" y="214290"/>
            <a:ext cx="8643998" cy="1500198"/>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 name="Title 1"/>
          <p:cNvSpPr>
            <a:spLocks noGrp="1"/>
          </p:cNvSpPr>
          <p:nvPr>
            <p:ph type="title"/>
          </p:nvPr>
        </p:nvSpPr>
        <p:spPr>
          <a:xfrm>
            <a:off x="457200" y="2857496"/>
            <a:ext cx="8229600" cy="1357322"/>
          </a:xfrm>
        </p:spPr>
        <p:txBody>
          <a:bodyPr/>
          <a:lstStyle/>
          <a:p>
            <a:endParaRPr lang="en-IN" dirty="0">
              <a:solidFill>
                <a:schemeClr val="bg1">
                  <a:lumMod val="75000"/>
                  <a:lumOff val="25000"/>
                </a:schemeClr>
              </a:solidFill>
            </a:endParaRPr>
          </a:p>
        </p:txBody>
      </p:sp>
      <p:sp>
        <p:nvSpPr>
          <p:cNvPr id="3" name="Content Placeholder 2"/>
          <p:cNvSpPr>
            <a:spLocks noGrp="1"/>
          </p:cNvSpPr>
          <p:nvPr>
            <p:ph idx="4294967295"/>
          </p:nvPr>
        </p:nvSpPr>
        <p:spPr>
          <a:xfrm>
            <a:off x="142844" y="357166"/>
            <a:ext cx="8643998" cy="5383218"/>
          </a:xfrm>
          <a:ln>
            <a:solidFill>
              <a:schemeClr val="tx1"/>
            </a:solidFill>
          </a:ln>
        </p:spPr>
        <p:txBody>
          <a:bodyPr>
            <a:normAutofit/>
          </a:bodyPr>
          <a:lstStyle/>
          <a:p>
            <a:pPr>
              <a:buNone/>
            </a:pPr>
            <a:r>
              <a:rPr lang="en-US" sz="1800" b="1" dirty="0" smtClean="0">
                <a:solidFill>
                  <a:schemeClr val="bg1"/>
                </a:solidFill>
              </a:rPr>
              <a:t>                          </a:t>
            </a:r>
            <a:r>
              <a:rPr lang="en-US" sz="1800" b="1" u="sng" dirty="0" smtClean="0">
                <a:solidFill>
                  <a:schemeClr val="bg1"/>
                </a:solidFill>
              </a:rPr>
              <a:t> VEHICLE MAINTENANCE INDEX</a:t>
            </a:r>
          </a:p>
          <a:p>
            <a:pPr>
              <a:buNone/>
            </a:pPr>
            <a:r>
              <a:rPr lang="en-US" sz="1400" b="1" u="sng" dirty="0" smtClean="0">
                <a:solidFill>
                  <a:schemeClr val="bg1"/>
                </a:solidFill>
              </a:rPr>
              <a:t>ORGANIZATION </a:t>
            </a:r>
            <a:r>
              <a:rPr lang="en-US" sz="1400" b="1" u="sng" dirty="0" smtClean="0">
                <a:solidFill>
                  <a:schemeClr val="bg1"/>
                </a:solidFill>
              </a:rPr>
              <a:t>CATEGORY </a:t>
            </a:r>
            <a:r>
              <a:rPr lang="en-US" sz="1400" b="1" dirty="0" smtClean="0">
                <a:solidFill>
                  <a:schemeClr val="bg1"/>
                </a:solidFill>
              </a:rPr>
              <a:t>:CDK Global</a:t>
            </a:r>
            <a:endParaRPr lang="en-US" sz="1400" dirty="0" smtClean="0">
              <a:solidFill>
                <a:schemeClr val="accent3">
                  <a:lumMod val="50000"/>
                </a:schemeClr>
              </a:solidFill>
              <a:latin typeface="Franklin Gothic Medium" pitchFamily="34" charset="0"/>
            </a:endParaRPr>
          </a:p>
          <a:p>
            <a:pPr>
              <a:buNone/>
            </a:pPr>
            <a:r>
              <a:rPr lang="en-US" sz="1400" b="1" u="sng" dirty="0" smtClean="0">
                <a:solidFill>
                  <a:schemeClr val="bg1"/>
                </a:solidFill>
              </a:rPr>
              <a:t>PROBLEM STATEMENT: </a:t>
            </a:r>
            <a:r>
              <a:rPr lang="en-US" sz="1400" b="1" u="sng" dirty="0" smtClean="0">
                <a:solidFill>
                  <a:schemeClr val="bg1"/>
                </a:solidFill>
              </a:rPr>
              <a:t>Vehicle Maintenance </a:t>
            </a:r>
            <a:r>
              <a:rPr lang="en-US" sz="1400" b="1" u="sng" dirty="0" smtClean="0">
                <a:solidFill>
                  <a:schemeClr val="bg1"/>
                </a:solidFill>
              </a:rPr>
              <a:t>Index</a:t>
            </a:r>
            <a:r>
              <a:rPr lang="en-US" sz="1400" b="1" u="sng" dirty="0" smtClean="0">
                <a:solidFill>
                  <a:schemeClr val="bg1"/>
                </a:solidFill>
              </a:rPr>
              <a:t>                                               </a:t>
            </a:r>
            <a:endParaRPr lang="en-US" sz="1400" b="1" dirty="0" smtClean="0">
              <a:solidFill>
                <a:schemeClr val="bg1"/>
              </a:solidFill>
            </a:endParaRPr>
          </a:p>
          <a:p>
            <a:pPr>
              <a:buNone/>
            </a:pPr>
            <a:r>
              <a:rPr lang="en-US" sz="1400" b="1" u="sng" dirty="0" smtClean="0">
                <a:solidFill>
                  <a:schemeClr val="bg1"/>
                </a:solidFill>
              </a:rPr>
              <a:t>TEAM LEADER NAME</a:t>
            </a:r>
            <a:r>
              <a:rPr lang="en-US" sz="1400" b="1" dirty="0" smtClean="0">
                <a:solidFill>
                  <a:schemeClr val="bg1"/>
                </a:solidFill>
              </a:rPr>
              <a:t>:</a:t>
            </a:r>
            <a:r>
              <a:rPr lang="en-US" sz="1400" dirty="0" smtClean="0">
                <a:solidFill>
                  <a:schemeClr val="bg1"/>
                </a:solidFill>
              </a:rPr>
              <a:t> </a:t>
            </a:r>
            <a:r>
              <a:rPr lang="en-US" sz="1400" dirty="0" err="1" smtClean="0">
                <a:solidFill>
                  <a:schemeClr val="bg1"/>
                </a:solidFill>
              </a:rPr>
              <a:t>Syed</a:t>
            </a:r>
            <a:r>
              <a:rPr lang="en-US" sz="1400" dirty="0" smtClean="0">
                <a:solidFill>
                  <a:schemeClr val="bg1"/>
                </a:solidFill>
              </a:rPr>
              <a:t> </a:t>
            </a:r>
            <a:r>
              <a:rPr lang="en-US" sz="1400" dirty="0" err="1" smtClean="0">
                <a:solidFill>
                  <a:schemeClr val="bg1"/>
                </a:solidFill>
              </a:rPr>
              <a:t>Nouman</a:t>
            </a:r>
            <a:r>
              <a:rPr lang="en-US" sz="1400" dirty="0" smtClean="0">
                <a:solidFill>
                  <a:schemeClr val="bg1"/>
                </a:solidFill>
              </a:rPr>
              <a:t>                                             </a:t>
            </a:r>
            <a:r>
              <a:rPr lang="en-US" sz="1400" b="1" dirty="0" smtClean="0">
                <a:solidFill>
                  <a:schemeClr val="bg1"/>
                </a:solidFill>
              </a:rPr>
              <a:t>College </a:t>
            </a:r>
            <a:r>
              <a:rPr lang="en-US" sz="1400" b="1" dirty="0" err="1" smtClean="0">
                <a:solidFill>
                  <a:schemeClr val="bg1"/>
                </a:solidFill>
              </a:rPr>
              <a:t>Code:AICTE</a:t>
            </a:r>
            <a:r>
              <a:rPr lang="en-US" sz="1400" b="1" dirty="0" smtClean="0">
                <a:solidFill>
                  <a:schemeClr val="bg1"/>
                </a:solidFill>
              </a:rPr>
              <a:t> 1-3513518529</a:t>
            </a:r>
            <a:endParaRPr lang="en-US" sz="1400" b="1" dirty="0" smtClean="0">
              <a:solidFill>
                <a:schemeClr val="bg1"/>
              </a:solidFill>
            </a:endParaRPr>
          </a:p>
        </p:txBody>
      </p:sp>
      <p:sp>
        <p:nvSpPr>
          <p:cNvPr id="7" name="Rounded Rectangle 6"/>
          <p:cNvSpPr/>
          <p:nvPr/>
        </p:nvSpPr>
        <p:spPr>
          <a:xfrm>
            <a:off x="214282" y="1857364"/>
            <a:ext cx="8572560" cy="4857784"/>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54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443" name="Rectangle 3"/>
          <p:cNvSpPr>
            <a:spLocks noChangeArrowheads="1"/>
          </p:cNvSpPr>
          <p:nvPr/>
        </p:nvSpPr>
        <p:spPr bwMode="auto">
          <a:xfrm>
            <a:off x="500034" y="1857364"/>
            <a:ext cx="8286808" cy="4924425"/>
          </a:xfrm>
          <a:prstGeom prst="rect">
            <a:avLst/>
          </a:prstGeom>
          <a:no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bg1"/>
                </a:solidFill>
                <a:effectLst/>
                <a:latin typeface="Arial" pitchFamily="34" charset="0"/>
                <a:ea typeface="Calibri" pitchFamily="34" charset="0"/>
                <a:cs typeface="Arial" pitchFamily="34" charset="0"/>
              </a:rPr>
              <a:t>Problems Faced:</a:t>
            </a:r>
            <a:endParaRPr kumimoji="0" lang="en-US" sz="1000" b="1" i="0" u="sng"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In Today’s world with so many cars, models in the market, it is hard to find out which car has a high maintenance cost/index that is authentic source. Lots of times customers buy a vehicle with a fixed budget and do not see the long list of expensive maintenance index that might come with it.</a:t>
            </a:r>
            <a:endParaRPr kumimoji="0" lang="en-US" sz="900" b="0" i="0" u="none" strike="noStrike" cap="none" normalizeH="0" baseline="0" dirty="0" smtClean="0">
              <a:ln>
                <a:noFill/>
              </a:ln>
              <a:solidFill>
                <a:schemeClr val="accent4">
                  <a:lumMod val="50000"/>
                </a:schemeClr>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bg1"/>
                </a:solidFill>
                <a:effectLst/>
                <a:latin typeface="Arial" pitchFamily="34" charset="0"/>
                <a:ea typeface="Calibri" pitchFamily="34" charset="0"/>
                <a:cs typeface="Arial" pitchFamily="34" charset="0"/>
              </a:rPr>
              <a:t>Basic Intention</a:t>
            </a:r>
            <a:r>
              <a:rPr kumimoji="0" lang="en-US" b="1" i="0" u="none" strike="noStrike" cap="none" normalizeH="0" baseline="0" dirty="0" smtClean="0">
                <a:ln>
                  <a:noFill/>
                </a:ln>
                <a:solidFill>
                  <a:schemeClr val="bg1"/>
                </a:solidFill>
                <a:effectLst/>
                <a:latin typeface="Arial" pitchFamily="34" charset="0"/>
                <a:ea typeface="Calibri" pitchFamily="34" charset="0"/>
                <a:cs typeface="Arial" pitchFamily="34" charset="0"/>
              </a:rPr>
              <a:t>:</a:t>
            </a:r>
            <a:endParaRPr kumimoji="0" lang="en-US" sz="1000" b="1"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To create a Web based application that shows user the health and Maintenance Index of various parts of the vehicle allowing the user to make the most appropriate decision and hence saving people a lot of money in the long run.</a:t>
            </a:r>
            <a:endParaRPr kumimoji="0" lang="en-US" sz="900" b="0" i="0" u="none" strike="noStrike" cap="none" normalizeH="0" baseline="0" dirty="0" smtClean="0">
              <a:ln>
                <a:noFill/>
              </a:ln>
              <a:solidFill>
                <a:schemeClr val="accent4">
                  <a:lumMod val="50000"/>
                </a:schemeClr>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bg1"/>
                </a:solidFill>
                <a:effectLst/>
                <a:latin typeface="Arial" pitchFamily="34" charset="0"/>
                <a:ea typeface="Calibri" pitchFamily="34" charset="0"/>
                <a:cs typeface="Arial" pitchFamily="34" charset="0"/>
              </a:rPr>
              <a:t>Features:</a:t>
            </a:r>
            <a:endParaRPr kumimoji="0" lang="en-US" sz="1000" b="1" i="0" u="sng"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1.This Web based application allows the user to look at the Maintenance costs a vehicle owner might incur in the long run. It also allows the user to browse through the database and look for vehicles based on type or companies of their liking, therefore enabling them to make a sound, informed choice.</a:t>
            </a:r>
            <a:endParaRPr kumimoji="0" lang="en-US" sz="900" b="0" i="0" u="none" strike="noStrike" cap="none" normalizeH="0" baseline="0" dirty="0" smtClean="0">
              <a:ln>
                <a:noFill/>
              </a:ln>
              <a:solidFill>
                <a:schemeClr val="accent4">
                  <a:lumMod val="50000"/>
                </a:schemeClr>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2.It allows users who have bought vehicles give feedback or reviews. These feedbacks alter the data present in our database</a:t>
            </a:r>
            <a:r>
              <a:rPr kumimoji="0" lang="en-US"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a:t>
            </a:r>
            <a:endParaRPr kumimoji="0" lang="en-US" sz="800" b="0" i="0" u="none" strike="noStrike" cap="none" normalizeH="0" baseline="0" dirty="0" smtClean="0">
              <a:ln>
                <a:noFill/>
              </a:ln>
              <a:solidFill>
                <a:schemeClr val="accent4">
                  <a:lumMod val="50000"/>
                </a:schemeClr>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sng" strike="noStrike" cap="none" normalizeH="0" baseline="0" dirty="0" smtClean="0">
                <a:ln>
                  <a:noFill/>
                </a:ln>
                <a:solidFill>
                  <a:schemeClr val="bg1"/>
                </a:solidFill>
                <a:effectLst/>
                <a:latin typeface="Arial" pitchFamily="34" charset="0"/>
                <a:ea typeface="Calibri" pitchFamily="34" charset="0"/>
                <a:cs typeface="Arial" pitchFamily="34" charset="0"/>
              </a:rPr>
              <a:t>Additional features</a:t>
            </a:r>
            <a:r>
              <a:rPr kumimoji="0" lang="en-US" sz="1600" b="1" i="0" u="none" strike="noStrike" cap="none" normalizeH="0" baseline="0" dirty="0" smtClean="0">
                <a:ln>
                  <a:noFill/>
                </a:ln>
                <a:solidFill>
                  <a:schemeClr val="bg1"/>
                </a:solidFill>
                <a:effectLst/>
                <a:latin typeface="Calibri" pitchFamily="34" charset="0"/>
                <a:ea typeface="Calibri" pitchFamily="34" charset="0"/>
                <a:cs typeface="Times New Roman" pitchFamily="18" charset="0"/>
              </a:rPr>
              <a:t>:</a:t>
            </a:r>
            <a:endParaRPr kumimoji="0" lang="en-US" sz="900" b="1" i="0" u="none" strike="noStrike" cap="none" normalizeH="0" baseline="0" dirty="0" smtClean="0">
              <a:ln>
                <a:noFill/>
              </a:ln>
              <a:solidFill>
                <a:schemeClr val="bg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accent4">
                    <a:lumMod val="50000"/>
                  </a:schemeClr>
                </a:solidFill>
                <a:effectLst/>
                <a:latin typeface="Calibri" pitchFamily="34" charset="0"/>
                <a:ea typeface="Calibri" pitchFamily="34" charset="0"/>
                <a:cs typeface="Calibri" pitchFamily="34" charset="0"/>
              </a:rPr>
              <a:t>This also is very beneficial for companies and they can check on the performance of various models of their vehicles. And keep and eye on parts that need to be fixed or changed frequently can be improved in the coming models.</a:t>
            </a:r>
            <a:endParaRPr kumimoji="0" lang="en-US" sz="2800" b="0" i="0" u="none" strike="noStrike" cap="none" normalizeH="0" baseline="0" dirty="0" smtClean="0">
              <a:ln>
                <a:noFill/>
              </a:ln>
              <a:solidFill>
                <a:schemeClr val="accent4">
                  <a:lumMod val="50000"/>
                </a:schemeClr>
              </a:solidFill>
              <a:effectLst/>
              <a:latin typeface="Calibri" pitchFamily="34" charset="0"/>
              <a:cs typeface="Calibri"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443">
                                            <p:bg/>
                                          </p:spTgt>
                                        </p:tgtEl>
                                        <p:attrNameLst>
                                          <p:attrName>style.visibility</p:attrName>
                                        </p:attrNameLst>
                                      </p:cBhvr>
                                      <p:to>
                                        <p:strVal val="visible"/>
                                      </p:to>
                                    </p:set>
                                    <p:animEffect transition="in" filter="wipe(down)">
                                      <p:cBhvr>
                                        <p:cTn id="37" dur="500"/>
                                        <p:tgtEl>
                                          <p:spTgt spid="61443">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443">
                                            <p:txEl>
                                              <p:pRg st="0" end="0"/>
                                            </p:txEl>
                                          </p:spTgt>
                                        </p:tgtEl>
                                        <p:attrNameLst>
                                          <p:attrName>style.visibility</p:attrName>
                                        </p:attrNameLst>
                                      </p:cBhvr>
                                      <p:to>
                                        <p:strVal val="visible"/>
                                      </p:to>
                                    </p:set>
                                    <p:animEffect transition="in" filter="wipe(down)">
                                      <p:cBhvr>
                                        <p:cTn id="42" dur="500"/>
                                        <p:tgtEl>
                                          <p:spTgt spid="6144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1443">
                                            <p:txEl>
                                              <p:pRg st="1" end="1"/>
                                            </p:txEl>
                                          </p:spTgt>
                                        </p:tgtEl>
                                        <p:attrNameLst>
                                          <p:attrName>style.visibility</p:attrName>
                                        </p:attrNameLst>
                                      </p:cBhvr>
                                      <p:to>
                                        <p:strVal val="visible"/>
                                      </p:to>
                                    </p:set>
                                    <p:animEffect transition="in" filter="wipe(down)">
                                      <p:cBhvr>
                                        <p:cTn id="47" dur="500"/>
                                        <p:tgtEl>
                                          <p:spTgt spid="61443">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1443">
                                            <p:txEl>
                                              <p:pRg st="2" end="2"/>
                                            </p:txEl>
                                          </p:spTgt>
                                        </p:tgtEl>
                                        <p:attrNameLst>
                                          <p:attrName>style.visibility</p:attrName>
                                        </p:attrNameLst>
                                      </p:cBhvr>
                                      <p:to>
                                        <p:strVal val="visible"/>
                                      </p:to>
                                    </p:set>
                                    <p:animEffect transition="in" filter="wipe(down)">
                                      <p:cBhvr>
                                        <p:cTn id="52" dur="500"/>
                                        <p:tgtEl>
                                          <p:spTgt spid="61443">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1443">
                                            <p:txEl>
                                              <p:pRg st="3" end="3"/>
                                            </p:txEl>
                                          </p:spTgt>
                                        </p:tgtEl>
                                        <p:attrNameLst>
                                          <p:attrName>style.visibility</p:attrName>
                                        </p:attrNameLst>
                                      </p:cBhvr>
                                      <p:to>
                                        <p:strVal val="visible"/>
                                      </p:to>
                                    </p:set>
                                    <p:animEffect transition="in" filter="wipe(down)">
                                      <p:cBhvr>
                                        <p:cTn id="57" dur="500"/>
                                        <p:tgtEl>
                                          <p:spTgt spid="61443">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443">
                                            <p:txEl>
                                              <p:pRg st="4" end="4"/>
                                            </p:txEl>
                                          </p:spTgt>
                                        </p:tgtEl>
                                        <p:attrNameLst>
                                          <p:attrName>style.visibility</p:attrName>
                                        </p:attrNameLst>
                                      </p:cBhvr>
                                      <p:to>
                                        <p:strVal val="visible"/>
                                      </p:to>
                                    </p:set>
                                    <p:animEffect transition="in" filter="wipe(down)">
                                      <p:cBhvr>
                                        <p:cTn id="62" dur="500"/>
                                        <p:tgtEl>
                                          <p:spTgt spid="6144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1443">
                                            <p:txEl>
                                              <p:pRg st="5" end="5"/>
                                            </p:txEl>
                                          </p:spTgt>
                                        </p:tgtEl>
                                        <p:attrNameLst>
                                          <p:attrName>style.visibility</p:attrName>
                                        </p:attrNameLst>
                                      </p:cBhvr>
                                      <p:to>
                                        <p:strVal val="visible"/>
                                      </p:to>
                                    </p:set>
                                    <p:animEffect transition="in" filter="wipe(down)">
                                      <p:cBhvr>
                                        <p:cTn id="67" dur="500"/>
                                        <p:tgtEl>
                                          <p:spTgt spid="61443">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1443">
                                            <p:txEl>
                                              <p:pRg st="6" end="6"/>
                                            </p:txEl>
                                          </p:spTgt>
                                        </p:tgtEl>
                                        <p:attrNameLst>
                                          <p:attrName>style.visibility</p:attrName>
                                        </p:attrNameLst>
                                      </p:cBhvr>
                                      <p:to>
                                        <p:strVal val="visible"/>
                                      </p:to>
                                    </p:set>
                                    <p:animEffect transition="in" filter="wipe(down)">
                                      <p:cBhvr>
                                        <p:cTn id="72" dur="500"/>
                                        <p:tgtEl>
                                          <p:spTgt spid="61443">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1443">
                                            <p:txEl>
                                              <p:pRg st="7" end="7"/>
                                            </p:txEl>
                                          </p:spTgt>
                                        </p:tgtEl>
                                        <p:attrNameLst>
                                          <p:attrName>style.visibility</p:attrName>
                                        </p:attrNameLst>
                                      </p:cBhvr>
                                      <p:to>
                                        <p:strVal val="visible"/>
                                      </p:to>
                                    </p:set>
                                    <p:animEffect transition="in" filter="wipe(down)">
                                      <p:cBhvr>
                                        <p:cTn id="77" dur="500"/>
                                        <p:tgtEl>
                                          <p:spTgt spid="61443">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1443">
                                            <p:txEl>
                                              <p:pRg st="8" end="8"/>
                                            </p:txEl>
                                          </p:spTgt>
                                        </p:tgtEl>
                                        <p:attrNameLst>
                                          <p:attrName>style.visibility</p:attrName>
                                        </p:attrNameLst>
                                      </p:cBhvr>
                                      <p:to>
                                        <p:strVal val="visible"/>
                                      </p:to>
                                    </p:set>
                                    <p:animEffect transition="in" filter="wipe(down)">
                                      <p:cBhvr>
                                        <p:cTn id="82" dur="500"/>
                                        <p:tgtEl>
                                          <p:spTgt spid="61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144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6" name="Group 2"/>
          <p:cNvGrpSpPr>
            <a:grpSpLocks/>
          </p:cNvGrpSpPr>
          <p:nvPr/>
        </p:nvGrpSpPr>
        <p:grpSpPr bwMode="auto">
          <a:xfrm>
            <a:off x="68263" y="1428736"/>
            <a:ext cx="9075737" cy="4800600"/>
            <a:chOff x="1476" y="2256"/>
            <a:chExt cx="14292" cy="7560"/>
          </a:xfrm>
        </p:grpSpPr>
        <p:cxnSp>
          <p:nvCxnSpPr>
            <p:cNvPr id="1027" name="AutoShape 3"/>
            <p:cNvCxnSpPr>
              <a:cxnSpLocks noChangeShapeType="1"/>
            </p:cNvCxnSpPr>
            <p:nvPr/>
          </p:nvCxnSpPr>
          <p:spPr bwMode="auto">
            <a:xfrm>
              <a:off x="9072" y="2256"/>
              <a:ext cx="0" cy="552"/>
            </a:xfrm>
            <a:prstGeom prst="straightConnector1">
              <a:avLst/>
            </a:prstGeom>
            <a:noFill/>
            <a:ln w="38100">
              <a:solidFill>
                <a:srgbClr val="F2F2F2"/>
              </a:solidFill>
              <a:round/>
              <a:headEnd/>
              <a:tailEnd/>
            </a:ln>
            <a:effectLst/>
          </p:spPr>
        </p:cxnSp>
        <p:cxnSp>
          <p:nvCxnSpPr>
            <p:cNvPr id="1028" name="AutoShape 4"/>
            <p:cNvCxnSpPr>
              <a:cxnSpLocks noChangeShapeType="1"/>
            </p:cNvCxnSpPr>
            <p:nvPr/>
          </p:nvCxnSpPr>
          <p:spPr bwMode="auto">
            <a:xfrm>
              <a:off x="5904" y="2808"/>
              <a:ext cx="6372" cy="24"/>
            </a:xfrm>
            <a:prstGeom prst="straightConnector1">
              <a:avLst/>
            </a:prstGeom>
            <a:noFill/>
            <a:ln w="38100">
              <a:solidFill>
                <a:srgbClr val="F2F2F2"/>
              </a:solidFill>
              <a:round/>
              <a:headEnd/>
              <a:tailEnd/>
            </a:ln>
            <a:effectLst/>
          </p:spPr>
        </p:cxnSp>
        <p:cxnSp>
          <p:nvCxnSpPr>
            <p:cNvPr id="1029" name="AutoShape 5"/>
            <p:cNvCxnSpPr>
              <a:cxnSpLocks noChangeShapeType="1"/>
            </p:cNvCxnSpPr>
            <p:nvPr/>
          </p:nvCxnSpPr>
          <p:spPr bwMode="auto">
            <a:xfrm>
              <a:off x="5904" y="2832"/>
              <a:ext cx="0" cy="396"/>
            </a:xfrm>
            <a:prstGeom prst="straightConnector1">
              <a:avLst/>
            </a:prstGeom>
            <a:noFill/>
            <a:ln w="38100">
              <a:solidFill>
                <a:srgbClr val="F2F2F2"/>
              </a:solidFill>
              <a:round/>
              <a:headEnd/>
              <a:tailEnd type="triangle" w="med" len="med"/>
            </a:ln>
            <a:effectLst/>
          </p:spPr>
        </p:cxnSp>
        <p:cxnSp>
          <p:nvCxnSpPr>
            <p:cNvPr id="1030" name="AutoShape 6"/>
            <p:cNvCxnSpPr>
              <a:cxnSpLocks noChangeShapeType="1"/>
            </p:cNvCxnSpPr>
            <p:nvPr/>
          </p:nvCxnSpPr>
          <p:spPr bwMode="auto">
            <a:xfrm>
              <a:off x="12276" y="2832"/>
              <a:ext cx="0" cy="396"/>
            </a:xfrm>
            <a:prstGeom prst="straightConnector1">
              <a:avLst/>
            </a:prstGeom>
            <a:noFill/>
            <a:ln w="9525">
              <a:solidFill>
                <a:srgbClr val="000000"/>
              </a:solidFill>
              <a:round/>
              <a:headEnd/>
              <a:tailEnd type="triangle" w="med" len="med"/>
            </a:ln>
          </p:spPr>
        </p:cxnSp>
        <p:cxnSp>
          <p:nvCxnSpPr>
            <p:cNvPr id="1031" name="AutoShape 7"/>
            <p:cNvCxnSpPr>
              <a:cxnSpLocks noChangeShapeType="1"/>
            </p:cNvCxnSpPr>
            <p:nvPr/>
          </p:nvCxnSpPr>
          <p:spPr bwMode="auto">
            <a:xfrm>
              <a:off x="5904" y="3684"/>
              <a:ext cx="0" cy="348"/>
            </a:xfrm>
            <a:prstGeom prst="straightConnector1">
              <a:avLst/>
            </a:prstGeom>
            <a:noFill/>
            <a:ln w="38100">
              <a:solidFill>
                <a:srgbClr val="F2F2F2"/>
              </a:solidFill>
              <a:round/>
              <a:headEnd/>
              <a:tailEnd/>
            </a:ln>
            <a:effectLst/>
          </p:spPr>
        </p:cxnSp>
        <p:cxnSp>
          <p:nvCxnSpPr>
            <p:cNvPr id="1032" name="AutoShape 8"/>
            <p:cNvCxnSpPr>
              <a:cxnSpLocks noChangeShapeType="1"/>
            </p:cNvCxnSpPr>
            <p:nvPr/>
          </p:nvCxnSpPr>
          <p:spPr bwMode="auto">
            <a:xfrm>
              <a:off x="2784" y="4032"/>
              <a:ext cx="5964" cy="0"/>
            </a:xfrm>
            <a:prstGeom prst="straightConnector1">
              <a:avLst/>
            </a:prstGeom>
            <a:noFill/>
            <a:ln w="38100">
              <a:solidFill>
                <a:srgbClr val="F2F2F2"/>
              </a:solidFill>
              <a:round/>
              <a:headEnd/>
              <a:tailEnd/>
            </a:ln>
            <a:effectLst/>
          </p:spPr>
        </p:cxnSp>
        <p:cxnSp>
          <p:nvCxnSpPr>
            <p:cNvPr id="1033" name="AutoShape 9"/>
            <p:cNvCxnSpPr>
              <a:cxnSpLocks noChangeShapeType="1"/>
            </p:cNvCxnSpPr>
            <p:nvPr/>
          </p:nvCxnSpPr>
          <p:spPr bwMode="auto">
            <a:xfrm>
              <a:off x="2784" y="4032"/>
              <a:ext cx="0" cy="324"/>
            </a:xfrm>
            <a:prstGeom prst="straightConnector1">
              <a:avLst/>
            </a:prstGeom>
            <a:noFill/>
            <a:ln w="9525">
              <a:solidFill>
                <a:srgbClr val="000000"/>
              </a:solidFill>
              <a:round/>
              <a:headEnd/>
              <a:tailEnd type="triangle" w="med" len="med"/>
            </a:ln>
          </p:spPr>
        </p:cxnSp>
        <p:sp>
          <p:nvSpPr>
            <p:cNvPr id="1034" name="Rectangle 10"/>
            <p:cNvSpPr>
              <a:spLocks noChangeArrowheads="1"/>
            </p:cNvSpPr>
            <p:nvPr/>
          </p:nvSpPr>
          <p:spPr bwMode="auto">
            <a:xfrm>
              <a:off x="2004" y="4356"/>
              <a:ext cx="1572" cy="39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8028" y="4296"/>
              <a:ext cx="1524" cy="39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6" name="AutoShape 12"/>
            <p:cNvCxnSpPr>
              <a:cxnSpLocks noChangeShapeType="1"/>
            </p:cNvCxnSpPr>
            <p:nvPr/>
          </p:nvCxnSpPr>
          <p:spPr bwMode="auto">
            <a:xfrm>
              <a:off x="2784" y="4752"/>
              <a:ext cx="0" cy="336"/>
            </a:xfrm>
            <a:prstGeom prst="straightConnector1">
              <a:avLst/>
            </a:prstGeom>
            <a:noFill/>
            <a:ln w="38100">
              <a:solidFill>
                <a:srgbClr val="F2F2F2"/>
              </a:solidFill>
              <a:round/>
              <a:headEnd/>
              <a:tailEnd/>
            </a:ln>
            <a:effectLst/>
          </p:spPr>
        </p:cxnSp>
        <p:sp>
          <p:nvSpPr>
            <p:cNvPr id="1037" name="Oval 13"/>
            <p:cNvSpPr>
              <a:spLocks noChangeArrowheads="1"/>
            </p:cNvSpPr>
            <p:nvPr/>
          </p:nvSpPr>
          <p:spPr bwMode="auto">
            <a:xfrm>
              <a:off x="2196" y="5088"/>
              <a:ext cx="1128" cy="492"/>
            </a:xfrm>
            <a:prstGeom prst="ellipse">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DB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38" name="AutoShape 14"/>
            <p:cNvCxnSpPr>
              <a:cxnSpLocks noChangeShapeType="1"/>
            </p:cNvCxnSpPr>
            <p:nvPr/>
          </p:nvCxnSpPr>
          <p:spPr bwMode="auto">
            <a:xfrm>
              <a:off x="8748" y="4692"/>
              <a:ext cx="0" cy="1224"/>
            </a:xfrm>
            <a:prstGeom prst="straightConnector1">
              <a:avLst/>
            </a:prstGeom>
            <a:noFill/>
            <a:ln w="38100">
              <a:solidFill>
                <a:srgbClr val="F2F2F2"/>
              </a:solidFill>
              <a:round/>
              <a:headEnd/>
              <a:tailEnd type="triangle" w="med" len="med"/>
            </a:ln>
            <a:effectLst/>
          </p:spPr>
        </p:cxnSp>
        <p:cxnSp>
          <p:nvCxnSpPr>
            <p:cNvPr id="1039" name="AutoShape 15"/>
            <p:cNvCxnSpPr>
              <a:cxnSpLocks noChangeShapeType="1"/>
            </p:cNvCxnSpPr>
            <p:nvPr/>
          </p:nvCxnSpPr>
          <p:spPr bwMode="auto">
            <a:xfrm>
              <a:off x="3444" y="4752"/>
              <a:ext cx="0" cy="216"/>
            </a:xfrm>
            <a:prstGeom prst="straightConnector1">
              <a:avLst/>
            </a:prstGeom>
            <a:noFill/>
            <a:ln w="38100">
              <a:solidFill>
                <a:srgbClr val="F2F2F2"/>
              </a:solidFill>
              <a:round/>
              <a:headEnd/>
              <a:tailEnd/>
            </a:ln>
            <a:effectLst/>
          </p:spPr>
        </p:cxnSp>
        <p:cxnSp>
          <p:nvCxnSpPr>
            <p:cNvPr id="1040" name="AutoShape 16"/>
            <p:cNvCxnSpPr>
              <a:cxnSpLocks noChangeShapeType="1"/>
            </p:cNvCxnSpPr>
            <p:nvPr/>
          </p:nvCxnSpPr>
          <p:spPr bwMode="auto">
            <a:xfrm>
              <a:off x="3444" y="4968"/>
              <a:ext cx="5304" cy="0"/>
            </a:xfrm>
            <a:prstGeom prst="straightConnector1">
              <a:avLst/>
            </a:prstGeom>
            <a:noFill/>
            <a:ln w="38100">
              <a:solidFill>
                <a:srgbClr val="F2F2F2"/>
              </a:solidFill>
              <a:round/>
              <a:headEnd/>
              <a:tailEnd type="triangle" w="med" len="med"/>
            </a:ln>
            <a:effectLst/>
          </p:spPr>
        </p:cxnSp>
        <p:cxnSp>
          <p:nvCxnSpPr>
            <p:cNvPr id="1041" name="AutoShape 17"/>
            <p:cNvCxnSpPr>
              <a:cxnSpLocks noChangeShapeType="1"/>
            </p:cNvCxnSpPr>
            <p:nvPr/>
          </p:nvCxnSpPr>
          <p:spPr bwMode="auto">
            <a:xfrm flipH="1">
              <a:off x="4512" y="5580"/>
              <a:ext cx="4236" cy="0"/>
            </a:xfrm>
            <a:prstGeom prst="straightConnector1">
              <a:avLst/>
            </a:prstGeom>
            <a:noFill/>
            <a:ln w="38100">
              <a:solidFill>
                <a:srgbClr val="F2F2F2"/>
              </a:solidFill>
              <a:round/>
              <a:headEnd/>
              <a:tailEnd/>
            </a:ln>
            <a:effectLst/>
          </p:spPr>
        </p:cxnSp>
        <p:cxnSp>
          <p:nvCxnSpPr>
            <p:cNvPr id="1042" name="AutoShape 18"/>
            <p:cNvCxnSpPr>
              <a:cxnSpLocks noChangeShapeType="1"/>
            </p:cNvCxnSpPr>
            <p:nvPr/>
          </p:nvCxnSpPr>
          <p:spPr bwMode="auto">
            <a:xfrm>
              <a:off x="4512" y="5580"/>
              <a:ext cx="0" cy="672"/>
            </a:xfrm>
            <a:prstGeom prst="straightConnector1">
              <a:avLst/>
            </a:prstGeom>
            <a:noFill/>
            <a:ln w="38100">
              <a:solidFill>
                <a:srgbClr val="F2F2F2"/>
              </a:solidFill>
              <a:round/>
              <a:headEnd/>
              <a:tailEnd type="triangle" w="med" len="med"/>
            </a:ln>
            <a:effectLst/>
          </p:spPr>
        </p:cxnSp>
        <p:cxnSp>
          <p:nvCxnSpPr>
            <p:cNvPr id="1043" name="AutoShape 19"/>
            <p:cNvCxnSpPr>
              <a:cxnSpLocks noChangeShapeType="1"/>
            </p:cNvCxnSpPr>
            <p:nvPr/>
          </p:nvCxnSpPr>
          <p:spPr bwMode="auto">
            <a:xfrm>
              <a:off x="7452" y="5916"/>
              <a:ext cx="2520" cy="0"/>
            </a:xfrm>
            <a:prstGeom prst="straightConnector1">
              <a:avLst/>
            </a:prstGeom>
            <a:noFill/>
            <a:ln w="38100">
              <a:solidFill>
                <a:srgbClr val="F2F2F2"/>
              </a:solidFill>
              <a:round/>
              <a:headEnd/>
              <a:tailEnd/>
            </a:ln>
            <a:effectLst/>
          </p:spPr>
        </p:cxnSp>
        <p:sp>
          <p:nvSpPr>
            <p:cNvPr id="1044" name="Rectangle 20"/>
            <p:cNvSpPr>
              <a:spLocks noChangeArrowheads="1"/>
            </p:cNvSpPr>
            <p:nvPr/>
          </p:nvSpPr>
          <p:spPr bwMode="auto">
            <a:xfrm>
              <a:off x="6924" y="6156"/>
              <a:ext cx="1104" cy="864"/>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Search using name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5" name="Rectangle 21"/>
            <p:cNvSpPr>
              <a:spLocks noChangeArrowheads="1"/>
            </p:cNvSpPr>
            <p:nvPr/>
          </p:nvSpPr>
          <p:spPr bwMode="auto">
            <a:xfrm>
              <a:off x="9552" y="6156"/>
              <a:ext cx="912" cy="660"/>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1000" dirty="0" smtClean="0">
                  <a:latin typeface="Arial" pitchFamily="34" charset="0"/>
                  <a:cs typeface="Arial" pitchFamily="34" charset="0"/>
                </a:rPr>
                <a:t>S</a:t>
              </a:r>
              <a:r>
                <a:rPr kumimoji="0" lang="en-US" sz="1000" b="0" i="0" u="none" strike="noStrike" cap="none" normalizeH="0" baseline="0" dirty="0" smtClean="0">
                  <a:ln>
                    <a:noFill/>
                  </a:ln>
                  <a:solidFill>
                    <a:schemeClr val="tx1"/>
                  </a:solidFill>
                  <a:effectLst/>
                  <a:latin typeface="Arial" pitchFamily="34" charset="0"/>
                  <a:cs typeface="Arial" pitchFamily="34" charset="0"/>
                </a:rPr>
                <a:t>ort</a:t>
              </a:r>
            </a:p>
          </p:txBody>
        </p:sp>
        <p:cxnSp>
          <p:nvCxnSpPr>
            <p:cNvPr id="1046" name="AutoShape 22"/>
            <p:cNvCxnSpPr>
              <a:cxnSpLocks noChangeShapeType="1"/>
            </p:cNvCxnSpPr>
            <p:nvPr/>
          </p:nvCxnSpPr>
          <p:spPr bwMode="auto">
            <a:xfrm>
              <a:off x="9972" y="6816"/>
              <a:ext cx="0" cy="324"/>
            </a:xfrm>
            <a:prstGeom prst="straightConnector1">
              <a:avLst/>
            </a:prstGeom>
            <a:noFill/>
            <a:ln w="38100">
              <a:solidFill>
                <a:srgbClr val="F2F2F2"/>
              </a:solidFill>
              <a:round/>
              <a:headEnd/>
              <a:tailEnd/>
            </a:ln>
            <a:effectLst/>
          </p:spPr>
        </p:cxnSp>
        <p:cxnSp>
          <p:nvCxnSpPr>
            <p:cNvPr id="1047" name="AutoShape 23"/>
            <p:cNvCxnSpPr>
              <a:cxnSpLocks noChangeShapeType="1"/>
            </p:cNvCxnSpPr>
            <p:nvPr/>
          </p:nvCxnSpPr>
          <p:spPr bwMode="auto">
            <a:xfrm flipV="1">
              <a:off x="8652" y="7128"/>
              <a:ext cx="3372" cy="12"/>
            </a:xfrm>
            <a:prstGeom prst="straightConnector1">
              <a:avLst/>
            </a:prstGeom>
            <a:noFill/>
            <a:ln w="38100">
              <a:solidFill>
                <a:srgbClr val="F2F2F2"/>
              </a:solidFill>
              <a:round/>
              <a:headEnd/>
              <a:tailEnd/>
            </a:ln>
            <a:effectLst/>
          </p:spPr>
        </p:cxnSp>
        <p:cxnSp>
          <p:nvCxnSpPr>
            <p:cNvPr id="1048" name="AutoShape 24"/>
            <p:cNvCxnSpPr>
              <a:cxnSpLocks noChangeShapeType="1"/>
            </p:cNvCxnSpPr>
            <p:nvPr/>
          </p:nvCxnSpPr>
          <p:spPr bwMode="auto">
            <a:xfrm>
              <a:off x="8652" y="7140"/>
              <a:ext cx="0" cy="252"/>
            </a:xfrm>
            <a:prstGeom prst="straightConnector1">
              <a:avLst/>
            </a:prstGeom>
            <a:noFill/>
            <a:ln w="9525">
              <a:solidFill>
                <a:srgbClr val="000000"/>
              </a:solidFill>
              <a:round/>
              <a:headEnd/>
              <a:tailEnd type="triangle" w="med" len="med"/>
            </a:ln>
          </p:spPr>
        </p:cxnSp>
        <p:cxnSp>
          <p:nvCxnSpPr>
            <p:cNvPr id="1049" name="AutoShape 25"/>
            <p:cNvCxnSpPr>
              <a:cxnSpLocks noChangeShapeType="1"/>
            </p:cNvCxnSpPr>
            <p:nvPr/>
          </p:nvCxnSpPr>
          <p:spPr bwMode="auto">
            <a:xfrm>
              <a:off x="10368" y="7140"/>
              <a:ext cx="12" cy="252"/>
            </a:xfrm>
            <a:prstGeom prst="straightConnector1">
              <a:avLst/>
            </a:prstGeom>
            <a:noFill/>
            <a:ln w="9525">
              <a:solidFill>
                <a:srgbClr val="000000"/>
              </a:solidFill>
              <a:round/>
              <a:headEnd/>
              <a:tailEnd type="triangle" w="med" len="med"/>
            </a:ln>
          </p:spPr>
        </p:cxnSp>
        <p:cxnSp>
          <p:nvCxnSpPr>
            <p:cNvPr id="1050" name="AutoShape 26"/>
            <p:cNvCxnSpPr>
              <a:cxnSpLocks noChangeShapeType="1"/>
            </p:cNvCxnSpPr>
            <p:nvPr/>
          </p:nvCxnSpPr>
          <p:spPr bwMode="auto">
            <a:xfrm>
              <a:off x="12024" y="7140"/>
              <a:ext cx="0" cy="252"/>
            </a:xfrm>
            <a:prstGeom prst="straightConnector1">
              <a:avLst/>
            </a:prstGeom>
            <a:noFill/>
            <a:ln w="9525">
              <a:solidFill>
                <a:srgbClr val="000000"/>
              </a:solidFill>
              <a:round/>
              <a:headEnd/>
              <a:tailEnd type="triangle" w="med" len="med"/>
            </a:ln>
          </p:spPr>
        </p:cxnSp>
        <p:sp>
          <p:nvSpPr>
            <p:cNvPr id="1051" name="Rectangle 27"/>
            <p:cNvSpPr>
              <a:spLocks noChangeArrowheads="1"/>
            </p:cNvSpPr>
            <p:nvPr/>
          </p:nvSpPr>
          <p:spPr bwMode="auto">
            <a:xfrm>
              <a:off x="8244" y="7392"/>
              <a:ext cx="984" cy="648"/>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Compan</a:t>
              </a:r>
              <a:r>
                <a:rPr kumimoji="0" lang="en-US" sz="900" b="0" i="0" u="none" strike="noStrike" cap="none" normalizeH="0" baseline="0" smtClean="0">
                  <a:ln>
                    <a:noFill/>
                  </a:ln>
                  <a:solidFill>
                    <a:schemeClr val="tx1"/>
                  </a:solidFill>
                  <a:effectLst/>
                  <a:latin typeface="Times New Roman" pitchFamily="18" charset="0"/>
                  <a:cs typeface="Arial" pitchFamily="34" charset="0"/>
                </a:rPr>
                <a:t>-</a:t>
              </a:r>
              <a:r>
                <a:rPr kumimoji="0" lang="en-US" sz="900" b="0" i="0" u="none" strike="noStrike" cap="none" normalizeH="0" baseline="0" smtClean="0">
                  <a:ln>
                    <a:noFill/>
                  </a:ln>
                  <a:solidFill>
                    <a:schemeClr val="tx1"/>
                  </a:solidFill>
                  <a:effectLst/>
                  <a:latin typeface="Calibri" pitchFamily="34" charset="0"/>
                  <a:cs typeface="Arial" pitchFamily="34" charset="0"/>
                </a:rPr>
                <a:t>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2" name="Rectangle 28"/>
            <p:cNvSpPr>
              <a:spLocks noChangeArrowheads="1"/>
            </p:cNvSpPr>
            <p:nvPr/>
          </p:nvSpPr>
          <p:spPr bwMode="auto">
            <a:xfrm>
              <a:off x="9780" y="7392"/>
              <a:ext cx="1296" cy="708"/>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Maintainance Index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3" name="Rectangle 29"/>
            <p:cNvSpPr>
              <a:spLocks noChangeArrowheads="1"/>
            </p:cNvSpPr>
            <p:nvPr/>
          </p:nvSpPr>
          <p:spPr bwMode="auto">
            <a:xfrm>
              <a:off x="11652" y="7392"/>
              <a:ext cx="1080" cy="648"/>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Type of car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a:off x="7452" y="7020"/>
              <a:ext cx="0" cy="1812"/>
            </a:xfrm>
            <a:prstGeom prst="straightConnector1">
              <a:avLst/>
            </a:prstGeom>
            <a:noFill/>
            <a:ln w="38100">
              <a:solidFill>
                <a:srgbClr val="F2F2F2"/>
              </a:solidFill>
              <a:round/>
              <a:headEnd/>
              <a:tailEnd type="triangle" w="med" len="med"/>
            </a:ln>
            <a:effectLst/>
          </p:spPr>
        </p:cxnSp>
        <p:cxnSp>
          <p:nvCxnSpPr>
            <p:cNvPr id="1055" name="AutoShape 31"/>
            <p:cNvCxnSpPr>
              <a:cxnSpLocks noChangeShapeType="1"/>
            </p:cNvCxnSpPr>
            <p:nvPr/>
          </p:nvCxnSpPr>
          <p:spPr bwMode="auto">
            <a:xfrm>
              <a:off x="8652" y="8040"/>
              <a:ext cx="0" cy="792"/>
            </a:xfrm>
            <a:prstGeom prst="straightConnector1">
              <a:avLst/>
            </a:prstGeom>
            <a:noFill/>
            <a:ln w="38100">
              <a:solidFill>
                <a:srgbClr val="F2F2F2"/>
              </a:solidFill>
              <a:round/>
              <a:headEnd/>
              <a:tailEnd type="triangle" w="med" len="med"/>
            </a:ln>
            <a:effectLst/>
          </p:spPr>
        </p:cxnSp>
        <p:cxnSp>
          <p:nvCxnSpPr>
            <p:cNvPr id="1056" name="AutoShape 32"/>
            <p:cNvCxnSpPr>
              <a:cxnSpLocks noChangeShapeType="1"/>
            </p:cNvCxnSpPr>
            <p:nvPr/>
          </p:nvCxnSpPr>
          <p:spPr bwMode="auto">
            <a:xfrm>
              <a:off x="10380" y="8100"/>
              <a:ext cx="0" cy="732"/>
            </a:xfrm>
            <a:prstGeom prst="straightConnector1">
              <a:avLst/>
            </a:prstGeom>
            <a:noFill/>
            <a:ln w="38100">
              <a:solidFill>
                <a:srgbClr val="F2F2F2"/>
              </a:solidFill>
              <a:round/>
              <a:headEnd/>
              <a:tailEnd type="triangle" w="med" len="med"/>
            </a:ln>
            <a:effectLst/>
          </p:spPr>
        </p:cxnSp>
        <p:cxnSp>
          <p:nvCxnSpPr>
            <p:cNvPr id="1057" name="AutoShape 33"/>
            <p:cNvCxnSpPr>
              <a:cxnSpLocks noChangeShapeType="1"/>
            </p:cNvCxnSpPr>
            <p:nvPr/>
          </p:nvCxnSpPr>
          <p:spPr bwMode="auto">
            <a:xfrm>
              <a:off x="7452" y="8832"/>
              <a:ext cx="4680" cy="0"/>
            </a:xfrm>
            <a:prstGeom prst="straightConnector1">
              <a:avLst/>
            </a:prstGeom>
            <a:noFill/>
            <a:ln w="9525">
              <a:solidFill>
                <a:srgbClr val="000000"/>
              </a:solidFill>
              <a:round/>
              <a:headEnd/>
              <a:tailEnd/>
            </a:ln>
          </p:spPr>
        </p:cxnSp>
        <p:cxnSp>
          <p:nvCxnSpPr>
            <p:cNvPr id="1058" name="AutoShape 34"/>
            <p:cNvCxnSpPr>
              <a:cxnSpLocks noChangeShapeType="1"/>
            </p:cNvCxnSpPr>
            <p:nvPr/>
          </p:nvCxnSpPr>
          <p:spPr bwMode="auto">
            <a:xfrm>
              <a:off x="12132" y="8100"/>
              <a:ext cx="0" cy="732"/>
            </a:xfrm>
            <a:prstGeom prst="straightConnector1">
              <a:avLst/>
            </a:prstGeom>
            <a:noFill/>
            <a:ln w="38100">
              <a:solidFill>
                <a:srgbClr val="F2F2F2"/>
              </a:solidFill>
              <a:round/>
              <a:headEnd/>
              <a:tailEnd type="triangle" w="med" len="med"/>
            </a:ln>
            <a:effectLst/>
          </p:spPr>
        </p:cxnSp>
        <p:cxnSp>
          <p:nvCxnSpPr>
            <p:cNvPr id="1059" name="AutoShape 35"/>
            <p:cNvCxnSpPr>
              <a:cxnSpLocks noChangeShapeType="1"/>
            </p:cNvCxnSpPr>
            <p:nvPr/>
          </p:nvCxnSpPr>
          <p:spPr bwMode="auto">
            <a:xfrm>
              <a:off x="9780" y="8832"/>
              <a:ext cx="0" cy="420"/>
            </a:xfrm>
            <a:prstGeom prst="straightConnector1">
              <a:avLst/>
            </a:prstGeom>
            <a:noFill/>
            <a:ln w="9525">
              <a:solidFill>
                <a:srgbClr val="000000"/>
              </a:solidFill>
              <a:round/>
              <a:headEnd/>
              <a:tailEnd type="triangle" w="med" len="med"/>
            </a:ln>
          </p:spPr>
        </p:cxnSp>
        <p:sp>
          <p:nvSpPr>
            <p:cNvPr id="1060" name="Oval 36"/>
            <p:cNvSpPr>
              <a:spLocks noChangeArrowheads="1"/>
            </p:cNvSpPr>
            <p:nvPr/>
          </p:nvSpPr>
          <p:spPr bwMode="auto">
            <a:xfrm>
              <a:off x="9072" y="9252"/>
              <a:ext cx="1416" cy="564"/>
            </a:xfrm>
            <a:prstGeom prst="ellipse">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900" b="0" i="0" u="none" strike="noStrike" cap="none" normalizeH="0" baseline="0" smtClean="0">
                  <a:ln>
                    <a:noFill/>
                  </a:ln>
                  <a:solidFill>
                    <a:schemeClr val="tx1"/>
                  </a:solidFill>
                  <a:effectLst/>
                  <a:latin typeface="Calibri" pitchFamily="34" charset="0"/>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61" name="AutoShape 37"/>
            <p:cNvCxnSpPr>
              <a:cxnSpLocks noChangeShapeType="1"/>
            </p:cNvCxnSpPr>
            <p:nvPr/>
          </p:nvCxnSpPr>
          <p:spPr bwMode="auto">
            <a:xfrm>
              <a:off x="2364" y="6252"/>
              <a:ext cx="3444" cy="12"/>
            </a:xfrm>
            <a:prstGeom prst="straightConnector1">
              <a:avLst/>
            </a:prstGeom>
            <a:noFill/>
            <a:ln w="38100">
              <a:solidFill>
                <a:srgbClr val="F2F2F2"/>
              </a:solidFill>
              <a:round/>
              <a:headEnd/>
              <a:tailEnd/>
            </a:ln>
            <a:effectLst/>
          </p:spPr>
        </p:cxnSp>
        <p:cxnSp>
          <p:nvCxnSpPr>
            <p:cNvPr id="1062" name="AutoShape 38"/>
            <p:cNvCxnSpPr>
              <a:cxnSpLocks noChangeShapeType="1"/>
            </p:cNvCxnSpPr>
            <p:nvPr/>
          </p:nvCxnSpPr>
          <p:spPr bwMode="auto">
            <a:xfrm>
              <a:off x="2364" y="6264"/>
              <a:ext cx="0" cy="372"/>
            </a:xfrm>
            <a:prstGeom prst="straightConnector1">
              <a:avLst/>
            </a:prstGeom>
            <a:noFill/>
            <a:ln w="38100">
              <a:solidFill>
                <a:srgbClr val="F2F2F2"/>
              </a:solidFill>
              <a:round/>
              <a:headEnd/>
              <a:tailEnd type="triangle" w="med" len="med"/>
            </a:ln>
            <a:effectLst/>
          </p:spPr>
        </p:cxnSp>
        <p:cxnSp>
          <p:nvCxnSpPr>
            <p:cNvPr id="1063" name="AutoShape 39"/>
            <p:cNvCxnSpPr>
              <a:cxnSpLocks noChangeShapeType="1"/>
            </p:cNvCxnSpPr>
            <p:nvPr/>
          </p:nvCxnSpPr>
          <p:spPr bwMode="auto">
            <a:xfrm>
              <a:off x="5808" y="6264"/>
              <a:ext cx="0" cy="372"/>
            </a:xfrm>
            <a:prstGeom prst="straightConnector1">
              <a:avLst/>
            </a:prstGeom>
            <a:noFill/>
            <a:ln w="9525">
              <a:solidFill>
                <a:srgbClr val="000000"/>
              </a:solidFill>
              <a:round/>
              <a:headEnd/>
              <a:tailEnd type="triangle" w="med" len="med"/>
            </a:ln>
          </p:spPr>
        </p:cxnSp>
        <p:sp>
          <p:nvSpPr>
            <p:cNvPr id="1064" name="Rectangle 40"/>
            <p:cNvSpPr>
              <a:spLocks noChangeArrowheads="1"/>
            </p:cNvSpPr>
            <p:nvPr/>
          </p:nvSpPr>
          <p:spPr bwMode="auto">
            <a:xfrm>
              <a:off x="1476" y="6636"/>
              <a:ext cx="1776" cy="75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Search for service centres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5" name="Rectangle 41"/>
            <p:cNvSpPr>
              <a:spLocks noChangeArrowheads="1"/>
            </p:cNvSpPr>
            <p:nvPr/>
          </p:nvSpPr>
          <p:spPr bwMode="auto">
            <a:xfrm>
              <a:off x="4896" y="6636"/>
              <a:ext cx="1824" cy="75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Feedback/revie-ws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66" name="AutoShape 42"/>
            <p:cNvCxnSpPr>
              <a:cxnSpLocks noChangeShapeType="1"/>
            </p:cNvCxnSpPr>
            <p:nvPr/>
          </p:nvCxnSpPr>
          <p:spPr bwMode="auto">
            <a:xfrm>
              <a:off x="2364" y="7392"/>
              <a:ext cx="0" cy="480"/>
            </a:xfrm>
            <a:prstGeom prst="straightConnector1">
              <a:avLst/>
            </a:prstGeom>
            <a:noFill/>
            <a:ln w="38100">
              <a:solidFill>
                <a:srgbClr val="F2F2F2"/>
              </a:solidFill>
              <a:round/>
              <a:headEnd/>
              <a:tailEnd type="triangle" w="med" len="med"/>
            </a:ln>
            <a:effectLst/>
          </p:spPr>
        </p:cxnSp>
        <p:sp>
          <p:nvSpPr>
            <p:cNvPr id="1067" name="Rectangle 43"/>
            <p:cNvSpPr>
              <a:spLocks noChangeArrowheads="1"/>
            </p:cNvSpPr>
            <p:nvPr/>
          </p:nvSpPr>
          <p:spPr bwMode="auto">
            <a:xfrm>
              <a:off x="1872" y="7872"/>
              <a:ext cx="972" cy="39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Maps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68" name="AutoShape 44"/>
            <p:cNvCxnSpPr>
              <a:cxnSpLocks noChangeShapeType="1"/>
            </p:cNvCxnSpPr>
            <p:nvPr/>
          </p:nvCxnSpPr>
          <p:spPr bwMode="auto">
            <a:xfrm>
              <a:off x="5808" y="7392"/>
              <a:ext cx="0" cy="2112"/>
            </a:xfrm>
            <a:prstGeom prst="straightConnector1">
              <a:avLst/>
            </a:prstGeom>
            <a:noFill/>
            <a:ln w="38100">
              <a:solidFill>
                <a:srgbClr val="F2F2F2"/>
              </a:solidFill>
              <a:round/>
              <a:headEnd/>
              <a:tailEnd/>
            </a:ln>
            <a:effectLst/>
          </p:spPr>
        </p:cxnSp>
        <p:cxnSp>
          <p:nvCxnSpPr>
            <p:cNvPr id="1069" name="AutoShape 45"/>
            <p:cNvCxnSpPr>
              <a:cxnSpLocks noChangeShapeType="1"/>
            </p:cNvCxnSpPr>
            <p:nvPr/>
          </p:nvCxnSpPr>
          <p:spPr bwMode="auto">
            <a:xfrm>
              <a:off x="5808" y="9504"/>
              <a:ext cx="3264" cy="60"/>
            </a:xfrm>
            <a:prstGeom prst="straightConnector1">
              <a:avLst/>
            </a:prstGeom>
            <a:noFill/>
            <a:ln w="38100">
              <a:solidFill>
                <a:srgbClr val="F2F2F2"/>
              </a:solidFill>
              <a:round/>
              <a:headEnd/>
              <a:tailEnd type="triangle" w="med" len="med"/>
            </a:ln>
            <a:effectLst/>
          </p:spPr>
        </p:cxnSp>
        <p:cxnSp>
          <p:nvCxnSpPr>
            <p:cNvPr id="1070" name="AutoShape 46"/>
            <p:cNvCxnSpPr>
              <a:cxnSpLocks noChangeShapeType="1"/>
            </p:cNvCxnSpPr>
            <p:nvPr/>
          </p:nvCxnSpPr>
          <p:spPr bwMode="auto">
            <a:xfrm>
              <a:off x="2364" y="8268"/>
              <a:ext cx="0" cy="1176"/>
            </a:xfrm>
            <a:prstGeom prst="straightConnector1">
              <a:avLst/>
            </a:prstGeom>
            <a:noFill/>
            <a:ln w="38100">
              <a:solidFill>
                <a:srgbClr val="F2F2F2"/>
              </a:solidFill>
              <a:round/>
              <a:headEnd/>
              <a:tailEnd/>
            </a:ln>
            <a:effectLst/>
          </p:spPr>
        </p:cxnSp>
        <p:cxnSp>
          <p:nvCxnSpPr>
            <p:cNvPr id="1071" name="AutoShape 47"/>
            <p:cNvCxnSpPr>
              <a:cxnSpLocks noChangeShapeType="1"/>
            </p:cNvCxnSpPr>
            <p:nvPr/>
          </p:nvCxnSpPr>
          <p:spPr bwMode="auto">
            <a:xfrm>
              <a:off x="2364" y="9504"/>
              <a:ext cx="3444" cy="0"/>
            </a:xfrm>
            <a:prstGeom prst="straightConnector1">
              <a:avLst/>
            </a:prstGeom>
            <a:noFill/>
            <a:ln w="38100">
              <a:solidFill>
                <a:srgbClr val="F2F2F2"/>
              </a:solidFill>
              <a:round/>
              <a:headEnd/>
              <a:tailEnd type="triangle" w="med" len="med"/>
            </a:ln>
            <a:effectLst/>
          </p:spPr>
        </p:cxnSp>
        <p:cxnSp>
          <p:nvCxnSpPr>
            <p:cNvPr id="1072" name="AutoShape 48"/>
            <p:cNvCxnSpPr>
              <a:cxnSpLocks noChangeShapeType="1"/>
            </p:cNvCxnSpPr>
            <p:nvPr/>
          </p:nvCxnSpPr>
          <p:spPr bwMode="auto">
            <a:xfrm>
              <a:off x="12276" y="3600"/>
              <a:ext cx="0" cy="432"/>
            </a:xfrm>
            <a:prstGeom prst="straightConnector1">
              <a:avLst/>
            </a:prstGeom>
            <a:noFill/>
            <a:ln w="38100">
              <a:solidFill>
                <a:srgbClr val="F2F2F2"/>
              </a:solidFill>
              <a:round/>
              <a:headEnd/>
              <a:tailEnd/>
            </a:ln>
            <a:effectLst/>
          </p:spPr>
        </p:cxnSp>
        <p:cxnSp>
          <p:nvCxnSpPr>
            <p:cNvPr id="1073" name="AutoShape 49"/>
            <p:cNvCxnSpPr>
              <a:cxnSpLocks noChangeShapeType="1"/>
            </p:cNvCxnSpPr>
            <p:nvPr/>
          </p:nvCxnSpPr>
          <p:spPr bwMode="auto">
            <a:xfrm>
              <a:off x="10572" y="4032"/>
              <a:ext cx="4464" cy="0"/>
            </a:xfrm>
            <a:prstGeom prst="straightConnector1">
              <a:avLst/>
            </a:prstGeom>
            <a:noFill/>
            <a:ln w="38100">
              <a:solidFill>
                <a:srgbClr val="F2F2F2"/>
              </a:solidFill>
              <a:round/>
              <a:headEnd/>
              <a:tailEnd/>
            </a:ln>
            <a:effectLst/>
          </p:spPr>
        </p:cxnSp>
        <p:cxnSp>
          <p:nvCxnSpPr>
            <p:cNvPr id="1074" name="AutoShape 50"/>
            <p:cNvCxnSpPr>
              <a:cxnSpLocks noChangeShapeType="1"/>
            </p:cNvCxnSpPr>
            <p:nvPr/>
          </p:nvCxnSpPr>
          <p:spPr bwMode="auto">
            <a:xfrm>
              <a:off x="10572" y="4032"/>
              <a:ext cx="0" cy="264"/>
            </a:xfrm>
            <a:prstGeom prst="straightConnector1">
              <a:avLst/>
            </a:prstGeom>
            <a:noFill/>
            <a:ln w="9525">
              <a:solidFill>
                <a:srgbClr val="000000"/>
              </a:solidFill>
              <a:round/>
              <a:headEnd/>
              <a:tailEnd type="triangle" w="med" len="med"/>
            </a:ln>
          </p:spPr>
        </p:cxnSp>
        <p:cxnSp>
          <p:nvCxnSpPr>
            <p:cNvPr id="1075" name="AutoShape 51"/>
            <p:cNvCxnSpPr>
              <a:cxnSpLocks noChangeShapeType="1"/>
            </p:cNvCxnSpPr>
            <p:nvPr/>
          </p:nvCxnSpPr>
          <p:spPr bwMode="auto">
            <a:xfrm>
              <a:off x="15036" y="4032"/>
              <a:ext cx="0" cy="264"/>
            </a:xfrm>
            <a:prstGeom prst="straightConnector1">
              <a:avLst/>
            </a:prstGeom>
            <a:noFill/>
            <a:ln w="38100">
              <a:solidFill>
                <a:srgbClr val="F2F2F2"/>
              </a:solidFill>
              <a:round/>
              <a:headEnd/>
              <a:tailEnd type="triangle" w="med" len="med"/>
            </a:ln>
            <a:effectLst/>
          </p:spPr>
        </p:cxnSp>
        <p:sp>
          <p:nvSpPr>
            <p:cNvPr id="1076" name="Rectangle 52"/>
            <p:cNvSpPr>
              <a:spLocks noChangeArrowheads="1"/>
            </p:cNvSpPr>
            <p:nvPr/>
          </p:nvSpPr>
          <p:spPr bwMode="auto">
            <a:xfrm>
              <a:off x="9900" y="4296"/>
              <a:ext cx="1656" cy="39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7" name="Rectangle 53"/>
            <p:cNvSpPr>
              <a:spLocks noChangeArrowheads="1"/>
            </p:cNvSpPr>
            <p:nvPr/>
          </p:nvSpPr>
          <p:spPr bwMode="auto">
            <a:xfrm>
              <a:off x="14268" y="4296"/>
              <a:ext cx="1500" cy="39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78" name="AutoShape 54"/>
            <p:cNvCxnSpPr>
              <a:cxnSpLocks noChangeShapeType="1"/>
            </p:cNvCxnSpPr>
            <p:nvPr/>
          </p:nvCxnSpPr>
          <p:spPr bwMode="auto">
            <a:xfrm>
              <a:off x="10572" y="4692"/>
              <a:ext cx="0" cy="276"/>
            </a:xfrm>
            <a:prstGeom prst="straightConnector1">
              <a:avLst/>
            </a:prstGeom>
            <a:noFill/>
            <a:ln w="38100">
              <a:solidFill>
                <a:srgbClr val="F2F2F2"/>
              </a:solidFill>
              <a:round/>
              <a:headEnd/>
              <a:tailEnd/>
            </a:ln>
            <a:effectLst/>
          </p:spPr>
        </p:cxnSp>
        <p:sp>
          <p:nvSpPr>
            <p:cNvPr id="1079" name="Oval 55"/>
            <p:cNvSpPr>
              <a:spLocks noChangeArrowheads="1"/>
            </p:cNvSpPr>
            <p:nvPr/>
          </p:nvSpPr>
          <p:spPr bwMode="auto">
            <a:xfrm>
              <a:off x="9972" y="4968"/>
              <a:ext cx="1176" cy="540"/>
            </a:xfrm>
            <a:prstGeom prst="ellipse">
              <a:avLst/>
            </a:prstGeom>
            <a:solidFill>
              <a:srgbClr val="4BACC6"/>
            </a:solidFill>
            <a:ln w="38100">
              <a:solidFill>
                <a:srgbClr val="F2F2F2"/>
              </a:solidFill>
              <a:round/>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DB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80" name="AutoShape 56"/>
            <p:cNvCxnSpPr>
              <a:cxnSpLocks noChangeShapeType="1"/>
            </p:cNvCxnSpPr>
            <p:nvPr/>
          </p:nvCxnSpPr>
          <p:spPr bwMode="auto">
            <a:xfrm>
              <a:off x="11364" y="4692"/>
              <a:ext cx="0" cy="552"/>
            </a:xfrm>
            <a:prstGeom prst="straightConnector1">
              <a:avLst/>
            </a:prstGeom>
            <a:noFill/>
            <a:ln w="38100">
              <a:solidFill>
                <a:srgbClr val="F2F2F2"/>
              </a:solidFill>
              <a:round/>
              <a:headEnd/>
              <a:tailEnd/>
            </a:ln>
            <a:effectLst/>
          </p:spPr>
        </p:cxnSp>
        <p:cxnSp>
          <p:nvCxnSpPr>
            <p:cNvPr id="1081" name="AutoShape 57"/>
            <p:cNvCxnSpPr>
              <a:cxnSpLocks noChangeShapeType="1"/>
            </p:cNvCxnSpPr>
            <p:nvPr/>
          </p:nvCxnSpPr>
          <p:spPr bwMode="auto">
            <a:xfrm>
              <a:off x="11364" y="5244"/>
              <a:ext cx="3564" cy="0"/>
            </a:xfrm>
            <a:prstGeom prst="straightConnector1">
              <a:avLst/>
            </a:prstGeom>
            <a:noFill/>
            <a:ln w="38100">
              <a:solidFill>
                <a:srgbClr val="F2F2F2"/>
              </a:solidFill>
              <a:round/>
              <a:headEnd/>
              <a:tailEnd/>
            </a:ln>
            <a:effectLst/>
          </p:spPr>
        </p:cxnSp>
        <p:cxnSp>
          <p:nvCxnSpPr>
            <p:cNvPr id="1082" name="AutoShape 58"/>
            <p:cNvCxnSpPr>
              <a:cxnSpLocks noChangeShapeType="1"/>
            </p:cNvCxnSpPr>
            <p:nvPr/>
          </p:nvCxnSpPr>
          <p:spPr bwMode="auto">
            <a:xfrm>
              <a:off x="14928" y="4632"/>
              <a:ext cx="0" cy="2760"/>
            </a:xfrm>
            <a:prstGeom prst="straightConnector1">
              <a:avLst/>
            </a:prstGeom>
            <a:noFill/>
            <a:ln w="9525">
              <a:solidFill>
                <a:srgbClr val="000000"/>
              </a:solidFill>
              <a:round/>
              <a:headEnd/>
              <a:tailEnd/>
            </a:ln>
          </p:spPr>
        </p:cxnSp>
        <p:sp>
          <p:nvSpPr>
            <p:cNvPr id="1083" name="Rectangle 59"/>
            <p:cNvSpPr>
              <a:spLocks noChangeArrowheads="1"/>
            </p:cNvSpPr>
            <p:nvPr/>
          </p:nvSpPr>
          <p:spPr bwMode="auto">
            <a:xfrm>
              <a:off x="14160" y="7404"/>
              <a:ext cx="1608" cy="636"/>
            </a:xfrm>
            <a:prstGeom prst="rect">
              <a:avLst/>
            </a:prstGeom>
            <a:solidFill>
              <a:srgbClr val="4BACC6"/>
            </a:solidFill>
            <a:ln w="38100">
              <a:solidFill>
                <a:srgbClr val="F2F2F2"/>
              </a:solidFill>
              <a:miter lim="800000"/>
              <a:headEnd/>
              <a:tailEnd/>
            </a:ln>
            <a:effectLst>
              <a:outerShdw dist="28398" dir="3806097" algn="ctr" rotWithShape="0">
                <a:srgbClr val="205867">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cs typeface="Arial" pitchFamily="34" charset="0"/>
                </a:rPr>
                <a:t>    Company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84" name="AutoShape 60"/>
            <p:cNvCxnSpPr>
              <a:cxnSpLocks noChangeShapeType="1"/>
            </p:cNvCxnSpPr>
            <p:nvPr/>
          </p:nvCxnSpPr>
          <p:spPr bwMode="auto">
            <a:xfrm>
              <a:off x="14928" y="8040"/>
              <a:ext cx="0" cy="1524"/>
            </a:xfrm>
            <a:prstGeom prst="straightConnector1">
              <a:avLst/>
            </a:prstGeom>
            <a:noFill/>
            <a:ln w="38100">
              <a:solidFill>
                <a:srgbClr val="F2F2F2"/>
              </a:solidFill>
              <a:round/>
              <a:headEnd/>
              <a:tailEnd/>
            </a:ln>
            <a:effectLst/>
          </p:spPr>
        </p:cxnSp>
        <p:cxnSp>
          <p:nvCxnSpPr>
            <p:cNvPr id="1085" name="AutoShape 61"/>
            <p:cNvCxnSpPr>
              <a:cxnSpLocks noChangeShapeType="1"/>
            </p:cNvCxnSpPr>
            <p:nvPr/>
          </p:nvCxnSpPr>
          <p:spPr bwMode="auto">
            <a:xfrm flipH="1">
              <a:off x="10488" y="9564"/>
              <a:ext cx="4356" cy="0"/>
            </a:xfrm>
            <a:prstGeom prst="straightConnector1">
              <a:avLst/>
            </a:prstGeom>
            <a:noFill/>
            <a:ln w="38100">
              <a:solidFill>
                <a:srgbClr val="F2F2F2"/>
              </a:solidFill>
              <a:round/>
              <a:headEnd/>
              <a:tailEnd type="triangle" w="med" len="med"/>
            </a:ln>
            <a:effectLst/>
          </p:spPr>
        </p:cxnSp>
        <p:cxnSp>
          <p:nvCxnSpPr>
            <p:cNvPr id="1086" name="AutoShape 62"/>
            <p:cNvCxnSpPr>
              <a:cxnSpLocks noChangeShapeType="1"/>
            </p:cNvCxnSpPr>
            <p:nvPr/>
          </p:nvCxnSpPr>
          <p:spPr bwMode="auto">
            <a:xfrm flipV="1">
              <a:off x="14496" y="8040"/>
              <a:ext cx="12" cy="228"/>
            </a:xfrm>
            <a:prstGeom prst="straightConnector1">
              <a:avLst/>
            </a:prstGeom>
            <a:noFill/>
            <a:ln w="38100">
              <a:solidFill>
                <a:srgbClr val="F2F2F2"/>
              </a:solidFill>
              <a:round/>
              <a:headEnd/>
              <a:tailEnd/>
            </a:ln>
            <a:effectLst/>
          </p:spPr>
        </p:cxnSp>
      </p:grpSp>
      <p:sp>
        <p:nvSpPr>
          <p:cNvPr id="63" name="Rounded Rectangle 62"/>
          <p:cNvSpPr/>
          <p:nvPr/>
        </p:nvSpPr>
        <p:spPr>
          <a:xfrm>
            <a:off x="4357686" y="857232"/>
            <a:ext cx="1143008" cy="571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USERS</a:t>
            </a:r>
            <a:endParaRPr lang="en-IN" dirty="0"/>
          </a:p>
        </p:txBody>
      </p:sp>
      <p:sp>
        <p:nvSpPr>
          <p:cNvPr id="64" name="Rounded Rectangle 63"/>
          <p:cNvSpPr/>
          <p:nvPr/>
        </p:nvSpPr>
        <p:spPr>
          <a:xfrm>
            <a:off x="2428860" y="2071678"/>
            <a:ext cx="857256"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CUSTOMER</a:t>
            </a:r>
            <a:endParaRPr lang="en-IN" sz="900" dirty="0"/>
          </a:p>
        </p:txBody>
      </p:sp>
      <p:sp>
        <p:nvSpPr>
          <p:cNvPr id="65" name="Rounded Rectangle 64"/>
          <p:cNvSpPr/>
          <p:nvPr/>
        </p:nvSpPr>
        <p:spPr>
          <a:xfrm>
            <a:off x="6500826" y="2071678"/>
            <a:ext cx="928694"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COMPANY</a:t>
            </a:r>
            <a:endParaRPr lang="en-IN" sz="900" dirty="0"/>
          </a:p>
        </p:txBody>
      </p:sp>
      <p:cxnSp>
        <p:nvCxnSpPr>
          <p:cNvPr id="69" name="Straight Connector 68"/>
          <p:cNvCxnSpPr/>
          <p:nvPr/>
        </p:nvCxnSpPr>
        <p:spPr>
          <a:xfrm rot="5400000">
            <a:off x="4786314" y="5214950"/>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857752" y="5286388"/>
            <a:ext cx="350046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1035" idx="0"/>
          </p:cNvCxnSpPr>
          <p:nvPr/>
        </p:nvCxnSpPr>
        <p:spPr>
          <a:xfrm rot="5400000">
            <a:off x="4637650" y="2646910"/>
            <a:ext cx="152392" cy="2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US" dirty="0" smtClean="0">
                <a:solidFill>
                  <a:schemeClr val="accent3">
                    <a:lumMod val="20000"/>
                    <a:lumOff val="80000"/>
                  </a:schemeClr>
                </a:solidFill>
              </a:rPr>
              <a:t>Technology Stack</a:t>
            </a:r>
            <a:endParaRPr lang="en-IN" dirty="0">
              <a:solidFill>
                <a:schemeClr val="accent3">
                  <a:lumMod val="20000"/>
                  <a:lumOff val="80000"/>
                </a:schemeClr>
              </a:solidFill>
            </a:endParaRPr>
          </a:p>
        </p:txBody>
      </p:sp>
      <p:sp>
        <p:nvSpPr>
          <p:cNvPr id="3" name="Content Placeholder 2"/>
          <p:cNvSpPr>
            <a:spLocks noGrp="1"/>
          </p:cNvSpPr>
          <p:nvPr>
            <p:ph idx="4294967295"/>
          </p:nvPr>
        </p:nvSpPr>
        <p:spPr>
          <a:xfrm>
            <a:off x="1" y="571481"/>
            <a:ext cx="9144000" cy="3500462"/>
          </a:xfrm>
        </p:spPr>
        <p:txBody>
          <a:bodyPr>
            <a:normAutofit fontScale="25000" lnSpcReduction="20000"/>
          </a:bodyPr>
          <a:lstStyle/>
          <a:p>
            <a:pPr>
              <a:buNone/>
            </a:pPr>
            <a:r>
              <a:rPr lang="en-US" dirty="0" smtClean="0"/>
              <a:t> </a:t>
            </a:r>
            <a:endParaRPr lang="en-IN" dirty="0" smtClean="0"/>
          </a:p>
          <a:p>
            <a:pPr>
              <a:buFont typeface="Wingdings" pitchFamily="2" charset="2"/>
              <a:buChar char="Ø"/>
            </a:pPr>
            <a:r>
              <a:rPr lang="en-US" sz="7200" b="1" dirty="0" smtClean="0">
                <a:solidFill>
                  <a:schemeClr val="bg1"/>
                </a:solidFill>
              </a:rPr>
              <a:t>Languages:</a:t>
            </a:r>
            <a:r>
              <a:rPr lang="en-US" sz="3600" b="1" dirty="0" smtClean="0">
                <a:solidFill>
                  <a:schemeClr val="bg1"/>
                </a:solidFill>
              </a:rPr>
              <a:t> </a:t>
            </a:r>
            <a:r>
              <a:rPr lang="en-US" sz="6400" dirty="0" smtClean="0"/>
              <a:t>HTML,CSS,JDBC</a:t>
            </a:r>
            <a:endParaRPr lang="en-IN" sz="4000" dirty="0" smtClean="0"/>
          </a:p>
          <a:p>
            <a:pPr>
              <a:buFont typeface="Wingdings" pitchFamily="2" charset="2"/>
              <a:buChar char="Ø"/>
            </a:pPr>
            <a:r>
              <a:rPr lang="en-IN" sz="4000" dirty="0" smtClean="0">
                <a:solidFill>
                  <a:schemeClr val="bg1"/>
                </a:solidFill>
              </a:rPr>
              <a:t> </a:t>
            </a:r>
            <a:r>
              <a:rPr lang="en-US" sz="7200" b="1" dirty="0" smtClean="0">
                <a:solidFill>
                  <a:schemeClr val="bg1"/>
                </a:solidFill>
              </a:rPr>
              <a:t>Database</a:t>
            </a:r>
            <a:r>
              <a:rPr lang="en-US" sz="6400" dirty="0" smtClean="0">
                <a:solidFill>
                  <a:schemeClr val="bg1"/>
                </a:solidFill>
              </a:rPr>
              <a:t>:</a:t>
            </a:r>
            <a:r>
              <a:rPr lang="en-US" sz="4800" dirty="0" smtClean="0"/>
              <a:t> </a:t>
            </a:r>
            <a:r>
              <a:rPr lang="en-US" sz="6400" dirty="0" smtClean="0"/>
              <a:t>Oracle 10g</a:t>
            </a:r>
            <a:endParaRPr lang="en-IN" dirty="0" smtClean="0"/>
          </a:p>
          <a:p>
            <a:pPr>
              <a:buFont typeface="Wingdings" pitchFamily="2" charset="2"/>
              <a:buChar char="Ø"/>
            </a:pPr>
            <a:r>
              <a:rPr lang="en-US" sz="7200" dirty="0" smtClean="0">
                <a:solidFill>
                  <a:schemeClr val="bg1"/>
                </a:solidFill>
              </a:rPr>
              <a:t> </a:t>
            </a:r>
            <a:r>
              <a:rPr lang="en-US" sz="7200" b="1" dirty="0" smtClean="0">
                <a:solidFill>
                  <a:schemeClr val="bg1"/>
                </a:solidFill>
              </a:rPr>
              <a:t>OS</a:t>
            </a:r>
            <a:r>
              <a:rPr lang="en-US" sz="7200" dirty="0" smtClean="0">
                <a:solidFill>
                  <a:schemeClr val="bg1"/>
                </a:solidFill>
              </a:rPr>
              <a:t>:</a:t>
            </a:r>
            <a:r>
              <a:rPr lang="en-US" sz="4000" dirty="0" smtClean="0"/>
              <a:t> </a:t>
            </a:r>
            <a:r>
              <a:rPr lang="en-US" sz="6400" dirty="0" smtClean="0"/>
              <a:t>Windows, Mac OS</a:t>
            </a:r>
            <a:endParaRPr lang="en-IN" dirty="0" smtClean="0"/>
          </a:p>
          <a:p>
            <a:pPr>
              <a:buFont typeface="Wingdings" pitchFamily="2" charset="2"/>
              <a:buChar char="Ø"/>
            </a:pPr>
            <a:r>
              <a:rPr lang="en-US" sz="6200" dirty="0" smtClean="0">
                <a:solidFill>
                  <a:schemeClr val="bg1"/>
                </a:solidFill>
              </a:rPr>
              <a:t> </a:t>
            </a:r>
            <a:r>
              <a:rPr lang="en-US" sz="6200" b="1" dirty="0" smtClean="0">
                <a:solidFill>
                  <a:schemeClr val="bg1"/>
                </a:solidFill>
              </a:rPr>
              <a:t>H/W</a:t>
            </a:r>
            <a:r>
              <a:rPr lang="en-US" sz="6400" b="1" dirty="0" smtClean="0">
                <a:solidFill>
                  <a:schemeClr val="bg1"/>
                </a:solidFill>
              </a:rPr>
              <a:t>:</a:t>
            </a:r>
            <a:r>
              <a:rPr lang="en-US" sz="6400" b="1" dirty="0" smtClean="0"/>
              <a:t> </a:t>
            </a:r>
            <a:r>
              <a:rPr lang="en-US" sz="6400" dirty="0" smtClean="0"/>
              <a:t>PC’s</a:t>
            </a:r>
            <a:endParaRPr lang="en-IN" dirty="0" smtClean="0"/>
          </a:p>
          <a:p>
            <a:pPr>
              <a:buFont typeface="Wingdings" pitchFamily="2" charset="2"/>
              <a:buChar char="Ø"/>
            </a:pPr>
            <a:r>
              <a:rPr lang="en-US" sz="6200" dirty="0" smtClean="0">
                <a:solidFill>
                  <a:schemeClr val="bg1"/>
                </a:solidFill>
              </a:rPr>
              <a:t> </a:t>
            </a:r>
            <a:r>
              <a:rPr lang="en-US" sz="7200" b="1" dirty="0" smtClean="0">
                <a:solidFill>
                  <a:schemeClr val="bg1"/>
                </a:solidFill>
              </a:rPr>
              <a:t>S/W</a:t>
            </a:r>
            <a:r>
              <a:rPr lang="en-US" sz="6400" b="1" dirty="0" smtClean="0">
                <a:solidFill>
                  <a:schemeClr val="bg1"/>
                </a:solidFill>
              </a:rPr>
              <a:t>:</a:t>
            </a:r>
            <a:r>
              <a:rPr lang="en-US" sz="5600" dirty="0" smtClean="0">
                <a:solidFill>
                  <a:schemeClr val="bg1"/>
                </a:solidFill>
              </a:rPr>
              <a:t> </a:t>
            </a:r>
            <a:r>
              <a:rPr lang="en-US" sz="6400" dirty="0" smtClean="0"/>
              <a:t>Web </a:t>
            </a:r>
            <a:r>
              <a:rPr lang="en-IN" sz="6400" dirty="0" smtClean="0"/>
              <a:t>browser, Google Maps ,API</a:t>
            </a:r>
            <a:endParaRPr lang="en-IN" dirty="0" smtClean="0"/>
          </a:p>
          <a:p>
            <a:pPr>
              <a:buFont typeface="Wingdings" pitchFamily="2" charset="2"/>
              <a:buChar char="Ø"/>
            </a:pPr>
            <a:r>
              <a:rPr lang="en-IN" sz="7200" b="1" dirty="0" smtClean="0">
                <a:solidFill>
                  <a:schemeClr val="bg1"/>
                </a:solidFill>
              </a:rPr>
              <a:t> Economical feasibility</a:t>
            </a:r>
            <a:r>
              <a:rPr lang="en-IN" sz="7200" dirty="0" smtClean="0">
                <a:solidFill>
                  <a:schemeClr val="bg1"/>
                </a:solidFill>
              </a:rPr>
              <a:t>: </a:t>
            </a:r>
            <a:r>
              <a:rPr lang="en-IN" sz="6400" dirty="0" smtClean="0"/>
              <a:t>Allows customers to make netter choices while buying a vehicle by keeping the maintenance index of the vehicle in mind while purchasing</a:t>
            </a:r>
            <a:r>
              <a:rPr lang="en-IN" sz="4900" dirty="0" smtClean="0"/>
              <a:t>.</a:t>
            </a:r>
            <a:endParaRPr lang="en-IN" dirty="0" smtClean="0"/>
          </a:p>
          <a:p>
            <a:pPr>
              <a:buFont typeface="Wingdings" pitchFamily="2" charset="2"/>
              <a:buChar char="Ø"/>
            </a:pPr>
            <a:r>
              <a:rPr lang="en-US" sz="2000" dirty="0" smtClean="0"/>
              <a:t>.</a:t>
            </a:r>
            <a:endParaRPr lang="en-IN" sz="800" dirty="0" smtClean="0"/>
          </a:p>
          <a:p>
            <a:pPr>
              <a:buFont typeface="Wingdings" pitchFamily="2" charset="2"/>
              <a:buChar char="Ø"/>
            </a:pPr>
            <a:r>
              <a:rPr lang="en-US" sz="8000" b="1" dirty="0" smtClean="0">
                <a:solidFill>
                  <a:schemeClr val="bg1"/>
                </a:solidFill>
              </a:rPr>
              <a:t> </a:t>
            </a:r>
            <a:r>
              <a:rPr lang="en-IN" sz="7200" b="1" dirty="0" smtClean="0">
                <a:solidFill>
                  <a:schemeClr val="bg1"/>
                </a:solidFill>
              </a:rPr>
              <a:t>Technical feasibility</a:t>
            </a:r>
            <a:r>
              <a:rPr lang="en-IN" sz="7200" dirty="0" smtClean="0">
                <a:solidFill>
                  <a:schemeClr val="bg1"/>
                </a:solidFill>
              </a:rPr>
              <a:t>:</a:t>
            </a:r>
            <a:r>
              <a:rPr lang="en-IN" sz="4800" dirty="0" smtClean="0"/>
              <a:t> </a:t>
            </a:r>
            <a:r>
              <a:rPr lang="en-IN" sz="6400" dirty="0" smtClean="0"/>
              <a:t>Allows OEM’S(Original Equipment Manufactures)</a:t>
            </a:r>
            <a:r>
              <a:rPr lang="en-US" sz="6400" dirty="0" smtClean="0"/>
              <a:t>to understand which part of the vehicle requires frequent changing ,and needs to be recalled, or improved in future models</a:t>
            </a:r>
            <a:r>
              <a:rPr lang="en-US" sz="4000" dirty="0" smtClean="0"/>
              <a:t>.</a:t>
            </a:r>
            <a:endParaRPr lang="en-IN" sz="4000" dirty="0" smtClean="0"/>
          </a:p>
          <a:p>
            <a:pPr>
              <a:buFont typeface="Wingdings" pitchFamily="2" charset="2"/>
              <a:buChar char="Ø"/>
            </a:pPr>
            <a:endParaRPr lang="en-US" sz="3300" dirty="0" smtClean="0"/>
          </a:p>
          <a:p>
            <a:pPr>
              <a:buFont typeface="Wingdings" pitchFamily="2" charset="2"/>
              <a:buChar char="Ø"/>
            </a:pPr>
            <a:r>
              <a:rPr lang="en-US" sz="7200" b="1" dirty="0" smtClean="0">
                <a:solidFill>
                  <a:schemeClr val="bg1"/>
                </a:solidFill>
              </a:rPr>
              <a:t> Front-End Development tools</a:t>
            </a:r>
            <a:r>
              <a:rPr lang="en-US" sz="6200" b="1" dirty="0" smtClean="0">
                <a:solidFill>
                  <a:schemeClr val="bg1"/>
                </a:solidFill>
              </a:rPr>
              <a:t> :</a:t>
            </a:r>
            <a:r>
              <a:rPr lang="en-US" sz="800" dirty="0" smtClean="0">
                <a:solidFill>
                  <a:schemeClr val="bg1"/>
                </a:solidFill>
              </a:rPr>
              <a:t> </a:t>
            </a:r>
            <a:r>
              <a:rPr lang="en-US" sz="6400" dirty="0" smtClean="0"/>
              <a:t>UI Design tools-HTML,CSS, Bootstrap, JavaScript etc.</a:t>
            </a:r>
            <a:endParaRPr lang="en-US" sz="3300" dirty="0" smtClean="0"/>
          </a:p>
          <a:p>
            <a:pPr>
              <a:buFont typeface="Wingdings" pitchFamily="2" charset="2"/>
              <a:buChar char="Ø"/>
            </a:pPr>
            <a:r>
              <a:rPr lang="en-US" sz="7200" b="1" dirty="0" smtClean="0">
                <a:solidFill>
                  <a:schemeClr val="bg1"/>
                </a:solidFill>
              </a:rPr>
              <a:t> Back-End Server:</a:t>
            </a:r>
            <a:r>
              <a:rPr lang="en-US" sz="4800" dirty="0" smtClean="0">
                <a:solidFill>
                  <a:schemeClr val="bg1"/>
                </a:solidFill>
              </a:rPr>
              <a:t> </a:t>
            </a:r>
            <a:r>
              <a:rPr lang="en-US" sz="5600" dirty="0" smtClean="0"/>
              <a:t>JDBC(Java Database Connectivity )API’s &amp; database maintained </a:t>
            </a:r>
            <a:r>
              <a:rPr lang="en-US" sz="6400" dirty="0" smtClean="0"/>
              <a:t>using SQL</a:t>
            </a:r>
            <a:endParaRPr lang="en-IN" sz="2400" dirty="0" smtClean="0"/>
          </a:p>
          <a:p>
            <a:pPr>
              <a:buSzPct val="67000"/>
              <a:buFont typeface="Wingdings" pitchFamily="2" charset="2"/>
              <a:buChar char="Ø"/>
            </a:pPr>
            <a:endParaRPr lang="en-IN" sz="2400" dirty="0"/>
          </a:p>
        </p:txBody>
      </p:sp>
      <p:sp>
        <p:nvSpPr>
          <p:cNvPr id="4" name="Rectangle 3"/>
          <p:cNvSpPr/>
          <p:nvPr/>
        </p:nvSpPr>
        <p:spPr>
          <a:xfrm>
            <a:off x="642910" y="4000504"/>
            <a:ext cx="7858180" cy="2571768"/>
          </a:xfrm>
          <a:prstGeom prst="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l="50000" t="50000" r="50000" b="50000"/>
            </a:path>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bg1">
                    <a:lumMod val="85000"/>
                    <a:lumOff val="15000"/>
                  </a:schemeClr>
                </a:solidFill>
                <a:latin typeface="Californian FB" pitchFamily="18" charset="0"/>
                <a:ea typeface="Microsoft JhengHei" pitchFamily="34" charset="-120"/>
                <a:cs typeface="Arial" pitchFamily="34" charset="0"/>
              </a:rPr>
              <a:t>The main technologies we use will be related to database storage and querying and geographical mapping. Google’s open Maps APIs can be used effectively to match customers with the closest service stations, and a structured query language such as SQL can provide fast and accurate database access to provide the user with all the required details .</a:t>
            </a:r>
          </a:p>
          <a:p>
            <a:r>
              <a:rPr lang="en-IN" sz="1600" b="1" dirty="0">
                <a:solidFill>
                  <a:schemeClr val="bg1">
                    <a:lumMod val="85000"/>
                    <a:lumOff val="15000"/>
                  </a:schemeClr>
                </a:solidFill>
                <a:latin typeface="Californian FB" pitchFamily="18" charset="0"/>
                <a:ea typeface="Microsoft JhengHei" pitchFamily="34" charset="-120"/>
                <a:cs typeface="Arial" pitchFamily="34" charset="0"/>
              </a:rPr>
              <a:t>The back-end will use the Java Database Connectivity (JDBC) APIs along with databases maintained using SQL. This will facilitate registration, login, mapping, etc. The front-end will use standard web design languages and technologies for the User Interface such as HTML, CSS and Bootstrap, JavaScript etc.</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4">
                                            <p:bg/>
                                          </p:spTgt>
                                        </p:tgtEl>
                                        <p:attrNameLst>
                                          <p:attrName>style.visibility</p:attrName>
                                        </p:attrNameLst>
                                      </p:cBhvr>
                                      <p:to>
                                        <p:strVal val="visible"/>
                                      </p:to>
                                    </p:set>
                                    <p:animEffect transition="in" filter="wipe(down)">
                                      <p:cBhvr>
                                        <p:cTn id="73" dur="500"/>
                                        <p:tgtEl>
                                          <p:spTgt spid="4">
                                            <p:bg/>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4">
                                            <p:txEl>
                                              <p:pRg st="0" end="0"/>
                                            </p:txEl>
                                          </p:spTgt>
                                        </p:tgtEl>
                                        <p:attrNameLst>
                                          <p:attrName>style.visibility</p:attrName>
                                        </p:attrNameLst>
                                      </p:cBhvr>
                                      <p:to>
                                        <p:strVal val="visible"/>
                                      </p:to>
                                    </p:set>
                                    <p:animEffect transition="in" filter="wipe(down)">
                                      <p:cBhvr>
                                        <p:cTn id="78" dur="500"/>
                                        <p:tgtEl>
                                          <p:spTgt spid="4">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
                                            <p:txEl>
                                              <p:pRg st="1" end="1"/>
                                            </p:txEl>
                                          </p:spTgt>
                                        </p:tgtEl>
                                        <p:attrNameLst>
                                          <p:attrName>style.visibility</p:attrName>
                                        </p:attrNameLst>
                                      </p:cBhvr>
                                      <p:to>
                                        <p:strVal val="visible"/>
                                      </p:to>
                                    </p:set>
                                    <p:animEffect transition="in" filter="wipe(down)">
                                      <p:cBhvr>
                                        <p:cTn id="8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214"/>
            <a:ext cx="8229600" cy="1143000"/>
          </a:xfrm>
        </p:spPr>
        <p:txBody>
          <a:bodyPr/>
          <a:lstStyle/>
          <a:p>
            <a:r>
              <a:rPr lang="en-US" u="sng" dirty="0" smtClean="0"/>
              <a:t>IDEA/APPROACH DETAILS</a:t>
            </a:r>
            <a:endParaRPr lang="en-IN" u="sng" dirty="0"/>
          </a:p>
        </p:txBody>
      </p:sp>
      <p:grpSp>
        <p:nvGrpSpPr>
          <p:cNvPr id="1026" name="Group 2"/>
          <p:cNvGrpSpPr>
            <a:grpSpLocks/>
          </p:cNvGrpSpPr>
          <p:nvPr/>
        </p:nvGrpSpPr>
        <p:grpSpPr bwMode="auto">
          <a:xfrm>
            <a:off x="1784712" y="588957"/>
            <a:ext cx="6644940" cy="2125663"/>
            <a:chOff x="1056" y="2400"/>
            <a:chExt cx="10464" cy="3348"/>
          </a:xfrm>
        </p:grpSpPr>
        <p:sp>
          <p:nvSpPr>
            <p:cNvPr id="1027" name="Straight Connector 4"/>
            <p:cNvSpPr>
              <a:spLocks noChangeShapeType="1"/>
            </p:cNvSpPr>
            <p:nvPr/>
          </p:nvSpPr>
          <p:spPr bwMode="auto">
            <a:xfrm>
              <a:off x="1056" y="2400"/>
              <a:ext cx="9552" cy="84"/>
            </a:xfrm>
            <a:prstGeom prst="line">
              <a:avLst/>
            </a:prstGeom>
            <a:noFill/>
            <a:ln w="6350">
              <a:solidFill>
                <a:srgbClr val="4472C4"/>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8" name="Arrow: Down 6"/>
            <p:cNvSpPr>
              <a:spLocks noChangeArrowheads="1"/>
            </p:cNvSpPr>
            <p:nvPr/>
          </p:nvSpPr>
          <p:spPr bwMode="auto">
            <a:xfrm>
              <a:off x="1164" y="2400"/>
              <a:ext cx="552" cy="900"/>
            </a:xfrm>
            <a:prstGeom prst="downArrow">
              <a:avLst>
                <a:gd name="adj1" fmla="val 50000"/>
                <a:gd name="adj2" fmla="val 50000"/>
              </a:avLst>
            </a:prstGeom>
            <a:solidFill>
              <a:srgbClr val="D8D8D8"/>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29" name="Arrow: Down 7"/>
            <p:cNvSpPr>
              <a:spLocks noChangeArrowheads="1"/>
            </p:cNvSpPr>
            <p:nvPr/>
          </p:nvSpPr>
          <p:spPr bwMode="auto">
            <a:xfrm>
              <a:off x="2592" y="2400"/>
              <a:ext cx="672" cy="1956"/>
            </a:xfrm>
            <a:prstGeom prst="downArrow">
              <a:avLst>
                <a:gd name="adj1" fmla="val 50000"/>
                <a:gd name="adj2" fmla="val 49994"/>
              </a:avLst>
            </a:prstGeom>
            <a:solidFill>
              <a:srgbClr val="7F7F7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0" name="Arrow: Down 8"/>
            <p:cNvSpPr>
              <a:spLocks noChangeArrowheads="1"/>
            </p:cNvSpPr>
            <p:nvPr/>
          </p:nvSpPr>
          <p:spPr bwMode="auto">
            <a:xfrm>
              <a:off x="3936" y="2436"/>
              <a:ext cx="660" cy="840"/>
            </a:xfrm>
            <a:prstGeom prst="downArrow">
              <a:avLst>
                <a:gd name="adj1" fmla="val 50000"/>
                <a:gd name="adj2" fmla="val 50002"/>
              </a:avLst>
            </a:prstGeom>
            <a:solidFill>
              <a:srgbClr val="D8D8D8"/>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1" name="Arrow: Down 9"/>
            <p:cNvSpPr>
              <a:spLocks noChangeArrowheads="1"/>
            </p:cNvSpPr>
            <p:nvPr/>
          </p:nvSpPr>
          <p:spPr bwMode="auto">
            <a:xfrm>
              <a:off x="5622" y="2436"/>
              <a:ext cx="540" cy="2100"/>
            </a:xfrm>
            <a:prstGeom prst="downArrow">
              <a:avLst>
                <a:gd name="adj1" fmla="val 50000"/>
                <a:gd name="adj2" fmla="val 49997"/>
              </a:avLst>
            </a:prstGeom>
            <a:solidFill>
              <a:srgbClr val="7F7F7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2" name="Arrow: Down 10"/>
            <p:cNvSpPr>
              <a:spLocks noChangeArrowheads="1"/>
            </p:cNvSpPr>
            <p:nvPr/>
          </p:nvSpPr>
          <p:spPr bwMode="auto">
            <a:xfrm>
              <a:off x="7128" y="2484"/>
              <a:ext cx="540" cy="792"/>
            </a:xfrm>
            <a:prstGeom prst="downArrow">
              <a:avLst>
                <a:gd name="adj1" fmla="val 50000"/>
                <a:gd name="adj2" fmla="val 50002"/>
              </a:avLst>
            </a:prstGeom>
            <a:solidFill>
              <a:srgbClr val="D8D8D8"/>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3" name="Arrow: Down 11"/>
            <p:cNvSpPr>
              <a:spLocks noChangeArrowheads="1"/>
            </p:cNvSpPr>
            <p:nvPr/>
          </p:nvSpPr>
          <p:spPr bwMode="auto">
            <a:xfrm>
              <a:off x="8598" y="2484"/>
              <a:ext cx="528" cy="2196"/>
            </a:xfrm>
            <a:prstGeom prst="downArrow">
              <a:avLst>
                <a:gd name="adj1" fmla="val 50000"/>
                <a:gd name="adj2" fmla="val 50005"/>
              </a:avLst>
            </a:prstGeom>
            <a:solidFill>
              <a:srgbClr val="7F7F7F"/>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4" name="Arrow: Down 13"/>
            <p:cNvSpPr>
              <a:spLocks noChangeArrowheads="1"/>
            </p:cNvSpPr>
            <p:nvPr/>
          </p:nvSpPr>
          <p:spPr bwMode="auto">
            <a:xfrm>
              <a:off x="10236" y="2484"/>
              <a:ext cx="528" cy="744"/>
            </a:xfrm>
            <a:prstGeom prst="downArrow">
              <a:avLst>
                <a:gd name="adj1" fmla="val 50000"/>
                <a:gd name="adj2" fmla="val 50003"/>
              </a:avLst>
            </a:prstGeom>
            <a:solidFill>
              <a:srgbClr val="D8D8D8"/>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endParaRPr lang="en-IN"/>
            </a:p>
          </p:txBody>
        </p:sp>
        <p:sp>
          <p:nvSpPr>
            <p:cNvPr id="1036" name="Rectangle: Rounded Corners 15"/>
            <p:cNvSpPr>
              <a:spLocks noChangeArrowheads="1"/>
            </p:cNvSpPr>
            <p:nvPr/>
          </p:nvSpPr>
          <p:spPr bwMode="auto">
            <a:xfrm>
              <a:off x="1812" y="4476"/>
              <a:ext cx="2100" cy="1224"/>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rgbClr val="000000"/>
                  </a:solidFill>
                  <a:effectLst/>
                  <a:latin typeface="Calibri" pitchFamily="34" charset="0"/>
                  <a:cs typeface="Arial" pitchFamily="34" charset="0"/>
                </a:rPr>
                <a:t>ENGINE SERVICING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7" name="Rectangle: Rounded Corners 16"/>
            <p:cNvSpPr>
              <a:spLocks noChangeArrowheads="1"/>
            </p:cNvSpPr>
            <p:nvPr/>
          </p:nvSpPr>
          <p:spPr bwMode="auto">
            <a:xfrm>
              <a:off x="3432" y="3372"/>
              <a:ext cx="1620" cy="912"/>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i="0" u="none" strike="noStrike" cap="none" normalizeH="0" baseline="0" dirty="0" smtClean="0">
                  <a:ln>
                    <a:noFill/>
                  </a:ln>
                  <a:solidFill>
                    <a:srgbClr val="000000"/>
                  </a:solidFill>
                  <a:effectLst/>
                  <a:latin typeface="Calibri" pitchFamily="34" charset="0"/>
                  <a:cs typeface="Arial" pitchFamily="34" charset="0"/>
                </a:rPr>
                <a:t>BATTERY</a:t>
              </a:r>
              <a:endParaRPr kumimoji="0" lang="en-US" sz="180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Rectangle: Rounded Corners 17"/>
            <p:cNvSpPr>
              <a:spLocks noChangeArrowheads="1"/>
            </p:cNvSpPr>
            <p:nvPr/>
          </p:nvSpPr>
          <p:spPr bwMode="auto">
            <a:xfrm>
              <a:off x="4860" y="4596"/>
              <a:ext cx="1950" cy="1152"/>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TIRES AND BREAKING SYSTEM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9" name="Rectangle: Rounded Corners 18"/>
            <p:cNvSpPr>
              <a:spLocks noChangeArrowheads="1"/>
            </p:cNvSpPr>
            <p:nvPr/>
          </p:nvSpPr>
          <p:spPr bwMode="auto">
            <a:xfrm>
              <a:off x="6540" y="3372"/>
              <a:ext cx="1692" cy="948"/>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rgbClr val="000000"/>
                  </a:solidFill>
                  <a:effectLst/>
                  <a:latin typeface="Calibri" pitchFamily="34" charset="0"/>
                  <a:cs typeface="Arial" pitchFamily="34" charset="0"/>
                </a:rPr>
                <a:t>AC/FAN STEREO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Rectangle: Rounded Corners 19"/>
            <p:cNvSpPr>
              <a:spLocks noChangeArrowheads="1"/>
            </p:cNvSpPr>
            <p:nvPr/>
          </p:nvSpPr>
          <p:spPr bwMode="auto">
            <a:xfrm>
              <a:off x="7920" y="4764"/>
              <a:ext cx="1728" cy="852"/>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000000"/>
                  </a:solidFill>
                  <a:effectLst/>
                  <a:latin typeface="Calibri" pitchFamily="34" charset="0"/>
                  <a:cs typeface="Arial" pitchFamily="34" charset="0"/>
                </a:rPr>
                <a:t>RADIATOR SERVICE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1" name="Rectangle: Rounded Corners 20"/>
            <p:cNvSpPr>
              <a:spLocks noChangeArrowheads="1"/>
            </p:cNvSpPr>
            <p:nvPr/>
          </p:nvSpPr>
          <p:spPr bwMode="auto">
            <a:xfrm>
              <a:off x="9648" y="3372"/>
              <a:ext cx="1872" cy="912"/>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rgbClr val="000000"/>
                  </a:solidFill>
                  <a:effectLst/>
                  <a:latin typeface="Calibri" pitchFamily="34" charset="0"/>
                  <a:cs typeface="Arial" pitchFamily="34" charset="0"/>
                </a:rPr>
                <a:t>BODY PARTS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042" name="Group 18"/>
          <p:cNvGrpSpPr>
            <a:grpSpLocks/>
          </p:cNvGrpSpPr>
          <p:nvPr/>
        </p:nvGrpSpPr>
        <p:grpSpPr bwMode="auto">
          <a:xfrm>
            <a:off x="2017719" y="2786059"/>
            <a:ext cx="6269057" cy="1500197"/>
            <a:chOff x="1716" y="6091"/>
            <a:chExt cx="9804" cy="4356"/>
          </a:xfrm>
        </p:grpSpPr>
        <p:sp>
          <p:nvSpPr>
            <p:cNvPr id="1043" name="Rectangle 55"/>
            <p:cNvSpPr>
              <a:spLocks noChangeArrowheads="1"/>
            </p:cNvSpPr>
            <p:nvPr/>
          </p:nvSpPr>
          <p:spPr bwMode="auto">
            <a:xfrm>
              <a:off x="1716" y="6492"/>
              <a:ext cx="1368" cy="588"/>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NEW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44" name="Straight Arrow Connector 26"/>
            <p:cNvCxnSpPr>
              <a:cxnSpLocks noChangeShapeType="1"/>
            </p:cNvCxnSpPr>
            <p:nvPr/>
          </p:nvCxnSpPr>
          <p:spPr bwMode="auto">
            <a:xfrm>
              <a:off x="3384" y="8172"/>
              <a:ext cx="1680" cy="0"/>
            </a:xfrm>
            <a:prstGeom prst="straightConnector1">
              <a:avLst/>
            </a:prstGeom>
            <a:noFill/>
            <a:ln w="6350">
              <a:solidFill>
                <a:srgbClr val="4472C4"/>
              </a:solidFill>
              <a:miter lim="800000"/>
              <a:headEnd/>
              <a:tailEnd type="triangle" w="med" len="med"/>
            </a:ln>
          </p:spPr>
        </p:cxnSp>
        <p:cxnSp>
          <p:nvCxnSpPr>
            <p:cNvPr id="1045" name="Straight Arrow Connector 27"/>
            <p:cNvCxnSpPr>
              <a:cxnSpLocks noChangeShapeType="1"/>
            </p:cNvCxnSpPr>
            <p:nvPr/>
          </p:nvCxnSpPr>
          <p:spPr bwMode="auto">
            <a:xfrm flipV="1">
              <a:off x="3300" y="7080"/>
              <a:ext cx="1752" cy="792"/>
            </a:xfrm>
            <a:prstGeom prst="bentConnector3">
              <a:avLst>
                <a:gd name="adj1" fmla="val 51366"/>
              </a:avLst>
            </a:prstGeom>
            <a:noFill/>
            <a:ln w="6350">
              <a:solidFill>
                <a:srgbClr val="4472C4"/>
              </a:solidFill>
              <a:miter lim="800000"/>
              <a:headEnd/>
              <a:tailEnd type="triangle" w="med" len="med"/>
            </a:ln>
          </p:spPr>
        </p:cxnSp>
        <p:cxnSp>
          <p:nvCxnSpPr>
            <p:cNvPr id="1046" name="Straight Arrow Connector 28"/>
            <p:cNvCxnSpPr>
              <a:cxnSpLocks noChangeShapeType="1"/>
            </p:cNvCxnSpPr>
            <p:nvPr/>
          </p:nvCxnSpPr>
          <p:spPr bwMode="auto">
            <a:xfrm>
              <a:off x="3378" y="8496"/>
              <a:ext cx="1674" cy="720"/>
            </a:xfrm>
            <a:prstGeom prst="bentConnector3">
              <a:avLst>
                <a:gd name="adj1" fmla="val 50000"/>
              </a:avLst>
            </a:prstGeom>
            <a:noFill/>
            <a:ln w="6350">
              <a:solidFill>
                <a:srgbClr val="4472C4"/>
              </a:solidFill>
              <a:miter lim="800000"/>
              <a:headEnd/>
              <a:tailEnd type="triangle" w="med" len="med"/>
            </a:ln>
          </p:spPr>
        </p:cxnSp>
        <p:sp>
          <p:nvSpPr>
            <p:cNvPr id="1047" name="Rectangle: Rounded Corners 29"/>
            <p:cNvSpPr>
              <a:spLocks noChangeArrowheads="1"/>
            </p:cNvSpPr>
            <p:nvPr/>
          </p:nvSpPr>
          <p:spPr bwMode="auto">
            <a:xfrm>
              <a:off x="5064" y="6679"/>
              <a:ext cx="2064" cy="804"/>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smtClean="0">
                  <a:ln>
                    <a:noFill/>
                  </a:ln>
                  <a:solidFill>
                    <a:schemeClr val="tx1"/>
                  </a:solidFill>
                  <a:effectLst/>
                  <a:latin typeface="Calibri" pitchFamily="34" charset="0"/>
                  <a:cs typeface="Arial" pitchFamily="34" charset="0"/>
                </a:rPr>
                <a:t>REGISTER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8" name="Rectangle: Rounded Corners 30"/>
            <p:cNvSpPr>
              <a:spLocks noChangeArrowheads="1"/>
            </p:cNvSpPr>
            <p:nvPr/>
          </p:nvSpPr>
          <p:spPr bwMode="auto">
            <a:xfrm>
              <a:off x="5064" y="7680"/>
              <a:ext cx="2064" cy="816"/>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200" b="0" i="0" u="none" strike="noStrike" cap="none" normalizeH="0" baseline="0" dirty="0" smtClean="0">
                  <a:ln>
                    <a:noFill/>
                  </a:ln>
                  <a:solidFill>
                    <a:schemeClr val="tx1"/>
                  </a:solidFill>
                  <a:effectLst/>
                  <a:latin typeface="Calibri" pitchFamily="34" charset="0"/>
                  <a:cs typeface="Arial" pitchFamily="34" charset="0"/>
                </a:rPr>
                <a:t>SORT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9" name="Rectangle: Rounded Corners 31"/>
            <p:cNvSpPr>
              <a:spLocks noChangeArrowheads="1"/>
            </p:cNvSpPr>
            <p:nvPr/>
          </p:nvSpPr>
          <p:spPr bwMode="auto">
            <a:xfrm>
              <a:off x="5064" y="8839"/>
              <a:ext cx="2100" cy="804"/>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smtClean="0">
                  <a:ln>
                    <a:noFill/>
                  </a:ln>
                  <a:solidFill>
                    <a:schemeClr val="tx1"/>
                  </a:solidFill>
                  <a:effectLst/>
                  <a:latin typeface="Calibri" pitchFamily="34" charset="0"/>
                  <a:cs typeface="Arial" pitchFamily="34" charset="0"/>
                </a:rPr>
                <a:t>SEARCH</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50" name="Straight Arrow Connector 32"/>
            <p:cNvCxnSpPr>
              <a:cxnSpLocks noChangeShapeType="1"/>
            </p:cNvCxnSpPr>
            <p:nvPr/>
          </p:nvCxnSpPr>
          <p:spPr bwMode="auto">
            <a:xfrm>
              <a:off x="7128" y="8112"/>
              <a:ext cx="1836" cy="0"/>
            </a:xfrm>
            <a:prstGeom prst="straightConnector1">
              <a:avLst/>
            </a:prstGeom>
            <a:noFill/>
            <a:ln w="6350">
              <a:solidFill>
                <a:srgbClr val="4472C4"/>
              </a:solidFill>
              <a:miter lim="800000"/>
              <a:headEnd/>
              <a:tailEnd type="triangle" w="med" len="med"/>
            </a:ln>
          </p:spPr>
        </p:cxnSp>
        <p:cxnSp>
          <p:nvCxnSpPr>
            <p:cNvPr id="1051" name="Straight Arrow Connector 33"/>
            <p:cNvCxnSpPr>
              <a:cxnSpLocks noChangeShapeType="1"/>
            </p:cNvCxnSpPr>
            <p:nvPr/>
          </p:nvCxnSpPr>
          <p:spPr bwMode="auto">
            <a:xfrm flipV="1">
              <a:off x="7275" y="6506"/>
              <a:ext cx="1788" cy="684"/>
            </a:xfrm>
            <a:prstGeom prst="straightConnector1">
              <a:avLst/>
            </a:prstGeom>
            <a:noFill/>
            <a:ln w="6350">
              <a:solidFill>
                <a:srgbClr val="4472C4"/>
              </a:solidFill>
              <a:miter lim="800000"/>
              <a:headEnd/>
              <a:tailEnd type="triangle" w="med" len="med"/>
            </a:ln>
          </p:spPr>
        </p:cxnSp>
        <p:cxnSp>
          <p:nvCxnSpPr>
            <p:cNvPr id="1052" name="Straight Arrow Connector 34"/>
            <p:cNvCxnSpPr>
              <a:cxnSpLocks noChangeShapeType="1"/>
            </p:cNvCxnSpPr>
            <p:nvPr/>
          </p:nvCxnSpPr>
          <p:spPr bwMode="auto">
            <a:xfrm>
              <a:off x="7194" y="9216"/>
              <a:ext cx="1860" cy="936"/>
            </a:xfrm>
            <a:prstGeom prst="straightConnector1">
              <a:avLst/>
            </a:prstGeom>
            <a:noFill/>
            <a:ln w="6350">
              <a:solidFill>
                <a:srgbClr val="4472C4"/>
              </a:solidFill>
              <a:miter lim="800000"/>
              <a:headEnd/>
              <a:tailEnd type="triangle" w="med" len="med"/>
            </a:ln>
          </p:spPr>
        </p:cxnSp>
        <p:sp>
          <p:nvSpPr>
            <p:cNvPr id="1053" name="Oval 36"/>
            <p:cNvSpPr>
              <a:spLocks noChangeArrowheads="1"/>
            </p:cNvSpPr>
            <p:nvPr/>
          </p:nvSpPr>
          <p:spPr bwMode="auto">
            <a:xfrm>
              <a:off x="9030" y="6091"/>
              <a:ext cx="2322" cy="792"/>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TYPES OF CAR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4" name="Oval 37"/>
            <p:cNvSpPr>
              <a:spLocks noChangeArrowheads="1"/>
            </p:cNvSpPr>
            <p:nvPr/>
          </p:nvSpPr>
          <p:spPr bwMode="auto">
            <a:xfrm>
              <a:off x="9030" y="7615"/>
              <a:ext cx="2370" cy="972"/>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MAINTAINANCE INDEX</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5" name="Oval 38"/>
            <p:cNvSpPr>
              <a:spLocks noChangeArrowheads="1"/>
            </p:cNvSpPr>
            <p:nvPr/>
          </p:nvSpPr>
          <p:spPr bwMode="auto">
            <a:xfrm>
              <a:off x="9198" y="9403"/>
              <a:ext cx="2322" cy="1044"/>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Calibri" pitchFamily="34" charset="0"/>
                  <a:cs typeface="Arial" pitchFamily="34" charset="0"/>
                </a:rPr>
                <a:t>COMPANY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33" name="Picture 32" descr="Image result for person with a laptop cartoon"/>
          <p:cNvPicPr/>
          <p:nvPr/>
        </p:nvPicPr>
        <p:blipFill>
          <a:blip r:embed="rId2"/>
          <a:srcRect l="4538" r="-4538"/>
          <a:stretch>
            <a:fillRect/>
          </a:stretch>
        </p:blipFill>
        <p:spPr bwMode="auto">
          <a:xfrm>
            <a:off x="2000232" y="3143248"/>
            <a:ext cx="1071570" cy="571504"/>
          </a:xfrm>
          <a:prstGeom prst="rect">
            <a:avLst/>
          </a:prstGeom>
          <a:noFill/>
          <a:ln w="9525">
            <a:noFill/>
            <a:miter lim="800000"/>
            <a:headEnd/>
            <a:tailEnd/>
          </a:ln>
        </p:spPr>
      </p:pic>
      <p:cxnSp>
        <p:nvCxnSpPr>
          <p:cNvPr id="1061" name="Straight Arrow Connector 52"/>
          <p:cNvCxnSpPr>
            <a:cxnSpLocks noChangeShapeType="1"/>
          </p:cNvCxnSpPr>
          <p:nvPr/>
        </p:nvCxnSpPr>
        <p:spPr bwMode="auto">
          <a:xfrm>
            <a:off x="4640263" y="6853265"/>
            <a:ext cx="868362" cy="76200"/>
          </a:xfrm>
          <a:prstGeom prst="straightConnector1">
            <a:avLst/>
          </a:prstGeom>
          <a:noFill/>
          <a:ln w="6350">
            <a:solidFill>
              <a:srgbClr val="4472C4"/>
            </a:solidFill>
            <a:miter lim="800000"/>
            <a:headEnd/>
            <a:tailEnd type="triangle" w="med" len="med"/>
          </a:ln>
        </p:spPr>
      </p:cxnSp>
      <p:grpSp>
        <p:nvGrpSpPr>
          <p:cNvPr id="1065" name="Group 41"/>
          <p:cNvGrpSpPr>
            <a:grpSpLocks/>
          </p:cNvGrpSpPr>
          <p:nvPr/>
        </p:nvGrpSpPr>
        <p:grpSpPr bwMode="auto">
          <a:xfrm>
            <a:off x="1795488" y="4286256"/>
            <a:ext cx="6419850" cy="2571744"/>
            <a:chOff x="1410" y="10524"/>
            <a:chExt cx="10110" cy="5064"/>
          </a:xfrm>
        </p:grpSpPr>
        <p:cxnSp>
          <p:nvCxnSpPr>
            <p:cNvPr id="1066" name="Straight Arrow Connector 47"/>
            <p:cNvCxnSpPr>
              <a:cxnSpLocks noChangeShapeType="1"/>
            </p:cNvCxnSpPr>
            <p:nvPr/>
          </p:nvCxnSpPr>
          <p:spPr bwMode="auto">
            <a:xfrm>
              <a:off x="3084" y="14760"/>
              <a:ext cx="2220" cy="71"/>
            </a:xfrm>
            <a:prstGeom prst="bentConnector3">
              <a:avLst>
                <a:gd name="adj1" fmla="val 50000"/>
              </a:avLst>
            </a:prstGeom>
            <a:noFill/>
            <a:ln w="6350">
              <a:solidFill>
                <a:srgbClr val="4472C4"/>
              </a:solidFill>
              <a:miter lim="800000"/>
              <a:headEnd/>
              <a:tailEnd type="triangle" w="med" len="med"/>
            </a:ln>
          </p:spPr>
        </p:cxnSp>
        <p:sp>
          <p:nvSpPr>
            <p:cNvPr id="1067" name="Rectangle: Rounded Corners 48"/>
            <p:cNvSpPr>
              <a:spLocks noChangeArrowheads="1"/>
            </p:cNvSpPr>
            <p:nvPr/>
          </p:nvSpPr>
          <p:spPr bwMode="auto">
            <a:xfrm>
              <a:off x="5376" y="14412"/>
              <a:ext cx="1932" cy="960"/>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0" i="0" u="none" strike="noStrike" cap="none" normalizeH="0" baseline="0" smtClean="0">
                  <a:ln>
                    <a:noFill/>
                  </a:ln>
                  <a:solidFill>
                    <a:schemeClr val="tx1"/>
                  </a:solidFill>
                  <a:effectLst/>
                  <a:latin typeface="Calibri" pitchFamily="34" charset="0"/>
                  <a:cs typeface="Arial" pitchFamily="34" charset="0"/>
                </a:rPr>
                <a:t>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8" name="Oval 49"/>
            <p:cNvSpPr>
              <a:spLocks noChangeArrowheads="1"/>
            </p:cNvSpPr>
            <p:nvPr/>
          </p:nvSpPr>
          <p:spPr bwMode="auto">
            <a:xfrm>
              <a:off x="8748" y="13476"/>
              <a:ext cx="2652" cy="948"/>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FEEDBACK/RATINGS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9" name="Oval 50"/>
            <p:cNvSpPr>
              <a:spLocks noChangeArrowheads="1"/>
            </p:cNvSpPr>
            <p:nvPr/>
          </p:nvSpPr>
          <p:spPr bwMode="auto">
            <a:xfrm>
              <a:off x="8700" y="14652"/>
              <a:ext cx="2820" cy="936"/>
            </a:xfrm>
            <a:prstGeom prst="ellipse">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dirty="0" smtClean="0">
                  <a:ln>
                    <a:noFill/>
                  </a:ln>
                  <a:solidFill>
                    <a:schemeClr val="tx1"/>
                  </a:solidFill>
                  <a:effectLst/>
                  <a:latin typeface="Calibri" pitchFamily="34" charset="0"/>
                  <a:cs typeface="Arial" pitchFamily="34" charset="0"/>
                </a:rPr>
                <a:t>SEARCH SERVICE STATIONS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70" name="Straight Arrow Connector 51"/>
            <p:cNvCxnSpPr>
              <a:cxnSpLocks noChangeShapeType="1"/>
            </p:cNvCxnSpPr>
            <p:nvPr/>
          </p:nvCxnSpPr>
          <p:spPr bwMode="auto">
            <a:xfrm flipV="1">
              <a:off x="7308" y="13968"/>
              <a:ext cx="1392" cy="792"/>
            </a:xfrm>
            <a:prstGeom prst="straightConnector1">
              <a:avLst/>
            </a:prstGeom>
            <a:noFill/>
            <a:ln w="6350">
              <a:solidFill>
                <a:srgbClr val="4472C4"/>
              </a:solidFill>
              <a:miter lim="800000"/>
              <a:headEnd/>
              <a:tailEnd type="triangle" w="med" len="med"/>
            </a:ln>
          </p:spPr>
        </p:cxnSp>
        <p:cxnSp>
          <p:nvCxnSpPr>
            <p:cNvPr id="1071" name="Straight Arrow Connector 52"/>
            <p:cNvCxnSpPr>
              <a:cxnSpLocks noChangeShapeType="1"/>
            </p:cNvCxnSpPr>
            <p:nvPr/>
          </p:nvCxnSpPr>
          <p:spPr bwMode="auto">
            <a:xfrm>
              <a:off x="7308" y="14904"/>
              <a:ext cx="1368" cy="120"/>
            </a:xfrm>
            <a:prstGeom prst="straightConnector1">
              <a:avLst/>
            </a:prstGeom>
            <a:noFill/>
            <a:ln w="6350">
              <a:solidFill>
                <a:srgbClr val="4472C4"/>
              </a:solidFill>
              <a:miter lim="800000"/>
              <a:headEnd/>
              <a:tailEnd type="triangle" w="med" len="med"/>
            </a:ln>
          </p:spPr>
        </p:cxnSp>
        <p:sp>
          <p:nvSpPr>
            <p:cNvPr id="1072" name="Rectangle 57"/>
            <p:cNvSpPr>
              <a:spLocks noChangeArrowheads="1"/>
            </p:cNvSpPr>
            <p:nvPr/>
          </p:nvSpPr>
          <p:spPr bwMode="auto">
            <a:xfrm>
              <a:off x="1584" y="10524"/>
              <a:ext cx="1500" cy="492"/>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COMPANY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3" name="Rectangle 58"/>
            <p:cNvSpPr>
              <a:spLocks noChangeArrowheads="1"/>
            </p:cNvSpPr>
            <p:nvPr/>
          </p:nvSpPr>
          <p:spPr bwMode="auto">
            <a:xfrm>
              <a:off x="1410" y="13476"/>
              <a:ext cx="1890" cy="492"/>
            </a:xfrm>
            <a:prstGeom prst="rect">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OLD USER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1074" name="Straight Arrow Connector 40"/>
            <p:cNvCxnSpPr>
              <a:cxnSpLocks noChangeShapeType="1"/>
            </p:cNvCxnSpPr>
            <p:nvPr/>
          </p:nvCxnSpPr>
          <p:spPr bwMode="auto">
            <a:xfrm>
              <a:off x="3180" y="12193"/>
              <a:ext cx="1788" cy="71"/>
            </a:xfrm>
            <a:prstGeom prst="bentConnector3">
              <a:avLst>
                <a:gd name="adj1" fmla="val 50000"/>
              </a:avLst>
            </a:prstGeom>
            <a:noFill/>
            <a:ln w="6350">
              <a:solidFill>
                <a:srgbClr val="4472C4"/>
              </a:solidFill>
              <a:miter lim="800000"/>
              <a:headEnd/>
              <a:tailEnd type="triangle" w="med" len="med"/>
            </a:ln>
          </p:spPr>
        </p:cxnSp>
        <p:sp>
          <p:nvSpPr>
            <p:cNvPr id="1075" name="Rectangle: Rounded Corners 41"/>
            <p:cNvSpPr>
              <a:spLocks noChangeArrowheads="1"/>
            </p:cNvSpPr>
            <p:nvPr/>
          </p:nvSpPr>
          <p:spPr bwMode="auto">
            <a:xfrm>
              <a:off x="5052" y="11940"/>
              <a:ext cx="2028" cy="828"/>
            </a:xfrm>
            <a:prstGeom prst="roundRect">
              <a:avLst>
                <a:gd name="adj" fmla="val 16667"/>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smtClean="0">
                  <a:ln>
                    <a:noFill/>
                  </a:ln>
                  <a:solidFill>
                    <a:schemeClr val="tx1"/>
                  </a:solidFill>
                  <a:effectLst/>
                  <a:latin typeface="Calibri" pitchFamily="34" charset="0"/>
                  <a:cs typeface="Arial" pitchFamily="34" charset="0"/>
                </a:rPr>
                <a:t>REG/LOGIN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pic>
        <p:nvPicPr>
          <p:cNvPr id="54" name="Picture 53" descr="Image result for person with a laptop cartoon"/>
          <p:cNvPicPr/>
          <p:nvPr/>
        </p:nvPicPr>
        <p:blipFill>
          <a:blip r:embed="rId2"/>
          <a:srcRect l="4538" r="-4538"/>
          <a:stretch>
            <a:fillRect/>
          </a:stretch>
        </p:blipFill>
        <p:spPr bwMode="auto">
          <a:xfrm>
            <a:off x="1928794" y="6072206"/>
            <a:ext cx="1071570" cy="571504"/>
          </a:xfrm>
          <a:prstGeom prst="rect">
            <a:avLst/>
          </a:prstGeom>
          <a:noFill/>
          <a:ln w="9525">
            <a:noFill/>
            <a:miter lim="800000"/>
            <a:headEnd/>
            <a:tailEnd/>
          </a:ln>
        </p:spPr>
      </p:pic>
      <p:sp>
        <p:nvSpPr>
          <p:cNvPr id="1078" name="Straight Connector 43"/>
          <p:cNvSpPr>
            <a:spLocks noChangeShapeType="1"/>
          </p:cNvSpPr>
          <p:nvPr/>
        </p:nvSpPr>
        <p:spPr bwMode="auto">
          <a:xfrm flipH="1">
            <a:off x="5429256" y="5214950"/>
            <a:ext cx="2003425" cy="0"/>
          </a:xfrm>
          <a:prstGeom prst="line">
            <a:avLst/>
          </a:prstGeom>
          <a:noFill/>
          <a:ln w="6350">
            <a:solidFill>
              <a:srgbClr val="4472C4"/>
            </a:solidFill>
            <a:miter lim="800000"/>
            <a:headEnd/>
            <a:tailEnd/>
          </a:ln>
        </p:spPr>
        <p:txBody>
          <a:bodyPr vert="horz" wrap="square" lIns="91440" tIns="45720" rIns="91440" bIns="45720" numCol="1" anchor="t" anchorCtr="0" compatLnSpc="1">
            <a:prstTxWarp prst="textNoShape">
              <a:avLst/>
            </a:prstTxWarp>
          </a:bodyPr>
          <a:lstStyle/>
          <a:p>
            <a:endParaRPr lang="en-IN"/>
          </a:p>
        </p:txBody>
      </p:sp>
      <p:pic>
        <p:nvPicPr>
          <p:cNvPr id="61" name="Picture 60" descr="Image result for person with a laptop cartoon"/>
          <p:cNvPicPr/>
          <p:nvPr/>
        </p:nvPicPr>
        <p:blipFill>
          <a:blip r:embed="rId2"/>
          <a:srcRect l="4538" r="-4538"/>
          <a:stretch>
            <a:fillRect/>
          </a:stretch>
        </p:blipFill>
        <p:spPr bwMode="auto">
          <a:xfrm>
            <a:off x="1857356" y="4786322"/>
            <a:ext cx="1071570" cy="571504"/>
          </a:xfrm>
          <a:prstGeom prst="rect">
            <a:avLst/>
          </a:prstGeom>
          <a:noFill/>
          <a:ln w="9525">
            <a:noFill/>
            <a:miter lim="800000"/>
            <a:headEnd/>
            <a:tailEnd/>
          </a:ln>
        </p:spPr>
      </p:pic>
      <p:cxnSp>
        <p:nvCxnSpPr>
          <p:cNvPr id="1079" name="AutoShape 55"/>
          <p:cNvCxnSpPr>
            <a:cxnSpLocks noChangeShapeType="1"/>
            <a:endCxn id="1055" idx="4"/>
          </p:cNvCxnSpPr>
          <p:nvPr/>
        </p:nvCxnSpPr>
        <p:spPr bwMode="auto">
          <a:xfrm rot="5400000" flipH="1" flipV="1">
            <a:off x="7058326" y="4728888"/>
            <a:ext cx="928694" cy="43430"/>
          </a:xfrm>
          <a:prstGeom prst="straightConnector1">
            <a:avLst/>
          </a:prstGeom>
          <a:noFill/>
          <a:ln w="9525">
            <a:solidFill>
              <a:srgbClr val="000000"/>
            </a:solidFill>
            <a:round/>
            <a:headEnd/>
            <a:tailEnd type="triangle" w="med" len="med"/>
          </a:ln>
        </p:spPr>
      </p:cxnSp>
      <p:sp>
        <p:nvSpPr>
          <p:cNvPr id="67" name="Rectangle: Rounded Corners 14"/>
          <p:cNvSpPr>
            <a:spLocks noChangeArrowheads="1"/>
          </p:cNvSpPr>
          <p:nvPr/>
        </p:nvSpPr>
        <p:spPr bwMode="auto">
          <a:xfrm>
            <a:off x="1411315" y="1206085"/>
            <a:ext cx="1204014" cy="624747"/>
          </a:xfrm>
          <a:prstGeom prst="roundRect">
            <a:avLst>
              <a:gd name="adj" fmla="val 16667"/>
            </a:avLst>
          </a:prstGeom>
          <a:solidFill>
            <a:srgbClr val="F2F2F2"/>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r>
              <a:rPr lang="en-IN" sz="1100" b="1" dirty="0" smtClean="0">
                <a:solidFill>
                  <a:schemeClr val="bg1"/>
                </a:solidFill>
              </a:rPr>
              <a:t>VEHICLE </a:t>
            </a:r>
          </a:p>
          <a:p>
            <a:r>
              <a:rPr lang="en-IN" sz="1100" b="1" dirty="0" smtClean="0">
                <a:solidFill>
                  <a:schemeClr val="bg1"/>
                </a:solidFill>
              </a:rPr>
              <a:t>SERVICING</a:t>
            </a:r>
          </a:p>
          <a:p>
            <a:endParaRPr lang="en-IN" sz="1100"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users</a:t>
            </a:r>
            <a:endParaRPr lang="en-IN" dirty="0"/>
          </a:p>
        </p:txBody>
      </p:sp>
      <p:sp>
        <p:nvSpPr>
          <p:cNvPr id="3" name="Rectangle 2"/>
          <p:cNvSpPr/>
          <p:nvPr/>
        </p:nvSpPr>
        <p:spPr>
          <a:xfrm>
            <a:off x="214282" y="1214422"/>
            <a:ext cx="7715304" cy="6186309"/>
          </a:xfrm>
          <a:prstGeom prst="rect">
            <a:avLst/>
          </a:prstGeom>
        </p:spPr>
        <p:txBody>
          <a:bodyPr wrap="square">
            <a:spAutoFit/>
          </a:bodyPr>
          <a:lstStyle/>
          <a:p>
            <a:r>
              <a:rPr lang="en-IN" dirty="0" smtClean="0"/>
              <a:t>N</a:t>
            </a:r>
            <a:r>
              <a:rPr lang="en-IN" dirty="0" smtClean="0"/>
              <a:t>ew </a:t>
            </a:r>
            <a:r>
              <a:rPr lang="en-IN" dirty="0" smtClean="0"/>
              <a:t>Users: These people either search for a vehicle using Model name, etc. Or sort and display select companies or vehicles based on a range of maintenance index or type of vehicle the user prefers or specified companies of the users liking. But user is required to register to the website for accessing these features</a:t>
            </a:r>
            <a:r>
              <a:rPr lang="en-IN" dirty="0" smtClean="0"/>
              <a:t>.</a:t>
            </a:r>
          </a:p>
          <a:p>
            <a:r>
              <a:rPr lang="en-IN" dirty="0" smtClean="0"/>
              <a:t>Old </a:t>
            </a:r>
            <a:r>
              <a:rPr lang="en-IN" dirty="0" smtClean="0"/>
              <a:t>users</a:t>
            </a:r>
            <a:r>
              <a:rPr lang="en-IN" dirty="0" smtClean="0"/>
              <a:t>: Old </a:t>
            </a:r>
            <a:r>
              <a:rPr lang="en-IN" dirty="0" smtClean="0"/>
              <a:t>users can login, and either look for vehicles. Or give feedback on a vehicle they might have bought, which in turn will effect the data present in our database. Or when if a part is damaged or requires replacement, the user can look for the nearest service station to their location that could help them with the maintenance of the vehicle</a:t>
            </a:r>
            <a:r>
              <a:rPr lang="en-IN" dirty="0" smtClean="0"/>
              <a:t>.</a:t>
            </a:r>
          </a:p>
          <a:p>
            <a:r>
              <a:rPr lang="en-IN" dirty="0" smtClean="0"/>
              <a:t>Company: Companies </a:t>
            </a:r>
            <a:r>
              <a:rPr lang="en-IN" dirty="0" smtClean="0"/>
              <a:t>can register also and look at how different models of vehicles are doing. Which parts are constantly and frequently requiring replacement. So that they can call it back or improve it in the upcoming models</a:t>
            </a:r>
            <a:r>
              <a:rPr lang="en-IN" dirty="0" smtClean="0"/>
              <a:t>.</a:t>
            </a:r>
          </a:p>
          <a:p>
            <a:endParaRPr lang="en-IN" dirty="0" smtClean="0"/>
          </a:p>
          <a:p>
            <a:r>
              <a:rPr lang="en-US" dirty="0" smtClean="0"/>
              <a:t>LIMITATIONS:</a:t>
            </a:r>
          </a:p>
          <a:p>
            <a:r>
              <a:rPr lang="en-US" dirty="0" smtClean="0"/>
              <a:t>In this Application we are assuming that all the service stations have all the required equipments and parts required, at all times.</a:t>
            </a:r>
          </a:p>
          <a:p>
            <a:endParaRPr lang="en-US" dirty="0" smtClean="0"/>
          </a:p>
          <a:p>
            <a:endParaRPr lang="en-US" dirty="0" smtClean="0"/>
          </a:p>
          <a:p>
            <a:endParaRPr lang="en-US" dirty="0" smtClean="0"/>
          </a:p>
          <a:p>
            <a:endParaRPr lang="en-IN" dirty="0"/>
          </a:p>
        </p:txBody>
      </p:sp>
    </p:spTree>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213</TotalTime>
  <Words>645</Words>
  <Application>Microsoft Office PowerPoint</Application>
  <PresentationFormat>On-screen Show (4:3)</PresentationFormat>
  <Paragraphs>78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Slide 1</vt:lpstr>
      <vt:lpstr>Slide 2</vt:lpstr>
      <vt:lpstr>Technology Stack</vt:lpstr>
      <vt:lpstr>IDEA/APPROACH DETAILS</vt:lpstr>
      <vt:lpstr>Case users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23</cp:revision>
  <dcterms:created xsi:type="dcterms:W3CDTF">2020-01-08T16:08:46Z</dcterms:created>
  <dcterms:modified xsi:type="dcterms:W3CDTF">2020-01-09T07:26:34Z</dcterms:modified>
</cp:coreProperties>
</file>