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Playfair Display"/>
      <p:regular r:id="rId27"/>
      <p:bold r:id="rId28"/>
      <p:italic r:id="rId29"/>
      <p:boldItalic r:id="rId30"/>
    </p:embeddedFont>
    <p:embeddedFont>
      <p:font typeface="Montserrat"/>
      <p:regular r:id="rId31"/>
      <p:bold r:id="rId32"/>
      <p:italic r:id="rId33"/>
      <p:boldItalic r:id="rId34"/>
    </p:embeddedFont>
    <p:embeddedFont>
      <p:font typeface="Oswald"/>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891C0EA-0766-438C-8213-9F67B0241819}">
  <a:tblStyle styleId="{3891C0EA-0766-438C-8213-9F67B024181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layfairDisplay-bold.fntdata"/><Relationship Id="rId27" Type="http://schemas.openxmlformats.org/officeDocument/2006/relationships/font" Target="fonts/PlayfairDisplay-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layfairDisplay-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regular.fntdata"/><Relationship Id="rId30" Type="http://schemas.openxmlformats.org/officeDocument/2006/relationships/font" Target="fonts/PlayfairDisplay-boldItalic.fntdata"/><Relationship Id="rId11" Type="http://schemas.openxmlformats.org/officeDocument/2006/relationships/slide" Target="slides/slide5.xml"/><Relationship Id="rId33" Type="http://schemas.openxmlformats.org/officeDocument/2006/relationships/font" Target="fonts/Montserrat-italic.fntdata"/><Relationship Id="rId10" Type="http://schemas.openxmlformats.org/officeDocument/2006/relationships/slide" Target="slides/slide4.xml"/><Relationship Id="rId32" Type="http://schemas.openxmlformats.org/officeDocument/2006/relationships/font" Target="fonts/Montserrat-bold.fntdata"/><Relationship Id="rId13" Type="http://schemas.openxmlformats.org/officeDocument/2006/relationships/slide" Target="slides/slide7.xml"/><Relationship Id="rId35" Type="http://schemas.openxmlformats.org/officeDocument/2006/relationships/font" Target="fonts/Oswald-regular.fntdata"/><Relationship Id="rId12" Type="http://schemas.openxmlformats.org/officeDocument/2006/relationships/slide" Target="slides/slide6.xml"/><Relationship Id="rId34" Type="http://schemas.openxmlformats.org/officeDocument/2006/relationships/font" Target="fonts/Montserrat-boldItalic.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Oswald-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59e592d90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59e592d90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59e592d90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59e592d90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59e592d904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59e592d904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59e592d904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59e592d90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8e010eb4a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8e010eb4a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8e010eb4aa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8e010eb4aa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8e010eb4aa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8e010eb4aa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59e592d904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59e592d904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59e592d904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59e592d904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59e592d904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59e592d904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59e592d90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59e592d90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59e592d904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59e592d904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59e592d90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59e592d90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59e592d90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59e592d90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8d5781a30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8d5781a30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8db174a3b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8db174a3b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59e592d90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59e592d90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59e592d904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59e592d904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59e592d90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59e592d90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IST 707: Project Checkpoint</a:t>
            </a:r>
            <a:endParaRPr/>
          </a:p>
        </p:txBody>
      </p:sp>
      <p:sp>
        <p:nvSpPr>
          <p:cNvPr id="59" name="Google Shape;59;p13"/>
          <p:cNvSpPr txBox="1"/>
          <p:nvPr>
            <p:ph idx="1" type="subTitle"/>
          </p:nvPr>
        </p:nvSpPr>
        <p:spPr>
          <a:xfrm>
            <a:off x="344250" y="3550650"/>
            <a:ext cx="4910100" cy="5778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852"/>
              <a:buNone/>
            </a:pPr>
            <a:r>
              <a:rPr i="1" lang="en" sz="1750"/>
              <a:t>Presented by:</a:t>
            </a:r>
            <a:r>
              <a:rPr i="1" lang="en" sz="1850"/>
              <a:t> </a:t>
            </a:r>
            <a:r>
              <a:rPr b="0" lang="en" sz="1850"/>
              <a:t>Huzaif Kherani, Sai Bolla, Shabib Khan, Samar Zemeer</a:t>
            </a:r>
            <a:endParaRPr b="0" sz="185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Mining - Decision Tree</a:t>
            </a:r>
            <a:endParaRPr/>
          </a:p>
        </p:txBody>
      </p:sp>
      <p:sp>
        <p:nvSpPr>
          <p:cNvPr id="120" name="Google Shape;120;p22"/>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following features were selected for building a Decision Tree: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121" name="Google Shape;121;p22"/>
          <p:cNvGraphicFramePr/>
          <p:nvPr/>
        </p:nvGraphicFramePr>
        <p:xfrm>
          <a:off x="204050" y="2137345"/>
          <a:ext cx="3000000" cy="3000000"/>
        </p:xfrm>
        <a:graphic>
          <a:graphicData uri="http://schemas.openxmlformats.org/drawingml/2006/table">
            <a:tbl>
              <a:tblPr>
                <a:noFill/>
                <a:tableStyleId>{3891C0EA-0766-438C-8213-9F67B0241819}</a:tableStyleId>
              </a:tblPr>
              <a:tblGrid>
                <a:gridCol w="755625"/>
                <a:gridCol w="1159950"/>
                <a:gridCol w="879525"/>
                <a:gridCol w="1036025"/>
              </a:tblGrid>
              <a:tr h="585675">
                <a:tc>
                  <a:txBody>
                    <a:bodyPr/>
                    <a:lstStyle/>
                    <a:p>
                      <a:pPr indent="0" lvl="0" marL="0" rtl="0" algn="ctr">
                        <a:spcBef>
                          <a:spcPts val="0"/>
                        </a:spcBef>
                        <a:spcAft>
                          <a:spcPts val="0"/>
                        </a:spcAft>
                        <a:buNone/>
                      </a:pPr>
                      <a:r>
                        <a:rPr lang="en" sz="1200"/>
                        <a:t>Severity</a:t>
                      </a:r>
                      <a:endParaRPr sz="1200"/>
                    </a:p>
                  </a:txBody>
                  <a:tcPr marT="91425" marB="91425" marR="91425" marL="91425"/>
                </a:tc>
                <a:tc>
                  <a:txBody>
                    <a:bodyPr/>
                    <a:lstStyle/>
                    <a:p>
                      <a:pPr indent="0" lvl="0" marL="0" rtl="0" algn="ctr">
                        <a:spcBef>
                          <a:spcPts val="0"/>
                        </a:spcBef>
                        <a:spcAft>
                          <a:spcPts val="0"/>
                        </a:spcAft>
                        <a:buNone/>
                      </a:pPr>
                      <a:r>
                        <a:rPr lang="en" sz="1200"/>
                        <a:t>Days_Since_Inspection</a:t>
                      </a:r>
                      <a:endParaRPr sz="1200"/>
                    </a:p>
                  </a:txBody>
                  <a:tcPr marT="91425" marB="91425" marR="91425" marL="91425"/>
                </a:tc>
                <a:tc>
                  <a:txBody>
                    <a:bodyPr/>
                    <a:lstStyle/>
                    <a:p>
                      <a:pPr indent="0" lvl="0" marL="0" rtl="0" algn="ctr">
                        <a:spcBef>
                          <a:spcPts val="0"/>
                        </a:spcBef>
                        <a:spcAft>
                          <a:spcPts val="0"/>
                        </a:spcAft>
                        <a:buNone/>
                      </a:pPr>
                      <a:r>
                        <a:rPr lang="en" sz="1200"/>
                        <a:t>Cabin_Temperature</a:t>
                      </a:r>
                      <a:endParaRPr sz="1200"/>
                    </a:p>
                  </a:txBody>
                  <a:tcPr marT="91425" marB="91425" marR="91425" marL="91425"/>
                </a:tc>
                <a:tc>
                  <a:txBody>
                    <a:bodyPr/>
                    <a:lstStyle/>
                    <a:p>
                      <a:pPr indent="0" lvl="0" marL="0" rtl="0" algn="ctr">
                        <a:spcBef>
                          <a:spcPts val="0"/>
                        </a:spcBef>
                        <a:spcAft>
                          <a:spcPts val="0"/>
                        </a:spcAft>
                        <a:buNone/>
                      </a:pPr>
                      <a:r>
                        <a:rPr lang="en" sz="1200"/>
                        <a:t>Violations</a:t>
                      </a:r>
                      <a:endParaRPr sz="1200"/>
                    </a:p>
                  </a:txBody>
                  <a:tcPr marT="91425" marB="91425" marR="91425" marL="91425"/>
                </a:tc>
              </a:tr>
              <a:tr h="747125">
                <a:tc>
                  <a:txBody>
                    <a:bodyPr/>
                    <a:lstStyle/>
                    <a:p>
                      <a:pPr indent="0" lvl="0" marL="0" rtl="0" algn="ctr">
                        <a:spcBef>
                          <a:spcPts val="0"/>
                        </a:spcBef>
                        <a:spcAft>
                          <a:spcPts val="0"/>
                        </a:spcAft>
                        <a:buNone/>
                      </a:pPr>
                      <a:r>
                        <a:rPr lang="en" sz="1200"/>
                        <a:t>Safety_Score</a:t>
                      </a:r>
                      <a:endParaRPr sz="1200"/>
                    </a:p>
                  </a:txBody>
                  <a:tcPr marT="91425" marB="91425" marR="91425" marL="91425" anchor="ctr"/>
                </a:tc>
                <a:tc>
                  <a:txBody>
                    <a:bodyPr/>
                    <a:lstStyle/>
                    <a:p>
                      <a:pPr indent="0" lvl="0" marL="0" rtl="0" algn="ctr">
                        <a:spcBef>
                          <a:spcPts val="0"/>
                        </a:spcBef>
                        <a:spcAft>
                          <a:spcPts val="0"/>
                        </a:spcAft>
                        <a:buNone/>
                      </a:pPr>
                      <a:r>
                        <a:rPr lang="en" sz="1200"/>
                        <a:t>Total_Safety_Complaints</a:t>
                      </a:r>
                      <a:endParaRPr sz="1200"/>
                    </a:p>
                  </a:txBody>
                  <a:tcPr marT="9525" marB="91425" marR="9525" marL="9525" anchor="ctr"/>
                </a:tc>
                <a:tc>
                  <a:txBody>
                    <a:bodyPr/>
                    <a:lstStyle/>
                    <a:p>
                      <a:pPr indent="0" lvl="0" marL="0" rtl="0" algn="ctr">
                        <a:spcBef>
                          <a:spcPts val="0"/>
                        </a:spcBef>
                        <a:spcAft>
                          <a:spcPts val="0"/>
                        </a:spcAft>
                        <a:buNone/>
                      </a:pPr>
                      <a:r>
                        <a:rPr lang="en" sz="1200"/>
                        <a:t>Accident_Type_Code</a:t>
                      </a:r>
                      <a:endParaRPr sz="1200"/>
                    </a:p>
                  </a:txBody>
                  <a:tcPr marT="91425" marB="91425" marR="91425" marL="91425" anchor="ctr"/>
                </a:tc>
                <a:tc>
                  <a:txBody>
                    <a:bodyPr/>
                    <a:lstStyle/>
                    <a:p>
                      <a:pPr indent="0" lvl="0" marL="0" rtl="0" algn="ctr">
                        <a:spcBef>
                          <a:spcPts val="0"/>
                        </a:spcBef>
                        <a:spcAft>
                          <a:spcPts val="0"/>
                        </a:spcAft>
                        <a:buClr>
                          <a:schemeClr val="dk2"/>
                        </a:buClr>
                        <a:buSzPts val="1100"/>
                        <a:buFont typeface="Arial"/>
                        <a:buNone/>
                      </a:pPr>
                      <a:r>
                        <a:rPr lang="en" sz="1200">
                          <a:solidFill>
                            <a:schemeClr val="dk2"/>
                          </a:solidFill>
                        </a:rPr>
                        <a:t>Max_Elevation</a:t>
                      </a:r>
                      <a:endParaRPr sz="1200"/>
                    </a:p>
                  </a:txBody>
                  <a:tcPr marT="91425" marB="91425" marR="91425" marL="91425" anchor="ctr"/>
                </a:tc>
              </a:tr>
            </a:tbl>
          </a:graphicData>
        </a:graphic>
      </p:graphicFrame>
      <p:pic>
        <p:nvPicPr>
          <p:cNvPr id="122" name="Google Shape;122;p22"/>
          <p:cNvPicPr preferRelativeResize="0"/>
          <p:nvPr/>
        </p:nvPicPr>
        <p:blipFill>
          <a:blip r:embed="rId3">
            <a:alphaModFix/>
          </a:blip>
          <a:stretch>
            <a:fillRect/>
          </a:stretch>
        </p:blipFill>
        <p:spPr>
          <a:xfrm>
            <a:off x="4079600" y="1743175"/>
            <a:ext cx="4954424" cy="2316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Mining - Random Forest</a:t>
            </a:r>
            <a:endParaRPr/>
          </a:p>
        </p:txBody>
      </p:sp>
      <p:pic>
        <p:nvPicPr>
          <p:cNvPr id="128" name="Google Shape;128;p23"/>
          <p:cNvPicPr preferRelativeResize="0"/>
          <p:nvPr/>
        </p:nvPicPr>
        <p:blipFill>
          <a:blip r:embed="rId3">
            <a:alphaModFix/>
          </a:blip>
          <a:stretch>
            <a:fillRect/>
          </a:stretch>
        </p:blipFill>
        <p:spPr>
          <a:xfrm>
            <a:off x="448625" y="1170013"/>
            <a:ext cx="8153400" cy="3609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Sub-dataset : 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pic>
        <p:nvPicPr>
          <p:cNvPr id="139" name="Google Shape;139;p25"/>
          <p:cNvPicPr preferRelativeResize="0"/>
          <p:nvPr/>
        </p:nvPicPr>
        <p:blipFill>
          <a:blip r:embed="rId3">
            <a:alphaModFix/>
          </a:blip>
          <a:stretch>
            <a:fillRect/>
          </a:stretch>
        </p:blipFill>
        <p:spPr>
          <a:xfrm>
            <a:off x="1148728" y="1120875"/>
            <a:ext cx="6508047" cy="3254049"/>
          </a:xfrm>
          <a:prstGeom prst="rect">
            <a:avLst/>
          </a:prstGeom>
          <a:noFill/>
          <a:ln>
            <a:noFill/>
          </a:ln>
        </p:spPr>
      </p:pic>
      <p:sp>
        <p:nvSpPr>
          <p:cNvPr id="140" name="Google Shape;140;p25"/>
          <p:cNvSpPr txBox="1"/>
          <p:nvPr>
            <p:ph idx="1" type="body"/>
          </p:nvPr>
        </p:nvSpPr>
        <p:spPr>
          <a:xfrm>
            <a:off x="311700" y="4374925"/>
            <a:ext cx="8520600" cy="6603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b="1" i="1" lang="en"/>
              <a:t>Interpretation</a:t>
            </a:r>
            <a:r>
              <a:rPr lang="en"/>
              <a:t>: Over the years, we have noticed a general decline in the frequency of accidents. We can also see that the seasonality of flights is significant in this situation.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 </a:t>
            </a:r>
            <a:r>
              <a:rPr lang="en"/>
              <a:t>Flight</a:t>
            </a:r>
            <a:r>
              <a:rPr lang="en"/>
              <a:t> Phase</a:t>
            </a:r>
            <a:endParaRPr/>
          </a:p>
        </p:txBody>
      </p:sp>
      <p:sp>
        <p:nvSpPr>
          <p:cNvPr id="146" name="Google Shape;146;p26"/>
          <p:cNvSpPr txBox="1"/>
          <p:nvPr>
            <p:ph idx="1" type="body"/>
          </p:nvPr>
        </p:nvSpPr>
        <p:spPr>
          <a:xfrm>
            <a:off x="311700" y="4236975"/>
            <a:ext cx="8520600" cy="7983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None/>
            </a:pPr>
            <a:r>
              <a:rPr b="1" i="1" lang="en" sz="1929"/>
              <a:t>Interpretation</a:t>
            </a:r>
            <a:r>
              <a:rPr lang="en" sz="1929"/>
              <a:t>: It</a:t>
            </a:r>
            <a:r>
              <a:rPr lang="en" sz="1929"/>
              <a:t> appears that maneuvering—that is, turning, climbing, or lowering near to the ground—was when deadly accidents happened the most. This is in line with the FAA's statements.</a:t>
            </a:r>
            <a:endParaRPr sz="1929"/>
          </a:p>
        </p:txBody>
      </p:sp>
      <p:pic>
        <p:nvPicPr>
          <p:cNvPr id="147" name="Google Shape;147;p26"/>
          <p:cNvPicPr preferRelativeResize="0"/>
          <p:nvPr/>
        </p:nvPicPr>
        <p:blipFill>
          <a:blip r:embed="rId3">
            <a:alphaModFix/>
          </a:blip>
          <a:stretch>
            <a:fillRect/>
          </a:stretch>
        </p:blipFill>
        <p:spPr>
          <a:xfrm>
            <a:off x="1519600" y="1101150"/>
            <a:ext cx="6104801" cy="30524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 </a:t>
            </a:r>
            <a:r>
              <a:rPr lang="en"/>
              <a:t>Storms</a:t>
            </a:r>
            <a:endParaRPr/>
          </a:p>
        </p:txBody>
      </p:sp>
      <p:sp>
        <p:nvSpPr>
          <p:cNvPr id="153" name="Google Shape;153;p27"/>
          <p:cNvSpPr txBox="1"/>
          <p:nvPr>
            <p:ph idx="1" type="body"/>
          </p:nvPr>
        </p:nvSpPr>
        <p:spPr>
          <a:xfrm>
            <a:off x="311700" y="4236975"/>
            <a:ext cx="8520600" cy="798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770"/>
              <a:buNone/>
            </a:pPr>
            <a:r>
              <a:rPr b="1" i="1" lang="en" sz="1450"/>
              <a:t>Interpretation</a:t>
            </a:r>
            <a:r>
              <a:rPr lang="en" sz="1450"/>
              <a:t>: </a:t>
            </a:r>
            <a:r>
              <a:rPr lang="en" sz="1450"/>
              <a:t>As expected, most accidents occur in visual meteorological condition (VMC), which is an usually favorable weather condition. Contrarily, the majority of incidents that occur in Instrument Meteorological Conditions (IMC, also known as severe weather), result in death.</a:t>
            </a:r>
            <a:endParaRPr sz="1450"/>
          </a:p>
        </p:txBody>
      </p:sp>
      <p:pic>
        <p:nvPicPr>
          <p:cNvPr id="154" name="Google Shape;154;p27"/>
          <p:cNvPicPr preferRelativeResize="0"/>
          <p:nvPr/>
        </p:nvPicPr>
        <p:blipFill>
          <a:blip r:embed="rId3">
            <a:alphaModFix/>
          </a:blip>
          <a:stretch>
            <a:fillRect/>
          </a:stretch>
        </p:blipFill>
        <p:spPr>
          <a:xfrm>
            <a:off x="1527275" y="1192250"/>
            <a:ext cx="6089452" cy="30447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 Engine Type</a:t>
            </a:r>
            <a:endParaRPr/>
          </a:p>
        </p:txBody>
      </p:sp>
      <p:sp>
        <p:nvSpPr>
          <p:cNvPr id="160" name="Google Shape;160;p28"/>
          <p:cNvSpPr txBox="1"/>
          <p:nvPr>
            <p:ph idx="1" type="body"/>
          </p:nvPr>
        </p:nvSpPr>
        <p:spPr>
          <a:xfrm>
            <a:off x="311700" y="4236975"/>
            <a:ext cx="8520600" cy="798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770"/>
              <a:buNone/>
            </a:pPr>
            <a:r>
              <a:rPr b="1" i="1" lang="en" sz="1450"/>
              <a:t>Interpretation</a:t>
            </a:r>
            <a:r>
              <a:rPr lang="en" sz="1450"/>
              <a:t>: </a:t>
            </a:r>
            <a:r>
              <a:rPr lang="en" sz="1450"/>
              <a:t>The plots above show that reciprocating engine types, which were common in commercial aircraft, especially those produced during the 20th century, make up the majority of the engine types in the recorded incidents. </a:t>
            </a:r>
            <a:endParaRPr sz="1450"/>
          </a:p>
        </p:txBody>
      </p:sp>
      <p:pic>
        <p:nvPicPr>
          <p:cNvPr id="161" name="Google Shape;161;p28"/>
          <p:cNvPicPr preferRelativeResize="0"/>
          <p:nvPr/>
        </p:nvPicPr>
        <p:blipFill>
          <a:blip r:embed="rId3">
            <a:alphaModFix/>
          </a:blip>
          <a:stretch>
            <a:fillRect/>
          </a:stretch>
        </p:blipFill>
        <p:spPr>
          <a:xfrm>
            <a:off x="2531888" y="1170125"/>
            <a:ext cx="4080229" cy="2914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Our Future Pathway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Further</a:t>
            </a:r>
            <a:r>
              <a:rPr lang="en"/>
              <a:t> Process</a:t>
            </a:r>
            <a:endParaRPr/>
          </a:p>
        </p:txBody>
      </p:sp>
      <p:sp>
        <p:nvSpPr>
          <p:cNvPr id="172" name="Google Shape;172;p30"/>
          <p:cNvSpPr txBox="1"/>
          <p:nvPr>
            <p:ph idx="1" type="body"/>
          </p:nvPr>
        </p:nvSpPr>
        <p:spPr>
          <a:xfrm>
            <a:off x="649275" y="1234075"/>
            <a:ext cx="3874500" cy="3225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i="1" lang="en" u="sng"/>
              <a:t>Subset 1</a:t>
            </a:r>
            <a:endParaRPr i="1" u="sng"/>
          </a:p>
          <a:p>
            <a:pPr indent="-330200" lvl="0" marL="457200" rtl="0" algn="l">
              <a:spcBef>
                <a:spcPts val="1200"/>
              </a:spcBef>
              <a:spcAft>
                <a:spcPts val="0"/>
              </a:spcAft>
              <a:buSzPts val="1600"/>
              <a:buChar char="●"/>
            </a:pPr>
            <a:r>
              <a:rPr lang="en" sz="1600"/>
              <a:t>Check other features in dataset that will affects the </a:t>
            </a:r>
            <a:r>
              <a:rPr lang="en" sz="1600"/>
              <a:t>target</a:t>
            </a:r>
            <a:r>
              <a:rPr lang="en" sz="1600"/>
              <a:t> variable.</a:t>
            </a:r>
            <a:endParaRPr sz="1600"/>
          </a:p>
          <a:p>
            <a:pPr indent="-330200" lvl="0" marL="457200" rtl="0" algn="l">
              <a:spcBef>
                <a:spcPts val="1000"/>
              </a:spcBef>
              <a:spcAft>
                <a:spcPts val="0"/>
              </a:spcAft>
              <a:buSzPts val="1600"/>
              <a:buChar char="●"/>
            </a:pPr>
            <a:r>
              <a:rPr lang="en" sz="1600"/>
              <a:t>Build the future models to check which models has better precision.</a:t>
            </a:r>
            <a:endParaRPr sz="1600"/>
          </a:p>
          <a:p>
            <a:pPr indent="-330200" lvl="0" marL="457200" rtl="0" algn="l">
              <a:spcBef>
                <a:spcPts val="1000"/>
              </a:spcBef>
              <a:spcAft>
                <a:spcPts val="0"/>
              </a:spcAft>
              <a:buSzPts val="1600"/>
              <a:buChar char="●"/>
            </a:pPr>
            <a:r>
              <a:rPr lang="en" sz="1600"/>
              <a:t>Compare and evaluate the models/results.</a:t>
            </a:r>
            <a:endParaRPr sz="1600"/>
          </a:p>
          <a:p>
            <a:pPr indent="-330200" lvl="0" marL="457200" rtl="0" algn="l">
              <a:spcBef>
                <a:spcPts val="1000"/>
              </a:spcBef>
              <a:spcAft>
                <a:spcPts val="0"/>
              </a:spcAft>
              <a:buSzPts val="1600"/>
              <a:buChar char="●"/>
            </a:pPr>
            <a:r>
              <a:rPr lang="en" sz="1600"/>
              <a:t>Make Functional/Technical specifications.</a:t>
            </a:r>
            <a:endParaRPr sz="1600"/>
          </a:p>
          <a:p>
            <a:pPr indent="0" lvl="0" marL="457200" rtl="0" algn="l">
              <a:spcBef>
                <a:spcPts val="1000"/>
              </a:spcBef>
              <a:spcAft>
                <a:spcPts val="1200"/>
              </a:spcAft>
              <a:buNone/>
            </a:pPr>
            <a:r>
              <a:t/>
            </a:r>
            <a:endParaRPr sz="1300"/>
          </a:p>
        </p:txBody>
      </p:sp>
      <p:sp>
        <p:nvSpPr>
          <p:cNvPr id="173" name="Google Shape;173;p30"/>
          <p:cNvSpPr txBox="1"/>
          <p:nvPr>
            <p:ph idx="1" type="body"/>
          </p:nvPr>
        </p:nvSpPr>
        <p:spPr>
          <a:xfrm>
            <a:off x="4743750" y="1189650"/>
            <a:ext cx="3874500" cy="3225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i="1" lang="en" u="sng"/>
              <a:t>Subset 2</a:t>
            </a:r>
            <a:endParaRPr i="1" u="sng"/>
          </a:p>
          <a:p>
            <a:pPr indent="-330200" lvl="0" marL="457200" rtl="0" algn="l">
              <a:spcBef>
                <a:spcPts val="1200"/>
              </a:spcBef>
              <a:spcAft>
                <a:spcPts val="0"/>
              </a:spcAft>
              <a:buSzPts val="1600"/>
              <a:buChar char="●"/>
            </a:pPr>
            <a:r>
              <a:rPr lang="en" sz="1600"/>
              <a:t>Explore more on Exploratory data analysis</a:t>
            </a:r>
            <a:endParaRPr sz="1600"/>
          </a:p>
          <a:p>
            <a:pPr indent="-330200" lvl="0" marL="457200" rtl="0" algn="l">
              <a:spcBef>
                <a:spcPts val="1200"/>
              </a:spcBef>
              <a:spcAft>
                <a:spcPts val="0"/>
              </a:spcAft>
              <a:buSzPts val="1600"/>
              <a:buChar char="●"/>
            </a:pPr>
            <a:r>
              <a:rPr lang="en" sz="1600"/>
              <a:t>Build ML models on data.</a:t>
            </a:r>
            <a:endParaRPr sz="1600"/>
          </a:p>
          <a:p>
            <a:pPr indent="-330200" lvl="0" marL="457200" rtl="0" algn="l">
              <a:spcBef>
                <a:spcPts val="1000"/>
              </a:spcBef>
              <a:spcAft>
                <a:spcPts val="0"/>
              </a:spcAft>
              <a:buSzPts val="1600"/>
              <a:buChar char="●"/>
            </a:pPr>
            <a:r>
              <a:rPr lang="en" sz="1600"/>
              <a:t>Compare and evaluate the models/results.</a:t>
            </a:r>
            <a:endParaRPr sz="1600"/>
          </a:p>
          <a:p>
            <a:pPr indent="-330200" lvl="0" marL="457200" rtl="0" algn="l">
              <a:spcBef>
                <a:spcPts val="1000"/>
              </a:spcBef>
              <a:spcAft>
                <a:spcPts val="0"/>
              </a:spcAft>
              <a:buSzPts val="1600"/>
              <a:buChar char="●"/>
            </a:pPr>
            <a:r>
              <a:rPr lang="en" sz="1600"/>
              <a:t>Make Functional/Technical specifications.</a:t>
            </a:r>
            <a:endParaRPr sz="1600"/>
          </a:p>
          <a:p>
            <a:pPr indent="0" lvl="0" marL="457200" rtl="0" algn="l">
              <a:spcBef>
                <a:spcPts val="1200"/>
              </a:spcBef>
              <a:spcAft>
                <a:spcPts val="1200"/>
              </a:spcAft>
              <a:buNone/>
            </a:pPr>
            <a:r>
              <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5" name="Google Shape;65;p14"/>
          <p:cNvSpPr txBox="1"/>
          <p:nvPr>
            <p:ph idx="1" type="body"/>
          </p:nvPr>
        </p:nvSpPr>
        <p:spPr>
          <a:xfrm>
            <a:off x="311700" y="1234800"/>
            <a:ext cx="8520600" cy="3295800"/>
          </a:xfrm>
          <a:prstGeom prst="rect">
            <a:avLst/>
          </a:prstGeom>
        </p:spPr>
        <p:txBody>
          <a:bodyPr anchorCtr="0" anchor="t" bIns="91425" lIns="91425" spcFirstLastPara="1" rIns="91425" wrap="square" tIns="91425">
            <a:noAutofit/>
          </a:bodyPr>
          <a:lstStyle/>
          <a:p>
            <a:pPr indent="-336550" lvl="0" marL="457200" rtl="0" algn="l">
              <a:lnSpc>
                <a:spcPct val="105000"/>
              </a:lnSpc>
              <a:spcBef>
                <a:spcPts val="1000"/>
              </a:spcBef>
              <a:spcAft>
                <a:spcPts val="0"/>
              </a:spcAft>
              <a:buSzPts val="1700"/>
              <a:buChar char="●"/>
            </a:pPr>
            <a:r>
              <a:rPr lang="en" sz="1700"/>
              <a:t>Flying has long been the preferred method of transportation since it is quick, inexpensive, and so convenient. As of June 2019, the FAA reported that 2,781,971 people flew every day in the US. </a:t>
            </a:r>
            <a:endParaRPr sz="1700"/>
          </a:p>
          <a:p>
            <a:pPr indent="-336550" lvl="0" marL="457200" rtl="0" algn="l">
              <a:lnSpc>
                <a:spcPct val="105000"/>
              </a:lnSpc>
              <a:spcBef>
                <a:spcPts val="1200"/>
              </a:spcBef>
              <a:spcAft>
                <a:spcPts val="0"/>
              </a:spcAft>
              <a:buSzPts val="1700"/>
              <a:buChar char="●"/>
            </a:pPr>
            <a:r>
              <a:rPr lang="en" sz="1700"/>
              <a:t>The NTSB focuses initiatives to lower General Aviation accidents, which were redoubled with the Federal Aviation Administration's Safer Skies Initiative in 1998. The fatality rate in general aviation has declined over the past 22 years.</a:t>
            </a:r>
            <a:endParaRPr sz="1700"/>
          </a:p>
          <a:p>
            <a:pPr indent="-336550" lvl="0" marL="457200" rtl="0" algn="l">
              <a:lnSpc>
                <a:spcPct val="105000"/>
              </a:lnSpc>
              <a:spcBef>
                <a:spcPts val="1000"/>
              </a:spcBef>
              <a:spcAft>
                <a:spcPts val="1200"/>
              </a:spcAft>
              <a:buSzPts val="1700"/>
              <a:buChar char="●"/>
            </a:pPr>
            <a:r>
              <a:rPr lang="en" sz="1700"/>
              <a:t>Accidents still occur, though, and there is some evidence that indicates an increase in the number of accidents that indicate hazard exposure. The accident data indicate that there is still more the aviation community needs to understand about the factors involved in an accident sequence.</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Problems</a:t>
            </a:r>
            <a:endParaRPr/>
          </a:p>
        </p:txBody>
      </p:sp>
      <p:sp>
        <p:nvSpPr>
          <p:cNvPr id="71" name="Google Shape;71;p1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0"/>
              </a:spcAft>
              <a:buSzPts val="1800"/>
              <a:buAutoNum type="arabicPeriod"/>
            </a:pPr>
            <a:r>
              <a:rPr lang="en">
                <a:solidFill>
                  <a:srgbClr val="000000"/>
                </a:solidFill>
                <a:highlight>
                  <a:srgbClr val="FFFFFF"/>
                </a:highlight>
              </a:rPr>
              <a:t>To anticipate and classify the severity of any airplane accident based on past incidents</a:t>
            </a:r>
            <a:r>
              <a:rPr lang="en"/>
              <a:t>?</a:t>
            </a:r>
            <a:endParaRPr/>
          </a:p>
          <a:p>
            <a:pPr indent="-342900" lvl="0" marL="457200" rtl="0" algn="l">
              <a:spcBef>
                <a:spcPts val="1200"/>
              </a:spcBef>
              <a:spcAft>
                <a:spcPts val="0"/>
              </a:spcAft>
              <a:buSzPts val="1800"/>
              <a:buAutoNum type="arabicPeriod"/>
            </a:pPr>
            <a:r>
              <a:rPr lang="en"/>
              <a:t>What are the different factors that affects the severity of an airplane crash?</a:t>
            </a:r>
            <a:endParaRPr/>
          </a:p>
          <a:p>
            <a:pPr indent="-342900" lvl="1" marL="914400" rtl="0" algn="l">
              <a:spcBef>
                <a:spcPts val="1000"/>
              </a:spcBef>
              <a:spcAft>
                <a:spcPts val="0"/>
              </a:spcAft>
              <a:buSzPts val="1800"/>
              <a:buAutoNum type="alphaLcPeriod"/>
            </a:pPr>
            <a:r>
              <a:rPr lang="en" sz="1800"/>
              <a:t>Factors related with the aircraft (Cockpit)</a:t>
            </a:r>
            <a:endParaRPr sz="1800"/>
          </a:p>
          <a:p>
            <a:pPr indent="-342900" lvl="1" marL="914400" rtl="0" algn="l">
              <a:spcBef>
                <a:spcPts val="1200"/>
              </a:spcBef>
              <a:spcAft>
                <a:spcPts val="1200"/>
              </a:spcAft>
              <a:buSzPts val="1800"/>
              <a:buAutoNum type="alphaLcPeriod"/>
            </a:pPr>
            <a:r>
              <a:rPr lang="en" sz="1800"/>
              <a:t>Factors in conjunction with human element and other externalities.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 Part - 1</a:t>
            </a:r>
            <a:endParaRPr/>
          </a:p>
        </p:txBody>
      </p:sp>
      <p:sp>
        <p:nvSpPr>
          <p:cNvPr id="77" name="Google Shape;77;p16"/>
          <p:cNvSpPr txBox="1"/>
          <p:nvPr>
            <p:ph idx="1" type="body"/>
          </p:nvPr>
        </p:nvSpPr>
        <p:spPr>
          <a:xfrm>
            <a:off x="311700" y="1234075"/>
            <a:ext cx="8520600" cy="4539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Char char="➔"/>
            </a:pPr>
            <a:r>
              <a:rPr lang="en"/>
              <a:t>The following 12 variables were chosen for </a:t>
            </a:r>
            <a:r>
              <a:rPr lang="en"/>
              <a:t>further</a:t>
            </a:r>
            <a:r>
              <a:rPr lang="en"/>
              <a:t> analysis as “Sub-dataset: 1” </a:t>
            </a:r>
            <a:endParaRPr/>
          </a:p>
        </p:txBody>
      </p:sp>
      <p:graphicFrame>
        <p:nvGraphicFramePr>
          <p:cNvPr id="78" name="Google Shape;78;p16"/>
          <p:cNvGraphicFramePr/>
          <p:nvPr/>
        </p:nvGraphicFramePr>
        <p:xfrm>
          <a:off x="874750" y="1824370"/>
          <a:ext cx="3000000" cy="3000000"/>
        </p:xfrm>
        <a:graphic>
          <a:graphicData uri="http://schemas.openxmlformats.org/drawingml/2006/table">
            <a:tbl>
              <a:tblPr>
                <a:noFill/>
                <a:tableStyleId>{3891C0EA-0766-438C-8213-9F67B0241819}</a:tableStyleId>
              </a:tblPr>
              <a:tblGrid>
                <a:gridCol w="1458450"/>
                <a:gridCol w="2238800"/>
                <a:gridCol w="1697600"/>
                <a:gridCol w="1999650"/>
              </a:tblGrid>
              <a:tr h="372075">
                <a:tc>
                  <a:txBody>
                    <a:bodyPr/>
                    <a:lstStyle/>
                    <a:p>
                      <a:pPr indent="0" lvl="0" marL="0" rtl="0" algn="ctr">
                        <a:spcBef>
                          <a:spcPts val="0"/>
                        </a:spcBef>
                        <a:spcAft>
                          <a:spcPts val="0"/>
                        </a:spcAft>
                        <a:buNone/>
                      </a:pPr>
                      <a:r>
                        <a:rPr b="1" lang="en" sz="1200"/>
                        <a:t>Severity</a:t>
                      </a:r>
                      <a:endParaRPr b="1" sz="1200"/>
                    </a:p>
                  </a:txBody>
                  <a:tcPr marT="91425" marB="91425" marR="91425" marL="91425"/>
                </a:tc>
                <a:tc>
                  <a:txBody>
                    <a:bodyPr/>
                    <a:lstStyle/>
                    <a:p>
                      <a:pPr indent="0" lvl="0" marL="0" rtl="0" algn="ctr">
                        <a:spcBef>
                          <a:spcPts val="0"/>
                        </a:spcBef>
                        <a:spcAft>
                          <a:spcPts val="0"/>
                        </a:spcAft>
                        <a:buNone/>
                      </a:pPr>
                      <a:r>
                        <a:rPr lang="en" sz="1200"/>
                        <a:t>Days_Since_Inspection</a:t>
                      </a:r>
                      <a:endParaRPr sz="1200"/>
                    </a:p>
                  </a:txBody>
                  <a:tcPr marT="91425" marB="91425" marR="91425" marL="91425"/>
                </a:tc>
                <a:tc>
                  <a:txBody>
                    <a:bodyPr/>
                    <a:lstStyle/>
                    <a:p>
                      <a:pPr indent="0" lvl="0" marL="0" rtl="0" algn="ctr">
                        <a:spcBef>
                          <a:spcPts val="0"/>
                        </a:spcBef>
                        <a:spcAft>
                          <a:spcPts val="0"/>
                        </a:spcAft>
                        <a:buNone/>
                      </a:pPr>
                      <a:r>
                        <a:rPr lang="en" sz="1200"/>
                        <a:t>Cabin_Temperature</a:t>
                      </a:r>
                      <a:endParaRPr sz="1200"/>
                    </a:p>
                  </a:txBody>
                  <a:tcPr marT="91425" marB="91425" marR="91425" marL="91425"/>
                </a:tc>
                <a:tc>
                  <a:txBody>
                    <a:bodyPr/>
                    <a:lstStyle/>
                    <a:p>
                      <a:pPr indent="0" lvl="0" marL="0" rtl="0" algn="ctr">
                        <a:spcBef>
                          <a:spcPts val="0"/>
                        </a:spcBef>
                        <a:spcAft>
                          <a:spcPts val="0"/>
                        </a:spcAft>
                        <a:buNone/>
                      </a:pPr>
                      <a:r>
                        <a:rPr lang="en" sz="1200"/>
                        <a:t>Violations</a:t>
                      </a:r>
                      <a:endParaRPr sz="1200"/>
                    </a:p>
                  </a:txBody>
                  <a:tcPr marT="91425" marB="91425" marR="91425" marL="91425"/>
                </a:tc>
              </a:tr>
              <a:tr h="558125">
                <a:tc>
                  <a:txBody>
                    <a:bodyPr/>
                    <a:lstStyle/>
                    <a:p>
                      <a:pPr indent="0" lvl="0" marL="0" rtl="0" algn="ctr">
                        <a:spcBef>
                          <a:spcPts val="0"/>
                        </a:spcBef>
                        <a:spcAft>
                          <a:spcPts val="0"/>
                        </a:spcAft>
                        <a:buNone/>
                      </a:pPr>
                      <a:r>
                        <a:rPr lang="en" sz="1200"/>
                        <a:t>Safety_Score</a:t>
                      </a:r>
                      <a:endParaRPr sz="1200"/>
                    </a:p>
                  </a:txBody>
                  <a:tcPr marT="91425" marB="91425" marR="91425" marL="91425" anchor="ctr"/>
                </a:tc>
                <a:tc>
                  <a:txBody>
                    <a:bodyPr/>
                    <a:lstStyle/>
                    <a:p>
                      <a:pPr indent="0" lvl="0" marL="0" rtl="0" algn="ctr">
                        <a:spcBef>
                          <a:spcPts val="0"/>
                        </a:spcBef>
                        <a:spcAft>
                          <a:spcPts val="0"/>
                        </a:spcAft>
                        <a:buNone/>
                      </a:pPr>
                      <a:r>
                        <a:rPr lang="en" sz="1200"/>
                        <a:t>Total_Safety_Complaints</a:t>
                      </a:r>
                      <a:endParaRPr sz="1200"/>
                    </a:p>
                  </a:txBody>
                  <a:tcPr marT="9525" marB="91425" marR="9525" marL="9525" anchor="ctr"/>
                </a:tc>
                <a:tc>
                  <a:txBody>
                    <a:bodyPr/>
                    <a:lstStyle/>
                    <a:p>
                      <a:pPr indent="0" lvl="0" marL="0" rtl="0" algn="ctr">
                        <a:spcBef>
                          <a:spcPts val="0"/>
                        </a:spcBef>
                        <a:spcAft>
                          <a:spcPts val="0"/>
                        </a:spcAft>
                        <a:buNone/>
                      </a:pPr>
                      <a:r>
                        <a:rPr lang="en" sz="1200"/>
                        <a:t>Accident_Type_Code</a:t>
                      </a:r>
                      <a:endParaRPr sz="1200"/>
                    </a:p>
                  </a:txBody>
                  <a:tcPr marT="91425" marB="91425" marR="91425" marL="91425" anchor="ctr"/>
                </a:tc>
                <a:tc>
                  <a:txBody>
                    <a:bodyPr/>
                    <a:lstStyle/>
                    <a:p>
                      <a:pPr indent="0" lvl="0" marL="0" rtl="0" algn="ctr">
                        <a:spcBef>
                          <a:spcPts val="0"/>
                        </a:spcBef>
                        <a:spcAft>
                          <a:spcPts val="0"/>
                        </a:spcAft>
                        <a:buNone/>
                      </a:pPr>
                      <a:r>
                        <a:rPr lang="en" sz="1200"/>
                        <a:t>Adverse_Weather_Metric</a:t>
                      </a:r>
                      <a:endParaRPr sz="1200"/>
                    </a:p>
                  </a:txBody>
                  <a:tcPr marT="91425" marB="91425" marR="91425" marL="91425" anchor="ctr"/>
                </a:tc>
              </a:tr>
              <a:tr h="372075">
                <a:tc>
                  <a:txBody>
                    <a:bodyPr/>
                    <a:lstStyle/>
                    <a:p>
                      <a:pPr indent="0" lvl="0" marL="0" rtl="0" algn="ctr">
                        <a:spcBef>
                          <a:spcPts val="0"/>
                        </a:spcBef>
                        <a:spcAft>
                          <a:spcPts val="0"/>
                        </a:spcAft>
                        <a:buNone/>
                      </a:pPr>
                      <a:r>
                        <a:rPr lang="en" sz="1200"/>
                        <a:t>Control_Metric</a:t>
                      </a:r>
                      <a:endParaRPr sz="1200"/>
                    </a:p>
                  </a:txBody>
                  <a:tcPr marT="91425" marB="91425" marR="91425" marL="91425"/>
                </a:tc>
                <a:tc>
                  <a:txBody>
                    <a:bodyPr/>
                    <a:lstStyle/>
                    <a:p>
                      <a:pPr indent="0" lvl="0" marL="0" rtl="0" algn="ctr">
                        <a:spcBef>
                          <a:spcPts val="0"/>
                        </a:spcBef>
                        <a:spcAft>
                          <a:spcPts val="0"/>
                        </a:spcAft>
                        <a:buNone/>
                      </a:pPr>
                      <a:r>
                        <a:rPr lang="en" sz="1200"/>
                        <a:t>Turbulence_In_gforces</a:t>
                      </a:r>
                      <a:endParaRPr sz="1200"/>
                    </a:p>
                  </a:txBody>
                  <a:tcPr marT="91425" marB="91425" marR="91425" marL="91425"/>
                </a:tc>
                <a:tc>
                  <a:txBody>
                    <a:bodyPr/>
                    <a:lstStyle/>
                    <a:p>
                      <a:pPr indent="0" lvl="0" marL="0" rtl="0" algn="ctr">
                        <a:spcBef>
                          <a:spcPts val="0"/>
                        </a:spcBef>
                        <a:spcAft>
                          <a:spcPts val="0"/>
                        </a:spcAft>
                        <a:buNone/>
                      </a:pPr>
                      <a:r>
                        <a:rPr lang="en" sz="1200"/>
                        <a:t>Max_Elevation</a:t>
                      </a:r>
                      <a:endParaRPr sz="1200"/>
                    </a:p>
                  </a:txBody>
                  <a:tcPr marT="91425" marB="91425" marR="91425" marL="91425"/>
                </a:tc>
                <a:tc>
                  <a:txBody>
                    <a:bodyPr/>
                    <a:lstStyle/>
                    <a:p>
                      <a:pPr indent="0" lvl="0" marL="0" rtl="0" algn="ctr">
                        <a:spcBef>
                          <a:spcPts val="0"/>
                        </a:spcBef>
                        <a:spcAft>
                          <a:spcPts val="0"/>
                        </a:spcAft>
                        <a:buNone/>
                      </a:pPr>
                      <a:r>
                        <a:rPr lang="en" sz="1200"/>
                        <a:t>Accident_ID</a:t>
                      </a:r>
                      <a:endParaRPr sz="1200"/>
                    </a:p>
                  </a:txBody>
                  <a:tcPr marT="91425" marB="91425" marR="91425" marL="91425"/>
                </a:tc>
              </a:tr>
            </a:tbl>
          </a:graphicData>
        </a:graphic>
      </p:graphicFrame>
      <p:sp>
        <p:nvSpPr>
          <p:cNvPr id="79" name="Google Shape;79;p16"/>
          <p:cNvSpPr txBox="1"/>
          <p:nvPr>
            <p:ph idx="1" type="body"/>
          </p:nvPr>
        </p:nvSpPr>
        <p:spPr>
          <a:xfrm>
            <a:off x="311700" y="3447425"/>
            <a:ext cx="8520600" cy="1216500"/>
          </a:xfrm>
          <a:prstGeom prst="rect">
            <a:avLst/>
          </a:prstGeom>
        </p:spPr>
        <p:txBody>
          <a:bodyPr anchorCtr="0" anchor="t" bIns="91425" lIns="91425" spcFirstLastPara="1" rIns="91425" wrap="square" tIns="91425">
            <a:normAutofit/>
          </a:bodyPr>
          <a:lstStyle/>
          <a:p>
            <a:pPr indent="-333375" lvl="0" marL="457200" rtl="0" algn="l">
              <a:spcBef>
                <a:spcPts val="0"/>
              </a:spcBef>
              <a:spcAft>
                <a:spcPts val="0"/>
              </a:spcAft>
              <a:buSzPts val="1650"/>
              <a:buChar char="➔"/>
            </a:pPr>
            <a:r>
              <a:rPr lang="en" sz="1650"/>
              <a:t>The “Sub-dataset: 1” consists of 12 columns; 10,ooo rows in train data and 2500 rows in test data. </a:t>
            </a:r>
            <a:endParaRPr sz="165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 Part - 2</a:t>
            </a:r>
            <a:endParaRPr/>
          </a:p>
        </p:txBody>
      </p:sp>
      <p:sp>
        <p:nvSpPr>
          <p:cNvPr id="85" name="Google Shape;85;p17"/>
          <p:cNvSpPr txBox="1"/>
          <p:nvPr>
            <p:ph idx="1" type="body"/>
          </p:nvPr>
        </p:nvSpPr>
        <p:spPr>
          <a:xfrm>
            <a:off x="311700" y="1234075"/>
            <a:ext cx="8520600" cy="4539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Char char="➔"/>
            </a:pPr>
            <a:r>
              <a:rPr lang="en"/>
              <a:t>The following 40 variables were chosen for further analysis as “Sub-dataset: 2” </a:t>
            </a:r>
            <a:endParaRPr/>
          </a:p>
        </p:txBody>
      </p:sp>
      <p:graphicFrame>
        <p:nvGraphicFramePr>
          <p:cNvPr id="86" name="Google Shape;86;p17"/>
          <p:cNvGraphicFramePr/>
          <p:nvPr/>
        </p:nvGraphicFramePr>
        <p:xfrm>
          <a:off x="874750" y="1824370"/>
          <a:ext cx="3000000" cy="3000000"/>
        </p:xfrm>
        <a:graphic>
          <a:graphicData uri="http://schemas.openxmlformats.org/drawingml/2006/table">
            <a:tbl>
              <a:tblPr>
                <a:noFill/>
                <a:tableStyleId>{3891C0EA-0766-438C-8213-9F67B0241819}</a:tableStyleId>
              </a:tblPr>
              <a:tblGrid>
                <a:gridCol w="2027700"/>
                <a:gridCol w="1669550"/>
                <a:gridCol w="1697600"/>
                <a:gridCol w="1999650"/>
              </a:tblGrid>
              <a:tr h="372075">
                <a:tc>
                  <a:txBody>
                    <a:bodyPr/>
                    <a:lstStyle/>
                    <a:p>
                      <a:pPr indent="0" lvl="0" marL="0" rtl="0" algn="ctr">
                        <a:spcBef>
                          <a:spcPts val="0"/>
                        </a:spcBef>
                        <a:spcAft>
                          <a:spcPts val="0"/>
                        </a:spcAft>
                        <a:buNone/>
                      </a:pPr>
                      <a:r>
                        <a:rPr lang="en" sz="1200"/>
                        <a:t>Mid-air</a:t>
                      </a:r>
                      <a:endParaRPr sz="1200"/>
                    </a:p>
                  </a:txBody>
                  <a:tcPr marT="91425" marB="91425" marR="91425" marL="91425" anchor="ctr"/>
                </a:tc>
                <a:tc>
                  <a:txBody>
                    <a:bodyPr/>
                    <a:lstStyle/>
                    <a:p>
                      <a:pPr indent="0" lvl="0" marL="0" rtl="0" algn="ctr">
                        <a:spcBef>
                          <a:spcPts val="0"/>
                        </a:spcBef>
                        <a:spcAft>
                          <a:spcPts val="0"/>
                        </a:spcAft>
                        <a:buNone/>
                      </a:pPr>
                      <a:r>
                        <a:rPr lang="en" sz="1200"/>
                        <a:t>Basic weather conditions</a:t>
                      </a:r>
                      <a:endParaRPr sz="1200"/>
                    </a:p>
                  </a:txBody>
                  <a:tcPr marT="91425" marB="91425" marR="91425" marL="91425" anchor="ctr"/>
                </a:tc>
                <a:tc>
                  <a:txBody>
                    <a:bodyPr/>
                    <a:lstStyle/>
                    <a:p>
                      <a:pPr indent="0" lvl="0" marL="0" rtl="0" algn="ctr">
                        <a:spcBef>
                          <a:spcPts val="0"/>
                        </a:spcBef>
                        <a:spcAft>
                          <a:spcPts val="0"/>
                        </a:spcAft>
                        <a:buNone/>
                      </a:pPr>
                      <a:r>
                        <a:rPr lang="en" sz="1200"/>
                        <a:t>Sightseeing flight</a:t>
                      </a:r>
                      <a:endParaRPr sz="1200"/>
                    </a:p>
                  </a:txBody>
                  <a:tcPr marT="91425" marB="91425" marR="91425" marL="91425" anchor="ctr"/>
                </a:tc>
                <a:tc>
                  <a:txBody>
                    <a:bodyPr/>
                    <a:lstStyle/>
                    <a:p>
                      <a:pPr indent="0" lvl="0" marL="0" rtl="0" algn="ctr">
                        <a:spcBef>
                          <a:spcPts val="0"/>
                        </a:spcBef>
                        <a:spcAft>
                          <a:spcPts val="0"/>
                        </a:spcAft>
                        <a:buNone/>
                      </a:pPr>
                      <a:r>
                        <a:rPr lang="en" sz="1200"/>
                        <a:t>Med certificate validity</a:t>
                      </a:r>
                      <a:endParaRPr sz="1200"/>
                    </a:p>
                  </a:txBody>
                  <a:tcPr marT="91425" marB="91425" marR="91425" marL="91425" anchor="ctr"/>
                </a:tc>
              </a:tr>
              <a:tr h="558125">
                <a:tc>
                  <a:txBody>
                    <a:bodyPr/>
                    <a:lstStyle/>
                    <a:p>
                      <a:pPr indent="0" lvl="0" marL="0" rtl="0" algn="ctr">
                        <a:spcBef>
                          <a:spcPts val="0"/>
                        </a:spcBef>
                        <a:spcAft>
                          <a:spcPts val="0"/>
                        </a:spcAft>
                        <a:buNone/>
                      </a:pPr>
                      <a:r>
                        <a:rPr lang="en" sz="1200"/>
                        <a:t>Ground collision</a:t>
                      </a:r>
                      <a:endParaRPr sz="1200"/>
                    </a:p>
                  </a:txBody>
                  <a:tcPr marT="91425" marB="91425" marR="91425" marL="91425" anchor="ctr"/>
                </a:tc>
                <a:tc>
                  <a:txBody>
                    <a:bodyPr/>
                    <a:lstStyle/>
                    <a:p>
                      <a:pPr indent="0" lvl="0" marL="0" rtl="0" algn="ctr">
                        <a:spcBef>
                          <a:spcPts val="0"/>
                        </a:spcBef>
                        <a:spcAft>
                          <a:spcPts val="0"/>
                        </a:spcAft>
                        <a:buNone/>
                      </a:pPr>
                      <a:r>
                        <a:rPr lang="en" sz="1200"/>
                        <a:t>Flight plan type</a:t>
                      </a:r>
                      <a:endParaRPr sz="1200"/>
                    </a:p>
                  </a:txBody>
                  <a:tcPr marT="9525" marB="91425" marR="9525" marL="9525" anchor="ctr"/>
                </a:tc>
                <a:tc>
                  <a:txBody>
                    <a:bodyPr/>
                    <a:lstStyle/>
                    <a:p>
                      <a:pPr indent="0" lvl="0" marL="0" rtl="0" algn="ctr">
                        <a:spcBef>
                          <a:spcPts val="0"/>
                        </a:spcBef>
                        <a:spcAft>
                          <a:spcPts val="0"/>
                        </a:spcAft>
                        <a:buNone/>
                      </a:pPr>
                      <a:r>
                        <a:rPr lang="en" sz="1200"/>
                        <a:t>Air-medical flight</a:t>
                      </a:r>
                      <a:endParaRPr sz="1200"/>
                    </a:p>
                  </a:txBody>
                  <a:tcPr marT="91425" marB="91425" marR="91425" marL="91425" anchor="ctr"/>
                </a:tc>
                <a:tc>
                  <a:txBody>
                    <a:bodyPr/>
                    <a:lstStyle/>
                    <a:p>
                      <a:pPr indent="0" lvl="0" marL="0" rtl="0" algn="ctr">
                        <a:spcBef>
                          <a:spcPts val="0"/>
                        </a:spcBef>
                        <a:spcAft>
                          <a:spcPts val="0"/>
                        </a:spcAft>
                        <a:buNone/>
                      </a:pPr>
                      <a:r>
                        <a:rPr lang="en" sz="1200"/>
                        <a:t>Professional pilot</a:t>
                      </a:r>
                      <a:endParaRPr sz="1200"/>
                    </a:p>
                  </a:txBody>
                  <a:tcPr marT="91425" marB="91425" marR="91425" marL="91425" anchor="ctr"/>
                </a:tc>
              </a:tr>
              <a:tr h="372075">
                <a:tc>
                  <a:txBody>
                    <a:bodyPr/>
                    <a:lstStyle/>
                    <a:p>
                      <a:pPr indent="0" lvl="0" marL="0" rtl="0" algn="ctr">
                        <a:spcBef>
                          <a:spcPts val="0"/>
                        </a:spcBef>
                        <a:spcAft>
                          <a:spcPts val="0"/>
                        </a:spcAft>
                        <a:buNone/>
                      </a:pPr>
                      <a:r>
                        <a:rPr lang="en" sz="1200"/>
                        <a:t>Airport location to crash</a:t>
                      </a:r>
                      <a:endParaRPr sz="1200"/>
                    </a:p>
                  </a:txBody>
                  <a:tcPr marT="91425" marB="91425" marR="91425" marL="91425" anchor="ctr"/>
                </a:tc>
                <a:tc>
                  <a:txBody>
                    <a:bodyPr/>
                    <a:lstStyle/>
                    <a:p>
                      <a:pPr indent="0" lvl="0" marL="0" rtl="0" algn="ctr">
                        <a:spcBef>
                          <a:spcPts val="0"/>
                        </a:spcBef>
                        <a:spcAft>
                          <a:spcPts val="0"/>
                        </a:spcAft>
                        <a:buNone/>
                      </a:pPr>
                      <a:r>
                        <a:rPr lang="en" sz="1200"/>
                        <a:t>Homebuilt</a:t>
                      </a:r>
                      <a:endParaRPr sz="1200"/>
                    </a:p>
                  </a:txBody>
                  <a:tcPr marT="91425" marB="91425" marR="91425" marL="91425" anchor="ctr"/>
                </a:tc>
                <a:tc>
                  <a:txBody>
                    <a:bodyPr/>
                    <a:lstStyle/>
                    <a:p>
                      <a:pPr indent="0" lvl="0" marL="0" rtl="0" algn="ctr">
                        <a:spcBef>
                          <a:spcPts val="0"/>
                        </a:spcBef>
                        <a:spcAft>
                          <a:spcPts val="0"/>
                        </a:spcAft>
                        <a:buNone/>
                      </a:pPr>
                      <a:r>
                        <a:rPr lang="en" sz="1200"/>
                        <a:t>Airspace</a:t>
                      </a:r>
                      <a:endParaRPr sz="1200"/>
                    </a:p>
                  </a:txBody>
                  <a:tcPr marT="91425" marB="91425" marR="91425" marL="91425" anchor="ctr"/>
                </a:tc>
                <a:tc>
                  <a:txBody>
                    <a:bodyPr/>
                    <a:lstStyle/>
                    <a:p>
                      <a:pPr indent="0" lvl="0" marL="0" rtl="0" algn="ctr">
                        <a:spcBef>
                          <a:spcPts val="0"/>
                        </a:spcBef>
                        <a:spcAft>
                          <a:spcPts val="0"/>
                        </a:spcAft>
                        <a:buNone/>
                      </a:pPr>
                      <a:r>
                        <a:rPr lang="en" sz="1200"/>
                        <a:t>Highest certificate</a:t>
                      </a:r>
                      <a:endParaRPr sz="1200"/>
                    </a:p>
                  </a:txBody>
                  <a:tcPr marT="91425" marB="91425" marR="91425" marL="91425" anchor="ctr"/>
                </a:tc>
              </a:tr>
              <a:tr h="372075">
                <a:tc>
                  <a:txBody>
                    <a:bodyPr/>
                    <a:lstStyle/>
                    <a:p>
                      <a:pPr indent="0" lvl="0" marL="0" rtl="0" algn="ctr">
                        <a:spcBef>
                          <a:spcPts val="0"/>
                        </a:spcBef>
                        <a:spcAft>
                          <a:spcPts val="0"/>
                        </a:spcAft>
                        <a:buNone/>
                      </a:pPr>
                      <a:r>
                        <a:rPr lang="en" sz="1200"/>
                        <a:t>Atmospheric lighting</a:t>
                      </a:r>
                      <a:endParaRPr sz="1200"/>
                    </a:p>
                  </a:txBody>
                  <a:tcPr marT="91425" marB="91425" marR="91425" marL="91425" anchor="ctr"/>
                </a:tc>
                <a:tc>
                  <a:txBody>
                    <a:bodyPr/>
                    <a:lstStyle/>
                    <a:p>
                      <a:pPr indent="0" lvl="0" marL="0" rtl="0" algn="ctr">
                        <a:spcBef>
                          <a:spcPts val="0"/>
                        </a:spcBef>
                        <a:spcAft>
                          <a:spcPts val="0"/>
                        </a:spcAft>
                        <a:buNone/>
                      </a:pPr>
                      <a:r>
                        <a:rPr lang="en" sz="1200"/>
                        <a:t>Fixed-retractable gear</a:t>
                      </a:r>
                      <a:endParaRPr sz="1200"/>
                    </a:p>
                  </a:txBody>
                  <a:tcPr marT="91425" marB="91425" marR="91425" marL="91425" anchor="ctr"/>
                </a:tc>
                <a:tc>
                  <a:txBody>
                    <a:bodyPr/>
                    <a:lstStyle/>
                    <a:p>
                      <a:pPr indent="0" lvl="0" marL="0" rtl="0" algn="ctr">
                        <a:spcBef>
                          <a:spcPts val="0"/>
                        </a:spcBef>
                        <a:spcAft>
                          <a:spcPts val="0"/>
                        </a:spcAft>
                        <a:buNone/>
                      </a:pPr>
                      <a:r>
                        <a:rPr lang="en" sz="1200"/>
                        <a:t>Crew position code</a:t>
                      </a:r>
                      <a:endParaRPr sz="1200"/>
                    </a:p>
                  </a:txBody>
                  <a:tcPr marT="91425" marB="91425" marR="91425" marL="91425" anchor="ctr"/>
                </a:tc>
                <a:tc>
                  <a:txBody>
                    <a:bodyPr/>
                    <a:lstStyle/>
                    <a:p>
                      <a:pPr indent="0" lvl="0" marL="0" rtl="0" algn="ctr">
                        <a:spcBef>
                          <a:spcPts val="0"/>
                        </a:spcBef>
                        <a:spcAft>
                          <a:spcPts val="0"/>
                        </a:spcAft>
                        <a:buNone/>
                      </a:pPr>
                      <a:r>
                        <a:rPr lang="en" sz="1200"/>
                        <a:t>Total flight hours</a:t>
                      </a:r>
                      <a:endParaRPr sz="1200"/>
                    </a:p>
                  </a:txBody>
                  <a:tcPr marT="91425" marB="91425" marR="91425" marL="91425" anchor="ctr"/>
                </a:tc>
              </a:tr>
              <a:tr h="372075">
                <a:tc>
                  <a:txBody>
                    <a:bodyPr/>
                    <a:lstStyle/>
                    <a:p>
                      <a:pPr indent="0" lvl="0" marL="0" rtl="0" algn="ctr">
                        <a:spcBef>
                          <a:spcPts val="0"/>
                        </a:spcBef>
                        <a:spcAft>
                          <a:spcPts val="0"/>
                        </a:spcAft>
                        <a:buNone/>
                      </a:pPr>
                      <a:r>
                        <a:rPr lang="en" sz="1200"/>
                        <a:t>Wind gusts indicated</a:t>
                      </a:r>
                      <a:endParaRPr sz="1200"/>
                    </a:p>
                  </a:txBody>
                  <a:tcPr marT="91425" marB="91425" marR="91425" marL="91425" anchor="ctr"/>
                </a:tc>
                <a:tc>
                  <a:txBody>
                    <a:bodyPr/>
                    <a:lstStyle/>
                    <a:p>
                      <a:pPr indent="0" lvl="0" marL="0" rtl="0" algn="ctr">
                        <a:spcBef>
                          <a:spcPts val="0"/>
                        </a:spcBef>
                        <a:spcAft>
                          <a:spcPts val="0"/>
                        </a:spcAft>
                        <a:buNone/>
                      </a:pPr>
                      <a:r>
                        <a:rPr lang="en" sz="1200"/>
                        <a:t>Flight purpose</a:t>
                      </a:r>
                      <a:endParaRPr sz="1200"/>
                    </a:p>
                  </a:txBody>
                  <a:tcPr marT="91425" marB="91425" marR="91425" marL="91425" anchor="ctr"/>
                </a:tc>
                <a:tc>
                  <a:txBody>
                    <a:bodyPr/>
                    <a:lstStyle/>
                    <a:p>
                      <a:pPr indent="0" lvl="0" marL="0" rtl="0" algn="ctr">
                        <a:spcBef>
                          <a:spcPts val="0"/>
                        </a:spcBef>
                        <a:spcAft>
                          <a:spcPts val="0"/>
                        </a:spcAft>
                        <a:buNone/>
                      </a:pPr>
                      <a:r>
                        <a:rPr lang="en" sz="1200"/>
                        <a:t>Age</a:t>
                      </a:r>
                      <a:endParaRPr sz="1200"/>
                    </a:p>
                  </a:txBody>
                  <a:tcPr marT="91425" marB="91425" marR="91425" marL="91425" anchor="ctr"/>
                </a:tc>
                <a:tc>
                  <a:txBody>
                    <a:bodyPr/>
                    <a:lstStyle/>
                    <a:p>
                      <a:pPr indent="0" lvl="0" marL="0" rtl="0" algn="ctr">
                        <a:spcBef>
                          <a:spcPts val="0"/>
                        </a:spcBef>
                        <a:spcAft>
                          <a:spcPts val="0"/>
                        </a:spcAft>
                        <a:buNone/>
                      </a:pPr>
                      <a:r>
                        <a:rPr lang="en" sz="1200"/>
                        <a:t>Total flight hours</a:t>
                      </a:r>
                      <a:endParaRPr sz="1200"/>
                    </a:p>
                  </a:txBody>
                  <a:tcPr marT="91425" marB="91425" marR="91425" marL="91425" anchor="ctr"/>
                </a:tc>
              </a:tr>
              <a:tr h="372075">
                <a:tc>
                  <a:txBody>
                    <a:bodyPr/>
                    <a:lstStyle/>
                    <a:p>
                      <a:pPr indent="0" lvl="0" marL="0" rtl="0" algn="ctr">
                        <a:spcBef>
                          <a:spcPts val="0"/>
                        </a:spcBef>
                        <a:spcAft>
                          <a:spcPts val="0"/>
                        </a:spcAft>
                        <a:buNone/>
                      </a:pPr>
                      <a:r>
                        <a:rPr b="1" lang="en" sz="1200"/>
                        <a:t>Accident Injury level</a:t>
                      </a:r>
                      <a:endParaRPr b="1" sz="1200"/>
                    </a:p>
                  </a:txBody>
                  <a:tcPr marT="91425" marB="91425" marR="91425" marL="91425" anchor="ctr"/>
                </a:tc>
                <a:tc>
                  <a:txBody>
                    <a:bodyPr/>
                    <a:lstStyle/>
                    <a:p>
                      <a:pPr indent="0" lvl="0" marL="0" rtl="0" algn="ctr">
                        <a:spcBef>
                          <a:spcPts val="0"/>
                        </a:spcBef>
                        <a:spcAft>
                          <a:spcPts val="0"/>
                        </a:spcAft>
                        <a:buNone/>
                      </a:pPr>
                      <a:r>
                        <a:rPr lang="en" sz="1200"/>
                        <a:t>Second pilot on board</a:t>
                      </a:r>
                      <a:endParaRPr sz="1200"/>
                    </a:p>
                  </a:txBody>
                  <a:tcPr marT="91425" marB="91425" marR="91425" marL="91425" anchor="ctr"/>
                </a:tc>
                <a:tc>
                  <a:txBody>
                    <a:bodyPr/>
                    <a:lstStyle/>
                    <a:p>
                      <a:pPr indent="0" lvl="0" marL="0" rtl="0" algn="ctr">
                        <a:spcBef>
                          <a:spcPts val="0"/>
                        </a:spcBef>
                        <a:spcAft>
                          <a:spcPts val="0"/>
                        </a:spcAft>
                        <a:buNone/>
                      </a:pPr>
                      <a:r>
                        <a:rPr lang="en" sz="1200"/>
                        <a:t>Sex</a:t>
                      </a:r>
                      <a:endParaRPr sz="1200"/>
                    </a:p>
                  </a:txBody>
                  <a:tcPr marT="91425" marB="91425" marR="91425" marL="91425" anchor="ctr"/>
                </a:tc>
                <a:tc>
                  <a:txBody>
                    <a:bodyPr/>
                    <a:lstStyle/>
                    <a:p>
                      <a:pPr indent="0" lvl="0" marL="0" rtl="0" algn="ctr">
                        <a:spcBef>
                          <a:spcPts val="0"/>
                        </a:spcBef>
                        <a:spcAft>
                          <a:spcPts val="0"/>
                        </a:spcAft>
                        <a:buNone/>
                      </a:pPr>
                      <a:r>
                        <a:rPr lang="en" sz="1200"/>
                        <a:t>Hours last 90-days</a:t>
                      </a:r>
                      <a:endParaRPr sz="1200"/>
                    </a:p>
                  </a:txBody>
                  <a:tcPr marT="91425" marB="91425" marR="91425" marL="91425"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 Part - 2</a:t>
            </a:r>
            <a:endParaRPr/>
          </a:p>
        </p:txBody>
      </p:sp>
      <p:sp>
        <p:nvSpPr>
          <p:cNvPr id="92" name="Google Shape;92;p18"/>
          <p:cNvSpPr txBox="1"/>
          <p:nvPr>
            <p:ph idx="1" type="body"/>
          </p:nvPr>
        </p:nvSpPr>
        <p:spPr>
          <a:xfrm>
            <a:off x="311700" y="1234075"/>
            <a:ext cx="8520600" cy="4539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Char char="➔"/>
            </a:pPr>
            <a:r>
              <a:rPr lang="en"/>
              <a:t>The following 40 variables were chosen for further analysis as “Sub-dataset: 2” </a:t>
            </a:r>
            <a:endParaRPr/>
          </a:p>
        </p:txBody>
      </p:sp>
      <p:graphicFrame>
        <p:nvGraphicFramePr>
          <p:cNvPr id="93" name="Google Shape;93;p18"/>
          <p:cNvGraphicFramePr/>
          <p:nvPr/>
        </p:nvGraphicFramePr>
        <p:xfrm>
          <a:off x="874750" y="1824370"/>
          <a:ext cx="3000000" cy="3000000"/>
        </p:xfrm>
        <a:graphic>
          <a:graphicData uri="http://schemas.openxmlformats.org/drawingml/2006/table">
            <a:tbl>
              <a:tblPr>
                <a:noFill/>
                <a:tableStyleId>{3891C0EA-0766-438C-8213-9F67B0241819}</a:tableStyleId>
              </a:tblPr>
              <a:tblGrid>
                <a:gridCol w="2027700"/>
                <a:gridCol w="1669550"/>
                <a:gridCol w="1697600"/>
                <a:gridCol w="1999650"/>
              </a:tblGrid>
              <a:tr h="372075">
                <a:tc>
                  <a:txBody>
                    <a:bodyPr/>
                    <a:lstStyle/>
                    <a:p>
                      <a:pPr indent="0" lvl="0" marL="0" rtl="0" algn="ctr">
                        <a:spcBef>
                          <a:spcPts val="0"/>
                        </a:spcBef>
                        <a:spcAft>
                          <a:spcPts val="0"/>
                        </a:spcAft>
                        <a:buNone/>
                      </a:pPr>
                      <a:r>
                        <a:rPr lang="en" sz="1200"/>
                        <a:t>Hours last 30-days</a:t>
                      </a:r>
                      <a:endParaRPr sz="1200"/>
                    </a:p>
                  </a:txBody>
                  <a:tcPr marT="91425" marB="91425" marR="91425" marL="91425" anchor="ctr"/>
                </a:tc>
                <a:tc>
                  <a:txBody>
                    <a:bodyPr/>
                    <a:lstStyle/>
                    <a:p>
                      <a:pPr indent="0" lvl="0" marL="0" rtl="0" algn="ctr">
                        <a:spcBef>
                          <a:spcPts val="0"/>
                        </a:spcBef>
                        <a:spcAft>
                          <a:spcPts val="0"/>
                        </a:spcAft>
                        <a:buNone/>
                      </a:pPr>
                      <a:r>
                        <a:rPr lang="en" sz="1200"/>
                        <a:t>Total hours single-engine</a:t>
                      </a:r>
                      <a:endParaRPr sz="1200"/>
                    </a:p>
                  </a:txBody>
                  <a:tcPr marT="91425" marB="91425" marR="91425" marL="91425" anchor="ctr"/>
                </a:tc>
                <a:tc>
                  <a:txBody>
                    <a:bodyPr/>
                    <a:lstStyle/>
                    <a:p>
                      <a:pPr indent="0" lvl="0" marL="0" rtl="0" algn="ctr">
                        <a:spcBef>
                          <a:spcPts val="0"/>
                        </a:spcBef>
                        <a:spcAft>
                          <a:spcPts val="0"/>
                        </a:spcAft>
                        <a:buNone/>
                      </a:pPr>
                      <a:r>
                        <a:rPr lang="en" sz="1200"/>
                        <a:t>Defining events</a:t>
                      </a:r>
                      <a:endParaRPr sz="1200"/>
                    </a:p>
                  </a:txBody>
                  <a:tcPr marT="91425" marB="91425" marR="91425" marL="91425" anchor="ctr"/>
                </a:tc>
                <a:tc>
                  <a:txBody>
                    <a:bodyPr/>
                    <a:lstStyle/>
                    <a:p>
                      <a:pPr indent="0" lvl="0" marL="0" rtl="0" algn="ctr">
                        <a:spcBef>
                          <a:spcPts val="0"/>
                        </a:spcBef>
                        <a:spcAft>
                          <a:spcPts val="0"/>
                        </a:spcAft>
                        <a:buNone/>
                      </a:pPr>
                      <a:r>
                        <a:rPr lang="en" sz="1200"/>
                        <a:t>Report narrative</a:t>
                      </a:r>
                      <a:endParaRPr sz="1200"/>
                    </a:p>
                  </a:txBody>
                  <a:tcPr marT="91425" marB="91425" marR="91425" marL="91425" anchor="ctr"/>
                </a:tc>
              </a:tr>
              <a:tr h="558125">
                <a:tc>
                  <a:txBody>
                    <a:bodyPr/>
                    <a:lstStyle/>
                    <a:p>
                      <a:pPr indent="0" lvl="0" marL="0" rtl="0" algn="ctr">
                        <a:spcBef>
                          <a:spcPts val="0"/>
                        </a:spcBef>
                        <a:spcAft>
                          <a:spcPts val="0"/>
                        </a:spcAft>
                        <a:buNone/>
                      </a:pPr>
                      <a:r>
                        <a:rPr lang="en" sz="1200"/>
                        <a:t>Hours last 24-hours</a:t>
                      </a:r>
                      <a:endParaRPr sz="1200"/>
                    </a:p>
                  </a:txBody>
                  <a:tcPr marT="91425" marB="91425" marR="91425" marL="91425" anchor="ctr"/>
                </a:tc>
                <a:tc>
                  <a:txBody>
                    <a:bodyPr/>
                    <a:lstStyle/>
                    <a:p>
                      <a:pPr indent="0" lvl="0" marL="0" rtl="0" algn="ctr">
                        <a:spcBef>
                          <a:spcPts val="0"/>
                        </a:spcBef>
                        <a:spcAft>
                          <a:spcPts val="0"/>
                        </a:spcAft>
                        <a:buNone/>
                      </a:pPr>
                      <a:r>
                        <a:rPr lang="en" sz="1200"/>
                        <a:t>Total hours at night</a:t>
                      </a:r>
                      <a:endParaRPr sz="1200"/>
                    </a:p>
                  </a:txBody>
                  <a:tcPr marT="9525" marB="91425" marR="9525" marL="9525" anchor="ctr"/>
                </a:tc>
                <a:tc>
                  <a:txBody>
                    <a:bodyPr/>
                    <a:lstStyle/>
                    <a:p>
                      <a:pPr indent="0" lvl="0" marL="0" rtl="0" algn="ctr">
                        <a:spcBef>
                          <a:spcPts val="0"/>
                        </a:spcBef>
                        <a:spcAft>
                          <a:spcPts val="0"/>
                        </a:spcAft>
                        <a:buNone/>
                      </a:pPr>
                      <a:r>
                        <a:rPr lang="en" sz="1200"/>
                        <a:t>Occurrences</a:t>
                      </a:r>
                      <a:endParaRPr sz="1200"/>
                    </a:p>
                  </a:txBody>
                  <a:tcPr marT="91425" marB="91425" marR="91425" marL="91425" anchor="ctr"/>
                </a:tc>
                <a:tc>
                  <a:txBody>
                    <a:bodyPr/>
                    <a:lstStyle/>
                    <a:p>
                      <a:pPr indent="0" lvl="0" marL="0" rtl="0" algn="ctr">
                        <a:spcBef>
                          <a:spcPts val="0"/>
                        </a:spcBef>
                        <a:spcAft>
                          <a:spcPts val="0"/>
                        </a:spcAft>
                        <a:buNone/>
                      </a:pPr>
                      <a:r>
                        <a:rPr lang="en" sz="1200"/>
                        <a:t>Factual narrative</a:t>
                      </a:r>
                      <a:endParaRPr sz="1200"/>
                    </a:p>
                  </a:txBody>
                  <a:tcPr marT="91425" marB="91425" marR="91425" marL="91425" anchor="ctr"/>
                </a:tc>
              </a:tr>
              <a:tr h="372075">
                <a:tc>
                  <a:txBody>
                    <a:bodyPr/>
                    <a:lstStyle/>
                    <a:p>
                      <a:pPr indent="0" lvl="0" marL="0" rtl="0" algn="ctr">
                        <a:spcBef>
                          <a:spcPts val="0"/>
                        </a:spcBef>
                        <a:spcAft>
                          <a:spcPts val="0"/>
                        </a:spcAft>
                        <a:buNone/>
                      </a:pPr>
                      <a:r>
                        <a:rPr lang="en" sz="1200"/>
                        <a:t>Total hours make</a:t>
                      </a:r>
                      <a:endParaRPr sz="1200"/>
                    </a:p>
                  </a:txBody>
                  <a:tcPr marT="91425" marB="91425" marR="91425" marL="91425" anchor="ctr"/>
                </a:tc>
                <a:tc>
                  <a:txBody>
                    <a:bodyPr/>
                    <a:lstStyle/>
                    <a:p>
                      <a:pPr indent="0" lvl="0" marL="0" rtl="0" algn="ctr">
                        <a:spcBef>
                          <a:spcPts val="0"/>
                        </a:spcBef>
                        <a:spcAft>
                          <a:spcPts val="0"/>
                        </a:spcAft>
                        <a:buNone/>
                      </a:pPr>
                      <a:r>
                        <a:rPr lang="en" sz="1200"/>
                        <a:t>Engine type</a:t>
                      </a:r>
                      <a:endParaRPr sz="1200"/>
                    </a:p>
                  </a:txBody>
                  <a:tcPr marT="91425" marB="91425" marR="91425" marL="91425" anchor="ctr"/>
                </a:tc>
                <a:tc>
                  <a:txBody>
                    <a:bodyPr/>
                    <a:lstStyle/>
                    <a:p>
                      <a:pPr indent="0" lvl="0" marL="0" rtl="0" algn="ctr">
                        <a:spcBef>
                          <a:spcPts val="0"/>
                        </a:spcBef>
                        <a:spcAft>
                          <a:spcPts val="0"/>
                        </a:spcAft>
                        <a:buNone/>
                      </a:pPr>
                      <a:r>
                        <a:rPr lang="en" sz="1200"/>
                        <a:t>Causes</a:t>
                      </a:r>
                      <a:endParaRPr sz="1200"/>
                    </a:p>
                  </a:txBody>
                  <a:tcPr marT="91425" marB="91425" marR="91425" marL="91425" anchor="ctr"/>
                </a:tc>
                <a:tc>
                  <a:txBody>
                    <a:bodyPr/>
                    <a:lstStyle/>
                    <a:p>
                      <a:pPr indent="0" lvl="0" marL="0" rtl="0" algn="ctr">
                        <a:spcBef>
                          <a:spcPts val="0"/>
                        </a:spcBef>
                        <a:spcAft>
                          <a:spcPts val="0"/>
                        </a:spcAft>
                        <a:buNone/>
                      </a:pPr>
                      <a:r>
                        <a:rPr lang="en" sz="1200"/>
                        <a:t>Cause narrative</a:t>
                      </a:r>
                      <a:endParaRPr sz="1200"/>
                    </a:p>
                  </a:txBody>
                  <a:tcPr marT="91425" marB="91425" marR="91425" marL="91425" anchor="ctr"/>
                </a:tc>
              </a:tr>
              <a:tr h="372075">
                <a:tc>
                  <a:txBody>
                    <a:bodyPr/>
                    <a:lstStyle/>
                    <a:p>
                      <a:pPr indent="0" lvl="0" marL="0" rtl="0" algn="ctr">
                        <a:spcBef>
                          <a:spcPts val="0"/>
                        </a:spcBef>
                        <a:spcAft>
                          <a:spcPts val="0"/>
                        </a:spcAft>
                        <a:buNone/>
                      </a:pPr>
                      <a:r>
                        <a:rPr lang="en" sz="1200"/>
                        <a:t>Total hours multi-engine</a:t>
                      </a:r>
                      <a:endParaRPr sz="1200"/>
                    </a:p>
                  </a:txBody>
                  <a:tcPr marT="91425" marB="91425" marR="91425" marL="91425" anchor="ctr"/>
                </a:tc>
                <a:tc>
                  <a:txBody>
                    <a:bodyPr/>
                    <a:lstStyle/>
                    <a:p>
                      <a:pPr indent="0" lvl="0" marL="0" rtl="0" algn="ctr">
                        <a:spcBef>
                          <a:spcPts val="0"/>
                        </a:spcBef>
                        <a:spcAft>
                          <a:spcPts val="0"/>
                        </a:spcAft>
                        <a:buNone/>
                      </a:pPr>
                      <a:r>
                        <a:rPr lang="en" sz="1200"/>
                        <a:t>Multi-engine aircraft</a:t>
                      </a:r>
                      <a:endParaRPr sz="1200"/>
                    </a:p>
                  </a:txBody>
                  <a:tcPr marT="91425" marB="91425" marR="91425" marL="91425" anchor="ctr"/>
                </a:tc>
                <a:tc>
                  <a:txBody>
                    <a:bodyPr/>
                    <a:lstStyle/>
                    <a:p>
                      <a:pPr indent="0" lvl="0" marL="0" rtl="0" algn="ctr">
                        <a:spcBef>
                          <a:spcPts val="0"/>
                        </a:spcBef>
                        <a:spcAft>
                          <a:spcPts val="0"/>
                        </a:spcAft>
                        <a:buNone/>
                      </a:pPr>
                      <a:r>
                        <a:rPr lang="en" sz="1200"/>
                        <a:t>Factors</a:t>
                      </a:r>
                      <a:endParaRPr sz="1200"/>
                    </a:p>
                  </a:txBody>
                  <a:tcPr marT="91425" marB="91425" marR="91425" marL="91425" anchor="ctr"/>
                </a:tc>
                <a:tc>
                  <a:txBody>
                    <a:bodyPr/>
                    <a:lstStyle/>
                    <a:p>
                      <a:pPr indent="0" lvl="0" marL="0" rtl="0" algn="ctr">
                        <a:spcBef>
                          <a:spcPts val="0"/>
                        </a:spcBef>
                        <a:spcAft>
                          <a:spcPts val="0"/>
                        </a:spcAft>
                        <a:buNone/>
                      </a:pPr>
                      <a:r>
                        <a:rPr lang="en" sz="1200"/>
                        <a:t>Incident narrative</a:t>
                      </a:r>
                      <a:endParaRPr sz="1200"/>
                    </a:p>
                  </a:txBody>
                  <a:tcPr marT="91425" marB="91425" marR="91425" marL="91425" anchor="ctr"/>
                </a:tc>
              </a:tr>
            </a:tbl>
          </a:graphicData>
        </a:graphic>
      </p:graphicFrame>
      <p:sp>
        <p:nvSpPr>
          <p:cNvPr id="94" name="Google Shape;94;p18"/>
          <p:cNvSpPr txBox="1"/>
          <p:nvPr>
            <p:ph idx="1" type="body"/>
          </p:nvPr>
        </p:nvSpPr>
        <p:spPr>
          <a:xfrm>
            <a:off x="311700" y="4005025"/>
            <a:ext cx="8520600" cy="1023300"/>
          </a:xfrm>
          <a:prstGeom prst="rect">
            <a:avLst/>
          </a:prstGeom>
        </p:spPr>
        <p:txBody>
          <a:bodyPr anchorCtr="0" anchor="t" bIns="91425" lIns="91425" spcFirstLastPara="1" rIns="91425" wrap="square" tIns="91425">
            <a:normAutofit/>
          </a:bodyPr>
          <a:lstStyle/>
          <a:p>
            <a:pPr indent="-333375" lvl="0" marL="457200" rtl="0" algn="l">
              <a:spcBef>
                <a:spcPts val="0"/>
              </a:spcBef>
              <a:spcAft>
                <a:spcPts val="0"/>
              </a:spcAft>
              <a:buSzPts val="1650"/>
              <a:buChar char="➔"/>
            </a:pPr>
            <a:r>
              <a:rPr lang="en" sz="1650"/>
              <a:t>The “Sub-dataset: 2” consists of 40 columns; ~18,ooo rows and incorporate the following categories of data: </a:t>
            </a:r>
            <a:r>
              <a:rPr lang="en" sz="1650" u="sng"/>
              <a:t>Pilot, Airplane, Weather Conditions, and FAA Reports</a:t>
            </a:r>
            <a:r>
              <a:rPr lang="en" sz="1650"/>
              <a:t>.</a:t>
            </a:r>
            <a:endParaRPr sz="16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44250" y="1403850"/>
            <a:ext cx="8455500" cy="214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Sub-dataset : 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105" name="Google Shape;105;p20"/>
          <p:cNvSpPr txBox="1"/>
          <p:nvPr>
            <p:ph idx="1" type="body"/>
          </p:nvPr>
        </p:nvSpPr>
        <p:spPr>
          <a:xfrm>
            <a:off x="311700" y="1125863"/>
            <a:ext cx="4396500" cy="38292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The following correlation matrix provides the following inferences:</a:t>
            </a:r>
            <a:endParaRPr/>
          </a:p>
          <a:p>
            <a:pPr indent="-325755" lvl="0" marL="457200" rtl="0" algn="l">
              <a:spcBef>
                <a:spcPts val="1200"/>
              </a:spcBef>
              <a:spcAft>
                <a:spcPts val="0"/>
              </a:spcAft>
              <a:buSzPct val="100000"/>
              <a:buAutoNum type="arabicPeriod"/>
            </a:pPr>
            <a:r>
              <a:rPr lang="en"/>
              <a:t>Days since inspection has a strong -ve correlation with Safety Score</a:t>
            </a:r>
            <a:endParaRPr/>
          </a:p>
          <a:p>
            <a:pPr indent="-325755" lvl="0" marL="457200" rtl="0" algn="l">
              <a:spcBef>
                <a:spcPts val="1200"/>
              </a:spcBef>
              <a:spcAft>
                <a:spcPts val="0"/>
              </a:spcAft>
              <a:buSzPct val="100000"/>
              <a:buAutoNum type="arabicPeriod"/>
            </a:pPr>
            <a:r>
              <a:rPr lang="en"/>
              <a:t>Accident type code has a weak +ve correlation with the Safety Score</a:t>
            </a:r>
            <a:endParaRPr/>
          </a:p>
          <a:p>
            <a:pPr indent="-325755" lvl="0" marL="457200" rtl="0" algn="l">
              <a:spcBef>
                <a:spcPts val="1000"/>
              </a:spcBef>
              <a:spcAft>
                <a:spcPts val="0"/>
              </a:spcAft>
              <a:buSzPct val="100000"/>
              <a:buAutoNum type="arabicPeriod"/>
            </a:pPr>
            <a:r>
              <a:rPr lang="en"/>
              <a:t>Adverse Weather Metric has a strong -ve correlation with Accident Type Code</a:t>
            </a:r>
            <a:endParaRPr/>
          </a:p>
          <a:p>
            <a:pPr indent="-325755" lvl="0" marL="457200" rtl="0" algn="l">
              <a:spcBef>
                <a:spcPts val="1000"/>
              </a:spcBef>
              <a:spcAft>
                <a:spcPts val="0"/>
              </a:spcAft>
              <a:buSzPct val="100000"/>
              <a:buAutoNum type="arabicPeriod"/>
            </a:pPr>
            <a:r>
              <a:rPr lang="en"/>
              <a:t>Adverse Weather Metric has a weak +ve correlation with Max Elevation</a:t>
            </a:r>
            <a:endParaRPr/>
          </a:p>
          <a:p>
            <a:pPr indent="-325755" lvl="0" marL="457200" rtl="0" algn="l">
              <a:spcBef>
                <a:spcPts val="1000"/>
              </a:spcBef>
              <a:spcAft>
                <a:spcPts val="1200"/>
              </a:spcAft>
              <a:buSzPct val="100000"/>
              <a:buAutoNum type="arabicPeriod"/>
            </a:pPr>
            <a:r>
              <a:rPr lang="en"/>
              <a:t>Turbulence in gforces has a strong -ve correlation with Control Metric</a:t>
            </a:r>
            <a:endParaRPr/>
          </a:p>
        </p:txBody>
      </p:sp>
      <p:pic>
        <p:nvPicPr>
          <p:cNvPr id="106" name="Google Shape;106;p20"/>
          <p:cNvPicPr preferRelativeResize="0"/>
          <p:nvPr/>
        </p:nvPicPr>
        <p:blipFill>
          <a:blip r:embed="rId3">
            <a:alphaModFix/>
          </a:blip>
          <a:stretch>
            <a:fillRect/>
          </a:stretch>
        </p:blipFill>
        <p:spPr>
          <a:xfrm>
            <a:off x="4921425" y="1017725"/>
            <a:ext cx="3865824" cy="4045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112" name="Google Shape;112;p21"/>
          <p:cNvSpPr txBox="1"/>
          <p:nvPr>
            <p:ph idx="1" type="body"/>
          </p:nvPr>
        </p:nvSpPr>
        <p:spPr>
          <a:xfrm>
            <a:off x="436075" y="1207425"/>
            <a:ext cx="4680900" cy="995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 following </a:t>
            </a:r>
            <a:r>
              <a:rPr lang="en" sz="1600"/>
              <a:t>bar graphs</a:t>
            </a:r>
            <a:r>
              <a:rPr lang="en" sz="1600"/>
              <a:t> </a:t>
            </a:r>
            <a:r>
              <a:rPr lang="en" sz="1600"/>
              <a:t>showcase</a:t>
            </a:r>
            <a:r>
              <a:rPr lang="en" sz="1600"/>
              <a:t> the accident severity, and relation </a:t>
            </a:r>
            <a:r>
              <a:rPr lang="en" sz="1600"/>
              <a:t>between</a:t>
            </a:r>
            <a:r>
              <a:rPr lang="en" sz="1600"/>
              <a:t> accident severity and days since inspection</a:t>
            </a:r>
            <a:endParaRPr sz="1600"/>
          </a:p>
        </p:txBody>
      </p:sp>
      <p:pic>
        <p:nvPicPr>
          <p:cNvPr id="113" name="Google Shape;113;p21"/>
          <p:cNvPicPr preferRelativeResize="0"/>
          <p:nvPr/>
        </p:nvPicPr>
        <p:blipFill>
          <a:blip r:embed="rId3">
            <a:alphaModFix/>
          </a:blip>
          <a:stretch>
            <a:fillRect/>
          </a:stretch>
        </p:blipFill>
        <p:spPr>
          <a:xfrm>
            <a:off x="5324150" y="697900"/>
            <a:ext cx="3561451" cy="4223500"/>
          </a:xfrm>
          <a:prstGeom prst="rect">
            <a:avLst/>
          </a:prstGeom>
          <a:noFill/>
          <a:ln>
            <a:noFill/>
          </a:ln>
        </p:spPr>
      </p:pic>
      <p:pic>
        <p:nvPicPr>
          <p:cNvPr id="114" name="Google Shape;114;p21"/>
          <p:cNvPicPr preferRelativeResize="0"/>
          <p:nvPr/>
        </p:nvPicPr>
        <p:blipFill>
          <a:blip r:embed="rId4">
            <a:alphaModFix/>
          </a:blip>
          <a:stretch>
            <a:fillRect/>
          </a:stretch>
        </p:blipFill>
        <p:spPr>
          <a:xfrm>
            <a:off x="436075" y="2571750"/>
            <a:ext cx="4616876" cy="21897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