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Nunito SemiBold"/>
      <p:regular r:id="rId16"/>
      <p:bold r:id="rId17"/>
      <p:italic r:id="rId18"/>
      <p:boldItalic r:id="rId19"/>
    </p:embeddedFont>
    <p:embeddedFont>
      <p:font typeface="Roboto"/>
      <p:regular r:id="rId20"/>
      <p:bold r:id="rId21"/>
      <p:italic r:id="rId22"/>
      <p:boldItalic r:id="rId23"/>
    </p:embeddedFont>
    <p:embeddedFont>
      <p:font typeface="Nunito"/>
      <p:regular r:id="rId24"/>
      <p:bold r:id="rId25"/>
      <p:italic r:id="rId26"/>
      <p:boldItalic r:id="rId27"/>
    </p:embeddedFont>
    <p:embeddedFont>
      <p:font typeface="Coming Soon"/>
      <p:regular r:id="rId28"/>
    </p:embeddedFont>
    <p:embeddedFont>
      <p:font typeface="Newsreader ExtraBold"/>
      <p:bold r:id="rId29"/>
      <p:boldItalic r:id="rId30"/>
    </p:embeddedFont>
    <p:embeddedFont>
      <p:font typeface="Newsreader SemiBold"/>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22" Type="http://schemas.openxmlformats.org/officeDocument/2006/relationships/font" Target="fonts/Roboto-italic.fntdata"/><Relationship Id="rId21" Type="http://schemas.openxmlformats.org/officeDocument/2006/relationships/font" Target="fonts/Roboto-bold.fntdata"/><Relationship Id="rId24" Type="http://schemas.openxmlformats.org/officeDocument/2006/relationships/font" Target="fonts/Nunito-regular.fntdata"/><Relationship Id="rId23"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italic.fntdata"/><Relationship Id="rId25" Type="http://schemas.openxmlformats.org/officeDocument/2006/relationships/font" Target="fonts/Nunito-bold.fntdata"/><Relationship Id="rId28" Type="http://schemas.openxmlformats.org/officeDocument/2006/relationships/font" Target="fonts/ComingSoon-regular.fntdata"/><Relationship Id="rId27" Type="http://schemas.openxmlformats.org/officeDocument/2006/relationships/font" Target="fonts/Nunito-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NewsreaderExtraBold-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NewsreaderSemiBold-regular.fntdata"/><Relationship Id="rId30" Type="http://schemas.openxmlformats.org/officeDocument/2006/relationships/font" Target="fonts/NewsreaderExtraBold-boldItalic.fntdata"/><Relationship Id="rId11" Type="http://schemas.openxmlformats.org/officeDocument/2006/relationships/slide" Target="slides/slide6.xml"/><Relationship Id="rId33" Type="http://schemas.openxmlformats.org/officeDocument/2006/relationships/font" Target="fonts/NewsreaderSemiBold-italic.fntdata"/><Relationship Id="rId10" Type="http://schemas.openxmlformats.org/officeDocument/2006/relationships/slide" Target="slides/slide5.xml"/><Relationship Id="rId32" Type="http://schemas.openxmlformats.org/officeDocument/2006/relationships/font" Target="fonts/NewsreaderSemiBold-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NewsreaderSemiBold-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NunitoSemiBold-bold.fntdata"/><Relationship Id="rId16" Type="http://schemas.openxmlformats.org/officeDocument/2006/relationships/font" Target="fonts/NunitoSemiBold-regular.fntdata"/><Relationship Id="rId19" Type="http://schemas.openxmlformats.org/officeDocument/2006/relationships/font" Target="fonts/NunitoSemiBold-boldItalic.fntdata"/><Relationship Id="rId18" Type="http://schemas.openxmlformats.org/officeDocument/2006/relationships/font" Target="fonts/NunitoSemi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helpnetsecurity.com/2023/01/12/chatgpt-as-an-infosec-assistant/"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a80d5bd527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a80d5bd527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59e592d904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59e592d904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59e592d904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59e592d904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a80d5bd527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g1a80d5bd527_3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59e592d904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59e592d904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What is ChatGPT?</a:t>
            </a:r>
            <a:endParaRPr sz="12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“We’ve trained a model called ChatGPT which interacts in a conversational way. The dialogue format makes it possible for ChatGPT to answer followup questions, admit its mistakes, challenge incorrect premises, and reject inappropriate requests.”</a:t>
            </a:r>
            <a:endParaRPr sz="1200">
              <a:solidFill>
                <a:schemeClr val="dk1"/>
              </a:solidFill>
              <a:latin typeface="Calibri"/>
              <a:ea typeface="Calibri"/>
              <a:cs typeface="Calibri"/>
              <a:sym typeface="Calibri"/>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8d5781a30b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8d5781a30b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021b9edff6_0_4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021b9edff6_0_4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Several times, I asked ChatGPT the same question and received a different answer. This could be acceptable when working individually, but consistent coding standards are crucial when working at scale with multiple team members or departments.</a:t>
            </a:r>
            <a:endParaRPr sz="1200">
              <a:solidFill>
                <a:schemeClr val="dk1"/>
              </a:solidFill>
              <a:latin typeface="Calibri"/>
              <a:ea typeface="Calibri"/>
              <a:cs typeface="Calibri"/>
              <a:sym typeface="Calibri"/>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021b9edff6_0_4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021b9edff6_0_4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50">
                <a:solidFill>
                  <a:srgbClr val="333333"/>
                </a:solidFill>
                <a:highlight>
                  <a:srgbClr val="FFFFFF"/>
                </a:highlight>
                <a:latin typeface="Roboto"/>
                <a:ea typeface="Roboto"/>
                <a:cs typeface="Roboto"/>
                <a:sym typeface="Roboto"/>
              </a:rPr>
              <a:t>On the flip side, AI has the potential to </a:t>
            </a:r>
            <a:r>
              <a:rPr lang="en" sz="1350">
                <a:solidFill>
                  <a:srgbClr val="EC991D"/>
                </a:solidFill>
                <a:highlight>
                  <a:srgbClr val="FFFFFF"/>
                </a:highlight>
                <a:uFill>
                  <a:noFill/>
                </a:uFill>
                <a:latin typeface="Roboto"/>
                <a:ea typeface="Roboto"/>
                <a:cs typeface="Roboto"/>
                <a:sym typeface="Roboto"/>
                <a:hlinkClick r:id="rId2">
                  <a:extLst>
                    <a:ext uri="{A12FA001-AC4F-418D-AE19-62706E023703}">
                      <ahyp:hlinkClr val="tx"/>
                    </a:ext>
                  </a:extLst>
                </a:hlinkClick>
              </a:rPr>
              <a:t>help IT and security teams</a:t>
            </a:r>
            <a:r>
              <a:rPr lang="en" sz="1350">
                <a:solidFill>
                  <a:srgbClr val="333333"/>
                </a:solidFill>
                <a:highlight>
                  <a:srgbClr val="FFFFFF"/>
                </a:highlight>
                <a:latin typeface="Roboto"/>
                <a:ea typeface="Roboto"/>
                <a:cs typeface="Roboto"/>
                <a:sym typeface="Roboto"/>
              </a:rPr>
              <a:t> become more efficient and effective, enabling automated and/or semi-automated vulnerability detection and remediation as well as risk-based prioritization. That makes AI that can analyze data very promising for IT and security teams facing resource constraints, but unfortunately, this type of tool does not exist yet and when it does it may be complicated to implement because of the training required for it to understand “normal” in a particular environment.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021b9edff6_0_5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021b9edff6_0_5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Clr>
                <a:schemeClr val="dk1"/>
              </a:buClr>
              <a:buSzPts val="1500"/>
              <a:buFont typeface="Nunito SemiBold"/>
              <a:buChar char="★"/>
            </a:pPr>
            <a:r>
              <a:rPr i="1" lang="en">
                <a:solidFill>
                  <a:schemeClr val="dk1"/>
                </a:solidFill>
                <a:latin typeface="Nunito SemiBold"/>
                <a:ea typeface="Nunito SemiBold"/>
                <a:cs typeface="Nunito SemiBold"/>
                <a:sym typeface="Nunito SemiBold"/>
              </a:rPr>
              <a:t>Cloud technology can improve the speed and efficiency of service delivery by providing a more flexible and scalable infrastructure. </a:t>
            </a:r>
            <a:endParaRPr i="1">
              <a:solidFill>
                <a:schemeClr val="dk1"/>
              </a:solidFill>
              <a:latin typeface="Nunito SemiBold"/>
              <a:ea typeface="Nunito SemiBold"/>
              <a:cs typeface="Nunito SemiBold"/>
              <a:sym typeface="Nunito SemiBold"/>
            </a:endParaRPr>
          </a:p>
          <a:p>
            <a:pPr indent="0" lvl="0" marL="457200" rtl="0" algn="l">
              <a:lnSpc>
                <a:spcPct val="115000"/>
              </a:lnSpc>
              <a:spcBef>
                <a:spcPts val="0"/>
              </a:spcBef>
              <a:spcAft>
                <a:spcPts val="0"/>
              </a:spcAft>
              <a:buClr>
                <a:schemeClr val="dk1"/>
              </a:buClr>
              <a:buSzPts val="1100"/>
              <a:buFont typeface="Arial"/>
              <a:buNone/>
            </a:pPr>
            <a:r>
              <a:t/>
            </a:r>
            <a:endParaRPr i="1">
              <a:solidFill>
                <a:schemeClr val="dk1"/>
              </a:solidFill>
              <a:latin typeface="Nunito SemiBold"/>
              <a:ea typeface="Nunito SemiBold"/>
              <a:cs typeface="Nunito SemiBold"/>
              <a:sym typeface="Nunito SemiBold"/>
            </a:endParaRPr>
          </a:p>
          <a:p>
            <a:pPr indent="-323850" lvl="0" marL="457200" rtl="0" algn="l">
              <a:lnSpc>
                <a:spcPct val="115000"/>
              </a:lnSpc>
              <a:spcBef>
                <a:spcPts val="0"/>
              </a:spcBef>
              <a:spcAft>
                <a:spcPts val="0"/>
              </a:spcAft>
              <a:buClr>
                <a:schemeClr val="dk1"/>
              </a:buClr>
              <a:buSzPts val="1500"/>
              <a:buFont typeface="Nunito SemiBold"/>
              <a:buChar char="★"/>
            </a:pPr>
            <a:r>
              <a:rPr i="1" lang="en">
                <a:solidFill>
                  <a:schemeClr val="dk1"/>
                </a:solidFill>
                <a:latin typeface="Nunito SemiBold"/>
                <a:ea typeface="Nunito SemiBold"/>
                <a:cs typeface="Nunito SemiBold"/>
                <a:sym typeface="Nunito SemiBold"/>
              </a:rPr>
              <a:t>It can also improve the user experience by providing faster and more responsive applications</a:t>
            </a:r>
            <a:endParaRPr sz="80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021b9edff6_0_5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021b9edff6_0_5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800"/>
              <a:t>https://www.wordstream.com/blog/ws/chatbots</a:t>
            </a:r>
            <a:endParaRPr sz="8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spTree>
      <p:nvGrpSpPr>
        <p:cNvPr id="124" name="Shape 124"/>
        <p:cNvGrpSpPr/>
        <p:nvPr/>
      </p:nvGrpSpPr>
      <p:grpSpPr>
        <a:xfrm>
          <a:off x="0" y="0"/>
          <a:ext cx="0" cy="0"/>
          <a:chOff x="0" y="0"/>
          <a:chExt cx="0" cy="0"/>
        </a:xfrm>
      </p:grpSpPr>
      <p:pic>
        <p:nvPicPr>
          <p:cNvPr id="125" name="Google Shape;125;p13"/>
          <p:cNvPicPr preferRelativeResize="0"/>
          <p:nvPr/>
        </p:nvPicPr>
        <p:blipFill rotWithShape="1">
          <a:blip r:embed="rId2">
            <a:alphaModFix amt="28000"/>
          </a:blip>
          <a:srcRect b="39510" l="0" r="0" t="3044"/>
          <a:stretch/>
        </p:blipFill>
        <p:spPr>
          <a:xfrm>
            <a:off x="-247650" y="-187450"/>
            <a:ext cx="9736456" cy="5520128"/>
          </a:xfrm>
          <a:prstGeom prst="rect">
            <a:avLst/>
          </a:prstGeom>
          <a:noFill/>
          <a:ln>
            <a:noFill/>
          </a:ln>
        </p:spPr>
      </p:pic>
      <p:pic>
        <p:nvPicPr>
          <p:cNvPr id="126" name="Google Shape;126;p13"/>
          <p:cNvPicPr preferRelativeResize="0"/>
          <p:nvPr/>
        </p:nvPicPr>
        <p:blipFill rotWithShape="1">
          <a:blip r:embed="rId3">
            <a:alphaModFix/>
          </a:blip>
          <a:srcRect b="0" l="0" r="0" t="0"/>
          <a:stretch/>
        </p:blipFill>
        <p:spPr>
          <a:xfrm>
            <a:off x="1874151" y="447699"/>
            <a:ext cx="5395700" cy="4248101"/>
          </a:xfrm>
          <a:prstGeom prst="rect">
            <a:avLst/>
          </a:prstGeom>
          <a:noFill/>
          <a:ln>
            <a:noFill/>
          </a:ln>
          <a:effectLst>
            <a:outerShdw blurRad="57150" rotWithShape="0" algn="bl" dir="5400000" dist="19050">
              <a:srgbClr val="000000">
                <a:alpha val="49800"/>
              </a:srgbClr>
            </a:outerShdw>
          </a:effectLst>
        </p:spPr>
      </p:pic>
      <p:sp>
        <p:nvSpPr>
          <p:cNvPr id="127" name="Google Shape;127;p13"/>
          <p:cNvSpPr txBox="1"/>
          <p:nvPr>
            <p:ph type="title"/>
          </p:nvPr>
        </p:nvSpPr>
        <p:spPr>
          <a:xfrm>
            <a:off x="2673000" y="2550900"/>
            <a:ext cx="3798000" cy="8157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4000"/>
              <a:buNone/>
              <a:defRPr sz="4000"/>
            </a:lvl1pPr>
            <a:lvl2pPr lvl="1" rtl="0" algn="ctr">
              <a:lnSpc>
                <a:spcPct val="100000"/>
              </a:lnSpc>
              <a:spcBef>
                <a:spcPts val="0"/>
              </a:spcBef>
              <a:spcAft>
                <a:spcPts val="0"/>
              </a:spcAft>
              <a:buSzPts val="4000"/>
              <a:buNone/>
              <a:defRPr sz="4000"/>
            </a:lvl2pPr>
            <a:lvl3pPr lvl="2" rtl="0" algn="ctr">
              <a:lnSpc>
                <a:spcPct val="100000"/>
              </a:lnSpc>
              <a:spcBef>
                <a:spcPts val="0"/>
              </a:spcBef>
              <a:spcAft>
                <a:spcPts val="0"/>
              </a:spcAft>
              <a:buSzPts val="4000"/>
              <a:buNone/>
              <a:defRPr sz="4000"/>
            </a:lvl3pPr>
            <a:lvl4pPr lvl="3" rtl="0" algn="ctr">
              <a:lnSpc>
                <a:spcPct val="100000"/>
              </a:lnSpc>
              <a:spcBef>
                <a:spcPts val="0"/>
              </a:spcBef>
              <a:spcAft>
                <a:spcPts val="0"/>
              </a:spcAft>
              <a:buSzPts val="4000"/>
              <a:buNone/>
              <a:defRPr sz="4000"/>
            </a:lvl4pPr>
            <a:lvl5pPr lvl="4" rtl="0" algn="ctr">
              <a:lnSpc>
                <a:spcPct val="100000"/>
              </a:lnSpc>
              <a:spcBef>
                <a:spcPts val="0"/>
              </a:spcBef>
              <a:spcAft>
                <a:spcPts val="0"/>
              </a:spcAft>
              <a:buSzPts val="4000"/>
              <a:buNone/>
              <a:defRPr sz="4000"/>
            </a:lvl5pPr>
            <a:lvl6pPr lvl="5" rtl="0" algn="ctr">
              <a:lnSpc>
                <a:spcPct val="100000"/>
              </a:lnSpc>
              <a:spcBef>
                <a:spcPts val="0"/>
              </a:spcBef>
              <a:spcAft>
                <a:spcPts val="0"/>
              </a:spcAft>
              <a:buSzPts val="4000"/>
              <a:buNone/>
              <a:defRPr sz="4000"/>
            </a:lvl6pPr>
            <a:lvl7pPr lvl="6" rtl="0" algn="ctr">
              <a:lnSpc>
                <a:spcPct val="100000"/>
              </a:lnSpc>
              <a:spcBef>
                <a:spcPts val="0"/>
              </a:spcBef>
              <a:spcAft>
                <a:spcPts val="0"/>
              </a:spcAft>
              <a:buSzPts val="4000"/>
              <a:buNone/>
              <a:defRPr sz="4000"/>
            </a:lvl7pPr>
            <a:lvl8pPr lvl="7" rtl="0" algn="ctr">
              <a:lnSpc>
                <a:spcPct val="100000"/>
              </a:lnSpc>
              <a:spcBef>
                <a:spcPts val="0"/>
              </a:spcBef>
              <a:spcAft>
                <a:spcPts val="0"/>
              </a:spcAft>
              <a:buSzPts val="4000"/>
              <a:buNone/>
              <a:defRPr sz="4000"/>
            </a:lvl8pPr>
            <a:lvl9pPr lvl="8" rtl="0" algn="ctr">
              <a:lnSpc>
                <a:spcPct val="100000"/>
              </a:lnSpc>
              <a:spcBef>
                <a:spcPts val="0"/>
              </a:spcBef>
              <a:spcAft>
                <a:spcPts val="0"/>
              </a:spcAft>
              <a:buSzPts val="4000"/>
              <a:buNone/>
              <a:defRPr sz="4000"/>
            </a:lvl9pPr>
          </a:lstStyle>
          <a:p/>
        </p:txBody>
      </p:sp>
      <p:sp>
        <p:nvSpPr>
          <p:cNvPr id="128" name="Google Shape;128;p13"/>
          <p:cNvSpPr txBox="1"/>
          <p:nvPr>
            <p:ph idx="1" type="subTitle"/>
          </p:nvPr>
        </p:nvSpPr>
        <p:spPr>
          <a:xfrm>
            <a:off x="2937741" y="3307350"/>
            <a:ext cx="3268500" cy="792600"/>
          </a:xfrm>
          <a:prstGeom prst="rect">
            <a:avLst/>
          </a:prstGeom>
          <a:noFill/>
          <a:ln>
            <a:noFill/>
          </a:ln>
        </p:spPr>
        <p:txBody>
          <a:bodyPr anchorCtr="0" anchor="t" bIns="91425" lIns="91425" spcFirstLastPara="1" rIns="91425" wrap="square" tIns="91425">
            <a:noAutofit/>
          </a:bodyPr>
          <a:lstStyle>
            <a:lvl1pPr lvl="0" rtl="0" algn="ctr">
              <a:lnSpc>
                <a:spcPct val="90000"/>
              </a:lnSpc>
              <a:spcBef>
                <a:spcPts val="0"/>
              </a:spcBef>
              <a:spcAft>
                <a:spcPts val="0"/>
              </a:spcAft>
              <a:buClr>
                <a:schemeClr val="dk2"/>
              </a:buClr>
              <a:buSzPts val="1600"/>
              <a:buNone/>
              <a:defRPr sz="1600">
                <a:solidFill>
                  <a:schemeClr val="dk2"/>
                </a:solidFill>
              </a:defRPr>
            </a:lvl1pPr>
            <a:lvl2pPr lvl="1" rtl="0" algn="ctr">
              <a:lnSpc>
                <a:spcPct val="90000"/>
              </a:lnSpc>
              <a:spcBef>
                <a:spcPts val="0"/>
              </a:spcBef>
              <a:spcAft>
                <a:spcPts val="0"/>
              </a:spcAft>
              <a:buClr>
                <a:srgbClr val="0B5394"/>
              </a:buClr>
              <a:buSzPts val="1800"/>
              <a:buFont typeface="Coming Soon"/>
              <a:buNone/>
              <a:defRPr b="1" sz="1800">
                <a:solidFill>
                  <a:srgbClr val="0B5394"/>
                </a:solidFill>
                <a:latin typeface="Coming Soon"/>
                <a:ea typeface="Coming Soon"/>
                <a:cs typeface="Coming Soon"/>
                <a:sym typeface="Coming Soon"/>
              </a:defRPr>
            </a:lvl2pPr>
            <a:lvl3pPr lvl="2" rtl="0" algn="ctr">
              <a:lnSpc>
                <a:spcPct val="90000"/>
              </a:lnSpc>
              <a:spcBef>
                <a:spcPts val="0"/>
              </a:spcBef>
              <a:spcAft>
                <a:spcPts val="0"/>
              </a:spcAft>
              <a:buClr>
                <a:srgbClr val="0B5394"/>
              </a:buClr>
              <a:buSzPts val="1800"/>
              <a:buFont typeface="Coming Soon"/>
              <a:buNone/>
              <a:defRPr b="1" sz="1800">
                <a:solidFill>
                  <a:srgbClr val="0B5394"/>
                </a:solidFill>
                <a:latin typeface="Coming Soon"/>
                <a:ea typeface="Coming Soon"/>
                <a:cs typeface="Coming Soon"/>
                <a:sym typeface="Coming Soon"/>
              </a:defRPr>
            </a:lvl3pPr>
            <a:lvl4pPr lvl="3" rtl="0" algn="ctr">
              <a:lnSpc>
                <a:spcPct val="90000"/>
              </a:lnSpc>
              <a:spcBef>
                <a:spcPts val="0"/>
              </a:spcBef>
              <a:spcAft>
                <a:spcPts val="0"/>
              </a:spcAft>
              <a:buClr>
                <a:srgbClr val="0B5394"/>
              </a:buClr>
              <a:buSzPts val="1800"/>
              <a:buFont typeface="Coming Soon"/>
              <a:buNone/>
              <a:defRPr b="1" sz="1800">
                <a:solidFill>
                  <a:srgbClr val="0B5394"/>
                </a:solidFill>
                <a:latin typeface="Coming Soon"/>
                <a:ea typeface="Coming Soon"/>
                <a:cs typeface="Coming Soon"/>
                <a:sym typeface="Coming Soon"/>
              </a:defRPr>
            </a:lvl4pPr>
            <a:lvl5pPr lvl="4" rtl="0" algn="ctr">
              <a:lnSpc>
                <a:spcPct val="90000"/>
              </a:lnSpc>
              <a:spcBef>
                <a:spcPts val="0"/>
              </a:spcBef>
              <a:spcAft>
                <a:spcPts val="0"/>
              </a:spcAft>
              <a:buClr>
                <a:srgbClr val="0B5394"/>
              </a:buClr>
              <a:buSzPts val="1800"/>
              <a:buFont typeface="Coming Soon"/>
              <a:buNone/>
              <a:defRPr b="1" sz="1800">
                <a:solidFill>
                  <a:srgbClr val="0B5394"/>
                </a:solidFill>
                <a:latin typeface="Coming Soon"/>
                <a:ea typeface="Coming Soon"/>
                <a:cs typeface="Coming Soon"/>
                <a:sym typeface="Coming Soon"/>
              </a:defRPr>
            </a:lvl5pPr>
            <a:lvl6pPr lvl="5" rtl="0" algn="ctr">
              <a:lnSpc>
                <a:spcPct val="90000"/>
              </a:lnSpc>
              <a:spcBef>
                <a:spcPts val="0"/>
              </a:spcBef>
              <a:spcAft>
                <a:spcPts val="0"/>
              </a:spcAft>
              <a:buClr>
                <a:srgbClr val="0B5394"/>
              </a:buClr>
              <a:buSzPts val="1800"/>
              <a:buFont typeface="Coming Soon"/>
              <a:buNone/>
              <a:defRPr b="1" sz="1800">
                <a:solidFill>
                  <a:srgbClr val="0B5394"/>
                </a:solidFill>
                <a:latin typeface="Coming Soon"/>
                <a:ea typeface="Coming Soon"/>
                <a:cs typeface="Coming Soon"/>
                <a:sym typeface="Coming Soon"/>
              </a:defRPr>
            </a:lvl6pPr>
            <a:lvl7pPr lvl="6" rtl="0" algn="ctr">
              <a:lnSpc>
                <a:spcPct val="90000"/>
              </a:lnSpc>
              <a:spcBef>
                <a:spcPts val="0"/>
              </a:spcBef>
              <a:spcAft>
                <a:spcPts val="0"/>
              </a:spcAft>
              <a:buClr>
                <a:srgbClr val="0B5394"/>
              </a:buClr>
              <a:buSzPts val="1800"/>
              <a:buFont typeface="Coming Soon"/>
              <a:buNone/>
              <a:defRPr b="1" sz="1800">
                <a:solidFill>
                  <a:srgbClr val="0B5394"/>
                </a:solidFill>
                <a:latin typeface="Coming Soon"/>
                <a:ea typeface="Coming Soon"/>
                <a:cs typeface="Coming Soon"/>
                <a:sym typeface="Coming Soon"/>
              </a:defRPr>
            </a:lvl7pPr>
            <a:lvl8pPr lvl="7" rtl="0" algn="ctr">
              <a:lnSpc>
                <a:spcPct val="90000"/>
              </a:lnSpc>
              <a:spcBef>
                <a:spcPts val="0"/>
              </a:spcBef>
              <a:spcAft>
                <a:spcPts val="0"/>
              </a:spcAft>
              <a:buClr>
                <a:srgbClr val="0B5394"/>
              </a:buClr>
              <a:buSzPts val="1800"/>
              <a:buFont typeface="Coming Soon"/>
              <a:buNone/>
              <a:defRPr b="1" sz="1800">
                <a:solidFill>
                  <a:srgbClr val="0B5394"/>
                </a:solidFill>
                <a:latin typeface="Coming Soon"/>
                <a:ea typeface="Coming Soon"/>
                <a:cs typeface="Coming Soon"/>
                <a:sym typeface="Coming Soon"/>
              </a:defRPr>
            </a:lvl8pPr>
            <a:lvl9pPr lvl="8" rtl="0" algn="ctr">
              <a:lnSpc>
                <a:spcPct val="90000"/>
              </a:lnSpc>
              <a:spcBef>
                <a:spcPts val="0"/>
              </a:spcBef>
              <a:spcAft>
                <a:spcPts val="0"/>
              </a:spcAft>
              <a:buClr>
                <a:srgbClr val="0B5394"/>
              </a:buClr>
              <a:buSzPts val="1800"/>
              <a:buFont typeface="Coming Soon"/>
              <a:buNone/>
              <a:defRPr b="1" sz="1800">
                <a:solidFill>
                  <a:srgbClr val="0B5394"/>
                </a:solidFill>
                <a:latin typeface="Coming Soon"/>
                <a:ea typeface="Coming Soon"/>
                <a:cs typeface="Coming Soon"/>
                <a:sym typeface="Coming Soon"/>
              </a:defRPr>
            </a:lvl9pPr>
          </a:lstStyle>
          <a:p/>
        </p:txBody>
      </p:sp>
      <p:sp>
        <p:nvSpPr>
          <p:cNvPr id="129" name="Google Shape;129;p13"/>
          <p:cNvSpPr txBox="1"/>
          <p:nvPr>
            <p:ph idx="2" type="title"/>
          </p:nvPr>
        </p:nvSpPr>
        <p:spPr>
          <a:xfrm>
            <a:off x="3778200" y="1403800"/>
            <a:ext cx="1587600" cy="10020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4800"/>
              <a:buNone/>
              <a:defRPr b="0" sz="4800">
                <a:solidFill>
                  <a:schemeClr val="dk1"/>
                </a:solidFill>
              </a:defRPr>
            </a:lvl1pPr>
            <a:lvl2pPr lvl="1" rtl="0" algn="ctr">
              <a:lnSpc>
                <a:spcPct val="100000"/>
              </a:lnSpc>
              <a:spcBef>
                <a:spcPts val="0"/>
              </a:spcBef>
              <a:spcAft>
                <a:spcPts val="0"/>
              </a:spcAft>
              <a:buClr>
                <a:schemeClr val="dk2"/>
              </a:buClr>
              <a:buSzPts val="4800"/>
              <a:buNone/>
              <a:defRPr sz="4800">
                <a:solidFill>
                  <a:schemeClr val="dk2"/>
                </a:solidFill>
              </a:defRPr>
            </a:lvl2pPr>
            <a:lvl3pPr lvl="2" rtl="0" algn="ctr">
              <a:lnSpc>
                <a:spcPct val="100000"/>
              </a:lnSpc>
              <a:spcBef>
                <a:spcPts val="0"/>
              </a:spcBef>
              <a:spcAft>
                <a:spcPts val="0"/>
              </a:spcAft>
              <a:buClr>
                <a:schemeClr val="dk2"/>
              </a:buClr>
              <a:buSzPts val="4800"/>
              <a:buNone/>
              <a:defRPr sz="4800">
                <a:solidFill>
                  <a:schemeClr val="dk2"/>
                </a:solidFill>
              </a:defRPr>
            </a:lvl3pPr>
            <a:lvl4pPr lvl="3" rtl="0" algn="ctr">
              <a:lnSpc>
                <a:spcPct val="100000"/>
              </a:lnSpc>
              <a:spcBef>
                <a:spcPts val="0"/>
              </a:spcBef>
              <a:spcAft>
                <a:spcPts val="0"/>
              </a:spcAft>
              <a:buClr>
                <a:schemeClr val="dk2"/>
              </a:buClr>
              <a:buSzPts val="4800"/>
              <a:buNone/>
              <a:defRPr sz="4800">
                <a:solidFill>
                  <a:schemeClr val="dk2"/>
                </a:solidFill>
              </a:defRPr>
            </a:lvl4pPr>
            <a:lvl5pPr lvl="4" rtl="0" algn="ctr">
              <a:lnSpc>
                <a:spcPct val="100000"/>
              </a:lnSpc>
              <a:spcBef>
                <a:spcPts val="0"/>
              </a:spcBef>
              <a:spcAft>
                <a:spcPts val="0"/>
              </a:spcAft>
              <a:buClr>
                <a:schemeClr val="dk2"/>
              </a:buClr>
              <a:buSzPts val="4800"/>
              <a:buNone/>
              <a:defRPr sz="4800">
                <a:solidFill>
                  <a:schemeClr val="dk2"/>
                </a:solidFill>
              </a:defRPr>
            </a:lvl5pPr>
            <a:lvl6pPr lvl="5" rtl="0" algn="ctr">
              <a:lnSpc>
                <a:spcPct val="100000"/>
              </a:lnSpc>
              <a:spcBef>
                <a:spcPts val="0"/>
              </a:spcBef>
              <a:spcAft>
                <a:spcPts val="0"/>
              </a:spcAft>
              <a:buClr>
                <a:schemeClr val="dk2"/>
              </a:buClr>
              <a:buSzPts val="4800"/>
              <a:buNone/>
              <a:defRPr sz="4800">
                <a:solidFill>
                  <a:schemeClr val="dk2"/>
                </a:solidFill>
              </a:defRPr>
            </a:lvl6pPr>
            <a:lvl7pPr lvl="6" rtl="0" algn="ctr">
              <a:lnSpc>
                <a:spcPct val="100000"/>
              </a:lnSpc>
              <a:spcBef>
                <a:spcPts val="0"/>
              </a:spcBef>
              <a:spcAft>
                <a:spcPts val="0"/>
              </a:spcAft>
              <a:buClr>
                <a:schemeClr val="dk2"/>
              </a:buClr>
              <a:buSzPts val="4800"/>
              <a:buNone/>
              <a:defRPr sz="4800">
                <a:solidFill>
                  <a:schemeClr val="dk2"/>
                </a:solidFill>
              </a:defRPr>
            </a:lvl7pPr>
            <a:lvl8pPr lvl="7" rtl="0" algn="ctr">
              <a:lnSpc>
                <a:spcPct val="100000"/>
              </a:lnSpc>
              <a:spcBef>
                <a:spcPts val="0"/>
              </a:spcBef>
              <a:spcAft>
                <a:spcPts val="0"/>
              </a:spcAft>
              <a:buClr>
                <a:schemeClr val="dk2"/>
              </a:buClr>
              <a:buSzPts val="4800"/>
              <a:buNone/>
              <a:defRPr sz="4800">
                <a:solidFill>
                  <a:schemeClr val="dk2"/>
                </a:solidFill>
              </a:defRPr>
            </a:lvl8pPr>
            <a:lvl9pPr lvl="8" rtl="0" algn="ctr">
              <a:lnSpc>
                <a:spcPct val="100000"/>
              </a:lnSpc>
              <a:spcBef>
                <a:spcPts val="0"/>
              </a:spcBef>
              <a:spcAft>
                <a:spcPts val="0"/>
              </a:spcAft>
              <a:buClr>
                <a:schemeClr val="dk2"/>
              </a:buClr>
              <a:buSzPts val="4800"/>
              <a:buNone/>
              <a:defRPr sz="4800">
                <a:solidFill>
                  <a:schemeClr val="dk2"/>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mc:Choice Requires="p14">
      <p:transition spd="slow" p14:dur="1000">
        <p:fade thruBlk="1"/>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5200">
                <a:latin typeface="Newsreader ExtraBold"/>
                <a:ea typeface="Newsreader ExtraBold"/>
                <a:cs typeface="Newsreader ExtraBold"/>
                <a:sym typeface="Newsreader ExtraBold"/>
              </a:rPr>
              <a:t>T</a:t>
            </a:r>
            <a:r>
              <a:rPr lang="en">
                <a:latin typeface="Newsreader ExtraBold"/>
                <a:ea typeface="Newsreader ExtraBold"/>
                <a:cs typeface="Newsreader ExtraBold"/>
                <a:sym typeface="Newsreader ExtraBold"/>
              </a:rPr>
              <a:t>IMES OF CLOUD</a:t>
            </a:r>
            <a:endParaRPr>
              <a:latin typeface="Newsreader ExtraBold"/>
              <a:ea typeface="Newsreader ExtraBold"/>
              <a:cs typeface="Newsreader ExtraBold"/>
              <a:sym typeface="Newsreader ExtraBold"/>
            </a:endParaRPr>
          </a:p>
          <a:p>
            <a:pPr indent="0" lvl="0" marL="0" rtl="0" algn="ctr">
              <a:spcBef>
                <a:spcPts val="0"/>
              </a:spcBef>
              <a:spcAft>
                <a:spcPts val="0"/>
              </a:spcAft>
              <a:buNone/>
            </a:pPr>
            <a:r>
              <a:rPr lang="en" sz="900">
                <a:latin typeface="Newsreader ExtraBold"/>
                <a:ea typeface="Newsreader ExtraBold"/>
                <a:cs typeface="Newsreader ExtraBold"/>
                <a:sym typeface="Newsreader ExtraBold"/>
              </a:rPr>
              <a:t>Wednesday 1st February 2023</a:t>
            </a:r>
            <a:r>
              <a:rPr lang="en" sz="900">
                <a:latin typeface="Newsreader ExtraBold"/>
                <a:ea typeface="Newsreader ExtraBold"/>
                <a:cs typeface="Newsreader ExtraBold"/>
                <a:sym typeface="Newsreader ExtraBold"/>
              </a:rPr>
              <a:t> </a:t>
            </a:r>
            <a:endParaRPr sz="900">
              <a:latin typeface="Newsreader ExtraBold"/>
              <a:ea typeface="Newsreader ExtraBold"/>
              <a:cs typeface="Newsreader ExtraBold"/>
              <a:sym typeface="Newsreader ExtraBold"/>
            </a:endParaRPr>
          </a:p>
        </p:txBody>
      </p:sp>
      <p:sp>
        <p:nvSpPr>
          <p:cNvPr id="135" name="Google Shape;135;p14"/>
          <p:cNvSpPr txBox="1"/>
          <p:nvPr/>
        </p:nvSpPr>
        <p:spPr>
          <a:xfrm>
            <a:off x="5423650" y="2879900"/>
            <a:ext cx="374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41575" y="800800"/>
            <a:ext cx="2363400" cy="566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Extraction!!</a:t>
            </a:r>
            <a:endParaRPr/>
          </a:p>
        </p:txBody>
      </p:sp>
      <p:sp>
        <p:nvSpPr>
          <p:cNvPr id="141" name="Google Shape;141;p15"/>
          <p:cNvSpPr txBox="1"/>
          <p:nvPr/>
        </p:nvSpPr>
        <p:spPr>
          <a:xfrm>
            <a:off x="841575" y="1512800"/>
            <a:ext cx="7944900" cy="2526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800">
                <a:latin typeface="Newsreader SemiBold"/>
                <a:ea typeface="Newsreader SemiBold"/>
                <a:cs typeface="Newsreader SemiBold"/>
                <a:sym typeface="Newsreader SemiBold"/>
              </a:rPr>
              <a:t>The last 12 months have seen a number of significant innovations in cloud technology. Here are a few of the most notable:</a:t>
            </a:r>
            <a:endParaRPr sz="1800">
              <a:latin typeface="Newsreader SemiBold"/>
              <a:ea typeface="Newsreader SemiBold"/>
              <a:cs typeface="Newsreader SemiBold"/>
              <a:sym typeface="Newsreader SemiBold"/>
            </a:endParaRPr>
          </a:p>
          <a:p>
            <a:pPr indent="0" lvl="0" marL="0" rtl="0" algn="l">
              <a:lnSpc>
                <a:spcPct val="115000"/>
              </a:lnSpc>
              <a:spcBef>
                <a:spcPts val="0"/>
              </a:spcBef>
              <a:spcAft>
                <a:spcPts val="0"/>
              </a:spcAft>
              <a:buNone/>
            </a:pPr>
            <a:r>
              <a:t/>
            </a:r>
            <a:endParaRPr sz="1800">
              <a:latin typeface="Newsreader SemiBold"/>
              <a:ea typeface="Newsreader SemiBold"/>
              <a:cs typeface="Newsreader SemiBold"/>
              <a:sym typeface="Newsreader SemiBold"/>
            </a:endParaRPr>
          </a:p>
          <a:p>
            <a:pPr indent="-342900" lvl="0" marL="457200" rtl="0" algn="l">
              <a:spcBef>
                <a:spcPts val="0"/>
              </a:spcBef>
              <a:spcAft>
                <a:spcPts val="0"/>
              </a:spcAft>
              <a:buSzPts val="1800"/>
              <a:buFont typeface="Calibri"/>
              <a:buChar char="➔"/>
            </a:pPr>
            <a:r>
              <a:rPr lang="en" sz="1800">
                <a:latin typeface="Calibri"/>
                <a:ea typeface="Calibri"/>
                <a:cs typeface="Calibri"/>
                <a:sym typeface="Calibri"/>
              </a:rPr>
              <a:t>Multi-Cloud and Hybrid Cloud Adoption</a:t>
            </a:r>
            <a:endParaRPr sz="1800">
              <a:latin typeface="Calibri"/>
              <a:ea typeface="Calibri"/>
              <a:cs typeface="Calibri"/>
              <a:sym typeface="Calibri"/>
            </a:endParaRPr>
          </a:p>
          <a:p>
            <a:pPr indent="-342900" lvl="0" marL="457200" rtl="0" algn="l">
              <a:spcBef>
                <a:spcPts val="0"/>
              </a:spcBef>
              <a:spcAft>
                <a:spcPts val="0"/>
              </a:spcAft>
              <a:buSzPts val="1800"/>
              <a:buFont typeface="Calibri"/>
              <a:buChar char="➔"/>
            </a:pPr>
            <a:r>
              <a:rPr lang="en" sz="1800">
                <a:latin typeface="Calibri"/>
                <a:ea typeface="Calibri"/>
                <a:cs typeface="Calibri"/>
                <a:sym typeface="Calibri"/>
              </a:rPr>
              <a:t>Serverless Computing</a:t>
            </a:r>
            <a:endParaRPr sz="1800">
              <a:latin typeface="Calibri"/>
              <a:ea typeface="Calibri"/>
              <a:cs typeface="Calibri"/>
              <a:sym typeface="Calibri"/>
            </a:endParaRPr>
          </a:p>
          <a:p>
            <a:pPr indent="-342900" lvl="0" marL="457200" rtl="0" algn="l">
              <a:spcBef>
                <a:spcPts val="0"/>
              </a:spcBef>
              <a:spcAft>
                <a:spcPts val="0"/>
              </a:spcAft>
              <a:buSzPts val="1800"/>
              <a:buFont typeface="Calibri"/>
              <a:buChar char="➔"/>
            </a:pPr>
            <a:r>
              <a:rPr lang="en" sz="1800">
                <a:latin typeface="Calibri"/>
                <a:ea typeface="Calibri"/>
                <a:cs typeface="Calibri"/>
                <a:sym typeface="Calibri"/>
              </a:rPr>
              <a:t>Containerization</a:t>
            </a:r>
            <a:endParaRPr sz="1800">
              <a:latin typeface="Calibri"/>
              <a:ea typeface="Calibri"/>
              <a:cs typeface="Calibri"/>
              <a:sym typeface="Calibri"/>
            </a:endParaRPr>
          </a:p>
          <a:p>
            <a:pPr indent="-342900" lvl="0" marL="457200" rtl="0" algn="l">
              <a:spcBef>
                <a:spcPts val="0"/>
              </a:spcBef>
              <a:spcAft>
                <a:spcPts val="0"/>
              </a:spcAft>
              <a:buSzPts val="1800"/>
              <a:buFont typeface="Calibri"/>
              <a:buChar char="➔"/>
            </a:pPr>
            <a:r>
              <a:rPr lang="en" sz="1800">
                <a:latin typeface="Calibri"/>
                <a:ea typeface="Calibri"/>
                <a:cs typeface="Calibri"/>
                <a:sym typeface="Calibri"/>
              </a:rPr>
              <a:t>Security</a:t>
            </a:r>
            <a:endParaRPr sz="1800">
              <a:latin typeface="Calibri"/>
              <a:ea typeface="Calibri"/>
              <a:cs typeface="Calibri"/>
              <a:sym typeface="Calibri"/>
            </a:endParaRPr>
          </a:p>
          <a:p>
            <a:pPr indent="-342900" lvl="0" marL="457200" rtl="0" algn="l">
              <a:spcBef>
                <a:spcPts val="0"/>
              </a:spcBef>
              <a:spcAft>
                <a:spcPts val="0"/>
              </a:spcAft>
              <a:buSzPts val="1800"/>
              <a:buFont typeface="Calibri"/>
              <a:buChar char="➔"/>
            </a:pPr>
            <a:r>
              <a:rPr lang="en" sz="1800">
                <a:latin typeface="Calibri"/>
                <a:ea typeface="Calibri"/>
                <a:cs typeface="Calibri"/>
                <a:sym typeface="Calibri"/>
              </a:rPr>
              <a:t>Artificial Intelligence and Machine Learning</a:t>
            </a:r>
            <a:endParaRPr sz="1800">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gtEl>
                                        <p:attrNameLst>
                                          <p:attrName>style.visibility</p:attrName>
                                        </p:attrNameLst>
                                      </p:cBhvr>
                                      <p:to>
                                        <p:strVal val="visible"/>
                                      </p:to>
                                    </p:set>
                                    <p:animEffect filter="fade" transition="in">
                                      <p:cBhvr>
                                        <p:cTn dur="1000"/>
                                        <p:tgtEl>
                                          <p:spTgt spid="14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pic>
        <p:nvPicPr>
          <p:cNvPr id="146" name="Google Shape;146;p16"/>
          <p:cNvPicPr preferRelativeResize="0"/>
          <p:nvPr/>
        </p:nvPicPr>
        <p:blipFill rotWithShape="1">
          <a:blip r:embed="rId3">
            <a:alphaModFix/>
          </a:blip>
          <a:srcRect b="21025" l="0" r="8892" t="16970"/>
          <a:stretch/>
        </p:blipFill>
        <p:spPr>
          <a:xfrm rot="10800000">
            <a:off x="833700" y="1225600"/>
            <a:ext cx="2036850" cy="810276"/>
          </a:xfrm>
          <a:prstGeom prst="rect">
            <a:avLst/>
          </a:prstGeom>
          <a:noFill/>
          <a:ln>
            <a:noFill/>
          </a:ln>
        </p:spPr>
      </p:pic>
      <p:pic>
        <p:nvPicPr>
          <p:cNvPr id="147" name="Google Shape;147;p16"/>
          <p:cNvPicPr preferRelativeResize="0"/>
          <p:nvPr/>
        </p:nvPicPr>
        <p:blipFill rotWithShape="1">
          <a:blip r:embed="rId4">
            <a:alphaModFix/>
          </a:blip>
          <a:srcRect b="18300" l="0" r="8892" t="16734"/>
          <a:stretch/>
        </p:blipFill>
        <p:spPr>
          <a:xfrm rot="10800000">
            <a:off x="833700" y="1737957"/>
            <a:ext cx="2036850" cy="846042"/>
          </a:xfrm>
          <a:prstGeom prst="rect">
            <a:avLst/>
          </a:prstGeom>
          <a:noFill/>
          <a:ln>
            <a:noFill/>
          </a:ln>
        </p:spPr>
      </p:pic>
      <p:sp>
        <p:nvSpPr>
          <p:cNvPr id="148" name="Google Shape;148;p16"/>
          <p:cNvSpPr txBox="1"/>
          <p:nvPr>
            <p:ph type="title"/>
          </p:nvPr>
        </p:nvSpPr>
        <p:spPr>
          <a:xfrm>
            <a:off x="2375700" y="1550575"/>
            <a:ext cx="4392600" cy="1620600"/>
          </a:xfrm>
          <a:prstGeom prst="rect">
            <a:avLst/>
          </a:prstGeom>
          <a:noFill/>
          <a:ln>
            <a:noFill/>
          </a:ln>
        </p:spPr>
        <p:txBody>
          <a:bodyPr anchorCtr="0" anchor="t" bIns="91425" lIns="91425" spcFirstLastPara="1" rIns="91425" wrap="square" tIns="91425">
            <a:noAutofit/>
          </a:bodyPr>
          <a:lstStyle/>
          <a:p>
            <a:pPr indent="0" lvl="0" marL="457200" rtl="0" algn="ctr">
              <a:spcBef>
                <a:spcPts val="0"/>
              </a:spcBef>
              <a:spcAft>
                <a:spcPts val="0"/>
              </a:spcAft>
              <a:buNone/>
            </a:pPr>
            <a:r>
              <a:rPr lang="en" sz="2800">
                <a:solidFill>
                  <a:srgbClr val="BF9000"/>
                </a:solidFill>
              </a:rPr>
              <a:t>Artificial Intelligence and Machine Learning</a:t>
            </a:r>
            <a:endParaRPr sz="5000">
              <a:solidFill>
                <a:srgbClr val="BF9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7"/>
          <p:cNvSpPr txBox="1"/>
          <p:nvPr>
            <p:ph type="title"/>
          </p:nvPr>
        </p:nvSpPr>
        <p:spPr>
          <a:xfrm>
            <a:off x="819150" y="414625"/>
            <a:ext cx="7887900" cy="44712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000000"/>
              </a:buClr>
              <a:buSzPts val="1400"/>
              <a:buChar char="➔"/>
            </a:pPr>
            <a:r>
              <a:rPr lang="en" sz="1400">
                <a:solidFill>
                  <a:srgbClr val="000000"/>
                </a:solidFill>
              </a:rPr>
              <a:t>Artificial Intelligence (AI) and Machine Learning (ML) are rapidly advancing in the cloud and have become critical to organizations that want to extract valuable insights from their data. Cloud providers have been investing heavily in these technologies to make it easier for organizations to develop, deploy, and run AI and ML models.</a:t>
            </a:r>
            <a:endParaRPr sz="1400">
              <a:solidFill>
                <a:srgbClr val="000000"/>
              </a:solidFill>
            </a:endParaRPr>
          </a:p>
          <a:p>
            <a:pPr indent="-317500" lvl="0" marL="457200" rtl="0" algn="l">
              <a:lnSpc>
                <a:spcPct val="115000"/>
              </a:lnSpc>
              <a:spcBef>
                <a:spcPts val="0"/>
              </a:spcBef>
              <a:spcAft>
                <a:spcPts val="0"/>
              </a:spcAft>
              <a:buClr>
                <a:srgbClr val="000000"/>
              </a:buClr>
              <a:buSzPts val="1400"/>
              <a:buChar char="➔"/>
            </a:pPr>
            <a:r>
              <a:rPr i="1" lang="en" sz="1400">
                <a:solidFill>
                  <a:srgbClr val="000000"/>
                </a:solidFill>
              </a:rPr>
              <a:t>CHATGPT!!!!!</a:t>
            </a:r>
            <a:endParaRPr i="1" sz="1400">
              <a:solidFill>
                <a:srgbClr val="000000"/>
              </a:solidFill>
            </a:endParaRPr>
          </a:p>
          <a:p>
            <a:pPr indent="-317500" lvl="0" marL="457200" rtl="0" algn="l">
              <a:lnSpc>
                <a:spcPct val="115000"/>
              </a:lnSpc>
              <a:spcBef>
                <a:spcPts val="0"/>
              </a:spcBef>
              <a:spcAft>
                <a:spcPts val="0"/>
              </a:spcAft>
              <a:buClr>
                <a:srgbClr val="000000"/>
              </a:buClr>
              <a:buSzPts val="1400"/>
              <a:buChar char="➔"/>
            </a:pPr>
            <a:r>
              <a:rPr lang="en" sz="1400">
                <a:solidFill>
                  <a:srgbClr val="000000"/>
                </a:solidFill>
              </a:rPr>
              <a:t>One of the key benefits of using cloud-based AI and ML is that it enables organizations to process large amounts of data quickly and cost-effectively.</a:t>
            </a:r>
            <a:endParaRPr sz="1400">
              <a:solidFill>
                <a:srgbClr val="000000"/>
              </a:solidFill>
            </a:endParaRPr>
          </a:p>
          <a:p>
            <a:pPr indent="-317500" lvl="0" marL="457200" rtl="0" algn="l">
              <a:lnSpc>
                <a:spcPct val="115000"/>
              </a:lnSpc>
              <a:spcBef>
                <a:spcPts val="0"/>
              </a:spcBef>
              <a:spcAft>
                <a:spcPts val="0"/>
              </a:spcAft>
              <a:buClr>
                <a:srgbClr val="000000"/>
              </a:buClr>
              <a:buSzPts val="1400"/>
              <a:buChar char="➔"/>
            </a:pPr>
            <a:r>
              <a:rPr lang="en" sz="1400">
                <a:solidFill>
                  <a:srgbClr val="000000"/>
                </a:solidFill>
              </a:rPr>
              <a:t>With the cloud, organizations no longer need to invest in expensive hardware and software to run their models. Additionally, cloud-based AI and ML services provide organizations with the tools they need to build, train, and deploy models, even if they don't have in-house expertise in these areas.</a:t>
            </a:r>
            <a:endParaRPr sz="1400">
              <a:solidFill>
                <a:srgbClr val="000000"/>
              </a:solidFill>
            </a:endParaRPr>
          </a:p>
          <a:p>
            <a:pPr indent="-317500" lvl="0" marL="457200" rtl="0" algn="l">
              <a:lnSpc>
                <a:spcPct val="115000"/>
              </a:lnSpc>
              <a:spcBef>
                <a:spcPts val="0"/>
              </a:spcBef>
              <a:spcAft>
                <a:spcPts val="0"/>
              </a:spcAft>
              <a:buClr>
                <a:srgbClr val="000000"/>
              </a:buClr>
              <a:buSzPts val="1400"/>
              <a:buChar char="➔"/>
            </a:pPr>
            <a:r>
              <a:rPr lang="en" sz="1400">
                <a:solidFill>
                  <a:srgbClr val="000000"/>
                </a:solidFill>
              </a:rPr>
              <a:t> Another benefit of cloud-based AI and ML is that it enables organizations to collaborate more easily with partners and customers. By leveraging the cloud, organizations can share models and data in real-time, which can lead to new insights and opportunities.</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Overall, the advancements in AI and ML in the cloud have made it easier and more cost-effective for organizations to derive value from their data. With the cloud, organizations can quickly and easily leverage the latest AI and ML technologies to gain new insights, make better decisions, and drive innovation.</a:t>
            </a:r>
            <a:endParaRPr sz="1400">
              <a:solidFill>
                <a:srgbClr val="000000"/>
              </a:solidFill>
            </a:endParaRPr>
          </a:p>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8"/>
          <p:cNvSpPr txBox="1"/>
          <p:nvPr>
            <p:ph type="title"/>
          </p:nvPr>
        </p:nvSpPr>
        <p:spPr>
          <a:xfrm>
            <a:off x="311700" y="414025"/>
            <a:ext cx="8520600" cy="897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Economic</a:t>
            </a:r>
            <a:r>
              <a:rPr lang="en"/>
              <a:t> impacts!</a:t>
            </a:r>
            <a:endParaRPr/>
          </a:p>
          <a:p>
            <a:pPr indent="0" lvl="0" marL="0" rtl="0" algn="l">
              <a:spcBef>
                <a:spcPts val="0"/>
              </a:spcBef>
              <a:spcAft>
                <a:spcPts val="0"/>
              </a:spcAft>
              <a:buNone/>
            </a:pPr>
            <a:r>
              <a:rPr lang="en" sz="1977"/>
              <a:t>Consider the cost savings and cost benefits associated with cloud technology</a:t>
            </a:r>
            <a:endParaRPr sz="3777"/>
          </a:p>
        </p:txBody>
      </p:sp>
      <p:sp>
        <p:nvSpPr>
          <p:cNvPr id="159" name="Google Shape;159;p18"/>
          <p:cNvSpPr txBox="1"/>
          <p:nvPr/>
        </p:nvSpPr>
        <p:spPr>
          <a:xfrm>
            <a:off x="408000" y="1221450"/>
            <a:ext cx="8328000" cy="1262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Nunito SemiBold"/>
              <a:buChar char="➔"/>
            </a:pPr>
            <a:r>
              <a:rPr lang="en">
                <a:latin typeface="Nunito SemiBold"/>
                <a:ea typeface="Nunito SemiBold"/>
                <a:cs typeface="Nunito SemiBold"/>
                <a:sym typeface="Nunito SemiBold"/>
              </a:rPr>
              <a:t>How does cloud technology reduce capital expenditures, such as the need for hardware and software? </a:t>
            </a:r>
            <a:endParaRPr>
              <a:latin typeface="Nunito SemiBold"/>
              <a:ea typeface="Nunito SemiBold"/>
              <a:cs typeface="Nunito SemiBold"/>
              <a:sym typeface="Nunito SemiBold"/>
            </a:endParaRPr>
          </a:p>
          <a:p>
            <a:pPr indent="0" lvl="0" marL="457200" rtl="0" algn="l">
              <a:spcBef>
                <a:spcPts val="0"/>
              </a:spcBef>
              <a:spcAft>
                <a:spcPts val="0"/>
              </a:spcAft>
              <a:buNone/>
            </a:pPr>
            <a:r>
              <a:t/>
            </a:r>
            <a:endParaRPr>
              <a:latin typeface="Nunito SemiBold"/>
              <a:ea typeface="Nunito SemiBold"/>
              <a:cs typeface="Nunito SemiBold"/>
              <a:sym typeface="Nunito SemiBold"/>
            </a:endParaRPr>
          </a:p>
          <a:p>
            <a:pPr indent="-317500" lvl="0" marL="457200" rtl="0" algn="l">
              <a:spcBef>
                <a:spcPts val="0"/>
              </a:spcBef>
              <a:spcAft>
                <a:spcPts val="0"/>
              </a:spcAft>
              <a:buSzPts val="1400"/>
              <a:buFont typeface="Nunito SemiBold"/>
              <a:buChar char="➔"/>
            </a:pPr>
            <a:r>
              <a:rPr lang="en">
                <a:latin typeface="Nunito SemiBold"/>
                <a:ea typeface="Nunito SemiBold"/>
                <a:cs typeface="Nunito SemiBold"/>
                <a:sym typeface="Nunito SemiBold"/>
              </a:rPr>
              <a:t>How does it reduce operational expenditures, such as the need for IT staff to manage hardware and software?</a:t>
            </a:r>
            <a:endParaRPr sz="1600">
              <a:latin typeface="Nunito SemiBold"/>
              <a:ea typeface="Nunito SemiBold"/>
              <a:cs typeface="Nunito SemiBold"/>
              <a:sym typeface="Nunito SemiBold"/>
            </a:endParaRPr>
          </a:p>
        </p:txBody>
      </p:sp>
      <p:sp>
        <p:nvSpPr>
          <p:cNvPr id="160" name="Google Shape;160;p18"/>
          <p:cNvSpPr txBox="1"/>
          <p:nvPr/>
        </p:nvSpPr>
        <p:spPr>
          <a:xfrm>
            <a:off x="717175" y="2571750"/>
            <a:ext cx="7866600" cy="18870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SzPts val="1400"/>
              <a:buFont typeface="Nunito SemiBold"/>
              <a:buChar char="★"/>
            </a:pPr>
            <a:r>
              <a:rPr i="1" lang="en">
                <a:latin typeface="Nunito SemiBold"/>
                <a:ea typeface="Nunito SemiBold"/>
                <a:cs typeface="Nunito SemiBold"/>
                <a:sym typeface="Nunito SemiBold"/>
              </a:rPr>
              <a:t>Cloud technology can significantly reduce capital expenditures by eliminating the need for physical hardware and reducing the need for software licenses. </a:t>
            </a:r>
            <a:endParaRPr i="1">
              <a:latin typeface="Nunito SemiBold"/>
              <a:ea typeface="Nunito SemiBold"/>
              <a:cs typeface="Nunito SemiBold"/>
              <a:sym typeface="Nunito SemiBold"/>
            </a:endParaRPr>
          </a:p>
          <a:p>
            <a:pPr indent="0" lvl="0" marL="457200" rtl="0" algn="l">
              <a:lnSpc>
                <a:spcPct val="115000"/>
              </a:lnSpc>
              <a:spcBef>
                <a:spcPts val="0"/>
              </a:spcBef>
              <a:spcAft>
                <a:spcPts val="0"/>
              </a:spcAft>
              <a:buNone/>
            </a:pPr>
            <a:r>
              <a:t/>
            </a:r>
            <a:endParaRPr i="1">
              <a:latin typeface="Nunito SemiBold"/>
              <a:ea typeface="Nunito SemiBold"/>
              <a:cs typeface="Nunito SemiBold"/>
              <a:sym typeface="Nunito SemiBold"/>
            </a:endParaRPr>
          </a:p>
          <a:p>
            <a:pPr indent="-317500" lvl="0" marL="457200" rtl="0" algn="l">
              <a:lnSpc>
                <a:spcPct val="115000"/>
              </a:lnSpc>
              <a:spcBef>
                <a:spcPts val="0"/>
              </a:spcBef>
              <a:spcAft>
                <a:spcPts val="0"/>
              </a:spcAft>
              <a:buSzPts val="1400"/>
              <a:buFont typeface="Nunito SemiBold"/>
              <a:buChar char="★"/>
            </a:pPr>
            <a:r>
              <a:rPr i="1" lang="en">
                <a:latin typeface="Nunito SemiBold"/>
                <a:ea typeface="Nunito SemiBold"/>
                <a:cs typeface="Nunito SemiBold"/>
                <a:sym typeface="Nunito SemiBold"/>
              </a:rPr>
              <a:t>It can also reduce operational expenditures by reducing the need for IT staff to manage hardware and software, as well as by providing more cost-effective solutions for disaster recovery and business continuity.</a:t>
            </a:r>
            <a:endParaRPr i="1">
              <a:latin typeface="Nunito SemiBold"/>
              <a:ea typeface="Nunito SemiBold"/>
              <a:cs typeface="Nunito SemiBold"/>
              <a:sym typeface="Nunito SemiBold"/>
            </a:endParaRPr>
          </a:p>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9"/>
          <p:cNvSpPr txBox="1"/>
          <p:nvPr>
            <p:ph type="title"/>
          </p:nvPr>
        </p:nvSpPr>
        <p:spPr>
          <a:xfrm>
            <a:off x="311700" y="414025"/>
            <a:ext cx="8520600" cy="897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Performance</a:t>
            </a:r>
            <a:r>
              <a:rPr lang="en" sz="1200">
                <a:solidFill>
                  <a:srgbClr val="000000"/>
                </a:solidFill>
                <a:latin typeface="Calibri"/>
                <a:ea typeface="Calibri"/>
                <a:cs typeface="Calibri"/>
                <a:sym typeface="Calibri"/>
              </a:rPr>
              <a:t> </a:t>
            </a:r>
            <a:r>
              <a:rPr lang="en"/>
              <a:t> </a:t>
            </a:r>
            <a:r>
              <a:rPr lang="en"/>
              <a:t>impacts!</a:t>
            </a:r>
            <a:endParaRPr/>
          </a:p>
          <a:p>
            <a:pPr indent="0" lvl="0" marL="0" rtl="0" algn="l">
              <a:spcBef>
                <a:spcPts val="0"/>
              </a:spcBef>
              <a:spcAft>
                <a:spcPts val="0"/>
              </a:spcAft>
              <a:buNone/>
            </a:pPr>
            <a:r>
              <a:rPr lang="en" sz="1994"/>
              <a:t>Consider the impact of cloud technology on application performance</a:t>
            </a:r>
            <a:endParaRPr sz="1994"/>
          </a:p>
        </p:txBody>
      </p:sp>
      <p:sp>
        <p:nvSpPr>
          <p:cNvPr id="166" name="Google Shape;166;p19"/>
          <p:cNvSpPr txBox="1"/>
          <p:nvPr/>
        </p:nvSpPr>
        <p:spPr>
          <a:xfrm>
            <a:off x="408000" y="1221450"/>
            <a:ext cx="8328000" cy="14622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Font typeface="Nunito SemiBold"/>
              <a:buChar char="➔"/>
            </a:pPr>
            <a:r>
              <a:rPr lang="en">
                <a:latin typeface="Nunito SemiBold"/>
                <a:ea typeface="Nunito SemiBold"/>
                <a:cs typeface="Nunito SemiBold"/>
                <a:sym typeface="Nunito SemiBold"/>
              </a:rPr>
              <a:t>Does cloud technology provide better scalability and availability compared to traditional IT solutions? </a:t>
            </a:r>
            <a:endParaRPr>
              <a:latin typeface="Nunito SemiBold"/>
              <a:ea typeface="Nunito SemiBold"/>
              <a:cs typeface="Nunito SemiBold"/>
              <a:sym typeface="Nunito SemiBold"/>
            </a:endParaRPr>
          </a:p>
          <a:p>
            <a:pPr indent="0" lvl="0" marL="457200" rtl="0" algn="l">
              <a:lnSpc>
                <a:spcPct val="115000"/>
              </a:lnSpc>
              <a:spcBef>
                <a:spcPts val="0"/>
              </a:spcBef>
              <a:spcAft>
                <a:spcPts val="0"/>
              </a:spcAft>
              <a:buNone/>
            </a:pPr>
            <a:r>
              <a:t/>
            </a:r>
            <a:endParaRPr>
              <a:latin typeface="Nunito SemiBold"/>
              <a:ea typeface="Nunito SemiBold"/>
              <a:cs typeface="Nunito SemiBold"/>
              <a:sym typeface="Nunito SemiBold"/>
            </a:endParaRPr>
          </a:p>
          <a:p>
            <a:pPr indent="-330200" lvl="0" marL="457200" rtl="0" algn="l">
              <a:lnSpc>
                <a:spcPct val="115000"/>
              </a:lnSpc>
              <a:spcBef>
                <a:spcPts val="0"/>
              </a:spcBef>
              <a:spcAft>
                <a:spcPts val="0"/>
              </a:spcAft>
              <a:buSzPts val="1600"/>
              <a:buFont typeface="Nunito SemiBold"/>
              <a:buChar char="➔"/>
            </a:pPr>
            <a:r>
              <a:rPr lang="en">
                <a:latin typeface="Nunito SemiBold"/>
                <a:ea typeface="Nunito SemiBold"/>
                <a:cs typeface="Nunito SemiBold"/>
                <a:sym typeface="Nunito SemiBold"/>
              </a:rPr>
              <a:t>How does it improve the speed and responsiveness of applications?</a:t>
            </a:r>
            <a:endParaRPr>
              <a:latin typeface="Nunito SemiBold"/>
              <a:ea typeface="Nunito SemiBold"/>
              <a:cs typeface="Nunito SemiBold"/>
              <a:sym typeface="Nunito SemiBold"/>
            </a:endParaRPr>
          </a:p>
          <a:p>
            <a:pPr indent="0" lvl="0" marL="0" rtl="0" algn="l">
              <a:spcBef>
                <a:spcPts val="0"/>
              </a:spcBef>
              <a:spcAft>
                <a:spcPts val="0"/>
              </a:spcAft>
              <a:buNone/>
            </a:pPr>
            <a:r>
              <a:t/>
            </a:r>
            <a:endParaRPr>
              <a:latin typeface="Nunito SemiBold"/>
              <a:ea typeface="Nunito SemiBold"/>
              <a:cs typeface="Nunito SemiBold"/>
              <a:sym typeface="Nunito SemiBold"/>
            </a:endParaRPr>
          </a:p>
        </p:txBody>
      </p:sp>
      <p:sp>
        <p:nvSpPr>
          <p:cNvPr id="167" name="Google Shape;167;p19"/>
          <p:cNvSpPr txBox="1"/>
          <p:nvPr/>
        </p:nvSpPr>
        <p:spPr>
          <a:xfrm>
            <a:off x="717175" y="2571750"/>
            <a:ext cx="7866600" cy="13914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SzPts val="1400"/>
              <a:buFont typeface="Nunito SemiBold"/>
              <a:buChar char="★"/>
            </a:pPr>
            <a:r>
              <a:rPr i="1" lang="en">
                <a:latin typeface="Nunito SemiBold"/>
                <a:ea typeface="Nunito SemiBold"/>
                <a:cs typeface="Nunito SemiBold"/>
                <a:sym typeface="Nunito SemiBold"/>
              </a:rPr>
              <a:t>Cloud technology can significantly improve application performance by providing better scalability and availability compared to traditional IT solutions.</a:t>
            </a:r>
            <a:endParaRPr i="1">
              <a:latin typeface="Nunito SemiBold"/>
              <a:ea typeface="Nunito SemiBold"/>
              <a:cs typeface="Nunito SemiBold"/>
              <a:sym typeface="Nunito SemiBold"/>
            </a:endParaRPr>
          </a:p>
          <a:p>
            <a:pPr indent="0" lvl="0" marL="457200" rtl="0" algn="l">
              <a:lnSpc>
                <a:spcPct val="115000"/>
              </a:lnSpc>
              <a:spcBef>
                <a:spcPts val="0"/>
              </a:spcBef>
              <a:spcAft>
                <a:spcPts val="0"/>
              </a:spcAft>
              <a:buNone/>
            </a:pPr>
            <a:r>
              <a:t/>
            </a:r>
            <a:endParaRPr i="1">
              <a:latin typeface="Nunito SemiBold"/>
              <a:ea typeface="Nunito SemiBold"/>
              <a:cs typeface="Nunito SemiBold"/>
              <a:sym typeface="Nunito SemiBold"/>
            </a:endParaRPr>
          </a:p>
          <a:p>
            <a:pPr indent="-317500" lvl="0" marL="457200" rtl="0" algn="l">
              <a:lnSpc>
                <a:spcPct val="115000"/>
              </a:lnSpc>
              <a:spcBef>
                <a:spcPts val="0"/>
              </a:spcBef>
              <a:spcAft>
                <a:spcPts val="0"/>
              </a:spcAft>
              <a:buSzPts val="1400"/>
              <a:buFont typeface="Nunito SemiBold"/>
              <a:buChar char="★"/>
            </a:pPr>
            <a:r>
              <a:rPr i="1" lang="en">
                <a:latin typeface="Nunito SemiBold"/>
                <a:ea typeface="Nunito SemiBold"/>
                <a:cs typeface="Nunito SemiBold"/>
                <a:sym typeface="Nunito SemiBold"/>
              </a:rPr>
              <a:t> It can also improve the speed and responsiveness of applications by providing access to high - performance computing resources.</a:t>
            </a:r>
            <a:endParaRPr sz="1600">
              <a:latin typeface="Nunito SemiBold"/>
              <a:ea typeface="Nunito SemiBold"/>
              <a:cs typeface="Nunito SemiBold"/>
              <a:sym typeface="Nunito SemiBo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0"/>
          <p:cNvSpPr txBox="1"/>
          <p:nvPr>
            <p:ph type="title"/>
          </p:nvPr>
        </p:nvSpPr>
        <p:spPr>
          <a:xfrm>
            <a:off x="311700" y="414025"/>
            <a:ext cx="8520600" cy="897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Security</a:t>
            </a:r>
            <a:r>
              <a:rPr lang="en"/>
              <a:t> impacts!</a:t>
            </a:r>
            <a:endParaRPr/>
          </a:p>
          <a:p>
            <a:pPr indent="0" lvl="0" marL="0" rtl="0" algn="l">
              <a:spcBef>
                <a:spcPts val="0"/>
              </a:spcBef>
              <a:spcAft>
                <a:spcPts val="0"/>
              </a:spcAft>
              <a:buNone/>
            </a:pPr>
            <a:r>
              <a:rPr lang="en" sz="1977">
                <a:latin typeface="Calibri"/>
                <a:ea typeface="Calibri"/>
                <a:cs typeface="Calibri"/>
                <a:sym typeface="Calibri"/>
              </a:rPr>
              <a:t>Consider the impact of cloud technology on security</a:t>
            </a:r>
            <a:endParaRPr sz="2772"/>
          </a:p>
        </p:txBody>
      </p:sp>
      <p:sp>
        <p:nvSpPr>
          <p:cNvPr id="173" name="Google Shape;173;p20"/>
          <p:cNvSpPr txBox="1"/>
          <p:nvPr/>
        </p:nvSpPr>
        <p:spPr>
          <a:xfrm>
            <a:off x="408000" y="1221450"/>
            <a:ext cx="8328000" cy="12852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SzPts val="1800"/>
              <a:buFont typeface="Nunito SemiBold"/>
              <a:buChar char="➔"/>
            </a:pPr>
            <a:r>
              <a:rPr lang="en">
                <a:latin typeface="Nunito SemiBold"/>
                <a:ea typeface="Nunito SemiBold"/>
                <a:cs typeface="Nunito SemiBold"/>
                <a:sym typeface="Nunito SemiBold"/>
              </a:rPr>
              <a:t>How does it improve security compared to traditional IT solutions? </a:t>
            </a:r>
            <a:endParaRPr>
              <a:latin typeface="Nunito SemiBold"/>
              <a:ea typeface="Nunito SemiBold"/>
              <a:cs typeface="Nunito SemiBold"/>
              <a:sym typeface="Nunito SemiBold"/>
            </a:endParaRPr>
          </a:p>
          <a:p>
            <a:pPr indent="0" lvl="0" marL="457200" rtl="0" algn="l">
              <a:lnSpc>
                <a:spcPct val="115000"/>
              </a:lnSpc>
              <a:spcBef>
                <a:spcPts val="0"/>
              </a:spcBef>
              <a:spcAft>
                <a:spcPts val="0"/>
              </a:spcAft>
              <a:buNone/>
            </a:pPr>
            <a:r>
              <a:t/>
            </a:r>
            <a:endParaRPr>
              <a:latin typeface="Nunito SemiBold"/>
              <a:ea typeface="Nunito SemiBold"/>
              <a:cs typeface="Nunito SemiBold"/>
              <a:sym typeface="Nunito SemiBold"/>
            </a:endParaRPr>
          </a:p>
          <a:p>
            <a:pPr indent="-342900" lvl="0" marL="457200" rtl="0" algn="l">
              <a:lnSpc>
                <a:spcPct val="115000"/>
              </a:lnSpc>
              <a:spcBef>
                <a:spcPts val="0"/>
              </a:spcBef>
              <a:spcAft>
                <a:spcPts val="0"/>
              </a:spcAft>
              <a:buSzPts val="1800"/>
              <a:buFont typeface="Nunito SemiBold"/>
              <a:buChar char="➔"/>
            </a:pPr>
            <a:r>
              <a:rPr lang="en">
                <a:latin typeface="Nunito SemiBold"/>
                <a:ea typeface="Nunito SemiBold"/>
                <a:cs typeface="Nunito SemiBold"/>
                <a:sym typeface="Nunito SemiBold"/>
              </a:rPr>
              <a:t>How does it protect data and ensure compliance with regulations?</a:t>
            </a:r>
            <a:endParaRPr sz="1600">
              <a:latin typeface="Nunito SemiBold"/>
              <a:ea typeface="Nunito SemiBold"/>
              <a:cs typeface="Nunito SemiBold"/>
              <a:sym typeface="Nunito SemiBold"/>
            </a:endParaRPr>
          </a:p>
          <a:p>
            <a:pPr indent="0" lvl="0" marL="0" rtl="0" algn="l">
              <a:spcBef>
                <a:spcPts val="0"/>
              </a:spcBef>
              <a:spcAft>
                <a:spcPts val="0"/>
              </a:spcAft>
              <a:buNone/>
            </a:pPr>
            <a:r>
              <a:t/>
            </a:r>
            <a:endParaRPr>
              <a:latin typeface="Nunito SemiBold"/>
              <a:ea typeface="Nunito SemiBold"/>
              <a:cs typeface="Nunito SemiBold"/>
              <a:sym typeface="Nunito SemiBold"/>
            </a:endParaRPr>
          </a:p>
        </p:txBody>
      </p:sp>
      <p:sp>
        <p:nvSpPr>
          <p:cNvPr id="174" name="Google Shape;174;p20"/>
          <p:cNvSpPr txBox="1"/>
          <p:nvPr/>
        </p:nvSpPr>
        <p:spPr>
          <a:xfrm>
            <a:off x="717175" y="2571750"/>
            <a:ext cx="7866600" cy="14622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Font typeface="Nunito SemiBold"/>
              <a:buChar char="★"/>
            </a:pPr>
            <a:r>
              <a:rPr i="1" lang="en">
                <a:latin typeface="Nunito SemiBold"/>
                <a:ea typeface="Nunito SemiBold"/>
                <a:cs typeface="Nunito SemiBold"/>
                <a:sym typeface="Nunito SemiBold"/>
              </a:rPr>
              <a:t>Cloud technology can improve security compared to traditional IT solutions by providing stronger security controls and by offering a more secure infrastructure. </a:t>
            </a:r>
            <a:endParaRPr i="1">
              <a:latin typeface="Nunito SemiBold"/>
              <a:ea typeface="Nunito SemiBold"/>
              <a:cs typeface="Nunito SemiBold"/>
              <a:sym typeface="Nunito SemiBold"/>
            </a:endParaRPr>
          </a:p>
          <a:p>
            <a:pPr indent="0" lvl="0" marL="457200" rtl="0" algn="l">
              <a:lnSpc>
                <a:spcPct val="115000"/>
              </a:lnSpc>
              <a:spcBef>
                <a:spcPts val="0"/>
              </a:spcBef>
              <a:spcAft>
                <a:spcPts val="0"/>
              </a:spcAft>
              <a:buNone/>
            </a:pPr>
            <a:r>
              <a:t/>
            </a:r>
            <a:endParaRPr i="1">
              <a:latin typeface="Nunito SemiBold"/>
              <a:ea typeface="Nunito SemiBold"/>
              <a:cs typeface="Nunito SemiBold"/>
              <a:sym typeface="Nunito SemiBold"/>
            </a:endParaRPr>
          </a:p>
          <a:p>
            <a:pPr indent="-330200" lvl="0" marL="457200" rtl="0" algn="l">
              <a:lnSpc>
                <a:spcPct val="115000"/>
              </a:lnSpc>
              <a:spcBef>
                <a:spcPts val="0"/>
              </a:spcBef>
              <a:spcAft>
                <a:spcPts val="0"/>
              </a:spcAft>
              <a:buSzPts val="1600"/>
              <a:buFont typeface="Nunito SemiBold"/>
              <a:buChar char="★"/>
            </a:pPr>
            <a:r>
              <a:rPr i="1" lang="en">
                <a:latin typeface="Nunito SemiBold"/>
                <a:ea typeface="Nunito SemiBold"/>
                <a:cs typeface="Nunito SemiBold"/>
                <a:sym typeface="Nunito SemiBold"/>
              </a:rPr>
              <a:t>It can also help organizations to comply with regulations by providing secure and auditable storage of sensitive data.</a:t>
            </a:r>
            <a:endParaRPr i="1" sz="1600">
              <a:latin typeface="Nunito SemiBold"/>
              <a:ea typeface="Nunito SemiBold"/>
              <a:cs typeface="Nunito SemiBold"/>
              <a:sym typeface="Nunito SemiBo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1"/>
          <p:cNvSpPr txBox="1"/>
          <p:nvPr>
            <p:ph type="title"/>
          </p:nvPr>
        </p:nvSpPr>
        <p:spPr>
          <a:xfrm>
            <a:off x="311700" y="414025"/>
            <a:ext cx="8520600" cy="897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Benefits on the provision of services or applications</a:t>
            </a:r>
            <a:endParaRPr/>
          </a:p>
          <a:p>
            <a:pPr indent="0" lvl="0" marL="0" rtl="0" algn="l">
              <a:spcBef>
                <a:spcPts val="0"/>
              </a:spcBef>
              <a:spcAft>
                <a:spcPts val="0"/>
              </a:spcAft>
              <a:buNone/>
            </a:pPr>
            <a:r>
              <a:rPr lang="en" sz="1977">
                <a:latin typeface="Calibri"/>
                <a:ea typeface="Calibri"/>
                <a:cs typeface="Calibri"/>
                <a:sym typeface="Calibri"/>
              </a:rPr>
              <a:t>Consider the impact of cloud technology on the delivery of services and applications</a:t>
            </a:r>
            <a:endParaRPr sz="3550"/>
          </a:p>
        </p:txBody>
      </p:sp>
      <p:sp>
        <p:nvSpPr>
          <p:cNvPr id="180" name="Google Shape;180;p21"/>
          <p:cNvSpPr txBox="1"/>
          <p:nvPr/>
        </p:nvSpPr>
        <p:spPr>
          <a:xfrm>
            <a:off x="408000" y="1221450"/>
            <a:ext cx="8328000" cy="1851600"/>
          </a:xfrm>
          <a:prstGeom prst="rect">
            <a:avLst/>
          </a:prstGeom>
          <a:noFill/>
          <a:ln>
            <a:noFill/>
          </a:ln>
        </p:spPr>
        <p:txBody>
          <a:bodyPr anchorCtr="0" anchor="t" bIns="91425" lIns="91425" spcFirstLastPara="1" rIns="91425" wrap="square" tIns="91425">
            <a:spAutoFit/>
          </a:bodyPr>
          <a:lstStyle/>
          <a:p>
            <a:pPr indent="-355600" lvl="0" marL="457200" rtl="0" algn="l">
              <a:lnSpc>
                <a:spcPct val="115000"/>
              </a:lnSpc>
              <a:spcBef>
                <a:spcPts val="0"/>
              </a:spcBef>
              <a:spcAft>
                <a:spcPts val="0"/>
              </a:spcAft>
              <a:buSzPts val="2000"/>
              <a:buFont typeface="Nunito SemiBold"/>
              <a:buChar char="➔"/>
            </a:pPr>
            <a:r>
              <a:rPr lang="en">
                <a:latin typeface="Nunito SemiBold"/>
                <a:ea typeface="Nunito SemiBold"/>
                <a:cs typeface="Nunito SemiBold"/>
                <a:sym typeface="Nunito SemiBold"/>
              </a:rPr>
              <a:t>How does it improve the speed </a:t>
            </a:r>
            <a:endParaRPr>
              <a:latin typeface="Nunito SemiBold"/>
              <a:ea typeface="Nunito SemiBold"/>
              <a:cs typeface="Nunito SemiBold"/>
              <a:sym typeface="Nunito SemiBold"/>
            </a:endParaRPr>
          </a:p>
          <a:p>
            <a:pPr indent="0" lvl="0" marL="457200" rtl="0" algn="l">
              <a:lnSpc>
                <a:spcPct val="115000"/>
              </a:lnSpc>
              <a:spcBef>
                <a:spcPts val="0"/>
              </a:spcBef>
              <a:spcAft>
                <a:spcPts val="0"/>
              </a:spcAft>
              <a:buNone/>
            </a:pPr>
            <a:r>
              <a:rPr lang="en">
                <a:latin typeface="Nunito SemiBold"/>
                <a:ea typeface="Nunito SemiBold"/>
                <a:cs typeface="Nunito SemiBold"/>
                <a:sym typeface="Nunito SemiBold"/>
              </a:rPr>
              <a:t>and efficiency of service delivery? </a:t>
            </a:r>
            <a:endParaRPr>
              <a:latin typeface="Nunito SemiBold"/>
              <a:ea typeface="Nunito SemiBold"/>
              <a:cs typeface="Nunito SemiBold"/>
              <a:sym typeface="Nunito SemiBold"/>
            </a:endParaRPr>
          </a:p>
          <a:p>
            <a:pPr indent="0" lvl="0" marL="457200" rtl="0" algn="l">
              <a:lnSpc>
                <a:spcPct val="115000"/>
              </a:lnSpc>
              <a:spcBef>
                <a:spcPts val="0"/>
              </a:spcBef>
              <a:spcAft>
                <a:spcPts val="0"/>
              </a:spcAft>
              <a:buNone/>
            </a:pPr>
            <a:r>
              <a:t/>
            </a:r>
            <a:endParaRPr>
              <a:latin typeface="Nunito SemiBold"/>
              <a:ea typeface="Nunito SemiBold"/>
              <a:cs typeface="Nunito SemiBold"/>
              <a:sym typeface="Nunito SemiBold"/>
            </a:endParaRPr>
          </a:p>
          <a:p>
            <a:pPr indent="-355600" lvl="0" marL="457200" rtl="0" algn="l">
              <a:lnSpc>
                <a:spcPct val="115000"/>
              </a:lnSpc>
              <a:spcBef>
                <a:spcPts val="0"/>
              </a:spcBef>
              <a:spcAft>
                <a:spcPts val="0"/>
              </a:spcAft>
              <a:buSzPts val="2000"/>
              <a:buFont typeface="Nunito SemiBold"/>
              <a:buChar char="➔"/>
            </a:pPr>
            <a:r>
              <a:rPr lang="en">
                <a:latin typeface="Nunito SemiBold"/>
                <a:ea typeface="Nunito SemiBold"/>
                <a:cs typeface="Nunito SemiBold"/>
                <a:sym typeface="Nunito SemiBold"/>
              </a:rPr>
              <a:t>How does it improve the user </a:t>
            </a:r>
            <a:endParaRPr>
              <a:latin typeface="Nunito SemiBold"/>
              <a:ea typeface="Nunito SemiBold"/>
              <a:cs typeface="Nunito SemiBold"/>
              <a:sym typeface="Nunito SemiBold"/>
            </a:endParaRPr>
          </a:p>
          <a:p>
            <a:pPr indent="0" lvl="0" marL="457200" rtl="0" algn="l">
              <a:lnSpc>
                <a:spcPct val="115000"/>
              </a:lnSpc>
              <a:spcBef>
                <a:spcPts val="0"/>
              </a:spcBef>
              <a:spcAft>
                <a:spcPts val="0"/>
              </a:spcAft>
              <a:buNone/>
            </a:pPr>
            <a:r>
              <a:rPr lang="en">
                <a:latin typeface="Nunito SemiBold"/>
                <a:ea typeface="Nunito SemiBold"/>
                <a:cs typeface="Nunito SemiBold"/>
                <a:sym typeface="Nunito SemiBold"/>
              </a:rPr>
              <a:t>experience?</a:t>
            </a:r>
            <a:endParaRPr sz="1600">
              <a:latin typeface="Nunito SemiBold"/>
              <a:ea typeface="Nunito SemiBold"/>
              <a:cs typeface="Nunito SemiBold"/>
              <a:sym typeface="Nunito SemiBold"/>
            </a:endParaRPr>
          </a:p>
          <a:p>
            <a:pPr indent="0" lvl="0" marL="0" rtl="0" algn="l">
              <a:spcBef>
                <a:spcPts val="0"/>
              </a:spcBef>
              <a:spcAft>
                <a:spcPts val="0"/>
              </a:spcAft>
              <a:buNone/>
            </a:pPr>
            <a:r>
              <a:t/>
            </a:r>
            <a:endParaRPr>
              <a:latin typeface="Nunito SemiBold"/>
              <a:ea typeface="Nunito SemiBold"/>
              <a:cs typeface="Nunito SemiBold"/>
              <a:sym typeface="Nunito SemiBold"/>
            </a:endParaRPr>
          </a:p>
        </p:txBody>
      </p:sp>
      <p:sp>
        <p:nvSpPr>
          <p:cNvPr id="181" name="Google Shape;181;p21"/>
          <p:cNvSpPr txBox="1"/>
          <p:nvPr/>
        </p:nvSpPr>
        <p:spPr>
          <a:xfrm>
            <a:off x="717175" y="2571750"/>
            <a:ext cx="7866600" cy="4617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None/>
            </a:pPr>
            <a:r>
              <a:t/>
            </a:r>
            <a:endParaRPr i="1" sz="1800">
              <a:latin typeface="Nunito SemiBold"/>
              <a:ea typeface="Nunito SemiBold"/>
              <a:cs typeface="Nunito SemiBold"/>
              <a:sym typeface="Nunito SemiBold"/>
            </a:endParaRPr>
          </a:p>
        </p:txBody>
      </p:sp>
      <p:pic>
        <p:nvPicPr>
          <p:cNvPr id="182" name="Google Shape;182;p21"/>
          <p:cNvPicPr preferRelativeResize="0"/>
          <p:nvPr/>
        </p:nvPicPr>
        <p:blipFill>
          <a:blip r:embed="rId3">
            <a:alphaModFix/>
          </a:blip>
          <a:stretch>
            <a:fillRect/>
          </a:stretch>
        </p:blipFill>
        <p:spPr>
          <a:xfrm>
            <a:off x="3731550" y="1512800"/>
            <a:ext cx="4852225" cy="29583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2"/>
          <p:cNvSpPr txBox="1"/>
          <p:nvPr>
            <p:ph type="title"/>
          </p:nvPr>
        </p:nvSpPr>
        <p:spPr>
          <a:xfrm>
            <a:off x="311700" y="414025"/>
            <a:ext cx="8520600" cy="897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Nunito SemiBold"/>
                <a:ea typeface="Nunito SemiBold"/>
                <a:cs typeface="Nunito SemiBold"/>
                <a:sym typeface="Nunito SemiBold"/>
              </a:rPr>
              <a:t>Novelty when compared to solutions from other competitors</a:t>
            </a:r>
            <a:endParaRPr sz="3550"/>
          </a:p>
        </p:txBody>
      </p:sp>
      <p:sp>
        <p:nvSpPr>
          <p:cNvPr id="188" name="Google Shape;188;p22"/>
          <p:cNvSpPr txBox="1"/>
          <p:nvPr/>
        </p:nvSpPr>
        <p:spPr>
          <a:xfrm>
            <a:off x="408000" y="1221450"/>
            <a:ext cx="8328000" cy="13914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SzPts val="1400"/>
              <a:buFont typeface="Nunito SemiBold"/>
              <a:buChar char="➔"/>
            </a:pPr>
            <a:r>
              <a:rPr lang="en">
                <a:latin typeface="Nunito SemiBold"/>
                <a:ea typeface="Nunito SemiBold"/>
                <a:cs typeface="Nunito SemiBold"/>
                <a:sym typeface="Nunito SemiBold"/>
              </a:rPr>
              <a:t>How does it differ from other cloud solutions offered by competitors? </a:t>
            </a:r>
            <a:endParaRPr>
              <a:latin typeface="Nunito SemiBold"/>
              <a:ea typeface="Nunito SemiBold"/>
              <a:cs typeface="Nunito SemiBold"/>
              <a:sym typeface="Nunito SemiBold"/>
            </a:endParaRPr>
          </a:p>
          <a:p>
            <a:pPr indent="0" lvl="0" marL="914400" rtl="0" algn="l">
              <a:lnSpc>
                <a:spcPct val="115000"/>
              </a:lnSpc>
              <a:spcBef>
                <a:spcPts val="0"/>
              </a:spcBef>
              <a:spcAft>
                <a:spcPts val="0"/>
              </a:spcAft>
              <a:buNone/>
            </a:pPr>
            <a:r>
              <a:t/>
            </a:r>
            <a:endParaRPr>
              <a:latin typeface="Nunito SemiBold"/>
              <a:ea typeface="Nunito SemiBold"/>
              <a:cs typeface="Nunito SemiBold"/>
              <a:sym typeface="Nunito SemiBold"/>
            </a:endParaRPr>
          </a:p>
          <a:p>
            <a:pPr indent="-317500" lvl="0" marL="457200" rtl="0" algn="l">
              <a:lnSpc>
                <a:spcPct val="115000"/>
              </a:lnSpc>
              <a:spcBef>
                <a:spcPts val="0"/>
              </a:spcBef>
              <a:spcAft>
                <a:spcPts val="0"/>
              </a:spcAft>
              <a:buSzPts val="1400"/>
              <a:buFont typeface="Nunito SemiBold"/>
              <a:buChar char="➔"/>
            </a:pPr>
            <a:r>
              <a:rPr lang="en">
                <a:latin typeface="Nunito SemiBold"/>
                <a:ea typeface="Nunito SemiBold"/>
                <a:cs typeface="Nunito SemiBold"/>
                <a:sym typeface="Nunito SemiBold"/>
              </a:rPr>
              <a:t>How does it provide unique benefits or capabilities compared to other solutions?</a:t>
            </a:r>
            <a:endParaRPr>
              <a:latin typeface="Nunito SemiBold"/>
              <a:ea typeface="Nunito SemiBold"/>
              <a:cs typeface="Nunito SemiBold"/>
              <a:sym typeface="Nunito SemiBold"/>
            </a:endParaRPr>
          </a:p>
          <a:p>
            <a:pPr indent="0" lvl="0" marL="457200" rtl="0" algn="l">
              <a:lnSpc>
                <a:spcPct val="115000"/>
              </a:lnSpc>
              <a:spcBef>
                <a:spcPts val="0"/>
              </a:spcBef>
              <a:spcAft>
                <a:spcPts val="0"/>
              </a:spcAft>
              <a:buNone/>
            </a:pPr>
            <a:r>
              <a:t/>
            </a:r>
            <a:endParaRPr>
              <a:latin typeface="Nunito SemiBold"/>
              <a:ea typeface="Nunito SemiBold"/>
              <a:cs typeface="Nunito SemiBold"/>
              <a:sym typeface="Nunito SemiBold"/>
            </a:endParaRPr>
          </a:p>
          <a:p>
            <a:pPr indent="0" lvl="0" marL="0" rtl="0" algn="l">
              <a:spcBef>
                <a:spcPts val="0"/>
              </a:spcBef>
              <a:spcAft>
                <a:spcPts val="0"/>
              </a:spcAft>
              <a:buNone/>
            </a:pPr>
            <a:r>
              <a:t/>
            </a:r>
            <a:endParaRPr>
              <a:latin typeface="Nunito SemiBold"/>
              <a:ea typeface="Nunito SemiBold"/>
              <a:cs typeface="Nunito SemiBold"/>
              <a:sym typeface="Nunito SemiBold"/>
            </a:endParaRPr>
          </a:p>
        </p:txBody>
      </p:sp>
      <p:sp>
        <p:nvSpPr>
          <p:cNvPr id="189" name="Google Shape;189;p22"/>
          <p:cNvSpPr txBox="1"/>
          <p:nvPr/>
        </p:nvSpPr>
        <p:spPr>
          <a:xfrm>
            <a:off x="717175" y="2571750"/>
            <a:ext cx="7866600" cy="4617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None/>
            </a:pPr>
            <a:r>
              <a:t/>
            </a:r>
            <a:endParaRPr i="1" sz="1800">
              <a:latin typeface="Nunito SemiBold"/>
              <a:ea typeface="Nunito SemiBold"/>
              <a:cs typeface="Nunito SemiBold"/>
              <a:sym typeface="Nunito SemiBold"/>
            </a:endParaRPr>
          </a:p>
        </p:txBody>
      </p:sp>
      <p:sp>
        <p:nvSpPr>
          <p:cNvPr id="190" name="Google Shape;190;p22"/>
          <p:cNvSpPr txBox="1"/>
          <p:nvPr/>
        </p:nvSpPr>
        <p:spPr>
          <a:xfrm>
            <a:off x="750800" y="2398050"/>
            <a:ext cx="75528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Nunito SemiBold"/>
              <a:buChar char="★"/>
            </a:pPr>
            <a:r>
              <a:rPr i="1" lang="en">
                <a:latin typeface="Nunito SemiBold"/>
                <a:ea typeface="Nunito SemiBold"/>
                <a:cs typeface="Nunito SemiBold"/>
                <a:sym typeface="Nunito SemiBold"/>
              </a:rPr>
              <a:t>In best answer is in </a:t>
            </a:r>
            <a:r>
              <a:rPr i="1" lang="en">
                <a:latin typeface="Nunito SemiBold"/>
                <a:ea typeface="Nunito SemiBold"/>
                <a:cs typeface="Nunito SemiBold"/>
                <a:sym typeface="Nunito SemiBold"/>
              </a:rPr>
              <a:t>Healthcare</a:t>
            </a:r>
            <a:r>
              <a:rPr i="1" lang="en">
                <a:latin typeface="Nunito SemiBold"/>
                <a:ea typeface="Nunito SemiBold"/>
                <a:cs typeface="Nunito SemiBold"/>
                <a:sym typeface="Nunito SemiBold"/>
              </a:rPr>
              <a:t> industry!</a:t>
            </a:r>
            <a:endParaRPr i="1">
              <a:latin typeface="Nunito SemiBold"/>
              <a:ea typeface="Nunito SemiBold"/>
              <a:cs typeface="Nunito SemiBold"/>
              <a:sym typeface="Nunito SemiBold"/>
            </a:endParaRP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