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66" r:id="rId4"/>
    <p:sldId id="367" r:id="rId5"/>
    <p:sldId id="361" r:id="rId6"/>
    <p:sldId id="274" r:id="rId7"/>
    <p:sldId id="362" r:id="rId8"/>
    <p:sldId id="363" r:id="rId9"/>
    <p:sldId id="364" r:id="rId10"/>
    <p:sldId id="365" r:id="rId11"/>
    <p:sldId id="336" r:id="rId12"/>
    <p:sldId id="281" r:id="rId13"/>
    <p:sldId id="282" r:id="rId14"/>
    <p:sldId id="350" r:id="rId15"/>
    <p:sldId id="283" r:id="rId16"/>
    <p:sldId id="351" r:id="rId17"/>
    <p:sldId id="337"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C9B8E-CE2F-4E4D-9BD4-319AE85938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3B727A-9B71-45A6-A304-88867CD1D2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7BDDAD-53A2-480E-A19D-DFDBF99B1D30}"/>
              </a:ext>
            </a:extLst>
          </p:cNvPr>
          <p:cNvSpPr>
            <a:spLocks noGrp="1"/>
          </p:cNvSpPr>
          <p:nvPr>
            <p:ph type="dt" sz="half" idx="10"/>
          </p:nvPr>
        </p:nvSpPr>
        <p:spPr/>
        <p:txBody>
          <a:bodyPr/>
          <a:lstStyle/>
          <a:p>
            <a:fld id="{B8AFD150-08EF-4721-8030-74AC1CFC7BC6}" type="datetimeFigureOut">
              <a:rPr lang="en-US" smtClean="0"/>
              <a:pPr/>
              <a:t>3/18/2022</a:t>
            </a:fld>
            <a:endParaRPr lang="en-US"/>
          </a:p>
        </p:txBody>
      </p:sp>
      <p:sp>
        <p:nvSpPr>
          <p:cNvPr id="5" name="Footer Placeholder 4">
            <a:extLst>
              <a:ext uri="{FF2B5EF4-FFF2-40B4-BE49-F238E27FC236}">
                <a16:creationId xmlns:a16="http://schemas.microsoft.com/office/drawing/2014/main" id="{8ADDD789-CE20-431F-BAB0-B2B43B3E4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F4C43F-92FF-43A5-8A94-21E792DEC5CC}"/>
              </a:ext>
            </a:extLst>
          </p:cNvPr>
          <p:cNvSpPr>
            <a:spLocks noGrp="1"/>
          </p:cNvSpPr>
          <p:nvPr>
            <p:ph type="sldNum" sz="quarter" idx="12"/>
          </p:nvPr>
        </p:nvSpPr>
        <p:spPr/>
        <p:txBody>
          <a:bodyPr/>
          <a:lstStyle/>
          <a:p>
            <a:fld id="{BBA38084-1A16-43E9-880A-11322D4D8172}" type="slidenum">
              <a:rPr lang="en-US" smtClean="0"/>
              <a:pPr/>
              <a:t>‹#›</a:t>
            </a:fld>
            <a:endParaRPr lang="en-US"/>
          </a:p>
        </p:txBody>
      </p:sp>
    </p:spTree>
    <p:extLst>
      <p:ext uri="{BB962C8B-B14F-4D97-AF65-F5344CB8AC3E}">
        <p14:creationId xmlns:p14="http://schemas.microsoft.com/office/powerpoint/2010/main" val="2713807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F362-DFB6-4018-81B8-50545D0C38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47CF66-BFAC-4D37-B73D-06770A19C5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AD0C84-61DA-4158-8DA2-597B73E759A4}"/>
              </a:ext>
            </a:extLst>
          </p:cNvPr>
          <p:cNvSpPr>
            <a:spLocks noGrp="1"/>
          </p:cNvSpPr>
          <p:nvPr>
            <p:ph type="dt" sz="half" idx="10"/>
          </p:nvPr>
        </p:nvSpPr>
        <p:spPr/>
        <p:txBody>
          <a:bodyPr/>
          <a:lstStyle/>
          <a:p>
            <a:fld id="{B8AFD150-08EF-4721-8030-74AC1CFC7BC6}" type="datetimeFigureOut">
              <a:rPr lang="en-US" smtClean="0"/>
              <a:pPr/>
              <a:t>3/18/2022</a:t>
            </a:fld>
            <a:endParaRPr lang="en-US"/>
          </a:p>
        </p:txBody>
      </p:sp>
      <p:sp>
        <p:nvSpPr>
          <p:cNvPr id="5" name="Footer Placeholder 4">
            <a:extLst>
              <a:ext uri="{FF2B5EF4-FFF2-40B4-BE49-F238E27FC236}">
                <a16:creationId xmlns:a16="http://schemas.microsoft.com/office/drawing/2014/main" id="{EC2660CC-00FD-4EEC-B271-6140CD21F7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E1030-664C-494B-BB16-B9516F84CE82}"/>
              </a:ext>
            </a:extLst>
          </p:cNvPr>
          <p:cNvSpPr>
            <a:spLocks noGrp="1"/>
          </p:cNvSpPr>
          <p:nvPr>
            <p:ph type="sldNum" sz="quarter" idx="12"/>
          </p:nvPr>
        </p:nvSpPr>
        <p:spPr/>
        <p:txBody>
          <a:bodyPr/>
          <a:lstStyle/>
          <a:p>
            <a:fld id="{BBA38084-1A16-43E9-880A-11322D4D8172}" type="slidenum">
              <a:rPr lang="en-US" smtClean="0"/>
              <a:pPr/>
              <a:t>‹#›</a:t>
            </a:fld>
            <a:endParaRPr lang="en-US"/>
          </a:p>
        </p:txBody>
      </p:sp>
    </p:spTree>
    <p:extLst>
      <p:ext uri="{BB962C8B-B14F-4D97-AF65-F5344CB8AC3E}">
        <p14:creationId xmlns:p14="http://schemas.microsoft.com/office/powerpoint/2010/main" val="2638029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33892D-776D-463D-9045-3950430AB4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A71134-31D0-4101-8593-747455721C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89226C-B3A9-4BED-BC7B-E3BCF676AB21}"/>
              </a:ext>
            </a:extLst>
          </p:cNvPr>
          <p:cNvSpPr>
            <a:spLocks noGrp="1"/>
          </p:cNvSpPr>
          <p:nvPr>
            <p:ph type="dt" sz="half" idx="10"/>
          </p:nvPr>
        </p:nvSpPr>
        <p:spPr/>
        <p:txBody>
          <a:bodyPr/>
          <a:lstStyle/>
          <a:p>
            <a:fld id="{B8AFD150-08EF-4721-8030-74AC1CFC7BC6}" type="datetimeFigureOut">
              <a:rPr lang="en-US" smtClean="0"/>
              <a:pPr/>
              <a:t>3/18/2022</a:t>
            </a:fld>
            <a:endParaRPr lang="en-US"/>
          </a:p>
        </p:txBody>
      </p:sp>
      <p:sp>
        <p:nvSpPr>
          <p:cNvPr id="5" name="Footer Placeholder 4">
            <a:extLst>
              <a:ext uri="{FF2B5EF4-FFF2-40B4-BE49-F238E27FC236}">
                <a16:creationId xmlns:a16="http://schemas.microsoft.com/office/drawing/2014/main" id="{3290BF8D-7F5C-4C13-BADE-6CF3348B0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C65F8D-D533-4A05-9969-2E6F96DEB273}"/>
              </a:ext>
            </a:extLst>
          </p:cNvPr>
          <p:cNvSpPr>
            <a:spLocks noGrp="1"/>
          </p:cNvSpPr>
          <p:nvPr>
            <p:ph type="sldNum" sz="quarter" idx="12"/>
          </p:nvPr>
        </p:nvSpPr>
        <p:spPr/>
        <p:txBody>
          <a:bodyPr/>
          <a:lstStyle/>
          <a:p>
            <a:fld id="{BBA38084-1A16-43E9-880A-11322D4D8172}" type="slidenum">
              <a:rPr lang="en-US" smtClean="0"/>
              <a:pPr/>
              <a:t>‹#›</a:t>
            </a:fld>
            <a:endParaRPr lang="en-US"/>
          </a:p>
        </p:txBody>
      </p:sp>
    </p:spTree>
    <p:extLst>
      <p:ext uri="{BB962C8B-B14F-4D97-AF65-F5344CB8AC3E}">
        <p14:creationId xmlns:p14="http://schemas.microsoft.com/office/powerpoint/2010/main" val="828392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323FC-11DE-4855-A8DF-9FB83E7E00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76601D-FD54-4B02-8677-047D677823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7593FC-C63C-4FF4-9000-0B907CAC0788}"/>
              </a:ext>
            </a:extLst>
          </p:cNvPr>
          <p:cNvSpPr>
            <a:spLocks noGrp="1"/>
          </p:cNvSpPr>
          <p:nvPr>
            <p:ph type="dt" sz="half" idx="10"/>
          </p:nvPr>
        </p:nvSpPr>
        <p:spPr/>
        <p:txBody>
          <a:bodyPr/>
          <a:lstStyle/>
          <a:p>
            <a:fld id="{B8AFD150-08EF-4721-8030-74AC1CFC7BC6}" type="datetimeFigureOut">
              <a:rPr lang="en-US" smtClean="0"/>
              <a:pPr/>
              <a:t>3/18/2022</a:t>
            </a:fld>
            <a:endParaRPr lang="en-US"/>
          </a:p>
        </p:txBody>
      </p:sp>
      <p:sp>
        <p:nvSpPr>
          <p:cNvPr id="5" name="Footer Placeholder 4">
            <a:extLst>
              <a:ext uri="{FF2B5EF4-FFF2-40B4-BE49-F238E27FC236}">
                <a16:creationId xmlns:a16="http://schemas.microsoft.com/office/drawing/2014/main" id="{ECA163DF-FA02-47D4-A453-0B54D24B21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F4184F-B906-40E7-BF99-2E9171197C4A}"/>
              </a:ext>
            </a:extLst>
          </p:cNvPr>
          <p:cNvSpPr>
            <a:spLocks noGrp="1"/>
          </p:cNvSpPr>
          <p:nvPr>
            <p:ph type="sldNum" sz="quarter" idx="12"/>
          </p:nvPr>
        </p:nvSpPr>
        <p:spPr/>
        <p:txBody>
          <a:bodyPr/>
          <a:lstStyle/>
          <a:p>
            <a:fld id="{BBA38084-1A16-43E9-880A-11322D4D8172}" type="slidenum">
              <a:rPr lang="en-US" smtClean="0"/>
              <a:pPr/>
              <a:t>‹#›</a:t>
            </a:fld>
            <a:endParaRPr lang="en-US"/>
          </a:p>
        </p:txBody>
      </p:sp>
    </p:spTree>
    <p:extLst>
      <p:ext uri="{BB962C8B-B14F-4D97-AF65-F5344CB8AC3E}">
        <p14:creationId xmlns:p14="http://schemas.microsoft.com/office/powerpoint/2010/main" val="4099908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B6771-A503-4D0A-BE49-C5B8ECBE38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2D949C-11D7-4BBB-ABDD-95D8ADBBB2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E829F1-8CF3-4017-A86A-05E2D11A2E34}"/>
              </a:ext>
            </a:extLst>
          </p:cNvPr>
          <p:cNvSpPr>
            <a:spLocks noGrp="1"/>
          </p:cNvSpPr>
          <p:nvPr>
            <p:ph type="dt" sz="half" idx="10"/>
          </p:nvPr>
        </p:nvSpPr>
        <p:spPr/>
        <p:txBody>
          <a:bodyPr/>
          <a:lstStyle/>
          <a:p>
            <a:fld id="{B8AFD150-08EF-4721-8030-74AC1CFC7BC6}" type="datetimeFigureOut">
              <a:rPr lang="en-US" smtClean="0"/>
              <a:pPr/>
              <a:t>3/18/2022</a:t>
            </a:fld>
            <a:endParaRPr lang="en-US"/>
          </a:p>
        </p:txBody>
      </p:sp>
      <p:sp>
        <p:nvSpPr>
          <p:cNvPr id="5" name="Footer Placeholder 4">
            <a:extLst>
              <a:ext uri="{FF2B5EF4-FFF2-40B4-BE49-F238E27FC236}">
                <a16:creationId xmlns:a16="http://schemas.microsoft.com/office/drawing/2014/main" id="{723472AF-BAAD-41FF-9AC5-D6C9C71759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BBEF2-F298-4C35-8A3D-AB804E334B1E}"/>
              </a:ext>
            </a:extLst>
          </p:cNvPr>
          <p:cNvSpPr>
            <a:spLocks noGrp="1"/>
          </p:cNvSpPr>
          <p:nvPr>
            <p:ph type="sldNum" sz="quarter" idx="12"/>
          </p:nvPr>
        </p:nvSpPr>
        <p:spPr/>
        <p:txBody>
          <a:bodyPr/>
          <a:lstStyle/>
          <a:p>
            <a:fld id="{BBA38084-1A16-43E9-880A-11322D4D8172}" type="slidenum">
              <a:rPr lang="en-US" smtClean="0"/>
              <a:pPr/>
              <a:t>‹#›</a:t>
            </a:fld>
            <a:endParaRPr lang="en-US"/>
          </a:p>
        </p:txBody>
      </p:sp>
    </p:spTree>
    <p:extLst>
      <p:ext uri="{BB962C8B-B14F-4D97-AF65-F5344CB8AC3E}">
        <p14:creationId xmlns:p14="http://schemas.microsoft.com/office/powerpoint/2010/main" val="77411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53A3F-03D4-41F4-A222-6E0C479CD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36E4FE-4107-4500-A42A-843DA95A30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66E216-76F0-4D21-A36F-B396240146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433269-75D7-4D87-A2EC-4A3043A7CC1D}"/>
              </a:ext>
            </a:extLst>
          </p:cNvPr>
          <p:cNvSpPr>
            <a:spLocks noGrp="1"/>
          </p:cNvSpPr>
          <p:nvPr>
            <p:ph type="dt" sz="half" idx="10"/>
          </p:nvPr>
        </p:nvSpPr>
        <p:spPr/>
        <p:txBody>
          <a:bodyPr/>
          <a:lstStyle/>
          <a:p>
            <a:fld id="{B8AFD150-08EF-4721-8030-74AC1CFC7BC6}" type="datetimeFigureOut">
              <a:rPr lang="en-US" smtClean="0"/>
              <a:pPr/>
              <a:t>3/18/2022</a:t>
            </a:fld>
            <a:endParaRPr lang="en-US"/>
          </a:p>
        </p:txBody>
      </p:sp>
      <p:sp>
        <p:nvSpPr>
          <p:cNvPr id="6" name="Footer Placeholder 5">
            <a:extLst>
              <a:ext uri="{FF2B5EF4-FFF2-40B4-BE49-F238E27FC236}">
                <a16:creationId xmlns:a16="http://schemas.microsoft.com/office/drawing/2014/main" id="{5914834F-CD47-4389-B864-8335C1B032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F96340-9C81-4112-901C-CC3C8FFE34C5}"/>
              </a:ext>
            </a:extLst>
          </p:cNvPr>
          <p:cNvSpPr>
            <a:spLocks noGrp="1"/>
          </p:cNvSpPr>
          <p:nvPr>
            <p:ph type="sldNum" sz="quarter" idx="12"/>
          </p:nvPr>
        </p:nvSpPr>
        <p:spPr/>
        <p:txBody>
          <a:bodyPr/>
          <a:lstStyle/>
          <a:p>
            <a:fld id="{BBA38084-1A16-43E9-880A-11322D4D8172}" type="slidenum">
              <a:rPr lang="en-US" smtClean="0"/>
              <a:pPr/>
              <a:t>‹#›</a:t>
            </a:fld>
            <a:endParaRPr lang="en-US"/>
          </a:p>
        </p:txBody>
      </p:sp>
    </p:spTree>
    <p:extLst>
      <p:ext uri="{BB962C8B-B14F-4D97-AF65-F5344CB8AC3E}">
        <p14:creationId xmlns:p14="http://schemas.microsoft.com/office/powerpoint/2010/main" val="338981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C755-538F-4183-AC1E-4333FEAB0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58B6C1-84CA-45E6-BC20-65110DFFFF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5350EB-810B-467C-96D2-3E6F630218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3A0B36-C1C4-440F-BBC6-12BED7E5AA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56E65D-349E-46B8-87C5-6E3FB95D2F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63E254-9398-4B98-B3ED-3D31952F8715}"/>
              </a:ext>
            </a:extLst>
          </p:cNvPr>
          <p:cNvSpPr>
            <a:spLocks noGrp="1"/>
          </p:cNvSpPr>
          <p:nvPr>
            <p:ph type="dt" sz="half" idx="10"/>
          </p:nvPr>
        </p:nvSpPr>
        <p:spPr/>
        <p:txBody>
          <a:bodyPr/>
          <a:lstStyle/>
          <a:p>
            <a:fld id="{B8AFD150-08EF-4721-8030-74AC1CFC7BC6}" type="datetimeFigureOut">
              <a:rPr lang="en-US" smtClean="0"/>
              <a:pPr/>
              <a:t>3/18/2022</a:t>
            </a:fld>
            <a:endParaRPr lang="en-US"/>
          </a:p>
        </p:txBody>
      </p:sp>
      <p:sp>
        <p:nvSpPr>
          <p:cNvPr id="8" name="Footer Placeholder 7">
            <a:extLst>
              <a:ext uri="{FF2B5EF4-FFF2-40B4-BE49-F238E27FC236}">
                <a16:creationId xmlns:a16="http://schemas.microsoft.com/office/drawing/2014/main" id="{1B7DE10C-F895-4D16-BC16-F871ADC9BA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F344AA-EDB9-41D5-99D8-8694F71B3E98}"/>
              </a:ext>
            </a:extLst>
          </p:cNvPr>
          <p:cNvSpPr>
            <a:spLocks noGrp="1"/>
          </p:cNvSpPr>
          <p:nvPr>
            <p:ph type="sldNum" sz="quarter" idx="12"/>
          </p:nvPr>
        </p:nvSpPr>
        <p:spPr/>
        <p:txBody>
          <a:bodyPr/>
          <a:lstStyle/>
          <a:p>
            <a:fld id="{BBA38084-1A16-43E9-880A-11322D4D8172}" type="slidenum">
              <a:rPr lang="en-US" smtClean="0"/>
              <a:pPr/>
              <a:t>‹#›</a:t>
            </a:fld>
            <a:endParaRPr lang="en-US"/>
          </a:p>
        </p:txBody>
      </p:sp>
    </p:spTree>
    <p:extLst>
      <p:ext uri="{BB962C8B-B14F-4D97-AF65-F5344CB8AC3E}">
        <p14:creationId xmlns:p14="http://schemas.microsoft.com/office/powerpoint/2010/main" val="43891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18B8F-47D9-4D87-8FC5-D086DC69EE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8019C4-48D6-4BF1-87BA-0785C0B90406}"/>
              </a:ext>
            </a:extLst>
          </p:cNvPr>
          <p:cNvSpPr>
            <a:spLocks noGrp="1"/>
          </p:cNvSpPr>
          <p:nvPr>
            <p:ph type="dt" sz="half" idx="10"/>
          </p:nvPr>
        </p:nvSpPr>
        <p:spPr/>
        <p:txBody>
          <a:bodyPr/>
          <a:lstStyle/>
          <a:p>
            <a:fld id="{B8AFD150-08EF-4721-8030-74AC1CFC7BC6}" type="datetimeFigureOut">
              <a:rPr lang="en-US" smtClean="0"/>
              <a:pPr/>
              <a:t>3/18/2022</a:t>
            </a:fld>
            <a:endParaRPr lang="en-US"/>
          </a:p>
        </p:txBody>
      </p:sp>
      <p:sp>
        <p:nvSpPr>
          <p:cNvPr id="4" name="Footer Placeholder 3">
            <a:extLst>
              <a:ext uri="{FF2B5EF4-FFF2-40B4-BE49-F238E27FC236}">
                <a16:creationId xmlns:a16="http://schemas.microsoft.com/office/drawing/2014/main" id="{3EC46221-27DE-41E9-90AB-1DDF7A744F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E0B24D-147F-4C0F-8295-44B3D7D17848}"/>
              </a:ext>
            </a:extLst>
          </p:cNvPr>
          <p:cNvSpPr>
            <a:spLocks noGrp="1"/>
          </p:cNvSpPr>
          <p:nvPr>
            <p:ph type="sldNum" sz="quarter" idx="12"/>
          </p:nvPr>
        </p:nvSpPr>
        <p:spPr/>
        <p:txBody>
          <a:bodyPr/>
          <a:lstStyle/>
          <a:p>
            <a:fld id="{BBA38084-1A16-43E9-880A-11322D4D8172}" type="slidenum">
              <a:rPr lang="en-US" smtClean="0"/>
              <a:pPr/>
              <a:t>‹#›</a:t>
            </a:fld>
            <a:endParaRPr lang="en-US"/>
          </a:p>
        </p:txBody>
      </p:sp>
    </p:spTree>
    <p:extLst>
      <p:ext uri="{BB962C8B-B14F-4D97-AF65-F5344CB8AC3E}">
        <p14:creationId xmlns:p14="http://schemas.microsoft.com/office/powerpoint/2010/main" val="2760833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4DFC2D-9810-434C-BDA9-8D662627FBA7}"/>
              </a:ext>
            </a:extLst>
          </p:cNvPr>
          <p:cNvSpPr>
            <a:spLocks noGrp="1"/>
          </p:cNvSpPr>
          <p:nvPr>
            <p:ph type="dt" sz="half" idx="10"/>
          </p:nvPr>
        </p:nvSpPr>
        <p:spPr/>
        <p:txBody>
          <a:bodyPr/>
          <a:lstStyle/>
          <a:p>
            <a:fld id="{B8AFD150-08EF-4721-8030-74AC1CFC7BC6}" type="datetimeFigureOut">
              <a:rPr lang="en-US" smtClean="0"/>
              <a:pPr/>
              <a:t>3/18/2022</a:t>
            </a:fld>
            <a:endParaRPr lang="en-US"/>
          </a:p>
        </p:txBody>
      </p:sp>
      <p:sp>
        <p:nvSpPr>
          <p:cNvPr id="3" name="Footer Placeholder 2">
            <a:extLst>
              <a:ext uri="{FF2B5EF4-FFF2-40B4-BE49-F238E27FC236}">
                <a16:creationId xmlns:a16="http://schemas.microsoft.com/office/drawing/2014/main" id="{8C42FD46-DD0E-4175-A1D4-79AE05079C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44D8B4-9787-4389-B95C-CC731287BA63}"/>
              </a:ext>
            </a:extLst>
          </p:cNvPr>
          <p:cNvSpPr>
            <a:spLocks noGrp="1"/>
          </p:cNvSpPr>
          <p:nvPr>
            <p:ph type="sldNum" sz="quarter" idx="12"/>
          </p:nvPr>
        </p:nvSpPr>
        <p:spPr/>
        <p:txBody>
          <a:bodyPr/>
          <a:lstStyle/>
          <a:p>
            <a:fld id="{BBA38084-1A16-43E9-880A-11322D4D8172}" type="slidenum">
              <a:rPr lang="en-US" smtClean="0"/>
              <a:pPr/>
              <a:t>‹#›</a:t>
            </a:fld>
            <a:endParaRPr lang="en-US"/>
          </a:p>
        </p:txBody>
      </p:sp>
    </p:spTree>
    <p:extLst>
      <p:ext uri="{BB962C8B-B14F-4D97-AF65-F5344CB8AC3E}">
        <p14:creationId xmlns:p14="http://schemas.microsoft.com/office/powerpoint/2010/main" val="258281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BB1A-D59A-43E3-9166-42EEE92E1A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732B85-1401-4871-9EB7-943E9E0B74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00402E-A704-47B9-9E8C-BFCB7BB64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E9D5D-FE67-4805-A5D4-98A43A958C17}"/>
              </a:ext>
            </a:extLst>
          </p:cNvPr>
          <p:cNvSpPr>
            <a:spLocks noGrp="1"/>
          </p:cNvSpPr>
          <p:nvPr>
            <p:ph type="dt" sz="half" idx="10"/>
          </p:nvPr>
        </p:nvSpPr>
        <p:spPr/>
        <p:txBody>
          <a:bodyPr/>
          <a:lstStyle/>
          <a:p>
            <a:fld id="{B8AFD150-08EF-4721-8030-74AC1CFC7BC6}" type="datetimeFigureOut">
              <a:rPr lang="en-US" smtClean="0"/>
              <a:pPr/>
              <a:t>3/18/2022</a:t>
            </a:fld>
            <a:endParaRPr lang="en-US"/>
          </a:p>
        </p:txBody>
      </p:sp>
      <p:sp>
        <p:nvSpPr>
          <p:cNvPr id="6" name="Footer Placeholder 5">
            <a:extLst>
              <a:ext uri="{FF2B5EF4-FFF2-40B4-BE49-F238E27FC236}">
                <a16:creationId xmlns:a16="http://schemas.microsoft.com/office/drawing/2014/main" id="{EC727976-5838-4848-B4FA-DD94714028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0B9BAC-2BD8-4474-827E-C6A90AE78BBC}"/>
              </a:ext>
            </a:extLst>
          </p:cNvPr>
          <p:cNvSpPr>
            <a:spLocks noGrp="1"/>
          </p:cNvSpPr>
          <p:nvPr>
            <p:ph type="sldNum" sz="quarter" idx="12"/>
          </p:nvPr>
        </p:nvSpPr>
        <p:spPr/>
        <p:txBody>
          <a:bodyPr/>
          <a:lstStyle/>
          <a:p>
            <a:fld id="{BBA38084-1A16-43E9-880A-11322D4D8172}" type="slidenum">
              <a:rPr lang="en-US" smtClean="0"/>
              <a:pPr/>
              <a:t>‹#›</a:t>
            </a:fld>
            <a:endParaRPr lang="en-US"/>
          </a:p>
        </p:txBody>
      </p:sp>
    </p:spTree>
    <p:extLst>
      <p:ext uri="{BB962C8B-B14F-4D97-AF65-F5344CB8AC3E}">
        <p14:creationId xmlns:p14="http://schemas.microsoft.com/office/powerpoint/2010/main" val="309049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3AB6A-4446-4553-BE41-CB0C32F6DC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EA4DD4-7BE5-489E-AE50-0B4F67BA8B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B56654-9626-44CF-89CE-61CB1C5F1A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C33E3-657D-4478-8AA5-C35B5E5C0443}"/>
              </a:ext>
            </a:extLst>
          </p:cNvPr>
          <p:cNvSpPr>
            <a:spLocks noGrp="1"/>
          </p:cNvSpPr>
          <p:nvPr>
            <p:ph type="dt" sz="half" idx="10"/>
          </p:nvPr>
        </p:nvSpPr>
        <p:spPr/>
        <p:txBody>
          <a:bodyPr/>
          <a:lstStyle/>
          <a:p>
            <a:fld id="{B8AFD150-08EF-4721-8030-74AC1CFC7BC6}" type="datetimeFigureOut">
              <a:rPr lang="en-US" smtClean="0"/>
              <a:pPr/>
              <a:t>3/18/2022</a:t>
            </a:fld>
            <a:endParaRPr lang="en-US"/>
          </a:p>
        </p:txBody>
      </p:sp>
      <p:sp>
        <p:nvSpPr>
          <p:cNvPr id="6" name="Footer Placeholder 5">
            <a:extLst>
              <a:ext uri="{FF2B5EF4-FFF2-40B4-BE49-F238E27FC236}">
                <a16:creationId xmlns:a16="http://schemas.microsoft.com/office/drawing/2014/main" id="{63CDFC90-56F8-4CAD-8B5C-A45633381D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021DA7-D241-4927-93C9-CCF1C7A9B5AE}"/>
              </a:ext>
            </a:extLst>
          </p:cNvPr>
          <p:cNvSpPr>
            <a:spLocks noGrp="1"/>
          </p:cNvSpPr>
          <p:nvPr>
            <p:ph type="sldNum" sz="quarter" idx="12"/>
          </p:nvPr>
        </p:nvSpPr>
        <p:spPr/>
        <p:txBody>
          <a:bodyPr/>
          <a:lstStyle/>
          <a:p>
            <a:fld id="{BBA38084-1A16-43E9-880A-11322D4D8172}" type="slidenum">
              <a:rPr lang="en-US" smtClean="0"/>
              <a:pPr/>
              <a:t>‹#›</a:t>
            </a:fld>
            <a:endParaRPr lang="en-US"/>
          </a:p>
        </p:txBody>
      </p:sp>
    </p:spTree>
    <p:extLst>
      <p:ext uri="{BB962C8B-B14F-4D97-AF65-F5344CB8AC3E}">
        <p14:creationId xmlns:p14="http://schemas.microsoft.com/office/powerpoint/2010/main" val="56083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9A3280-13F3-4714-9768-2CCCC8C3C6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DEE887-430E-4788-94AC-EF366A0C77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74980A-3E2A-4F7B-89D5-75D6D88F3A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AFD150-08EF-4721-8030-74AC1CFC7BC6}" type="datetimeFigureOut">
              <a:rPr lang="en-US" smtClean="0"/>
              <a:pPr/>
              <a:t>3/18/2022</a:t>
            </a:fld>
            <a:endParaRPr lang="en-US"/>
          </a:p>
        </p:txBody>
      </p:sp>
      <p:sp>
        <p:nvSpPr>
          <p:cNvPr id="5" name="Footer Placeholder 4">
            <a:extLst>
              <a:ext uri="{FF2B5EF4-FFF2-40B4-BE49-F238E27FC236}">
                <a16:creationId xmlns:a16="http://schemas.microsoft.com/office/drawing/2014/main" id="{F62F9E31-3EF8-4122-AEE9-C2F1F515B6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F4BDB2-CD0A-4947-8F40-2EAE7A9C71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A38084-1A16-43E9-880A-11322D4D8172}" type="slidenum">
              <a:rPr lang="en-US" smtClean="0"/>
              <a:pPr/>
              <a:t>‹#›</a:t>
            </a:fld>
            <a:endParaRPr lang="en-US"/>
          </a:p>
        </p:txBody>
      </p:sp>
    </p:spTree>
    <p:extLst>
      <p:ext uri="{BB962C8B-B14F-4D97-AF65-F5344CB8AC3E}">
        <p14:creationId xmlns:p14="http://schemas.microsoft.com/office/powerpoint/2010/main" val="3005067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7843C-E914-45A7-8D69-7084E88C5429}"/>
              </a:ext>
            </a:extLst>
          </p:cNvPr>
          <p:cNvSpPr>
            <a:spLocks noGrp="1"/>
          </p:cNvSpPr>
          <p:nvPr>
            <p:ph type="ctrTitle"/>
          </p:nvPr>
        </p:nvSpPr>
        <p:spPr>
          <a:xfrm>
            <a:off x="1153391" y="820882"/>
            <a:ext cx="9514609" cy="2689081"/>
          </a:xfrm>
        </p:spPr>
        <p:txBody>
          <a:bodyPr>
            <a:normAutofit fontScale="90000"/>
          </a:bodyPr>
          <a:lstStyle/>
          <a:p>
            <a:r>
              <a:rPr lang="en-US" b="1" dirty="0"/>
              <a:t> EMOTION BASED  MUSIC PLAYER</a:t>
            </a:r>
            <a:br>
              <a:rPr lang="en-US" b="1" dirty="0"/>
            </a:br>
            <a:br>
              <a:rPr lang="en-US" b="1" dirty="0"/>
            </a:br>
            <a:endParaRPr lang="en-US" dirty="0"/>
          </a:p>
        </p:txBody>
      </p:sp>
    </p:spTree>
    <p:extLst>
      <p:ext uri="{BB962C8B-B14F-4D97-AF65-F5344CB8AC3E}">
        <p14:creationId xmlns:p14="http://schemas.microsoft.com/office/powerpoint/2010/main" val="182139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982F-4C9D-4075-8CDC-58D5A22FA687}"/>
              </a:ext>
            </a:extLst>
          </p:cNvPr>
          <p:cNvSpPr>
            <a:spLocks noGrp="1"/>
          </p:cNvSpPr>
          <p:nvPr>
            <p:ph type="title"/>
          </p:nvPr>
        </p:nvSpPr>
        <p:spPr>
          <a:xfrm>
            <a:off x="838200" y="198784"/>
            <a:ext cx="10515600" cy="781878"/>
          </a:xfrm>
        </p:spPr>
        <p:txBody>
          <a:bodyPr/>
          <a:lstStyle/>
          <a:p>
            <a:r>
              <a:rPr lang="en-US" b="1"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Content Placeholder 3">
            <a:extLst>
              <a:ext uri="{FF2B5EF4-FFF2-40B4-BE49-F238E27FC236}">
                <a16:creationId xmlns:a16="http://schemas.microsoft.com/office/drawing/2014/main" id="{D3ED6882-BA50-49AF-BE7E-BF044C39FD58}"/>
              </a:ext>
            </a:extLst>
          </p:cNvPr>
          <p:cNvGraphicFramePr>
            <a:graphicFrameLocks noGrp="1"/>
          </p:cNvGraphicFramePr>
          <p:nvPr>
            <p:ph idx="1"/>
            <p:extLst>
              <p:ext uri="{D42A27DB-BD31-4B8C-83A1-F6EECF244321}">
                <p14:modId xmlns:p14="http://schemas.microsoft.com/office/powerpoint/2010/main" val="1828341421"/>
              </p:ext>
            </p:extLst>
          </p:nvPr>
        </p:nvGraphicFramePr>
        <p:xfrm>
          <a:off x="838200" y="980660"/>
          <a:ext cx="10515600" cy="5678556"/>
        </p:xfrm>
        <a:graphic>
          <a:graphicData uri="http://schemas.openxmlformats.org/drawingml/2006/table">
            <a:tbl>
              <a:tblPr firstRow="1" bandRow="1">
                <a:tableStyleId>{5940675A-B579-460E-94D1-54222C63F5DA}</a:tableStyleId>
              </a:tblPr>
              <a:tblGrid>
                <a:gridCol w="712304">
                  <a:extLst>
                    <a:ext uri="{9D8B030D-6E8A-4147-A177-3AD203B41FA5}">
                      <a16:colId xmlns:a16="http://schemas.microsoft.com/office/drawing/2014/main" val="661639705"/>
                    </a:ext>
                  </a:extLst>
                </a:gridCol>
                <a:gridCol w="2902226">
                  <a:extLst>
                    <a:ext uri="{9D8B030D-6E8A-4147-A177-3AD203B41FA5}">
                      <a16:colId xmlns:a16="http://schemas.microsoft.com/office/drawing/2014/main" val="1301608767"/>
                    </a:ext>
                  </a:extLst>
                </a:gridCol>
                <a:gridCol w="4532244">
                  <a:extLst>
                    <a:ext uri="{9D8B030D-6E8A-4147-A177-3AD203B41FA5}">
                      <a16:colId xmlns:a16="http://schemas.microsoft.com/office/drawing/2014/main" val="1424060042"/>
                    </a:ext>
                  </a:extLst>
                </a:gridCol>
                <a:gridCol w="1311965">
                  <a:extLst>
                    <a:ext uri="{9D8B030D-6E8A-4147-A177-3AD203B41FA5}">
                      <a16:colId xmlns:a16="http://schemas.microsoft.com/office/drawing/2014/main" val="2917329156"/>
                    </a:ext>
                  </a:extLst>
                </a:gridCol>
                <a:gridCol w="1056861">
                  <a:extLst>
                    <a:ext uri="{9D8B030D-6E8A-4147-A177-3AD203B41FA5}">
                      <a16:colId xmlns:a16="http://schemas.microsoft.com/office/drawing/2014/main" val="1404935951"/>
                    </a:ext>
                  </a:extLst>
                </a:gridCol>
              </a:tblGrid>
              <a:tr h="541459">
                <a:tc>
                  <a:txBody>
                    <a:bodyPr/>
                    <a:lstStyle/>
                    <a:p>
                      <a:r>
                        <a:rPr lang="en-IN" b="0" dirty="0">
                          <a:latin typeface="Times New Roman" panose="02020603050405020304" pitchFamily="18" charset="0"/>
                          <a:cs typeface="Times New Roman" panose="02020603050405020304" pitchFamily="18" charset="0"/>
                        </a:rPr>
                        <a:t>S.NO</a:t>
                      </a:r>
                    </a:p>
                  </a:txBody>
                  <a:tcPr/>
                </a:tc>
                <a:tc>
                  <a:txBody>
                    <a:bodyPr/>
                    <a:lstStyle/>
                    <a:p>
                      <a:r>
                        <a:rPr lang="en-IN" b="0" dirty="0">
                          <a:latin typeface="Times New Roman" panose="02020603050405020304" pitchFamily="18" charset="0"/>
                          <a:cs typeface="Times New Roman" panose="02020603050405020304" pitchFamily="18" charset="0"/>
                        </a:rPr>
                        <a:t>TITLE</a:t>
                      </a:r>
                    </a:p>
                  </a:txBody>
                  <a:tcPr/>
                </a:tc>
                <a:tc>
                  <a:txBody>
                    <a:bodyPr/>
                    <a:lstStyle/>
                    <a:p>
                      <a:r>
                        <a:rPr lang="en-IN" b="0" dirty="0">
                          <a:latin typeface="Times New Roman" panose="02020603050405020304" pitchFamily="18" charset="0"/>
                          <a:cs typeface="Times New Roman" panose="02020603050405020304" pitchFamily="18" charset="0"/>
                        </a:rPr>
                        <a:t>CONTENT</a:t>
                      </a:r>
                    </a:p>
                  </a:txBody>
                  <a:tcPr/>
                </a:tc>
                <a:tc>
                  <a:txBody>
                    <a:bodyPr/>
                    <a:lstStyle/>
                    <a:p>
                      <a:r>
                        <a:rPr lang="en-IN" b="0" dirty="0">
                          <a:latin typeface="Times New Roman" panose="02020603050405020304" pitchFamily="18" charset="0"/>
                          <a:cs typeface="Times New Roman" panose="02020603050405020304" pitchFamily="18" charset="0"/>
                        </a:rPr>
                        <a:t>AUTHOR</a:t>
                      </a:r>
                    </a:p>
                  </a:txBody>
                  <a:tcPr/>
                </a:tc>
                <a:tc>
                  <a:txBody>
                    <a:bodyPr/>
                    <a:lstStyle/>
                    <a:p>
                      <a:r>
                        <a:rPr lang="en-IN" b="0" dirty="0">
                          <a:latin typeface="Times New Roman" panose="02020603050405020304" pitchFamily="18" charset="0"/>
                          <a:cs typeface="Times New Roman" panose="02020603050405020304" pitchFamily="18" charset="0"/>
                        </a:rPr>
                        <a:t>YEAR</a:t>
                      </a:r>
                    </a:p>
                  </a:txBody>
                  <a:tcPr/>
                </a:tc>
                <a:extLst>
                  <a:ext uri="{0D108BD9-81ED-4DB2-BD59-A6C34878D82A}">
                    <a16:rowId xmlns:a16="http://schemas.microsoft.com/office/drawing/2014/main" val="3299714180"/>
                  </a:ext>
                </a:extLst>
              </a:tr>
              <a:tr h="5137097">
                <a:tc>
                  <a:txBody>
                    <a:bodyPr/>
                    <a:lstStyle/>
                    <a:p>
                      <a:r>
                        <a:rPr lang="en-IN" b="0" dirty="0">
                          <a:latin typeface="Times New Roman" panose="02020603050405020304" pitchFamily="18" charset="0"/>
                          <a:cs typeface="Times New Roman" panose="02020603050405020304" pitchFamily="18" charset="0"/>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tx1"/>
                          </a:solidFill>
                          <a:effectLst/>
                          <a:latin typeface="+mn-lt"/>
                          <a:ea typeface="+mn-ea"/>
                          <a:cs typeface="+mn-cs"/>
                        </a:rPr>
                        <a:t>Music player based on emotion recognition of voice signals</a:t>
                      </a:r>
                    </a:p>
                    <a:p>
                      <a:endParaRPr lang="en-US" sz="1800" b="1" i="0" kern="1200" dirty="0">
                        <a:solidFill>
                          <a:schemeClr val="tx1"/>
                        </a:solidFill>
                        <a:effectLst/>
                        <a:latin typeface="+mn-lt"/>
                        <a:ea typeface="+mn-ea"/>
                        <a:cs typeface="+mn-cs"/>
                      </a:endParaRPr>
                    </a:p>
                  </a:txBody>
                  <a:tcPr/>
                </a:tc>
                <a:tc>
                  <a:txBody>
                    <a:bodyPr/>
                    <a:lstStyle/>
                    <a:p>
                      <a:pPr algn="just"/>
                      <a:r>
                        <a:rPr lang="en-US" sz="1800" b="0" i="0" kern="1200" dirty="0">
                          <a:solidFill>
                            <a:schemeClr val="tx1"/>
                          </a:solidFill>
                          <a:effectLst/>
                          <a:latin typeface="+mn-lt"/>
                          <a:ea typeface="+mn-ea"/>
                          <a:cs typeface="+mn-cs"/>
                        </a:rPr>
                        <a:t>In this paper, a smart music system is designed by recognizing the emotion using voice speech signal as an input. The objective of the speech emotion recognition (SER) system is to determine the state of emotion of a human being's voice. This study recognizes five emotions-anger, anxiety, boredom, happiness and sadness. The important aspects in implementing this SER system includes the speech processing using the Berlin emotional database, then extracting suitable features and selecting appropriate pattern recognition or classifier methods to identify the emotional states. Once the emotion of the speech is recognized, the system platform automatically selects a piece of music as a cheer up strategy from the database of song playlist stored. </a:t>
                      </a:r>
                      <a:endParaRPr lang="en-IN" dirty="0"/>
                    </a:p>
                  </a:txBody>
                  <a:tcPr/>
                </a:tc>
                <a:tc>
                  <a:txBody>
                    <a:bodyPr/>
                    <a:lstStyle/>
                    <a:p>
                      <a:r>
                        <a:rPr lang="en-US" sz="1800" b="0" i="0" u="none" strike="noStrike" kern="1200" dirty="0">
                          <a:solidFill>
                            <a:schemeClr val="tx1"/>
                          </a:solidFill>
                          <a:effectLst/>
                          <a:latin typeface="+mn-lt"/>
                          <a:ea typeface="+mn-ea"/>
                          <a:cs typeface="+mn-cs"/>
                        </a:rPr>
                        <a:t>Sneha </a:t>
                      </a:r>
                      <a:r>
                        <a:rPr lang="en-US" sz="1800" b="0" i="0" u="none" strike="noStrike" kern="1200" dirty="0" err="1">
                          <a:solidFill>
                            <a:schemeClr val="tx1"/>
                          </a:solidFill>
                          <a:effectLst/>
                          <a:latin typeface="+mn-lt"/>
                          <a:ea typeface="+mn-ea"/>
                          <a:cs typeface="+mn-cs"/>
                        </a:rPr>
                        <a:t>Lukose</a:t>
                      </a:r>
                      <a:r>
                        <a:rPr lang="en-US" sz="1800" b="0" i="0" kern="1200" dirty="0">
                          <a:solidFill>
                            <a:schemeClr val="tx1"/>
                          </a:solidFill>
                          <a:effectLst/>
                          <a:latin typeface="+mn-lt"/>
                          <a:ea typeface="+mn-ea"/>
                          <a:cs typeface="+mn-cs"/>
                        </a:rPr>
                        <a:t>; </a:t>
                      </a:r>
                      <a:r>
                        <a:rPr lang="en-US" sz="1800" b="0" i="0" u="none" strike="noStrike" kern="1200" dirty="0">
                          <a:solidFill>
                            <a:schemeClr val="tx1"/>
                          </a:solidFill>
                          <a:effectLst/>
                          <a:latin typeface="+mn-lt"/>
                          <a:ea typeface="+mn-ea"/>
                          <a:cs typeface="+mn-cs"/>
                        </a:rPr>
                        <a:t>Savitha S. </a:t>
                      </a:r>
                      <a:r>
                        <a:rPr lang="en-US" sz="1800" b="0" i="0" u="none" strike="noStrike" kern="1200" dirty="0" err="1">
                          <a:solidFill>
                            <a:schemeClr val="tx1"/>
                          </a:solidFill>
                          <a:effectLst/>
                          <a:latin typeface="+mn-lt"/>
                          <a:ea typeface="+mn-ea"/>
                          <a:cs typeface="+mn-cs"/>
                        </a:rPr>
                        <a:t>Upadhya</a:t>
                      </a:r>
                      <a:endParaRPr lang="en-IN" dirty="0"/>
                    </a:p>
                  </a:txBody>
                  <a:tcPr/>
                </a:tc>
                <a:tc>
                  <a:txBody>
                    <a:bodyPr/>
                    <a:lstStyle/>
                    <a:p>
                      <a:r>
                        <a:rPr lang="en-IN" b="0" dirty="0">
                          <a:latin typeface="Times New Roman" panose="02020603050405020304" pitchFamily="18" charset="0"/>
                          <a:cs typeface="Times New Roman" panose="02020603050405020304" pitchFamily="18" charset="0"/>
                        </a:rPr>
                        <a:t>2018</a:t>
                      </a:r>
                    </a:p>
                  </a:txBody>
                  <a:tcPr/>
                </a:tc>
                <a:extLst>
                  <a:ext uri="{0D108BD9-81ED-4DB2-BD59-A6C34878D82A}">
                    <a16:rowId xmlns:a16="http://schemas.microsoft.com/office/drawing/2014/main" val="4104051224"/>
                  </a:ext>
                </a:extLst>
              </a:tr>
            </a:tbl>
          </a:graphicData>
        </a:graphic>
      </p:graphicFrame>
    </p:spTree>
    <p:extLst>
      <p:ext uri="{BB962C8B-B14F-4D97-AF65-F5344CB8AC3E}">
        <p14:creationId xmlns:p14="http://schemas.microsoft.com/office/powerpoint/2010/main" val="543128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5FEA0-713C-4BB8-8613-A7EE68766CB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Modules</a:t>
            </a:r>
            <a:endParaRPr lang="en-IN" dirty="0"/>
          </a:p>
        </p:txBody>
      </p:sp>
      <p:sp>
        <p:nvSpPr>
          <p:cNvPr id="3" name="Content Placeholder 2">
            <a:extLst>
              <a:ext uri="{FF2B5EF4-FFF2-40B4-BE49-F238E27FC236}">
                <a16:creationId xmlns:a16="http://schemas.microsoft.com/office/drawing/2014/main" id="{0D86B1BB-9442-4249-8569-A37492E5A4D1}"/>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Data Collection and Pre-processing</a:t>
            </a:r>
          </a:p>
          <a:p>
            <a:pPr lvl="1"/>
            <a:r>
              <a:rPr lang="en-IN" sz="2800" dirty="0">
                <a:latin typeface="Times New Roman" panose="02020603050405020304" pitchFamily="18" charset="0"/>
                <a:cs typeface="Times New Roman" panose="02020603050405020304" pitchFamily="18" charset="0"/>
              </a:rPr>
              <a:t>Data cleaning</a:t>
            </a:r>
          </a:p>
          <a:p>
            <a:pPr lvl="1"/>
            <a:r>
              <a:rPr lang="en-US" altLang="en-US" sz="2800" dirty="0">
                <a:latin typeface="Times New Roman" panose="02020603050405020304" pitchFamily="18" charset="0"/>
                <a:cs typeface="Times New Roman" panose="02020603050405020304" pitchFamily="18" charset="0"/>
              </a:rPr>
              <a:t>Data transformation</a:t>
            </a:r>
          </a:p>
          <a:p>
            <a:pPr lvl="1"/>
            <a:r>
              <a:rPr lang="en-US" altLang="en-US" sz="2800" dirty="0">
                <a:latin typeface="Times New Roman" panose="02020603050405020304" pitchFamily="18" charset="0"/>
                <a:cs typeface="Times New Roman" panose="02020603050405020304" pitchFamily="18" charset="0"/>
              </a:rPr>
              <a:t>Data selection</a:t>
            </a:r>
            <a:endParaRPr lang="en-IN" sz="28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Training and Testing</a:t>
            </a:r>
          </a:p>
          <a:p>
            <a:r>
              <a:rPr lang="en-IN" dirty="0">
                <a:latin typeface="Times New Roman" panose="02020603050405020304" pitchFamily="18" charset="0"/>
                <a:cs typeface="Times New Roman" panose="02020603050405020304" pitchFamily="18" charset="0"/>
              </a:rPr>
              <a:t>Proper Dataset's</a:t>
            </a:r>
          </a:p>
          <a:p>
            <a:r>
              <a:rPr lang="en-IN" dirty="0">
                <a:latin typeface="Times New Roman" panose="02020603050405020304" pitchFamily="18" charset="0"/>
                <a:cs typeface="Times New Roman" panose="02020603050405020304" pitchFamily="18" charset="0"/>
              </a:rPr>
              <a:t>Algorithm</a:t>
            </a:r>
          </a:p>
          <a:p>
            <a:r>
              <a:rPr lang="en-IN" dirty="0">
                <a:latin typeface="Times New Roman" panose="02020603050405020304" pitchFamily="18" charset="0"/>
                <a:cs typeface="Times New Roman" panose="02020603050405020304" pitchFamily="18" charset="0"/>
              </a:rPr>
              <a:t>Result</a:t>
            </a: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49265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6250-34A5-4865-90B9-3E03875C35E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Data Collection and Pre-processing</a:t>
            </a:r>
          </a:p>
        </p:txBody>
      </p:sp>
      <p:sp>
        <p:nvSpPr>
          <p:cNvPr id="3" name="Content Placeholder 2">
            <a:extLst>
              <a:ext uri="{FF2B5EF4-FFF2-40B4-BE49-F238E27FC236}">
                <a16:creationId xmlns:a16="http://schemas.microsoft.com/office/drawing/2014/main" id="{1A38853B-5543-44A5-A0DE-AF49240321AA}"/>
              </a:ext>
            </a:extLst>
          </p:cNvPr>
          <p:cNvSpPr>
            <a:spLocks noGrp="1"/>
          </p:cNvSpPr>
          <p:nvPr>
            <p:ph idx="1"/>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Information Collection is perhaps the main errands in building an AI model.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is the social affair of errand related data dependent on some focused on factors to investigate and create some significant result.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any case, a portion of the information might be uproarious, for example may contain mistaken qualities, inadequate qualities or inaccurate qualities.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Subsequently, it is must to handle the information prior to breaking down it and going to the outcomes.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Information pre-handling should be possible by information cleaning, information change, information determination.</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8960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A3B38-6037-45AB-B148-2EC6D3410FBF}"/>
              </a:ext>
            </a:extLst>
          </p:cNvPr>
          <p:cNvSpPr>
            <a:spLocks noGrp="1"/>
          </p:cNvSpPr>
          <p:nvPr>
            <p:ph type="title"/>
          </p:nvPr>
        </p:nvSpPr>
        <p:spPr/>
        <p:txBody>
          <a:bodyPr/>
          <a:lstStyle/>
          <a:p>
            <a:r>
              <a:rPr lang="en-IN" b="1">
                <a:latin typeface="Times New Roman" panose="02020603050405020304" pitchFamily="18" charset="0"/>
                <a:cs typeface="Times New Roman" panose="02020603050405020304" pitchFamily="18" charset="0"/>
              </a:rPr>
              <a:t>Data Cleaning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5E10EA-3E2E-49BE-B469-C605C556918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Information cleaning: Fill in missing qualities, smooth uproarious information, recognize or eliminate exceptions, and resolve irregularities.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Information change may incorporate smoothing, accumulation, speculation, change which improves the nature of the information.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Information choice incorporates a few techniques or capacities which permit us to choose the valuable information for our framework.</a:t>
            </a:r>
            <a:endParaRPr lang="en-US" alt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2090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F88D7C-4794-4210-A6C2-3E21BF072747}"/>
              </a:ext>
            </a:extLst>
          </p:cNvPr>
          <p:cNvSpPr txBox="1"/>
          <p:nvPr/>
        </p:nvSpPr>
        <p:spPr>
          <a:xfrm>
            <a:off x="371060" y="1113183"/>
            <a:ext cx="11317357" cy="1938992"/>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Information change is the planning and transformation of information starting with one arrangement then onto the next. For instance, XML information can be changed from XML information legitimate to one XML Schema to another XML record substantial to an alternate XML Schema. Different models incorporate the information change from non-XML information to XML information.</a:t>
            </a:r>
          </a:p>
        </p:txBody>
      </p:sp>
      <p:sp>
        <p:nvSpPr>
          <p:cNvPr id="5" name="TextBox 4">
            <a:extLst>
              <a:ext uri="{FF2B5EF4-FFF2-40B4-BE49-F238E27FC236}">
                <a16:creationId xmlns:a16="http://schemas.microsoft.com/office/drawing/2014/main" id="{15F6F9B7-4401-4629-88EC-66986051628B}"/>
              </a:ext>
            </a:extLst>
          </p:cNvPr>
          <p:cNvSpPr txBox="1"/>
          <p:nvPr/>
        </p:nvSpPr>
        <p:spPr>
          <a:xfrm>
            <a:off x="371060" y="424070"/>
            <a:ext cx="5724939" cy="523220"/>
          </a:xfrm>
          <a:prstGeom prst="rect">
            <a:avLst/>
          </a:prstGeom>
          <a:noFill/>
        </p:spPr>
        <p:txBody>
          <a:bodyPr wrap="square">
            <a:spAutoFit/>
          </a:bodyPr>
          <a:lstStyle/>
          <a:p>
            <a:pPr lvl="1"/>
            <a:r>
              <a:rPr lang="en-US" altLang="en-US" sz="2800" b="1" dirty="0">
                <a:latin typeface="Times New Roman" panose="02020603050405020304" pitchFamily="18" charset="0"/>
                <a:cs typeface="Times New Roman" panose="02020603050405020304" pitchFamily="18" charset="0"/>
              </a:rPr>
              <a:t>Data transformation</a:t>
            </a:r>
          </a:p>
        </p:txBody>
      </p:sp>
      <p:sp>
        <p:nvSpPr>
          <p:cNvPr id="7" name="TextBox 6">
            <a:extLst>
              <a:ext uri="{FF2B5EF4-FFF2-40B4-BE49-F238E27FC236}">
                <a16:creationId xmlns:a16="http://schemas.microsoft.com/office/drawing/2014/main" id="{04EA6E1C-B42D-41D2-AD40-FA51C388E6FE}"/>
              </a:ext>
            </a:extLst>
          </p:cNvPr>
          <p:cNvSpPr txBox="1"/>
          <p:nvPr/>
        </p:nvSpPr>
        <p:spPr>
          <a:xfrm>
            <a:off x="622853" y="3288991"/>
            <a:ext cx="8481391" cy="584775"/>
          </a:xfrm>
          <a:prstGeom prst="rect">
            <a:avLst/>
          </a:prstGeom>
          <a:noFill/>
        </p:spPr>
        <p:txBody>
          <a:bodyPr wrap="square">
            <a:spAutoFit/>
          </a:bodyPr>
          <a:lstStyle/>
          <a:p>
            <a:pPr lvl="1"/>
            <a:r>
              <a:rPr lang="en-US" altLang="en-US" sz="3200" b="1" dirty="0">
                <a:latin typeface="Times New Roman" panose="02020603050405020304" pitchFamily="18" charset="0"/>
                <a:cs typeface="Times New Roman" panose="02020603050405020304" pitchFamily="18" charset="0"/>
              </a:rPr>
              <a:t>Data selection</a:t>
            </a:r>
            <a:endParaRPr lang="en-IN" sz="32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021F4F6-C4C1-4187-A338-D608A0C580FB}"/>
              </a:ext>
            </a:extLst>
          </p:cNvPr>
          <p:cNvSpPr txBox="1"/>
          <p:nvPr/>
        </p:nvSpPr>
        <p:spPr>
          <a:xfrm>
            <a:off x="490329" y="4158686"/>
            <a:ext cx="11198087" cy="1938992"/>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Information determination is characterized as the most common way of deciding the fitting information type and source, as well as appropriate instruments to gather information. Information determination goes before the genuine act of information assortment. The most common way of choosing reasonable information for an examination undertaking can affect information uprightness.</a:t>
            </a:r>
          </a:p>
        </p:txBody>
      </p:sp>
    </p:spTree>
    <p:extLst>
      <p:ext uri="{BB962C8B-B14F-4D97-AF65-F5344CB8AC3E}">
        <p14:creationId xmlns:p14="http://schemas.microsoft.com/office/powerpoint/2010/main" val="1014112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07E49-2B23-42C7-97DA-68FE0E9681E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Data input:</a:t>
            </a:r>
          </a:p>
        </p:txBody>
      </p:sp>
      <p:sp>
        <p:nvSpPr>
          <p:cNvPr id="3" name="Content Placeholder 2">
            <a:extLst>
              <a:ext uri="{FF2B5EF4-FFF2-40B4-BE49-F238E27FC236}">
                <a16:creationId xmlns:a16="http://schemas.microsoft.com/office/drawing/2014/main" id="{3E835A17-01F8-4ED0-8262-8A9C1E68D94E}"/>
              </a:ext>
            </a:extLst>
          </p:cNvPr>
          <p:cNvSpPr>
            <a:spLocks noGrp="1"/>
          </p:cNvSpPr>
          <p:nvPr>
            <p:ph idx="1"/>
          </p:nvPr>
        </p:nvSpPr>
        <p:spPr>
          <a:xfrm>
            <a:off x="838200" y="1825625"/>
            <a:ext cx="10515600" cy="4921404"/>
          </a:xfrm>
        </p:spPr>
        <p:txBody>
          <a:bodyPr>
            <a:normAutofit/>
          </a:bodyPr>
          <a:lstStyle/>
          <a:p>
            <a:r>
              <a:rPr lang="en-US" dirty="0">
                <a:latin typeface="Times New Roman" panose="02020603050405020304" pitchFamily="18" charset="0"/>
                <a:cs typeface="Times New Roman" panose="02020603050405020304" pitchFamily="18" charset="0"/>
              </a:rPr>
              <a:t>In the wake of finding the best calculation we are utilized that calculation for finding the spam site.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that point we will give a contribution to the calculation and we will discover the yield dependent on the yield.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8826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0FDE25-AC51-4F89-848A-1784BE4341E7}"/>
              </a:ext>
            </a:extLst>
          </p:cNvPr>
          <p:cNvSpPr txBox="1"/>
          <p:nvPr/>
        </p:nvSpPr>
        <p:spPr>
          <a:xfrm>
            <a:off x="304800" y="331304"/>
            <a:ext cx="8839200"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Training and Testing</a:t>
            </a:r>
          </a:p>
        </p:txBody>
      </p:sp>
      <p:sp>
        <p:nvSpPr>
          <p:cNvPr id="5" name="TextBox 4">
            <a:extLst>
              <a:ext uri="{FF2B5EF4-FFF2-40B4-BE49-F238E27FC236}">
                <a16:creationId xmlns:a16="http://schemas.microsoft.com/office/drawing/2014/main" id="{29052627-8B09-42C9-973E-ACBF3B02F0C3}"/>
              </a:ext>
            </a:extLst>
          </p:cNvPr>
          <p:cNvSpPr txBox="1"/>
          <p:nvPr/>
        </p:nvSpPr>
        <p:spPr>
          <a:xfrm>
            <a:off x="304800" y="1550504"/>
            <a:ext cx="10681252" cy="1815882"/>
          </a:xfrm>
          <a:prstGeom prst="rect">
            <a:avLst/>
          </a:prstGeom>
          <a:noFill/>
        </p:spPr>
        <p:txBody>
          <a:bodyPr wrap="square">
            <a:spAutoFit/>
          </a:bodyPr>
          <a:lstStyle/>
          <a:p>
            <a:pPr algn="just"/>
            <a:r>
              <a:rPr lang="en-US" sz="2800" b="0" i="0" dirty="0">
                <a:solidFill>
                  <a:srgbClr val="202124"/>
                </a:solidFill>
                <a:effectLst/>
                <a:latin typeface="Times New Roman" panose="02020603050405020304" pitchFamily="18" charset="0"/>
                <a:cs typeface="Times New Roman" panose="02020603050405020304" pitchFamily="18" charset="0"/>
              </a:rPr>
              <a:t>Train/Test is a </a:t>
            </a:r>
            <a:r>
              <a:rPr lang="en-US" sz="2800" b="1" i="0" dirty="0">
                <a:solidFill>
                  <a:srgbClr val="202124"/>
                </a:solidFill>
                <a:effectLst/>
                <a:latin typeface="Times New Roman" panose="02020603050405020304" pitchFamily="18" charset="0"/>
                <a:cs typeface="Times New Roman" panose="02020603050405020304" pitchFamily="18" charset="0"/>
              </a:rPr>
              <a:t>method to measure the accuracy of your model</a:t>
            </a:r>
            <a:r>
              <a:rPr lang="en-US" sz="2800" b="0" i="0" dirty="0">
                <a:solidFill>
                  <a:srgbClr val="202124"/>
                </a:solidFill>
                <a:effectLst/>
                <a:latin typeface="Times New Roman" panose="02020603050405020304" pitchFamily="18" charset="0"/>
                <a:cs typeface="Times New Roman" panose="02020603050405020304" pitchFamily="18" charset="0"/>
              </a:rPr>
              <a:t>. It is called Train/Test because you split the </a:t>
            </a:r>
            <a:r>
              <a:rPr lang="en-US" sz="2800" b="0" i="0" dirty="0" err="1">
                <a:solidFill>
                  <a:srgbClr val="202124"/>
                </a:solidFill>
                <a:effectLst/>
                <a:latin typeface="Times New Roman" panose="02020603050405020304" pitchFamily="18" charset="0"/>
                <a:cs typeface="Times New Roman" panose="02020603050405020304" pitchFamily="18" charset="0"/>
              </a:rPr>
              <a:t>the</a:t>
            </a:r>
            <a:r>
              <a:rPr lang="en-US" sz="2800" b="0" i="0" dirty="0">
                <a:solidFill>
                  <a:srgbClr val="202124"/>
                </a:solidFill>
                <a:effectLst/>
                <a:latin typeface="Times New Roman" panose="02020603050405020304" pitchFamily="18" charset="0"/>
                <a:cs typeface="Times New Roman" panose="02020603050405020304" pitchFamily="18" charset="0"/>
              </a:rPr>
              <a:t> data set into two sets: a training set and a testing set. 80% for training, and 20% for testing. You train the model using the training set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4375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ALGORITHMS</a:t>
            </a:r>
          </a:p>
        </p:txBody>
      </p:sp>
      <p:sp>
        <p:nvSpPr>
          <p:cNvPr id="3" name="Content Placeholder 2"/>
          <p:cNvSpPr>
            <a:spLocks noGrp="1"/>
          </p:cNvSpPr>
          <p:nvPr>
            <p:ph idx="1"/>
          </p:nvPr>
        </p:nvSpPr>
        <p:spPr/>
        <p:txBody>
          <a:bodyPr/>
          <a:lstStyle/>
          <a:p>
            <a:pPr marL="0" indent="0">
              <a:buNone/>
            </a:pPr>
            <a:r>
              <a:rPr lang="en-US" b="1" dirty="0">
                <a:latin typeface="Times New Roman" pitchFamily="18" charset="0"/>
                <a:cs typeface="Times New Roman" pitchFamily="18" charset="0"/>
              </a:rPr>
              <a:t>CNN(</a:t>
            </a:r>
            <a:r>
              <a:rPr lang="en-US" dirty="0" err="1"/>
              <a:t>Convolutional</a:t>
            </a:r>
            <a:r>
              <a:rPr lang="en-US" dirty="0"/>
              <a:t> Neural Network)</a:t>
            </a:r>
          </a:p>
          <a:p>
            <a:pPr marL="0" indent="0">
              <a:buNone/>
            </a:pPr>
            <a:r>
              <a:rPr lang="en-US" dirty="0">
                <a:latin typeface="Times New Roman" pitchFamily="18" charset="0"/>
                <a:cs typeface="Times New Roman" pitchFamily="18" charset="0"/>
              </a:rPr>
              <a:t>A </a:t>
            </a:r>
            <a:r>
              <a:rPr lang="en-US" b="1" dirty="0" err="1">
                <a:latin typeface="Times New Roman" pitchFamily="18" charset="0"/>
                <a:cs typeface="Times New Roman" pitchFamily="18" charset="0"/>
              </a:rPr>
              <a:t>Convolutional</a:t>
            </a:r>
            <a:r>
              <a:rPr lang="en-US" b="1" dirty="0">
                <a:latin typeface="Times New Roman" pitchFamily="18" charset="0"/>
                <a:cs typeface="Times New Roman" pitchFamily="18" charset="0"/>
              </a:rPr>
              <a:t> Neural Network (</a:t>
            </a:r>
            <a:r>
              <a:rPr lang="en-US" b="1" dirty="0" err="1">
                <a:latin typeface="Times New Roman" pitchFamily="18" charset="0"/>
                <a:cs typeface="Times New Roman" pitchFamily="18" charset="0"/>
              </a:rPr>
              <a:t>ConvNet</a:t>
            </a:r>
            <a:r>
              <a:rPr lang="en-US" b="1" dirty="0">
                <a:latin typeface="Times New Roman" pitchFamily="18" charset="0"/>
                <a:cs typeface="Times New Roman" pitchFamily="18" charset="0"/>
              </a:rPr>
              <a:t>/CNN)</a:t>
            </a:r>
            <a:r>
              <a:rPr lang="en-US" dirty="0">
                <a:latin typeface="Times New Roman" pitchFamily="18" charset="0"/>
                <a:cs typeface="Times New Roman" pitchFamily="18" charset="0"/>
              </a:rPr>
              <a:t> is a Deep Learning algorithm which can take in an input image, assign importance (learnable weights and biases) to various aspects/objects in the image and be able to differentiate one from the other. The pre-processing required in a </a:t>
            </a:r>
            <a:r>
              <a:rPr lang="en-US" dirty="0" err="1">
                <a:latin typeface="Times New Roman" pitchFamily="18" charset="0"/>
                <a:cs typeface="Times New Roman" pitchFamily="18" charset="0"/>
              </a:rPr>
              <a:t>ConvNet</a:t>
            </a:r>
            <a:r>
              <a:rPr lang="en-US" dirty="0">
                <a:latin typeface="Times New Roman" pitchFamily="18" charset="0"/>
                <a:cs typeface="Times New Roman" pitchFamily="18" charset="0"/>
              </a:rPr>
              <a:t> is much lower as compared to other classification algorithms. While in primitive methods filters are hand-engineered, with enough training, </a:t>
            </a:r>
            <a:r>
              <a:rPr lang="en-US" dirty="0" err="1">
                <a:latin typeface="Times New Roman" pitchFamily="18" charset="0"/>
                <a:cs typeface="Times New Roman" pitchFamily="18" charset="0"/>
              </a:rPr>
              <a:t>ConvNets</a:t>
            </a:r>
            <a:r>
              <a:rPr lang="en-US" dirty="0">
                <a:latin typeface="Times New Roman" pitchFamily="18" charset="0"/>
                <a:cs typeface="Times New Roman" pitchFamily="18" charset="0"/>
              </a:rPr>
              <a:t> have the ability to learn these filters/characteristics</a:t>
            </a:r>
            <a:r>
              <a:rPr lang="en-US" dirty="0"/>
              <a:t>.</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791642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495FD-4184-4A01-B2EE-3A9C1496481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CFBA5749-F8EC-4209-8F56-C4C247152C8D}"/>
              </a:ext>
            </a:extLst>
          </p:cNvPr>
          <p:cNvSpPr>
            <a:spLocks noGrp="1"/>
          </p:cNvSpPr>
          <p:nvPr>
            <p:ph idx="1"/>
          </p:nvPr>
        </p:nvSpPr>
        <p:spPr>
          <a:xfrm>
            <a:off x="838200" y="1444336"/>
            <a:ext cx="10515600" cy="4925291"/>
          </a:xfrm>
        </p:spPr>
        <p:txBody>
          <a:bodyPr>
            <a:normAutofit fontScale="85000" lnSpcReduction="20000"/>
          </a:bodyPr>
          <a:lstStyle/>
          <a:p>
            <a:pPr marL="0" indent="0">
              <a:buNone/>
            </a:pPr>
            <a:r>
              <a:rPr lang="en-US" dirty="0"/>
              <a:t>1) Viola, P., and Jones, M. Rapid object detection using a boosted cascade of simple features Proceedings of the 2001 IEEE Computer Society Conference on, vol. 1, pp. 511-518 IEEE, 2001 (2001)</a:t>
            </a:r>
            <a:endParaRPr lang="en-IN" dirty="0"/>
          </a:p>
          <a:p>
            <a:pPr marL="0" indent="0">
              <a:buNone/>
            </a:pPr>
            <a:r>
              <a:rPr lang="en-US" dirty="0"/>
              <a:t> 2) H. Immanuel James, J. James </a:t>
            </a:r>
            <a:r>
              <a:rPr lang="en-US" dirty="0" err="1"/>
              <a:t>Anto</a:t>
            </a:r>
            <a:r>
              <a:rPr lang="en-US" dirty="0"/>
              <a:t> Arnold, J. Maria </a:t>
            </a:r>
            <a:r>
              <a:rPr lang="en-US" dirty="0" err="1"/>
              <a:t>Masilla</a:t>
            </a:r>
            <a:r>
              <a:rPr lang="en-US" dirty="0"/>
              <a:t> </a:t>
            </a:r>
            <a:r>
              <a:rPr lang="en-US" dirty="0" err="1"/>
              <a:t>Ruban</a:t>
            </a:r>
            <a:r>
              <a:rPr lang="en-US" dirty="0"/>
              <a:t>, M. </a:t>
            </a:r>
            <a:r>
              <a:rPr lang="en-US" dirty="0" err="1"/>
              <a:t>Tamilarasan</a:t>
            </a:r>
            <a:r>
              <a:rPr lang="en-US" dirty="0"/>
              <a:t>, R. </a:t>
            </a:r>
            <a:r>
              <a:rPr lang="en-US" dirty="0" err="1"/>
              <a:t>Saranya</a:t>
            </a:r>
            <a:r>
              <a:rPr lang="en-US" dirty="0"/>
              <a:t>” EMOTION BASED MUSIC RECOMMENDATION SYSTEM”: </a:t>
            </a:r>
            <a:r>
              <a:rPr lang="en-US" dirty="0" err="1"/>
              <a:t>pISSN</a:t>
            </a:r>
            <a:r>
              <a:rPr lang="en-US" dirty="0"/>
              <a:t>: 2395-0072  IRJET 2019 </a:t>
            </a:r>
            <a:endParaRPr lang="en-IN" dirty="0"/>
          </a:p>
          <a:p>
            <a:pPr marL="0" indent="0">
              <a:buNone/>
            </a:pPr>
            <a:r>
              <a:rPr lang="en-US" dirty="0"/>
              <a:t>3) </a:t>
            </a:r>
            <a:r>
              <a:rPr lang="en-US" dirty="0" err="1"/>
              <a:t>Hafeez</a:t>
            </a:r>
            <a:r>
              <a:rPr lang="en-US" dirty="0"/>
              <a:t> </a:t>
            </a:r>
            <a:r>
              <a:rPr lang="en-US" dirty="0" err="1"/>
              <a:t>Kabani</a:t>
            </a:r>
            <a:r>
              <a:rPr lang="en-US" dirty="0"/>
              <a:t>, </a:t>
            </a:r>
            <a:r>
              <a:rPr lang="en-US" dirty="0" err="1"/>
              <a:t>Sharik</a:t>
            </a:r>
            <a:r>
              <a:rPr lang="en-US" dirty="0"/>
              <a:t> Khan , Omar Khan , </a:t>
            </a:r>
            <a:r>
              <a:rPr lang="en-US" dirty="0" err="1"/>
              <a:t>Shabana</a:t>
            </a:r>
            <a:r>
              <a:rPr lang="en-US" dirty="0"/>
              <a:t> </a:t>
            </a:r>
            <a:r>
              <a:rPr lang="en-US" dirty="0" err="1"/>
              <a:t>Tadvi”Emotion</a:t>
            </a:r>
            <a:r>
              <a:rPr lang="en-US" dirty="0"/>
              <a:t> Based Music Player” International Journal of Engineering Research and General Science Volume 3, Issue 1, January-February , 2015 </a:t>
            </a:r>
            <a:endParaRPr lang="en-IN" dirty="0"/>
          </a:p>
          <a:p>
            <a:pPr marL="0" indent="0">
              <a:buNone/>
            </a:pPr>
            <a:r>
              <a:rPr lang="en-US" dirty="0"/>
              <a:t>4) </a:t>
            </a:r>
            <a:r>
              <a:rPr lang="en-US" dirty="0" err="1"/>
              <a:t>Shlok</a:t>
            </a:r>
            <a:r>
              <a:rPr lang="en-US" dirty="0"/>
              <a:t> </a:t>
            </a:r>
            <a:r>
              <a:rPr lang="en-US" dirty="0" err="1"/>
              <a:t>Gikla</a:t>
            </a:r>
            <a:r>
              <a:rPr lang="en-US" dirty="0"/>
              <a:t>, Husain Zafar, </a:t>
            </a:r>
            <a:r>
              <a:rPr lang="en-US" dirty="0" err="1"/>
              <a:t>Chuntan</a:t>
            </a:r>
            <a:r>
              <a:rPr lang="en-US" dirty="0"/>
              <a:t> </a:t>
            </a:r>
            <a:r>
              <a:rPr lang="en-US" dirty="0" err="1"/>
              <a:t>Soni</a:t>
            </a:r>
            <a:r>
              <a:rPr lang="en-US" dirty="0"/>
              <a:t>, </a:t>
            </a:r>
            <a:r>
              <a:rPr lang="en-US" dirty="0" err="1"/>
              <a:t>Kshitija</a:t>
            </a:r>
            <a:r>
              <a:rPr lang="en-US" dirty="0"/>
              <a:t> </a:t>
            </a:r>
            <a:r>
              <a:rPr lang="en-US" dirty="0" err="1"/>
              <a:t>Waghurdekar”SMART</a:t>
            </a:r>
            <a:r>
              <a:rPr lang="en-US" dirty="0"/>
              <a:t> MUSIC INTEGRATING AND MUSIC MOOD RECOMMENDATION”2017 International Conference on Wireless Communications, Signal Processing and Networking(</a:t>
            </a:r>
            <a:r>
              <a:rPr lang="en-US" dirty="0" err="1"/>
              <a:t>WiSppNET</a:t>
            </a:r>
            <a:r>
              <a:rPr lang="en-US" dirty="0"/>
              <a:t>) </a:t>
            </a:r>
            <a:endParaRPr lang="en-IN" dirty="0"/>
          </a:p>
          <a:p>
            <a:pPr marL="0" indent="0">
              <a:buNone/>
            </a:pPr>
            <a:r>
              <a:rPr lang="en-US" dirty="0"/>
              <a:t>5) T.-H. Wang and J.-J.J. Lien, “Facial Expression Recognition System Based on Rigid and Non-Rigid Motion Separation and 3D Pose Estimation” J. Pattern Recognition , vol. 42, no. 5,pp. 962-977, 2009</a:t>
            </a:r>
            <a:endParaRPr lang="en-IN" dirty="0"/>
          </a:p>
          <a:p>
            <a:pPr marL="0" indent="0">
              <a:buNone/>
            </a:pPr>
            <a:endParaRPr lang="en-US" dirty="0"/>
          </a:p>
        </p:txBody>
      </p:sp>
    </p:spTree>
    <p:extLst>
      <p:ext uri="{BB962C8B-B14F-4D97-AF65-F5344CB8AC3E}">
        <p14:creationId xmlns:p14="http://schemas.microsoft.com/office/powerpoint/2010/main" val="882884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053" y="609600"/>
            <a:ext cx="11158330" cy="4985980"/>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PROPOSED SYSTEM:</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Extremely fast features computation.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Efficient features selection.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Scale and location invariant detector.</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Instead of scaling the image itself, we scale the features.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Such a generic detection scheme can be trained for detection of other types of objects.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 accuracy.</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Existing System:</a:t>
            </a:r>
          </a:p>
          <a:p>
            <a:endParaRPr lang="en-US" sz="20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Detector is most effective only on frontal images of faces.</a:t>
            </a:r>
          </a:p>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Sensitive to lighting conditions.</a:t>
            </a:r>
          </a:p>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might get multiple detections the same face, due to overlapping sub-windows.</a:t>
            </a:r>
          </a:p>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Low accuracy.</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2872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F23D-3F13-40EE-A354-A52B7670CBB9}"/>
              </a:ext>
            </a:extLst>
          </p:cNvPr>
          <p:cNvSpPr>
            <a:spLocks noGrp="1"/>
          </p:cNvSpPr>
          <p:nvPr>
            <p:ph type="title"/>
          </p:nvPr>
        </p:nvSpPr>
        <p:spPr>
          <a:xfrm>
            <a:off x="2152650" y="840310"/>
            <a:ext cx="7886700" cy="619550"/>
          </a:xfrm>
        </p:spPr>
        <p:txBody>
          <a:bodyPr>
            <a:normAutofit fontScale="90000"/>
          </a:bodyPr>
          <a:lstStyle/>
          <a:p>
            <a:r>
              <a:rPr lang="en-SG" b="1" dirty="0"/>
              <a:t>ARCHITECTURE</a:t>
            </a:r>
            <a:endParaRPr lang="en-IN" dirty="0"/>
          </a:p>
        </p:txBody>
      </p:sp>
      <p:sp>
        <p:nvSpPr>
          <p:cNvPr id="4" name="Rectangle: Rounded Corners 3">
            <a:extLst>
              <a:ext uri="{FF2B5EF4-FFF2-40B4-BE49-F238E27FC236}">
                <a16:creationId xmlns:a16="http://schemas.microsoft.com/office/drawing/2014/main" id="{281961D7-7714-4B7E-B0D7-D17DCDC063AF}"/>
              </a:ext>
            </a:extLst>
          </p:cNvPr>
          <p:cNvSpPr/>
          <p:nvPr/>
        </p:nvSpPr>
        <p:spPr>
          <a:xfrm>
            <a:off x="2398644" y="1935645"/>
            <a:ext cx="1192696" cy="4870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350" dirty="0" err="1">
                <a:latin typeface="Times New Roman" panose="02020603050405020304" pitchFamily="18" charset="0"/>
                <a:cs typeface="Times New Roman" panose="02020603050405020304" pitchFamily="18" charset="0"/>
              </a:rPr>
              <a:t>DataSets</a:t>
            </a:r>
            <a:endParaRPr lang="en-IN" sz="1350" dirty="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4B64E9CE-CC9B-4F1E-BC8E-54CBC5B5DE25}"/>
              </a:ext>
            </a:extLst>
          </p:cNvPr>
          <p:cNvSpPr/>
          <p:nvPr/>
        </p:nvSpPr>
        <p:spPr>
          <a:xfrm>
            <a:off x="5904671" y="2422663"/>
            <a:ext cx="1192696" cy="4870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350" dirty="0">
                <a:latin typeface="Times New Roman" panose="02020603050405020304" pitchFamily="18" charset="0"/>
                <a:cs typeface="Times New Roman" panose="02020603050405020304" pitchFamily="18" charset="0"/>
              </a:rPr>
              <a:t>Feed into Algorithms</a:t>
            </a:r>
          </a:p>
        </p:txBody>
      </p:sp>
      <p:sp>
        <p:nvSpPr>
          <p:cNvPr id="6" name="Rectangle: Rounded Corners 5">
            <a:extLst>
              <a:ext uri="{FF2B5EF4-FFF2-40B4-BE49-F238E27FC236}">
                <a16:creationId xmlns:a16="http://schemas.microsoft.com/office/drawing/2014/main" id="{52C45445-1685-4403-BCC2-1BE88149DFA6}"/>
              </a:ext>
            </a:extLst>
          </p:cNvPr>
          <p:cNvSpPr/>
          <p:nvPr/>
        </p:nvSpPr>
        <p:spPr>
          <a:xfrm>
            <a:off x="5904670" y="1459860"/>
            <a:ext cx="1192696" cy="4870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350" dirty="0">
                <a:latin typeface="Times New Roman" panose="02020603050405020304" pitchFamily="18" charset="0"/>
                <a:cs typeface="Times New Roman" panose="02020603050405020304" pitchFamily="18" charset="0"/>
              </a:rPr>
              <a:t>Find Accuracy </a:t>
            </a:r>
          </a:p>
        </p:txBody>
      </p:sp>
      <p:sp>
        <p:nvSpPr>
          <p:cNvPr id="7" name="Rectangle: Rounded Corners 6">
            <a:extLst>
              <a:ext uri="{FF2B5EF4-FFF2-40B4-BE49-F238E27FC236}">
                <a16:creationId xmlns:a16="http://schemas.microsoft.com/office/drawing/2014/main" id="{00A8DF52-295F-47CE-A904-5876CA543A6E}"/>
              </a:ext>
            </a:extLst>
          </p:cNvPr>
          <p:cNvSpPr/>
          <p:nvPr/>
        </p:nvSpPr>
        <p:spPr>
          <a:xfrm>
            <a:off x="5904671" y="3529231"/>
            <a:ext cx="1192696" cy="4870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350" dirty="0">
                <a:latin typeface="Times New Roman" panose="02020603050405020304" pitchFamily="18" charset="0"/>
                <a:cs typeface="Times New Roman" panose="02020603050405020304" pitchFamily="18" charset="0"/>
              </a:rPr>
              <a:t>Convert into Array values</a:t>
            </a:r>
          </a:p>
        </p:txBody>
      </p:sp>
      <p:sp>
        <p:nvSpPr>
          <p:cNvPr id="8" name="Rectangle: Rounded Corners 7">
            <a:extLst>
              <a:ext uri="{FF2B5EF4-FFF2-40B4-BE49-F238E27FC236}">
                <a16:creationId xmlns:a16="http://schemas.microsoft.com/office/drawing/2014/main" id="{645312B4-B735-4725-BB22-24DD316C82D7}"/>
              </a:ext>
            </a:extLst>
          </p:cNvPr>
          <p:cNvSpPr/>
          <p:nvPr/>
        </p:nvSpPr>
        <p:spPr>
          <a:xfrm>
            <a:off x="4110659" y="2422664"/>
            <a:ext cx="1324390" cy="81436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lvl="1"/>
            <a:r>
              <a:rPr lang="en-IN" sz="1350" dirty="0">
                <a:latin typeface="Times New Roman" panose="02020603050405020304" pitchFamily="18" charset="0"/>
                <a:cs typeface="Times New Roman" panose="02020603050405020304" pitchFamily="18" charset="0"/>
              </a:rPr>
              <a:t>Data cleaning</a:t>
            </a:r>
          </a:p>
        </p:txBody>
      </p:sp>
      <p:sp>
        <p:nvSpPr>
          <p:cNvPr id="9" name="Rectangle: Rounded Corners 8">
            <a:extLst>
              <a:ext uri="{FF2B5EF4-FFF2-40B4-BE49-F238E27FC236}">
                <a16:creationId xmlns:a16="http://schemas.microsoft.com/office/drawing/2014/main" id="{BCCEEDA3-2FE8-4F7C-A212-FF5E90480D2F}"/>
              </a:ext>
            </a:extLst>
          </p:cNvPr>
          <p:cNvSpPr/>
          <p:nvPr/>
        </p:nvSpPr>
        <p:spPr>
          <a:xfrm>
            <a:off x="4252291" y="4308458"/>
            <a:ext cx="1192696" cy="4870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en-US" sz="1350" dirty="0">
                <a:latin typeface="Times New Roman" panose="02020603050405020304" pitchFamily="18" charset="0"/>
                <a:cs typeface="Times New Roman" panose="02020603050405020304" pitchFamily="18" charset="0"/>
              </a:rPr>
              <a:t>Data selection</a:t>
            </a:r>
            <a:endParaRPr lang="en-IN" sz="1350"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6A5F6165-F321-4986-BDDA-E115C50BF2FC}"/>
              </a:ext>
            </a:extLst>
          </p:cNvPr>
          <p:cNvSpPr/>
          <p:nvPr/>
        </p:nvSpPr>
        <p:spPr>
          <a:xfrm>
            <a:off x="4242353" y="3529232"/>
            <a:ext cx="1324390" cy="4870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en-US" sz="1350" dirty="0">
              <a:latin typeface="Times New Roman" panose="02020603050405020304" pitchFamily="18" charset="0"/>
              <a:cs typeface="Times New Roman" panose="02020603050405020304" pitchFamily="18" charset="0"/>
            </a:endParaRPr>
          </a:p>
          <a:p>
            <a:pPr algn="ctr"/>
            <a:r>
              <a:rPr lang="en-US" altLang="en-US" sz="1350" dirty="0">
                <a:latin typeface="Times New Roman" panose="02020603050405020304" pitchFamily="18" charset="0"/>
                <a:cs typeface="Times New Roman" panose="02020603050405020304" pitchFamily="18" charset="0"/>
              </a:rPr>
              <a:t>Data transformation</a:t>
            </a:r>
          </a:p>
          <a:p>
            <a:pPr algn="ctr"/>
            <a:endParaRPr lang="en-IN" sz="1350" dirty="0"/>
          </a:p>
        </p:txBody>
      </p:sp>
      <p:sp>
        <p:nvSpPr>
          <p:cNvPr id="11" name="Rectangle: Rounded Corners 10">
            <a:extLst>
              <a:ext uri="{FF2B5EF4-FFF2-40B4-BE49-F238E27FC236}">
                <a16:creationId xmlns:a16="http://schemas.microsoft.com/office/drawing/2014/main" id="{2296716F-12BA-4738-8DD4-EA69526D4241}"/>
              </a:ext>
            </a:extLst>
          </p:cNvPr>
          <p:cNvSpPr/>
          <p:nvPr/>
        </p:nvSpPr>
        <p:spPr>
          <a:xfrm>
            <a:off x="2398644" y="3529233"/>
            <a:ext cx="1192696" cy="4870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350" dirty="0">
                <a:latin typeface="Times New Roman" panose="02020603050405020304" pitchFamily="18" charset="0"/>
                <a:cs typeface="Times New Roman" panose="02020603050405020304" pitchFamily="18" charset="0"/>
              </a:rPr>
              <a:t>Data Pre-processing</a:t>
            </a:r>
          </a:p>
        </p:txBody>
      </p:sp>
      <p:sp>
        <p:nvSpPr>
          <p:cNvPr id="12" name="Rectangle: Rounded Corners 11">
            <a:extLst>
              <a:ext uri="{FF2B5EF4-FFF2-40B4-BE49-F238E27FC236}">
                <a16:creationId xmlns:a16="http://schemas.microsoft.com/office/drawing/2014/main" id="{7CA1450A-6F05-42CF-8455-C37D0AB15510}"/>
              </a:ext>
            </a:extLst>
          </p:cNvPr>
          <p:cNvSpPr/>
          <p:nvPr/>
        </p:nvSpPr>
        <p:spPr>
          <a:xfrm>
            <a:off x="2398644" y="2750006"/>
            <a:ext cx="1192696" cy="4870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350" dirty="0">
                <a:latin typeface="Times New Roman" panose="02020603050405020304" pitchFamily="18" charset="0"/>
                <a:cs typeface="Times New Roman" panose="02020603050405020304" pitchFamily="18" charset="0"/>
              </a:rPr>
              <a:t>Combine </a:t>
            </a:r>
            <a:r>
              <a:rPr lang="en-IN" sz="1350" dirty="0" err="1">
                <a:latin typeface="Times New Roman" panose="02020603050405020304" pitchFamily="18" charset="0"/>
                <a:cs typeface="Times New Roman" panose="02020603050405020304" pitchFamily="18" charset="0"/>
              </a:rPr>
              <a:t>DataSets</a:t>
            </a:r>
            <a:endParaRPr lang="en-IN" sz="1350"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A191DB3E-8FF9-4484-8B8D-AC75CA8D4780}"/>
              </a:ext>
            </a:extLst>
          </p:cNvPr>
          <p:cNvSpPr/>
          <p:nvPr/>
        </p:nvSpPr>
        <p:spPr>
          <a:xfrm>
            <a:off x="7698683" y="1459860"/>
            <a:ext cx="1192696" cy="4870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350" dirty="0">
                <a:latin typeface="Times New Roman" panose="02020603050405020304" pitchFamily="18" charset="0"/>
                <a:cs typeface="Times New Roman" panose="02020603050405020304" pitchFamily="18" charset="0"/>
              </a:rPr>
              <a:t>Algorithm Selection</a:t>
            </a:r>
          </a:p>
        </p:txBody>
      </p:sp>
      <p:sp>
        <p:nvSpPr>
          <p:cNvPr id="16" name="Rectangle: Rounded Corners 15">
            <a:extLst>
              <a:ext uri="{FF2B5EF4-FFF2-40B4-BE49-F238E27FC236}">
                <a16:creationId xmlns:a16="http://schemas.microsoft.com/office/drawing/2014/main" id="{69C41F92-2EC5-4937-A2FF-B9942DDD6A84}"/>
              </a:ext>
            </a:extLst>
          </p:cNvPr>
          <p:cNvSpPr/>
          <p:nvPr/>
        </p:nvSpPr>
        <p:spPr>
          <a:xfrm>
            <a:off x="7698683" y="3529230"/>
            <a:ext cx="1192696" cy="4870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350" dirty="0">
                <a:latin typeface="Times New Roman" panose="02020603050405020304" pitchFamily="18" charset="0"/>
                <a:cs typeface="Times New Roman" panose="02020603050405020304" pitchFamily="18" charset="0"/>
              </a:rPr>
              <a:t>Result</a:t>
            </a:r>
          </a:p>
        </p:txBody>
      </p:sp>
      <p:sp>
        <p:nvSpPr>
          <p:cNvPr id="18" name="Rectangle: Rounded Corners 17">
            <a:extLst>
              <a:ext uri="{FF2B5EF4-FFF2-40B4-BE49-F238E27FC236}">
                <a16:creationId xmlns:a16="http://schemas.microsoft.com/office/drawing/2014/main" id="{C3FD38E3-F826-4425-A3FC-92A92AD54AA1}"/>
              </a:ext>
            </a:extLst>
          </p:cNvPr>
          <p:cNvSpPr/>
          <p:nvPr/>
        </p:nvSpPr>
        <p:spPr>
          <a:xfrm>
            <a:off x="7701167" y="2422663"/>
            <a:ext cx="1192696" cy="4870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350" dirty="0">
                <a:latin typeface="Times New Roman" panose="02020603050405020304" pitchFamily="18" charset="0"/>
                <a:cs typeface="Times New Roman" panose="02020603050405020304" pitchFamily="18" charset="0"/>
              </a:rPr>
              <a:t>Using algorithm</a:t>
            </a:r>
          </a:p>
        </p:txBody>
      </p:sp>
      <p:cxnSp>
        <p:nvCxnSpPr>
          <p:cNvPr id="20" name="Straight Arrow Connector 19">
            <a:extLst>
              <a:ext uri="{FF2B5EF4-FFF2-40B4-BE49-F238E27FC236}">
                <a16:creationId xmlns:a16="http://schemas.microsoft.com/office/drawing/2014/main" id="{9D1E3F53-EECD-4850-B2FF-B64EE51AB1D9}"/>
              </a:ext>
            </a:extLst>
          </p:cNvPr>
          <p:cNvCxnSpPr>
            <a:stCxn id="4" idx="2"/>
            <a:endCxn id="12" idx="0"/>
          </p:cNvCxnSpPr>
          <p:nvPr/>
        </p:nvCxnSpPr>
        <p:spPr>
          <a:xfrm>
            <a:off x="2994992" y="2422664"/>
            <a:ext cx="0" cy="327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D8904ED-801C-4820-A429-3F407205F916}"/>
              </a:ext>
            </a:extLst>
          </p:cNvPr>
          <p:cNvCxnSpPr>
            <a:stCxn id="12" idx="2"/>
            <a:endCxn id="11" idx="0"/>
          </p:cNvCxnSpPr>
          <p:nvPr/>
        </p:nvCxnSpPr>
        <p:spPr>
          <a:xfrm>
            <a:off x="2994992" y="3237024"/>
            <a:ext cx="0" cy="292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3EA1811-0F57-47D1-886B-1C3FC3EFE38E}"/>
              </a:ext>
            </a:extLst>
          </p:cNvPr>
          <p:cNvCxnSpPr>
            <a:cxnSpLocks/>
            <a:stCxn id="11" idx="3"/>
            <a:endCxn id="10" idx="1"/>
          </p:cNvCxnSpPr>
          <p:nvPr/>
        </p:nvCxnSpPr>
        <p:spPr>
          <a:xfrm flipV="1">
            <a:off x="3591341" y="3772742"/>
            <a:ext cx="65101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2780B12-D605-488B-802C-9CBF3682DD10}"/>
              </a:ext>
            </a:extLst>
          </p:cNvPr>
          <p:cNvCxnSpPr>
            <a:cxnSpLocks/>
            <a:stCxn id="11" idx="3"/>
            <a:endCxn id="8" idx="1"/>
          </p:cNvCxnSpPr>
          <p:nvPr/>
        </p:nvCxnSpPr>
        <p:spPr>
          <a:xfrm flipV="1">
            <a:off x="3591341" y="2829844"/>
            <a:ext cx="519319" cy="942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97D43C1-23C0-4E05-B08E-B22DC650482E}"/>
              </a:ext>
            </a:extLst>
          </p:cNvPr>
          <p:cNvCxnSpPr>
            <a:stCxn id="11" idx="3"/>
            <a:endCxn id="9" idx="1"/>
          </p:cNvCxnSpPr>
          <p:nvPr/>
        </p:nvCxnSpPr>
        <p:spPr>
          <a:xfrm>
            <a:off x="3591339" y="3772743"/>
            <a:ext cx="660952" cy="779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1FFAEAB-D645-4396-AF3F-451CFD9C9001}"/>
              </a:ext>
            </a:extLst>
          </p:cNvPr>
          <p:cNvCxnSpPr>
            <a:cxnSpLocks/>
            <a:stCxn id="10" idx="3"/>
            <a:endCxn id="7" idx="1"/>
          </p:cNvCxnSpPr>
          <p:nvPr/>
        </p:nvCxnSpPr>
        <p:spPr>
          <a:xfrm flipV="1">
            <a:off x="5566743" y="3772741"/>
            <a:ext cx="3379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76580CC-9D61-4BE5-AC46-8CE7FA8D1288}"/>
              </a:ext>
            </a:extLst>
          </p:cNvPr>
          <p:cNvCxnSpPr>
            <a:cxnSpLocks/>
            <a:stCxn id="8" idx="3"/>
            <a:endCxn id="7" idx="1"/>
          </p:cNvCxnSpPr>
          <p:nvPr/>
        </p:nvCxnSpPr>
        <p:spPr>
          <a:xfrm>
            <a:off x="5435049" y="2829844"/>
            <a:ext cx="469622" cy="942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06AD789-372C-42F1-A8DB-0BC8645E1254}"/>
              </a:ext>
            </a:extLst>
          </p:cNvPr>
          <p:cNvCxnSpPr>
            <a:stCxn id="9" idx="3"/>
            <a:endCxn id="7" idx="1"/>
          </p:cNvCxnSpPr>
          <p:nvPr/>
        </p:nvCxnSpPr>
        <p:spPr>
          <a:xfrm flipV="1">
            <a:off x="5444987" y="3772741"/>
            <a:ext cx="459684" cy="779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BCE8267-59F6-45FE-967B-ECBA4705F2F4}"/>
              </a:ext>
            </a:extLst>
          </p:cNvPr>
          <p:cNvCxnSpPr>
            <a:stCxn id="7" idx="0"/>
            <a:endCxn id="5" idx="2"/>
          </p:cNvCxnSpPr>
          <p:nvPr/>
        </p:nvCxnSpPr>
        <p:spPr>
          <a:xfrm flipV="1">
            <a:off x="6501019" y="2909681"/>
            <a:ext cx="0" cy="619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47F08A1-1EBE-491F-9368-19F5C806235E}"/>
              </a:ext>
            </a:extLst>
          </p:cNvPr>
          <p:cNvCxnSpPr>
            <a:stCxn id="5" idx="0"/>
            <a:endCxn id="6" idx="2"/>
          </p:cNvCxnSpPr>
          <p:nvPr/>
        </p:nvCxnSpPr>
        <p:spPr>
          <a:xfrm flipH="1" flipV="1">
            <a:off x="6501019" y="1946879"/>
            <a:ext cx="1" cy="47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0D58A9E-093C-455B-A1B0-32B9FCE0A57B}"/>
              </a:ext>
            </a:extLst>
          </p:cNvPr>
          <p:cNvCxnSpPr>
            <a:stCxn id="6" idx="3"/>
            <a:endCxn id="15" idx="1"/>
          </p:cNvCxnSpPr>
          <p:nvPr/>
        </p:nvCxnSpPr>
        <p:spPr>
          <a:xfrm>
            <a:off x="7097367" y="1703369"/>
            <a:ext cx="6013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143C490-2461-45E9-9AB3-7FBBF258797E}"/>
              </a:ext>
            </a:extLst>
          </p:cNvPr>
          <p:cNvCxnSpPr>
            <a:cxnSpLocks/>
            <a:stCxn id="15" idx="2"/>
            <a:endCxn id="18" idx="0"/>
          </p:cNvCxnSpPr>
          <p:nvPr/>
        </p:nvCxnSpPr>
        <p:spPr>
          <a:xfrm>
            <a:off x="8295031" y="1946879"/>
            <a:ext cx="2484" cy="47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94F14A1-4023-4682-81B7-A8A9C0DC6D8A}"/>
              </a:ext>
            </a:extLst>
          </p:cNvPr>
          <p:cNvCxnSpPr>
            <a:stCxn id="18" idx="2"/>
            <a:endCxn id="16" idx="0"/>
          </p:cNvCxnSpPr>
          <p:nvPr/>
        </p:nvCxnSpPr>
        <p:spPr>
          <a:xfrm flipH="1">
            <a:off x="8295031" y="2909680"/>
            <a:ext cx="2484" cy="619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0010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6CF47E-D1B0-42C1-B564-2B1D095E50FC}"/>
              </a:ext>
            </a:extLst>
          </p:cNvPr>
          <p:cNvPicPr>
            <a:picLocks noChangeAspect="1"/>
          </p:cNvPicPr>
          <p:nvPr/>
        </p:nvPicPr>
        <p:blipFill>
          <a:blip r:embed="rId2"/>
          <a:stretch>
            <a:fillRect/>
          </a:stretch>
        </p:blipFill>
        <p:spPr>
          <a:xfrm>
            <a:off x="2272145" y="1440873"/>
            <a:ext cx="8229599" cy="3768435"/>
          </a:xfrm>
          <a:prstGeom prst="rect">
            <a:avLst/>
          </a:prstGeom>
        </p:spPr>
      </p:pic>
    </p:spTree>
    <p:extLst>
      <p:ext uri="{BB962C8B-B14F-4D97-AF65-F5344CB8AC3E}">
        <p14:creationId xmlns:p14="http://schemas.microsoft.com/office/powerpoint/2010/main" val="921792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7469"/>
          </a:xfrm>
        </p:spPr>
        <p:txBody>
          <a:bodyPr/>
          <a:lstStyle/>
          <a:p>
            <a:r>
              <a:rPr lang="en-US" dirty="0"/>
              <a:t>ACTIVITY DIAGRAM </a:t>
            </a:r>
          </a:p>
        </p:txBody>
      </p:sp>
      <p:pic>
        <p:nvPicPr>
          <p:cNvPr id="4" name="Content Placeholder 3">
            <a:extLst>
              <a:ext uri="{FF2B5EF4-FFF2-40B4-BE49-F238E27FC236}">
                <a16:creationId xmlns:a16="http://schemas.microsoft.com/office/drawing/2014/main" id="{F6DFB03C-D08D-41CC-8C49-9FDE1590DD15}"/>
              </a:ext>
            </a:extLst>
          </p:cNvPr>
          <p:cNvPicPr>
            <a:picLocks noGrp="1" noChangeAspect="1"/>
          </p:cNvPicPr>
          <p:nvPr>
            <p:ph idx="1"/>
          </p:nvPr>
        </p:nvPicPr>
        <p:blipFill>
          <a:blip r:embed="rId2"/>
          <a:stretch>
            <a:fillRect/>
          </a:stretch>
        </p:blipFill>
        <p:spPr>
          <a:xfrm>
            <a:off x="4310743" y="1825625"/>
            <a:ext cx="4101737" cy="435133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982F-4C9D-4075-8CDC-58D5A22FA687}"/>
              </a:ext>
            </a:extLst>
          </p:cNvPr>
          <p:cNvSpPr>
            <a:spLocks noGrp="1"/>
          </p:cNvSpPr>
          <p:nvPr>
            <p:ph type="title"/>
          </p:nvPr>
        </p:nvSpPr>
        <p:spPr>
          <a:xfrm>
            <a:off x="838200" y="198784"/>
            <a:ext cx="10515600" cy="781878"/>
          </a:xfrm>
        </p:spPr>
        <p:txBody>
          <a:bodyPr/>
          <a:lstStyle/>
          <a:p>
            <a:r>
              <a:rPr lang="en-US" b="1"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Content Placeholder 3">
            <a:extLst>
              <a:ext uri="{FF2B5EF4-FFF2-40B4-BE49-F238E27FC236}">
                <a16:creationId xmlns:a16="http://schemas.microsoft.com/office/drawing/2014/main" id="{D3ED6882-BA50-49AF-BE7E-BF044C39FD58}"/>
              </a:ext>
            </a:extLst>
          </p:cNvPr>
          <p:cNvGraphicFramePr>
            <a:graphicFrameLocks noGrp="1"/>
          </p:cNvGraphicFramePr>
          <p:nvPr>
            <p:ph idx="1"/>
            <p:extLst>
              <p:ext uri="{D42A27DB-BD31-4B8C-83A1-F6EECF244321}">
                <p14:modId xmlns:p14="http://schemas.microsoft.com/office/powerpoint/2010/main" val="3706510758"/>
              </p:ext>
            </p:extLst>
          </p:nvPr>
        </p:nvGraphicFramePr>
        <p:xfrm>
          <a:off x="838200" y="980660"/>
          <a:ext cx="10515600" cy="5678556"/>
        </p:xfrm>
        <a:graphic>
          <a:graphicData uri="http://schemas.openxmlformats.org/drawingml/2006/table">
            <a:tbl>
              <a:tblPr firstRow="1" bandRow="1">
                <a:tableStyleId>{5940675A-B579-460E-94D1-54222C63F5DA}</a:tableStyleId>
              </a:tblPr>
              <a:tblGrid>
                <a:gridCol w="712304">
                  <a:extLst>
                    <a:ext uri="{9D8B030D-6E8A-4147-A177-3AD203B41FA5}">
                      <a16:colId xmlns:a16="http://schemas.microsoft.com/office/drawing/2014/main" val="661639705"/>
                    </a:ext>
                  </a:extLst>
                </a:gridCol>
                <a:gridCol w="2902226">
                  <a:extLst>
                    <a:ext uri="{9D8B030D-6E8A-4147-A177-3AD203B41FA5}">
                      <a16:colId xmlns:a16="http://schemas.microsoft.com/office/drawing/2014/main" val="1301608767"/>
                    </a:ext>
                  </a:extLst>
                </a:gridCol>
                <a:gridCol w="4532244">
                  <a:extLst>
                    <a:ext uri="{9D8B030D-6E8A-4147-A177-3AD203B41FA5}">
                      <a16:colId xmlns:a16="http://schemas.microsoft.com/office/drawing/2014/main" val="1424060042"/>
                    </a:ext>
                  </a:extLst>
                </a:gridCol>
                <a:gridCol w="1311965">
                  <a:extLst>
                    <a:ext uri="{9D8B030D-6E8A-4147-A177-3AD203B41FA5}">
                      <a16:colId xmlns:a16="http://schemas.microsoft.com/office/drawing/2014/main" val="2917329156"/>
                    </a:ext>
                  </a:extLst>
                </a:gridCol>
                <a:gridCol w="1056861">
                  <a:extLst>
                    <a:ext uri="{9D8B030D-6E8A-4147-A177-3AD203B41FA5}">
                      <a16:colId xmlns:a16="http://schemas.microsoft.com/office/drawing/2014/main" val="1404935951"/>
                    </a:ext>
                  </a:extLst>
                </a:gridCol>
              </a:tblGrid>
              <a:tr h="541459">
                <a:tc>
                  <a:txBody>
                    <a:bodyPr/>
                    <a:lstStyle/>
                    <a:p>
                      <a:r>
                        <a:rPr lang="en-IN" b="0" dirty="0">
                          <a:latin typeface="Times New Roman" panose="02020603050405020304" pitchFamily="18" charset="0"/>
                          <a:cs typeface="Times New Roman" panose="02020603050405020304" pitchFamily="18" charset="0"/>
                        </a:rPr>
                        <a:t>S.NO</a:t>
                      </a:r>
                    </a:p>
                  </a:txBody>
                  <a:tcPr/>
                </a:tc>
                <a:tc>
                  <a:txBody>
                    <a:bodyPr/>
                    <a:lstStyle/>
                    <a:p>
                      <a:r>
                        <a:rPr lang="en-IN" b="0" dirty="0">
                          <a:latin typeface="Times New Roman" panose="02020603050405020304" pitchFamily="18" charset="0"/>
                          <a:cs typeface="Times New Roman" panose="02020603050405020304" pitchFamily="18" charset="0"/>
                        </a:rPr>
                        <a:t>TITLE</a:t>
                      </a:r>
                    </a:p>
                  </a:txBody>
                  <a:tcPr/>
                </a:tc>
                <a:tc>
                  <a:txBody>
                    <a:bodyPr/>
                    <a:lstStyle/>
                    <a:p>
                      <a:r>
                        <a:rPr lang="en-IN" b="0" dirty="0">
                          <a:latin typeface="Times New Roman" panose="02020603050405020304" pitchFamily="18" charset="0"/>
                          <a:cs typeface="Times New Roman" panose="02020603050405020304" pitchFamily="18" charset="0"/>
                        </a:rPr>
                        <a:t>CONTENT</a:t>
                      </a:r>
                    </a:p>
                  </a:txBody>
                  <a:tcPr/>
                </a:tc>
                <a:tc>
                  <a:txBody>
                    <a:bodyPr/>
                    <a:lstStyle/>
                    <a:p>
                      <a:r>
                        <a:rPr lang="en-IN" b="0" dirty="0">
                          <a:latin typeface="Times New Roman" panose="02020603050405020304" pitchFamily="18" charset="0"/>
                          <a:cs typeface="Times New Roman" panose="02020603050405020304" pitchFamily="18" charset="0"/>
                        </a:rPr>
                        <a:t>AUTHOR</a:t>
                      </a:r>
                    </a:p>
                  </a:txBody>
                  <a:tcPr/>
                </a:tc>
                <a:tc>
                  <a:txBody>
                    <a:bodyPr/>
                    <a:lstStyle/>
                    <a:p>
                      <a:r>
                        <a:rPr lang="en-IN" b="0" dirty="0">
                          <a:latin typeface="Times New Roman" panose="02020603050405020304" pitchFamily="18" charset="0"/>
                          <a:cs typeface="Times New Roman" panose="02020603050405020304" pitchFamily="18" charset="0"/>
                        </a:rPr>
                        <a:t>YEAR</a:t>
                      </a:r>
                    </a:p>
                  </a:txBody>
                  <a:tcPr/>
                </a:tc>
                <a:extLst>
                  <a:ext uri="{0D108BD9-81ED-4DB2-BD59-A6C34878D82A}">
                    <a16:rowId xmlns:a16="http://schemas.microsoft.com/office/drawing/2014/main" val="3299714180"/>
                  </a:ext>
                </a:extLst>
              </a:tr>
              <a:tr h="5137097">
                <a:tc>
                  <a:txBody>
                    <a:bodyPr/>
                    <a:lstStyle/>
                    <a:p>
                      <a:r>
                        <a:rPr lang="en-IN" b="0" dirty="0">
                          <a:latin typeface="Times New Roman" panose="02020603050405020304" pitchFamily="18" charset="0"/>
                          <a:cs typeface="Times New Roman" panose="02020603050405020304" pitchFamily="18"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tx1"/>
                          </a:solidFill>
                          <a:effectLst/>
                          <a:latin typeface="+mn-lt"/>
                          <a:ea typeface="+mn-ea"/>
                          <a:cs typeface="+mn-cs"/>
                        </a:rPr>
                        <a:t>An Intelligent Music Player Based on Emotion Recognition</a:t>
                      </a:r>
                    </a:p>
                    <a:p>
                      <a:endParaRPr lang="en-US" sz="1800" b="1" i="0" kern="1200" dirty="0">
                        <a:solidFill>
                          <a:schemeClr val="tx1"/>
                        </a:solidFill>
                        <a:effectLst/>
                        <a:latin typeface="+mn-lt"/>
                        <a:ea typeface="+mn-ea"/>
                        <a:cs typeface="+mn-cs"/>
                      </a:endParaRPr>
                    </a:p>
                  </a:txBody>
                  <a:tcPr/>
                </a:tc>
                <a:tc>
                  <a:txBody>
                    <a:bodyPr/>
                    <a:lstStyle/>
                    <a:p>
                      <a:pPr algn="just"/>
                      <a:r>
                        <a:rPr lang="en-US" sz="1800" b="0" i="0" kern="1200" dirty="0">
                          <a:solidFill>
                            <a:schemeClr val="tx1"/>
                          </a:solidFill>
                          <a:effectLst/>
                          <a:latin typeface="+mn-lt"/>
                          <a:ea typeface="+mn-ea"/>
                          <a:cs typeface="+mn-cs"/>
                        </a:rPr>
                        <a:t>This paper proposes an intelligent agent that sorts a music collection based on the emotions conveyed by each song and then suggests an appropriate playlist to the user based on his/her current mood. The user's local music collection is initially clustered based on the emotion the song conveys, i.e. the mood of the song. This is calculated taking into consideration the lyrics of the song, as well as the melody. Every time the user wishes to generate a mood-based playlist, the user takes a picture of themselves at that instant. This image is subjected to facial detection and emotion recognition techniques, recognizing the emotion of the user. The music that best matches this emotion is then recommended to the user as a playlist.</a:t>
                      </a:r>
                      <a:endParaRPr lang="en-IN" dirty="0"/>
                    </a:p>
                  </a:txBody>
                  <a:tcPr/>
                </a:tc>
                <a:tc>
                  <a:txBody>
                    <a:bodyPr/>
                    <a:lstStyle/>
                    <a:p>
                      <a:r>
                        <a:rPr lang="en-US" sz="1800" b="0" i="0" u="none" strike="noStrike" kern="1200" dirty="0">
                          <a:solidFill>
                            <a:schemeClr val="tx1"/>
                          </a:solidFill>
                          <a:effectLst/>
                          <a:latin typeface="+mn-lt"/>
                          <a:ea typeface="+mn-ea"/>
                          <a:cs typeface="+mn-cs"/>
                        </a:rPr>
                        <a:t>Radha Kumaran</a:t>
                      </a:r>
                      <a:r>
                        <a:rPr lang="en-US" sz="1800" b="0" i="0" kern="1200" dirty="0">
                          <a:solidFill>
                            <a:schemeClr val="tx1"/>
                          </a:solidFill>
                          <a:effectLst/>
                          <a:latin typeface="+mn-lt"/>
                          <a:ea typeface="+mn-ea"/>
                          <a:cs typeface="+mn-cs"/>
                        </a:rPr>
                        <a:t>; </a:t>
                      </a:r>
                      <a:r>
                        <a:rPr lang="en-US" sz="1800" b="0" i="0" u="none" strike="noStrike" kern="1200" dirty="0">
                          <a:solidFill>
                            <a:schemeClr val="tx1"/>
                          </a:solidFill>
                          <a:effectLst/>
                          <a:latin typeface="+mn-lt"/>
                          <a:ea typeface="+mn-ea"/>
                          <a:cs typeface="+mn-cs"/>
                        </a:rPr>
                        <a:t>R Ram Rohan</a:t>
                      </a:r>
                      <a:r>
                        <a:rPr lang="en-US" sz="1800" b="0" i="0" kern="1200" dirty="0">
                          <a:solidFill>
                            <a:schemeClr val="tx1"/>
                          </a:solidFill>
                          <a:effectLst/>
                          <a:latin typeface="+mn-lt"/>
                          <a:ea typeface="+mn-ea"/>
                          <a:cs typeface="+mn-cs"/>
                        </a:rPr>
                        <a:t>; </a:t>
                      </a:r>
                      <a:r>
                        <a:rPr lang="en-US" sz="1800" b="0" i="0" u="none" strike="noStrike" kern="1200" dirty="0">
                          <a:solidFill>
                            <a:schemeClr val="tx1"/>
                          </a:solidFill>
                          <a:effectLst/>
                          <a:latin typeface="+mn-lt"/>
                          <a:ea typeface="+mn-ea"/>
                          <a:cs typeface="+mn-cs"/>
                        </a:rPr>
                        <a:t>Rajat Gupta</a:t>
                      </a:r>
                      <a:r>
                        <a:rPr lang="en-US" sz="1800" b="0" i="0" kern="1200" dirty="0">
                          <a:solidFill>
                            <a:schemeClr val="tx1"/>
                          </a:solidFill>
                          <a:effectLst/>
                          <a:latin typeface="+mn-lt"/>
                          <a:ea typeface="+mn-ea"/>
                          <a:cs typeface="+mn-cs"/>
                        </a:rPr>
                        <a:t>; </a:t>
                      </a:r>
                      <a:r>
                        <a:rPr lang="en-US" sz="1800" b="0" i="0" u="none" strike="noStrike" kern="1200" dirty="0" err="1">
                          <a:solidFill>
                            <a:schemeClr val="tx1"/>
                          </a:solidFill>
                          <a:effectLst/>
                          <a:latin typeface="+mn-lt"/>
                          <a:ea typeface="+mn-ea"/>
                          <a:cs typeface="+mn-cs"/>
                        </a:rPr>
                        <a:t>Vishalakshi</a:t>
                      </a:r>
                      <a:r>
                        <a:rPr lang="en-US" sz="1800" b="0" i="0" u="none" strike="noStrike" kern="1200" dirty="0">
                          <a:solidFill>
                            <a:schemeClr val="tx1"/>
                          </a:solidFill>
                          <a:effectLst/>
                          <a:latin typeface="+mn-lt"/>
                          <a:ea typeface="+mn-ea"/>
                          <a:cs typeface="+mn-cs"/>
                        </a:rPr>
                        <a:t> Prabhu</a:t>
                      </a:r>
                      <a:endParaRPr lang="en-IN" dirty="0"/>
                    </a:p>
                  </a:txBody>
                  <a:tcPr/>
                </a:tc>
                <a:tc>
                  <a:txBody>
                    <a:bodyPr/>
                    <a:lstStyle/>
                    <a:p>
                      <a:r>
                        <a:rPr lang="en-IN" b="0" dirty="0">
                          <a:latin typeface="Times New Roman" panose="02020603050405020304" pitchFamily="18" charset="0"/>
                          <a:cs typeface="Times New Roman" panose="02020603050405020304" pitchFamily="18" charset="0"/>
                        </a:rPr>
                        <a:t>2018</a:t>
                      </a:r>
                    </a:p>
                  </a:txBody>
                  <a:tcPr/>
                </a:tc>
                <a:extLst>
                  <a:ext uri="{0D108BD9-81ED-4DB2-BD59-A6C34878D82A}">
                    <a16:rowId xmlns:a16="http://schemas.microsoft.com/office/drawing/2014/main" val="4104051224"/>
                  </a:ext>
                </a:extLst>
              </a:tr>
            </a:tbl>
          </a:graphicData>
        </a:graphic>
      </p:graphicFrame>
    </p:spTree>
    <p:extLst>
      <p:ext uri="{BB962C8B-B14F-4D97-AF65-F5344CB8AC3E}">
        <p14:creationId xmlns:p14="http://schemas.microsoft.com/office/powerpoint/2010/main" val="193971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982F-4C9D-4075-8CDC-58D5A22FA687}"/>
              </a:ext>
            </a:extLst>
          </p:cNvPr>
          <p:cNvSpPr>
            <a:spLocks noGrp="1"/>
          </p:cNvSpPr>
          <p:nvPr>
            <p:ph type="title"/>
          </p:nvPr>
        </p:nvSpPr>
        <p:spPr>
          <a:xfrm>
            <a:off x="838200" y="198784"/>
            <a:ext cx="10515600" cy="781878"/>
          </a:xfrm>
        </p:spPr>
        <p:txBody>
          <a:bodyPr/>
          <a:lstStyle/>
          <a:p>
            <a:r>
              <a:rPr lang="en-US" b="1"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Content Placeholder 3">
            <a:extLst>
              <a:ext uri="{FF2B5EF4-FFF2-40B4-BE49-F238E27FC236}">
                <a16:creationId xmlns:a16="http://schemas.microsoft.com/office/drawing/2014/main" id="{D3ED6882-BA50-49AF-BE7E-BF044C39FD58}"/>
              </a:ext>
            </a:extLst>
          </p:cNvPr>
          <p:cNvGraphicFramePr>
            <a:graphicFrameLocks noGrp="1"/>
          </p:cNvGraphicFramePr>
          <p:nvPr>
            <p:ph idx="1"/>
            <p:extLst>
              <p:ext uri="{D42A27DB-BD31-4B8C-83A1-F6EECF244321}">
                <p14:modId xmlns:p14="http://schemas.microsoft.com/office/powerpoint/2010/main" val="2559270475"/>
              </p:ext>
            </p:extLst>
          </p:nvPr>
        </p:nvGraphicFramePr>
        <p:xfrm>
          <a:off x="838200" y="980660"/>
          <a:ext cx="10515600" cy="5678556"/>
        </p:xfrm>
        <a:graphic>
          <a:graphicData uri="http://schemas.openxmlformats.org/drawingml/2006/table">
            <a:tbl>
              <a:tblPr firstRow="1" bandRow="1">
                <a:tableStyleId>{5940675A-B579-460E-94D1-54222C63F5DA}</a:tableStyleId>
              </a:tblPr>
              <a:tblGrid>
                <a:gridCol w="712304">
                  <a:extLst>
                    <a:ext uri="{9D8B030D-6E8A-4147-A177-3AD203B41FA5}">
                      <a16:colId xmlns:a16="http://schemas.microsoft.com/office/drawing/2014/main" val="661639705"/>
                    </a:ext>
                  </a:extLst>
                </a:gridCol>
                <a:gridCol w="2902226">
                  <a:extLst>
                    <a:ext uri="{9D8B030D-6E8A-4147-A177-3AD203B41FA5}">
                      <a16:colId xmlns:a16="http://schemas.microsoft.com/office/drawing/2014/main" val="1301608767"/>
                    </a:ext>
                  </a:extLst>
                </a:gridCol>
                <a:gridCol w="4532244">
                  <a:extLst>
                    <a:ext uri="{9D8B030D-6E8A-4147-A177-3AD203B41FA5}">
                      <a16:colId xmlns:a16="http://schemas.microsoft.com/office/drawing/2014/main" val="1424060042"/>
                    </a:ext>
                  </a:extLst>
                </a:gridCol>
                <a:gridCol w="1311965">
                  <a:extLst>
                    <a:ext uri="{9D8B030D-6E8A-4147-A177-3AD203B41FA5}">
                      <a16:colId xmlns:a16="http://schemas.microsoft.com/office/drawing/2014/main" val="2917329156"/>
                    </a:ext>
                  </a:extLst>
                </a:gridCol>
                <a:gridCol w="1056861">
                  <a:extLst>
                    <a:ext uri="{9D8B030D-6E8A-4147-A177-3AD203B41FA5}">
                      <a16:colId xmlns:a16="http://schemas.microsoft.com/office/drawing/2014/main" val="1404935951"/>
                    </a:ext>
                  </a:extLst>
                </a:gridCol>
              </a:tblGrid>
              <a:tr h="541459">
                <a:tc>
                  <a:txBody>
                    <a:bodyPr/>
                    <a:lstStyle/>
                    <a:p>
                      <a:r>
                        <a:rPr lang="en-IN" b="0" dirty="0">
                          <a:latin typeface="Times New Roman" panose="02020603050405020304" pitchFamily="18" charset="0"/>
                          <a:cs typeface="Times New Roman" panose="02020603050405020304" pitchFamily="18" charset="0"/>
                        </a:rPr>
                        <a:t>S.NO</a:t>
                      </a:r>
                    </a:p>
                  </a:txBody>
                  <a:tcPr/>
                </a:tc>
                <a:tc>
                  <a:txBody>
                    <a:bodyPr/>
                    <a:lstStyle/>
                    <a:p>
                      <a:r>
                        <a:rPr lang="en-IN" b="0" dirty="0">
                          <a:latin typeface="Times New Roman" panose="02020603050405020304" pitchFamily="18" charset="0"/>
                          <a:cs typeface="Times New Roman" panose="02020603050405020304" pitchFamily="18" charset="0"/>
                        </a:rPr>
                        <a:t>TITLE</a:t>
                      </a:r>
                    </a:p>
                  </a:txBody>
                  <a:tcPr/>
                </a:tc>
                <a:tc>
                  <a:txBody>
                    <a:bodyPr/>
                    <a:lstStyle/>
                    <a:p>
                      <a:r>
                        <a:rPr lang="en-IN" b="0" dirty="0">
                          <a:latin typeface="Times New Roman" panose="02020603050405020304" pitchFamily="18" charset="0"/>
                          <a:cs typeface="Times New Roman" panose="02020603050405020304" pitchFamily="18" charset="0"/>
                        </a:rPr>
                        <a:t>CONTENT</a:t>
                      </a:r>
                    </a:p>
                  </a:txBody>
                  <a:tcPr/>
                </a:tc>
                <a:tc>
                  <a:txBody>
                    <a:bodyPr/>
                    <a:lstStyle/>
                    <a:p>
                      <a:r>
                        <a:rPr lang="en-IN" b="0" dirty="0">
                          <a:latin typeface="Times New Roman" panose="02020603050405020304" pitchFamily="18" charset="0"/>
                          <a:cs typeface="Times New Roman" panose="02020603050405020304" pitchFamily="18" charset="0"/>
                        </a:rPr>
                        <a:t>AUTHOR</a:t>
                      </a:r>
                    </a:p>
                  </a:txBody>
                  <a:tcPr/>
                </a:tc>
                <a:tc>
                  <a:txBody>
                    <a:bodyPr/>
                    <a:lstStyle/>
                    <a:p>
                      <a:r>
                        <a:rPr lang="en-IN" b="0" dirty="0">
                          <a:latin typeface="Times New Roman" panose="02020603050405020304" pitchFamily="18" charset="0"/>
                          <a:cs typeface="Times New Roman" panose="02020603050405020304" pitchFamily="18" charset="0"/>
                        </a:rPr>
                        <a:t>YEAR</a:t>
                      </a:r>
                    </a:p>
                  </a:txBody>
                  <a:tcPr/>
                </a:tc>
                <a:extLst>
                  <a:ext uri="{0D108BD9-81ED-4DB2-BD59-A6C34878D82A}">
                    <a16:rowId xmlns:a16="http://schemas.microsoft.com/office/drawing/2014/main" val="3299714180"/>
                  </a:ext>
                </a:extLst>
              </a:tr>
              <a:tr h="5137097">
                <a:tc>
                  <a:txBody>
                    <a:bodyPr/>
                    <a:lstStyle/>
                    <a:p>
                      <a:r>
                        <a:rPr lang="en-IN" b="0" dirty="0">
                          <a:latin typeface="Times New Roman" panose="02020603050405020304" pitchFamily="18" charset="0"/>
                          <a:cs typeface="Times New Roman" panose="02020603050405020304" pitchFamily="18"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tx1"/>
                          </a:solidFill>
                          <a:effectLst/>
                          <a:latin typeface="+mn-lt"/>
                          <a:ea typeface="+mn-ea"/>
                          <a:cs typeface="+mn-cs"/>
                        </a:rPr>
                        <a:t>Emotion-Based Music </a:t>
                      </a:r>
                    </a:p>
                  </a:txBody>
                  <a:tcPr/>
                </a:tc>
                <a:tc>
                  <a:txBody>
                    <a:bodyPr/>
                    <a:lstStyle/>
                    <a:p>
                      <a:pPr algn="just"/>
                      <a:r>
                        <a:rPr lang="en-US" sz="1800" b="0" i="0" kern="1200" dirty="0">
                          <a:solidFill>
                            <a:schemeClr val="tx1"/>
                          </a:solidFill>
                          <a:effectLst/>
                          <a:latin typeface="+mn-lt"/>
                          <a:ea typeface="+mn-ea"/>
                          <a:cs typeface="+mn-cs"/>
                        </a:rPr>
                        <a:t>Nowadays, people tend to increasingly have more stress because of the bad economy, high living expenses, etc. Listening to music is a key activity that assists to reduce stress. However, it may be unhelpful if the music does not suit the current emotion of the listener. Moreover, there is no music player which is able to select songs based on the user emotion. To solve this problem, this paper proposes an emotion-based music player, which is able to suggest songs based on the user's emotions; sad, happy, neutral and angry.</a:t>
                      </a:r>
                      <a:endParaRPr lang="en-IN" dirty="0"/>
                    </a:p>
                  </a:txBody>
                  <a:tcPr/>
                </a:tc>
                <a:tc>
                  <a:txBody>
                    <a:bodyPr/>
                    <a:lstStyle/>
                    <a:p>
                      <a:r>
                        <a:rPr lang="en-US" sz="1800" b="0" i="0" u="none" strike="noStrike" kern="1200" dirty="0" err="1">
                          <a:solidFill>
                            <a:schemeClr val="tx1"/>
                          </a:solidFill>
                          <a:effectLst/>
                          <a:latin typeface="+mn-lt"/>
                          <a:ea typeface="+mn-ea"/>
                          <a:cs typeface="+mn-cs"/>
                        </a:rPr>
                        <a:t>Raphatsak</a:t>
                      </a:r>
                      <a:r>
                        <a:rPr lang="en-US" sz="1800" b="0" i="0" u="none" strike="noStrike" kern="1200" dirty="0">
                          <a:solidFill>
                            <a:schemeClr val="tx1"/>
                          </a:solidFill>
                          <a:effectLst/>
                          <a:latin typeface="+mn-lt"/>
                          <a:ea typeface="+mn-ea"/>
                          <a:cs typeface="+mn-cs"/>
                        </a:rPr>
                        <a:t> </a:t>
                      </a:r>
                      <a:r>
                        <a:rPr lang="en-US" sz="1800" b="0" i="0" u="none" strike="noStrike" kern="1200" dirty="0" err="1">
                          <a:solidFill>
                            <a:schemeClr val="tx1"/>
                          </a:solidFill>
                          <a:effectLst/>
                          <a:latin typeface="+mn-lt"/>
                          <a:ea typeface="+mn-ea"/>
                          <a:cs typeface="+mn-cs"/>
                        </a:rPr>
                        <a:t>Sriwatanaworachai</a:t>
                      </a:r>
                      <a:r>
                        <a:rPr lang="en-US" sz="1800" b="0" i="0" kern="1200" dirty="0">
                          <a:solidFill>
                            <a:schemeClr val="tx1"/>
                          </a:solidFill>
                          <a:effectLst/>
                          <a:latin typeface="+mn-lt"/>
                          <a:ea typeface="+mn-ea"/>
                          <a:cs typeface="+mn-cs"/>
                        </a:rPr>
                        <a:t>; </a:t>
                      </a:r>
                      <a:r>
                        <a:rPr lang="en-US" sz="1800" b="0" i="0" u="none" strike="noStrike" kern="1200" dirty="0" err="1">
                          <a:solidFill>
                            <a:schemeClr val="tx1"/>
                          </a:solidFill>
                          <a:effectLst/>
                          <a:latin typeface="+mn-lt"/>
                          <a:ea typeface="+mn-ea"/>
                          <a:cs typeface="+mn-cs"/>
                        </a:rPr>
                        <a:t>Supannada</a:t>
                      </a:r>
                      <a:r>
                        <a:rPr lang="en-US" sz="1800" b="0" i="0" u="none" strike="noStrike" kern="1200" dirty="0">
                          <a:solidFill>
                            <a:schemeClr val="tx1"/>
                          </a:solidFill>
                          <a:effectLst/>
                          <a:latin typeface="+mn-lt"/>
                          <a:ea typeface="+mn-ea"/>
                          <a:cs typeface="+mn-cs"/>
                        </a:rPr>
                        <a:t> </a:t>
                      </a:r>
                      <a:r>
                        <a:rPr lang="en-US" sz="1800" b="0" i="0" u="none" strike="noStrike" kern="1200" dirty="0" err="1">
                          <a:solidFill>
                            <a:schemeClr val="tx1"/>
                          </a:solidFill>
                          <a:effectLst/>
                          <a:latin typeface="+mn-lt"/>
                          <a:ea typeface="+mn-ea"/>
                          <a:cs typeface="+mn-cs"/>
                        </a:rPr>
                        <a:t>Chotipant</a:t>
                      </a:r>
                      <a:endParaRPr lang="en-IN" dirty="0"/>
                    </a:p>
                  </a:txBody>
                  <a:tcPr/>
                </a:tc>
                <a:tc>
                  <a:txBody>
                    <a:bodyPr/>
                    <a:lstStyle/>
                    <a:p>
                      <a:r>
                        <a:rPr lang="en-IN" b="0" dirty="0">
                          <a:latin typeface="Times New Roman" panose="02020603050405020304" pitchFamily="18" charset="0"/>
                          <a:cs typeface="Times New Roman" panose="02020603050405020304" pitchFamily="18" charset="0"/>
                        </a:rPr>
                        <a:t>2019</a:t>
                      </a:r>
                    </a:p>
                  </a:txBody>
                  <a:tcPr/>
                </a:tc>
                <a:extLst>
                  <a:ext uri="{0D108BD9-81ED-4DB2-BD59-A6C34878D82A}">
                    <a16:rowId xmlns:a16="http://schemas.microsoft.com/office/drawing/2014/main" val="4104051224"/>
                  </a:ext>
                </a:extLst>
              </a:tr>
            </a:tbl>
          </a:graphicData>
        </a:graphic>
      </p:graphicFrame>
    </p:spTree>
    <p:extLst>
      <p:ext uri="{BB962C8B-B14F-4D97-AF65-F5344CB8AC3E}">
        <p14:creationId xmlns:p14="http://schemas.microsoft.com/office/powerpoint/2010/main" val="2043813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982F-4C9D-4075-8CDC-58D5A22FA687}"/>
              </a:ext>
            </a:extLst>
          </p:cNvPr>
          <p:cNvSpPr>
            <a:spLocks noGrp="1"/>
          </p:cNvSpPr>
          <p:nvPr>
            <p:ph type="title"/>
          </p:nvPr>
        </p:nvSpPr>
        <p:spPr>
          <a:xfrm>
            <a:off x="838200" y="198784"/>
            <a:ext cx="10515600" cy="781878"/>
          </a:xfrm>
        </p:spPr>
        <p:txBody>
          <a:bodyPr/>
          <a:lstStyle/>
          <a:p>
            <a:r>
              <a:rPr lang="en-US" b="1"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Content Placeholder 3">
            <a:extLst>
              <a:ext uri="{FF2B5EF4-FFF2-40B4-BE49-F238E27FC236}">
                <a16:creationId xmlns:a16="http://schemas.microsoft.com/office/drawing/2014/main" id="{D3ED6882-BA50-49AF-BE7E-BF044C39FD58}"/>
              </a:ext>
            </a:extLst>
          </p:cNvPr>
          <p:cNvGraphicFramePr>
            <a:graphicFrameLocks noGrp="1"/>
          </p:cNvGraphicFramePr>
          <p:nvPr>
            <p:ph idx="1"/>
            <p:extLst>
              <p:ext uri="{D42A27DB-BD31-4B8C-83A1-F6EECF244321}">
                <p14:modId xmlns:p14="http://schemas.microsoft.com/office/powerpoint/2010/main" val="1054727717"/>
              </p:ext>
            </p:extLst>
          </p:nvPr>
        </p:nvGraphicFramePr>
        <p:xfrm>
          <a:off x="838200" y="980660"/>
          <a:ext cx="10515600" cy="5678556"/>
        </p:xfrm>
        <a:graphic>
          <a:graphicData uri="http://schemas.openxmlformats.org/drawingml/2006/table">
            <a:tbl>
              <a:tblPr firstRow="1" bandRow="1">
                <a:tableStyleId>{5940675A-B579-460E-94D1-54222C63F5DA}</a:tableStyleId>
              </a:tblPr>
              <a:tblGrid>
                <a:gridCol w="712304">
                  <a:extLst>
                    <a:ext uri="{9D8B030D-6E8A-4147-A177-3AD203B41FA5}">
                      <a16:colId xmlns:a16="http://schemas.microsoft.com/office/drawing/2014/main" val="661639705"/>
                    </a:ext>
                  </a:extLst>
                </a:gridCol>
                <a:gridCol w="2902226">
                  <a:extLst>
                    <a:ext uri="{9D8B030D-6E8A-4147-A177-3AD203B41FA5}">
                      <a16:colId xmlns:a16="http://schemas.microsoft.com/office/drawing/2014/main" val="1301608767"/>
                    </a:ext>
                  </a:extLst>
                </a:gridCol>
                <a:gridCol w="4532244">
                  <a:extLst>
                    <a:ext uri="{9D8B030D-6E8A-4147-A177-3AD203B41FA5}">
                      <a16:colId xmlns:a16="http://schemas.microsoft.com/office/drawing/2014/main" val="1424060042"/>
                    </a:ext>
                  </a:extLst>
                </a:gridCol>
                <a:gridCol w="1311965">
                  <a:extLst>
                    <a:ext uri="{9D8B030D-6E8A-4147-A177-3AD203B41FA5}">
                      <a16:colId xmlns:a16="http://schemas.microsoft.com/office/drawing/2014/main" val="2917329156"/>
                    </a:ext>
                  </a:extLst>
                </a:gridCol>
                <a:gridCol w="1056861">
                  <a:extLst>
                    <a:ext uri="{9D8B030D-6E8A-4147-A177-3AD203B41FA5}">
                      <a16:colId xmlns:a16="http://schemas.microsoft.com/office/drawing/2014/main" val="1404935951"/>
                    </a:ext>
                  </a:extLst>
                </a:gridCol>
              </a:tblGrid>
              <a:tr h="541459">
                <a:tc>
                  <a:txBody>
                    <a:bodyPr/>
                    <a:lstStyle/>
                    <a:p>
                      <a:r>
                        <a:rPr lang="en-IN" b="0" dirty="0">
                          <a:latin typeface="Times New Roman" panose="02020603050405020304" pitchFamily="18" charset="0"/>
                          <a:cs typeface="Times New Roman" panose="02020603050405020304" pitchFamily="18" charset="0"/>
                        </a:rPr>
                        <a:t>S.NO</a:t>
                      </a:r>
                    </a:p>
                  </a:txBody>
                  <a:tcPr/>
                </a:tc>
                <a:tc>
                  <a:txBody>
                    <a:bodyPr/>
                    <a:lstStyle/>
                    <a:p>
                      <a:r>
                        <a:rPr lang="en-IN" b="0" dirty="0">
                          <a:latin typeface="Times New Roman" panose="02020603050405020304" pitchFamily="18" charset="0"/>
                          <a:cs typeface="Times New Roman" panose="02020603050405020304" pitchFamily="18" charset="0"/>
                        </a:rPr>
                        <a:t>TITLE</a:t>
                      </a:r>
                    </a:p>
                  </a:txBody>
                  <a:tcPr/>
                </a:tc>
                <a:tc>
                  <a:txBody>
                    <a:bodyPr/>
                    <a:lstStyle/>
                    <a:p>
                      <a:r>
                        <a:rPr lang="en-IN" b="0" dirty="0">
                          <a:latin typeface="Times New Roman" panose="02020603050405020304" pitchFamily="18" charset="0"/>
                          <a:cs typeface="Times New Roman" panose="02020603050405020304" pitchFamily="18" charset="0"/>
                        </a:rPr>
                        <a:t>CONTENT</a:t>
                      </a:r>
                    </a:p>
                  </a:txBody>
                  <a:tcPr/>
                </a:tc>
                <a:tc>
                  <a:txBody>
                    <a:bodyPr/>
                    <a:lstStyle/>
                    <a:p>
                      <a:r>
                        <a:rPr lang="en-IN" b="0" dirty="0">
                          <a:latin typeface="Times New Roman" panose="02020603050405020304" pitchFamily="18" charset="0"/>
                          <a:cs typeface="Times New Roman" panose="02020603050405020304" pitchFamily="18" charset="0"/>
                        </a:rPr>
                        <a:t>AUTHOR</a:t>
                      </a:r>
                    </a:p>
                  </a:txBody>
                  <a:tcPr/>
                </a:tc>
                <a:tc>
                  <a:txBody>
                    <a:bodyPr/>
                    <a:lstStyle/>
                    <a:p>
                      <a:r>
                        <a:rPr lang="en-IN" b="0" dirty="0">
                          <a:latin typeface="Times New Roman" panose="02020603050405020304" pitchFamily="18" charset="0"/>
                          <a:cs typeface="Times New Roman" panose="02020603050405020304" pitchFamily="18" charset="0"/>
                        </a:rPr>
                        <a:t>YEAR</a:t>
                      </a:r>
                    </a:p>
                  </a:txBody>
                  <a:tcPr/>
                </a:tc>
                <a:extLst>
                  <a:ext uri="{0D108BD9-81ED-4DB2-BD59-A6C34878D82A}">
                    <a16:rowId xmlns:a16="http://schemas.microsoft.com/office/drawing/2014/main" val="3299714180"/>
                  </a:ext>
                </a:extLst>
              </a:tr>
              <a:tr h="5137097">
                <a:tc>
                  <a:txBody>
                    <a:bodyPr/>
                    <a:lstStyle/>
                    <a:p>
                      <a:r>
                        <a:rPr lang="en-IN" b="0" dirty="0">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tx1"/>
                          </a:solidFill>
                          <a:effectLst/>
                          <a:latin typeface="+mn-lt"/>
                          <a:ea typeface="+mn-ea"/>
                          <a:cs typeface="+mn-cs"/>
                        </a:rPr>
                        <a:t>A Machine Learning Based Music Player by Detecting Emotions</a:t>
                      </a:r>
                    </a:p>
                    <a:p>
                      <a:endParaRPr lang="en-US" sz="1800" b="1" i="0" kern="1200" dirty="0">
                        <a:solidFill>
                          <a:schemeClr val="tx1"/>
                        </a:solidFill>
                        <a:effectLst/>
                        <a:latin typeface="+mn-lt"/>
                        <a:ea typeface="+mn-ea"/>
                        <a:cs typeface="+mn-cs"/>
                      </a:endParaRPr>
                    </a:p>
                  </a:txBody>
                  <a:tcPr/>
                </a:tc>
                <a:tc>
                  <a:txBody>
                    <a:bodyPr/>
                    <a:lstStyle/>
                    <a:p>
                      <a:pPr algn="just"/>
                      <a:r>
                        <a:rPr lang="en-US" sz="1800" b="0" i="0" kern="1200" dirty="0">
                          <a:solidFill>
                            <a:schemeClr val="tx1"/>
                          </a:solidFill>
                          <a:effectLst/>
                          <a:latin typeface="+mn-lt"/>
                          <a:ea typeface="+mn-ea"/>
                          <a:cs typeface="+mn-cs"/>
                        </a:rPr>
                        <a:t>The paper constitutes the implementation of Convolutional neural network for the emotion detection and thereby playing a song accordingly. Segregating the songs and playing them in accordance to one's mood could facilitate the music lover. Although there exist a lot of algorithms designed for it, the computation is not as expected. This paper eradicates such an issue by using CNN. In order to obtain minimal processing, multilayer perceptron are implemented by CNNs. In comparison to various algorithms for image classification, CNNs observed to have little-processing. This implies that the filters used in CNNs are advantageous when compared to traditional algorithm. </a:t>
                      </a:r>
                      <a:endParaRPr lang="en-IN" dirty="0"/>
                    </a:p>
                  </a:txBody>
                  <a:tcPr/>
                </a:tc>
                <a:tc>
                  <a:txBody>
                    <a:bodyPr/>
                    <a:lstStyle/>
                    <a:p>
                      <a:r>
                        <a:rPr lang="nn-NO" sz="1800" b="0" i="0" u="none" strike="noStrike" kern="1200" dirty="0">
                          <a:solidFill>
                            <a:schemeClr val="tx1"/>
                          </a:solidFill>
                          <a:effectLst/>
                          <a:latin typeface="+mn-lt"/>
                          <a:ea typeface="+mn-ea"/>
                          <a:cs typeface="+mn-cs"/>
                        </a:rPr>
                        <a:t>S. Deebika</a:t>
                      </a:r>
                      <a:r>
                        <a:rPr lang="nn-NO" sz="1800" b="0" i="0" kern="1200" dirty="0">
                          <a:solidFill>
                            <a:schemeClr val="tx1"/>
                          </a:solidFill>
                          <a:effectLst/>
                          <a:latin typeface="+mn-lt"/>
                          <a:ea typeface="+mn-ea"/>
                          <a:cs typeface="+mn-cs"/>
                        </a:rPr>
                        <a:t>; </a:t>
                      </a:r>
                      <a:r>
                        <a:rPr lang="nn-NO" sz="1800" b="0" i="0" u="none" strike="noStrike" kern="1200" dirty="0">
                          <a:solidFill>
                            <a:schemeClr val="tx1"/>
                          </a:solidFill>
                          <a:effectLst/>
                          <a:latin typeface="+mn-lt"/>
                          <a:ea typeface="+mn-ea"/>
                          <a:cs typeface="+mn-cs"/>
                        </a:rPr>
                        <a:t>K. A. Indira</a:t>
                      </a:r>
                      <a:r>
                        <a:rPr lang="nn-NO" sz="1800" b="0" i="0" kern="1200" dirty="0">
                          <a:solidFill>
                            <a:schemeClr val="tx1"/>
                          </a:solidFill>
                          <a:effectLst/>
                          <a:latin typeface="+mn-lt"/>
                          <a:ea typeface="+mn-ea"/>
                          <a:cs typeface="+mn-cs"/>
                        </a:rPr>
                        <a:t>; </a:t>
                      </a:r>
                      <a:r>
                        <a:rPr lang="nn-NO" sz="1800" b="0" i="0" u="none" strike="noStrike" kern="1200" dirty="0">
                          <a:solidFill>
                            <a:schemeClr val="tx1"/>
                          </a:solidFill>
                          <a:effectLst/>
                          <a:latin typeface="+mn-lt"/>
                          <a:ea typeface="+mn-ea"/>
                          <a:cs typeface="+mn-cs"/>
                        </a:rPr>
                        <a:t>Jesline</a:t>
                      </a:r>
                      <a:endParaRPr lang="en-IN" dirty="0"/>
                    </a:p>
                  </a:txBody>
                  <a:tcPr/>
                </a:tc>
                <a:tc>
                  <a:txBody>
                    <a:bodyPr/>
                    <a:lstStyle/>
                    <a:p>
                      <a:r>
                        <a:rPr lang="en-IN" b="0" dirty="0">
                          <a:latin typeface="Times New Roman" panose="02020603050405020304" pitchFamily="18" charset="0"/>
                          <a:cs typeface="Times New Roman" panose="02020603050405020304" pitchFamily="18" charset="0"/>
                        </a:rPr>
                        <a:t>2019</a:t>
                      </a:r>
                    </a:p>
                  </a:txBody>
                  <a:tcPr/>
                </a:tc>
                <a:extLst>
                  <a:ext uri="{0D108BD9-81ED-4DB2-BD59-A6C34878D82A}">
                    <a16:rowId xmlns:a16="http://schemas.microsoft.com/office/drawing/2014/main" val="4104051224"/>
                  </a:ext>
                </a:extLst>
              </a:tr>
            </a:tbl>
          </a:graphicData>
        </a:graphic>
      </p:graphicFrame>
    </p:spTree>
    <p:extLst>
      <p:ext uri="{BB962C8B-B14F-4D97-AF65-F5344CB8AC3E}">
        <p14:creationId xmlns:p14="http://schemas.microsoft.com/office/powerpoint/2010/main" val="2088464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982F-4C9D-4075-8CDC-58D5A22FA687}"/>
              </a:ext>
            </a:extLst>
          </p:cNvPr>
          <p:cNvSpPr>
            <a:spLocks noGrp="1"/>
          </p:cNvSpPr>
          <p:nvPr>
            <p:ph type="title"/>
          </p:nvPr>
        </p:nvSpPr>
        <p:spPr>
          <a:xfrm>
            <a:off x="838200" y="198784"/>
            <a:ext cx="10515600" cy="781878"/>
          </a:xfrm>
        </p:spPr>
        <p:txBody>
          <a:bodyPr/>
          <a:lstStyle/>
          <a:p>
            <a:r>
              <a:rPr lang="en-US" b="1"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Content Placeholder 3">
            <a:extLst>
              <a:ext uri="{FF2B5EF4-FFF2-40B4-BE49-F238E27FC236}">
                <a16:creationId xmlns:a16="http://schemas.microsoft.com/office/drawing/2014/main" id="{D3ED6882-BA50-49AF-BE7E-BF044C39FD58}"/>
              </a:ext>
            </a:extLst>
          </p:cNvPr>
          <p:cNvGraphicFramePr>
            <a:graphicFrameLocks noGrp="1"/>
          </p:cNvGraphicFramePr>
          <p:nvPr>
            <p:ph idx="1"/>
            <p:extLst>
              <p:ext uri="{D42A27DB-BD31-4B8C-83A1-F6EECF244321}">
                <p14:modId xmlns:p14="http://schemas.microsoft.com/office/powerpoint/2010/main" val="3298818461"/>
              </p:ext>
            </p:extLst>
          </p:nvPr>
        </p:nvGraphicFramePr>
        <p:xfrm>
          <a:off x="838200" y="980660"/>
          <a:ext cx="10515600" cy="5678556"/>
        </p:xfrm>
        <a:graphic>
          <a:graphicData uri="http://schemas.openxmlformats.org/drawingml/2006/table">
            <a:tbl>
              <a:tblPr firstRow="1" bandRow="1">
                <a:tableStyleId>{5940675A-B579-460E-94D1-54222C63F5DA}</a:tableStyleId>
              </a:tblPr>
              <a:tblGrid>
                <a:gridCol w="712304">
                  <a:extLst>
                    <a:ext uri="{9D8B030D-6E8A-4147-A177-3AD203B41FA5}">
                      <a16:colId xmlns:a16="http://schemas.microsoft.com/office/drawing/2014/main" val="661639705"/>
                    </a:ext>
                  </a:extLst>
                </a:gridCol>
                <a:gridCol w="2902226">
                  <a:extLst>
                    <a:ext uri="{9D8B030D-6E8A-4147-A177-3AD203B41FA5}">
                      <a16:colId xmlns:a16="http://schemas.microsoft.com/office/drawing/2014/main" val="1301608767"/>
                    </a:ext>
                  </a:extLst>
                </a:gridCol>
                <a:gridCol w="4532244">
                  <a:extLst>
                    <a:ext uri="{9D8B030D-6E8A-4147-A177-3AD203B41FA5}">
                      <a16:colId xmlns:a16="http://schemas.microsoft.com/office/drawing/2014/main" val="1424060042"/>
                    </a:ext>
                  </a:extLst>
                </a:gridCol>
                <a:gridCol w="1311965">
                  <a:extLst>
                    <a:ext uri="{9D8B030D-6E8A-4147-A177-3AD203B41FA5}">
                      <a16:colId xmlns:a16="http://schemas.microsoft.com/office/drawing/2014/main" val="2917329156"/>
                    </a:ext>
                  </a:extLst>
                </a:gridCol>
                <a:gridCol w="1056861">
                  <a:extLst>
                    <a:ext uri="{9D8B030D-6E8A-4147-A177-3AD203B41FA5}">
                      <a16:colId xmlns:a16="http://schemas.microsoft.com/office/drawing/2014/main" val="1404935951"/>
                    </a:ext>
                  </a:extLst>
                </a:gridCol>
              </a:tblGrid>
              <a:tr h="541459">
                <a:tc>
                  <a:txBody>
                    <a:bodyPr/>
                    <a:lstStyle/>
                    <a:p>
                      <a:r>
                        <a:rPr lang="en-IN" b="0" dirty="0">
                          <a:latin typeface="Times New Roman" panose="02020603050405020304" pitchFamily="18" charset="0"/>
                          <a:cs typeface="Times New Roman" panose="02020603050405020304" pitchFamily="18" charset="0"/>
                        </a:rPr>
                        <a:t>S.NO</a:t>
                      </a:r>
                    </a:p>
                  </a:txBody>
                  <a:tcPr/>
                </a:tc>
                <a:tc>
                  <a:txBody>
                    <a:bodyPr/>
                    <a:lstStyle/>
                    <a:p>
                      <a:r>
                        <a:rPr lang="en-IN" b="0" dirty="0">
                          <a:latin typeface="Times New Roman" panose="02020603050405020304" pitchFamily="18" charset="0"/>
                          <a:cs typeface="Times New Roman" panose="02020603050405020304" pitchFamily="18" charset="0"/>
                        </a:rPr>
                        <a:t>TITLE</a:t>
                      </a:r>
                    </a:p>
                  </a:txBody>
                  <a:tcPr/>
                </a:tc>
                <a:tc>
                  <a:txBody>
                    <a:bodyPr/>
                    <a:lstStyle/>
                    <a:p>
                      <a:r>
                        <a:rPr lang="en-IN" b="0" dirty="0">
                          <a:latin typeface="Times New Roman" panose="02020603050405020304" pitchFamily="18" charset="0"/>
                          <a:cs typeface="Times New Roman" panose="02020603050405020304" pitchFamily="18" charset="0"/>
                        </a:rPr>
                        <a:t>CONTENT</a:t>
                      </a:r>
                    </a:p>
                  </a:txBody>
                  <a:tcPr/>
                </a:tc>
                <a:tc>
                  <a:txBody>
                    <a:bodyPr/>
                    <a:lstStyle/>
                    <a:p>
                      <a:r>
                        <a:rPr lang="en-IN" b="0" dirty="0">
                          <a:latin typeface="Times New Roman" panose="02020603050405020304" pitchFamily="18" charset="0"/>
                          <a:cs typeface="Times New Roman" panose="02020603050405020304" pitchFamily="18" charset="0"/>
                        </a:rPr>
                        <a:t>AUTHOR</a:t>
                      </a:r>
                    </a:p>
                  </a:txBody>
                  <a:tcPr/>
                </a:tc>
                <a:tc>
                  <a:txBody>
                    <a:bodyPr/>
                    <a:lstStyle/>
                    <a:p>
                      <a:r>
                        <a:rPr lang="en-IN" b="0" dirty="0">
                          <a:latin typeface="Times New Roman" panose="02020603050405020304" pitchFamily="18" charset="0"/>
                          <a:cs typeface="Times New Roman" panose="02020603050405020304" pitchFamily="18" charset="0"/>
                        </a:rPr>
                        <a:t>YEAR</a:t>
                      </a:r>
                    </a:p>
                  </a:txBody>
                  <a:tcPr/>
                </a:tc>
                <a:extLst>
                  <a:ext uri="{0D108BD9-81ED-4DB2-BD59-A6C34878D82A}">
                    <a16:rowId xmlns:a16="http://schemas.microsoft.com/office/drawing/2014/main" val="3299714180"/>
                  </a:ext>
                </a:extLst>
              </a:tr>
              <a:tr h="5137097">
                <a:tc>
                  <a:txBody>
                    <a:bodyPr/>
                    <a:lstStyle/>
                    <a:p>
                      <a:r>
                        <a:rPr lang="en-IN" b="0" dirty="0">
                          <a:latin typeface="Times New Roman" panose="02020603050405020304" pitchFamily="18" charset="0"/>
                          <a:cs typeface="Times New Roman" panose="02020603050405020304" pitchFamily="18" charset="0"/>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tx1"/>
                          </a:solidFill>
                          <a:effectLst/>
                          <a:latin typeface="+mn-lt"/>
                          <a:ea typeface="+mn-ea"/>
                          <a:cs typeface="+mn-cs"/>
                        </a:rPr>
                        <a:t>Real Time Emotion Based Music Player Using CNN Architectures</a:t>
                      </a:r>
                    </a:p>
                    <a:p>
                      <a:endParaRPr lang="en-US" sz="1800" b="1" i="0" kern="1200" dirty="0">
                        <a:solidFill>
                          <a:schemeClr val="tx1"/>
                        </a:solidFill>
                        <a:effectLst/>
                        <a:latin typeface="+mn-lt"/>
                        <a:ea typeface="+mn-ea"/>
                        <a:cs typeface="+mn-cs"/>
                      </a:endParaRPr>
                    </a:p>
                  </a:txBody>
                  <a:tcPr/>
                </a:tc>
                <a:tc>
                  <a:txBody>
                    <a:bodyPr/>
                    <a:lstStyle/>
                    <a:p>
                      <a:pPr algn="just"/>
                      <a:r>
                        <a:rPr lang="en-US" sz="1800" b="0" i="0" kern="1200" dirty="0">
                          <a:solidFill>
                            <a:schemeClr val="tx1"/>
                          </a:solidFill>
                          <a:effectLst/>
                          <a:latin typeface="+mn-lt"/>
                          <a:ea typeface="+mn-ea"/>
                          <a:cs typeface="+mn-cs"/>
                        </a:rPr>
                        <a:t>Emotion detection is the process of detecting a human being's emotions based on various facial cues and visual information. This field has gained much traction since the popularity of deep learning. Emotion detection has also given rise to many applications that had not been thought of before. One of the areas that are heavily associated with emotions is music. Music can invoke particular emotions of the listener, and a person feeling a certain emotion would look for a similar song. We use our emotion detection model to associate these emotions with a music player that plays music that accompanies user experiences.</a:t>
                      </a:r>
                      <a:endParaRPr lang="en-IN" dirty="0"/>
                    </a:p>
                  </a:txBody>
                  <a:tcPr/>
                </a:tc>
                <a:tc>
                  <a:txBody>
                    <a:bodyPr/>
                    <a:lstStyle/>
                    <a:p>
                      <a:r>
                        <a:rPr lang="en-US" sz="1800" b="0" i="0" u="none" strike="noStrike" kern="1200" dirty="0" err="1">
                          <a:solidFill>
                            <a:schemeClr val="tx1"/>
                          </a:solidFill>
                          <a:effectLst/>
                          <a:latin typeface="+mn-lt"/>
                          <a:ea typeface="+mn-ea"/>
                          <a:cs typeface="+mn-cs"/>
                        </a:rPr>
                        <a:t>Sulaiman</a:t>
                      </a:r>
                      <a:r>
                        <a:rPr lang="en-US" sz="1800" b="0" i="0" u="none" strike="noStrike" kern="1200" dirty="0">
                          <a:solidFill>
                            <a:schemeClr val="tx1"/>
                          </a:solidFill>
                          <a:effectLst/>
                          <a:latin typeface="+mn-lt"/>
                          <a:ea typeface="+mn-ea"/>
                          <a:cs typeface="+mn-cs"/>
                        </a:rPr>
                        <a:t> Muhammad</a:t>
                      </a:r>
                      <a:r>
                        <a:rPr lang="en-US" sz="1800" b="0" i="0" kern="1200" dirty="0">
                          <a:solidFill>
                            <a:schemeClr val="tx1"/>
                          </a:solidFill>
                          <a:effectLst/>
                          <a:latin typeface="+mn-lt"/>
                          <a:ea typeface="+mn-ea"/>
                          <a:cs typeface="+mn-cs"/>
                        </a:rPr>
                        <a:t>; </a:t>
                      </a:r>
                      <a:r>
                        <a:rPr lang="en-US" sz="1800" b="0" i="0" u="none" strike="noStrike" kern="1200" dirty="0">
                          <a:solidFill>
                            <a:schemeClr val="tx1"/>
                          </a:solidFill>
                          <a:effectLst/>
                          <a:latin typeface="+mn-lt"/>
                          <a:ea typeface="+mn-ea"/>
                          <a:cs typeface="+mn-cs"/>
                        </a:rPr>
                        <a:t>Safeer Ahmed</a:t>
                      </a:r>
                      <a:r>
                        <a:rPr lang="en-US" sz="1800" b="0" i="0" kern="1200" dirty="0">
                          <a:solidFill>
                            <a:schemeClr val="tx1"/>
                          </a:solidFill>
                          <a:effectLst/>
                          <a:latin typeface="+mn-lt"/>
                          <a:ea typeface="+mn-ea"/>
                          <a:cs typeface="+mn-cs"/>
                        </a:rPr>
                        <a:t>; </a:t>
                      </a:r>
                      <a:r>
                        <a:rPr lang="en-US" sz="1800" b="0" i="0" u="none" strike="noStrike" kern="1200" dirty="0">
                          <a:solidFill>
                            <a:schemeClr val="tx1"/>
                          </a:solidFill>
                          <a:effectLst/>
                          <a:latin typeface="+mn-lt"/>
                          <a:ea typeface="+mn-ea"/>
                          <a:cs typeface="+mn-cs"/>
                        </a:rPr>
                        <a:t>Dinesh Naik</a:t>
                      </a:r>
                      <a:endParaRPr lang="en-IN" dirty="0"/>
                    </a:p>
                  </a:txBody>
                  <a:tcPr/>
                </a:tc>
                <a:tc>
                  <a:txBody>
                    <a:bodyPr/>
                    <a:lstStyle/>
                    <a:p>
                      <a:r>
                        <a:rPr lang="en-IN" b="0" dirty="0">
                          <a:latin typeface="Times New Roman" panose="02020603050405020304" pitchFamily="18" charset="0"/>
                          <a:cs typeface="Times New Roman" panose="02020603050405020304" pitchFamily="18" charset="0"/>
                        </a:rPr>
                        <a:t>2021</a:t>
                      </a:r>
                    </a:p>
                  </a:txBody>
                  <a:tcPr/>
                </a:tc>
                <a:extLst>
                  <a:ext uri="{0D108BD9-81ED-4DB2-BD59-A6C34878D82A}">
                    <a16:rowId xmlns:a16="http://schemas.microsoft.com/office/drawing/2014/main" val="4104051224"/>
                  </a:ext>
                </a:extLst>
              </a:tr>
            </a:tbl>
          </a:graphicData>
        </a:graphic>
      </p:graphicFrame>
    </p:spTree>
    <p:extLst>
      <p:ext uri="{BB962C8B-B14F-4D97-AF65-F5344CB8AC3E}">
        <p14:creationId xmlns:p14="http://schemas.microsoft.com/office/powerpoint/2010/main" val="795522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1239</TotalTime>
  <Words>1547</Words>
  <Application>Microsoft Office PowerPoint</Application>
  <PresentationFormat>Widescreen</PresentationFormat>
  <Paragraphs>130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 EMOTION BASED  MUSIC PLAYER  </vt:lpstr>
      <vt:lpstr>PowerPoint Presentation</vt:lpstr>
      <vt:lpstr>ARCHITECTURE</vt:lpstr>
      <vt:lpstr>PowerPoint Presentation</vt:lpstr>
      <vt:lpstr>ACTIVITY DIAGRAM </vt:lpstr>
      <vt:lpstr>LITERATURE SURVEY</vt:lpstr>
      <vt:lpstr>LITERATURE SURVEY</vt:lpstr>
      <vt:lpstr>LITERATURE SURVEY</vt:lpstr>
      <vt:lpstr>LITERATURE SURVEY</vt:lpstr>
      <vt:lpstr>LITERATURE SURVEY</vt:lpstr>
      <vt:lpstr>Modules</vt:lpstr>
      <vt:lpstr>Data Collection and Pre-processing</vt:lpstr>
      <vt:lpstr>Data Cleaning</vt:lpstr>
      <vt:lpstr>PowerPoint Presentation</vt:lpstr>
      <vt:lpstr>Data input:</vt:lpstr>
      <vt:lpstr>PowerPoint Presentation</vt:lpstr>
      <vt:lpstr>ALGORITHMS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Parkinson’s disease prediction</dc:title>
  <dc:creator>admin</dc:creator>
  <cp:lastModifiedBy>ABN_05</cp:lastModifiedBy>
  <cp:revision>53</cp:revision>
  <dcterms:created xsi:type="dcterms:W3CDTF">2020-03-05T05:58:03Z</dcterms:created>
  <dcterms:modified xsi:type="dcterms:W3CDTF">2022-03-18T12:45:36Z</dcterms:modified>
</cp:coreProperties>
</file>