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eghana467/Secure_Data_Hiding_In_Im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MEGHANA H</a:t>
            </a:r>
          </a:p>
          <a:p>
            <a:r>
              <a:rPr lang="en-US" sz="2000" b="1" dirty="0">
                <a:solidFill>
                  <a:schemeClr val="accent1">
                    <a:lumMod val="75000"/>
                  </a:schemeClr>
                </a:solidFill>
                <a:latin typeface="Arial"/>
                <a:cs typeface="Arial"/>
              </a:rPr>
              <a:t>College Name &amp; Department : EAST WEST COLLEGE OF 					MANAGEMENT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The </a:t>
            </a:r>
            <a:r>
              <a:rPr lang="en-US" sz="1800" b="1" dirty="0">
                <a:solidFill>
                  <a:schemeClr val="tx1"/>
                </a:solidFill>
                <a:latin typeface="Arial" panose="020B0604020202020204" pitchFamily="34" charset="0"/>
                <a:cs typeface="Arial" panose="020B0604020202020204" pitchFamily="34" charset="0"/>
              </a:rPr>
              <a:t>Secure Data Hiding in Image Using Steganography</a:t>
            </a:r>
            <a:r>
              <a:rPr lang="en-US" sz="1800" dirty="0">
                <a:solidFill>
                  <a:schemeClr val="tx1"/>
                </a:solidFill>
                <a:latin typeface="Arial" panose="020B0604020202020204" pitchFamily="34" charset="0"/>
                <a:cs typeface="Arial" panose="020B0604020202020204" pitchFamily="34" charset="0"/>
              </a:rPr>
              <a:t> project has significant potential for future enhancements to improve security, robustness, and efficiency. One major advancement would be the integration of </a:t>
            </a:r>
            <a:r>
              <a:rPr lang="en-US" sz="1800" b="1" dirty="0">
                <a:solidFill>
                  <a:schemeClr val="tx1"/>
                </a:solidFill>
                <a:latin typeface="Arial" panose="020B0604020202020204" pitchFamily="34" charset="0"/>
                <a:cs typeface="Arial" panose="020B0604020202020204" pitchFamily="34" charset="0"/>
              </a:rPr>
              <a:t>encryption techniques</a:t>
            </a:r>
            <a:r>
              <a:rPr lang="en-US" sz="1800" dirty="0">
                <a:solidFill>
                  <a:schemeClr val="tx1"/>
                </a:solidFill>
                <a:latin typeface="Arial" panose="020B0604020202020204" pitchFamily="34" charset="0"/>
                <a:cs typeface="Arial" panose="020B0604020202020204" pitchFamily="34" charset="0"/>
              </a:rPr>
              <a:t> such as AES or RSA before embedding data, ensuring that even if extracted, the hidden message remains protected. Additionally, improving robustness against </a:t>
            </a:r>
            <a:r>
              <a:rPr lang="en-US" sz="1800" b="1" dirty="0">
                <a:solidFill>
                  <a:schemeClr val="tx1"/>
                </a:solidFill>
                <a:latin typeface="Arial" panose="020B0604020202020204" pitchFamily="34" charset="0"/>
                <a:cs typeface="Arial" panose="020B0604020202020204" pitchFamily="34" charset="0"/>
              </a:rPr>
              <a:t>image processing attacks</a:t>
            </a:r>
            <a:r>
              <a:rPr lang="en-US" sz="1800" dirty="0">
                <a:solidFill>
                  <a:schemeClr val="tx1"/>
                </a:solidFill>
                <a:latin typeface="Arial" panose="020B0604020202020204" pitchFamily="34" charset="0"/>
                <a:cs typeface="Arial" panose="020B0604020202020204" pitchFamily="34" charset="0"/>
              </a:rPr>
              <a:t> like compression, resizing, and noise addition can be achieved by utilizing </a:t>
            </a:r>
            <a:r>
              <a:rPr lang="en-US" sz="1800" b="1" dirty="0">
                <a:solidFill>
                  <a:schemeClr val="tx1"/>
                </a:solidFill>
                <a:latin typeface="Arial" panose="020B0604020202020204" pitchFamily="34" charset="0"/>
                <a:cs typeface="Arial" panose="020B0604020202020204" pitchFamily="34" charset="0"/>
              </a:rPr>
              <a:t>transform domain techniques</a:t>
            </a:r>
            <a:r>
              <a:rPr lang="en-US" sz="1800" dirty="0">
                <a:solidFill>
                  <a:schemeClr val="tx1"/>
                </a:solidFill>
                <a:latin typeface="Arial" panose="020B0604020202020204" pitchFamily="34" charset="0"/>
                <a:cs typeface="Arial" panose="020B0604020202020204" pitchFamily="34" charset="0"/>
              </a:rPr>
              <a:t> such as Discrete Cosine Transform (DCT) or Discrete Wavelet Transform (DWT). Increasing </a:t>
            </a:r>
            <a:r>
              <a:rPr lang="en-US" sz="1800" b="1" dirty="0">
                <a:solidFill>
                  <a:schemeClr val="tx1"/>
                </a:solidFill>
                <a:latin typeface="Arial" panose="020B0604020202020204" pitchFamily="34" charset="0"/>
                <a:cs typeface="Arial" panose="020B0604020202020204" pitchFamily="34" charset="0"/>
              </a:rPr>
              <a:t>data hiding capacity</a:t>
            </a:r>
            <a:r>
              <a:rPr lang="en-US" sz="1800" dirty="0">
                <a:solidFill>
                  <a:schemeClr val="tx1"/>
                </a:solidFill>
                <a:latin typeface="Arial" panose="020B0604020202020204" pitchFamily="34" charset="0"/>
                <a:cs typeface="Arial" panose="020B0604020202020204" pitchFamily="34" charset="0"/>
              </a:rPr>
              <a:t> while maintaining imperceptibility is another crucial improvement, which can be optimized through adaptive steganography based on pixel intensity variations.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With the increasing demand for secure communication, the need for confidential data transmission has become critical. Traditional encryption techniques secure data but make it obvious that encryption is being used, which can attract attackers' attention. Steganography provides an alternative by embedding secret information within digital images in a way that conceals the existence of the data.</a:t>
            </a:r>
          </a:p>
          <a:p>
            <a:pPr marL="0" indent="0">
              <a:buNone/>
            </a:pPr>
            <a:r>
              <a:rPr lang="en-US" sz="1800" dirty="0">
                <a:solidFill>
                  <a:schemeClr val="tx1"/>
                </a:solidFill>
                <a:latin typeface="Arial" panose="020B0604020202020204" pitchFamily="34" charset="0"/>
                <a:cs typeface="Arial" panose="020B0604020202020204" pitchFamily="34" charset="0"/>
              </a:rPr>
              <a:t>This project aims to design and implement, ensuring:</a:t>
            </a:r>
          </a:p>
          <a:p>
            <a:pPr>
              <a:buFont typeface="+mj-lt"/>
              <a:buAutoNum type="arabicPeriod"/>
            </a:pPr>
            <a:r>
              <a:rPr lang="en-US" sz="1800" b="1" dirty="0">
                <a:solidFill>
                  <a:schemeClr val="tx1"/>
                </a:solidFill>
                <a:latin typeface="Arial" panose="020B0604020202020204" pitchFamily="34" charset="0"/>
                <a:cs typeface="Arial" panose="020B0604020202020204" pitchFamily="34" charset="0"/>
              </a:rPr>
              <a:t>Confidentiality</a:t>
            </a:r>
            <a:r>
              <a:rPr lang="en-US" sz="1800" dirty="0">
                <a:solidFill>
                  <a:schemeClr val="tx1"/>
                </a:solidFill>
                <a:latin typeface="Arial" panose="020B0604020202020204" pitchFamily="34" charset="0"/>
                <a:cs typeface="Arial" panose="020B0604020202020204" pitchFamily="34" charset="0"/>
              </a:rPr>
              <a:t> – Only the intended recipient can extract the hidden data.</a:t>
            </a:r>
          </a:p>
          <a:p>
            <a:pPr>
              <a:buFont typeface="+mj-lt"/>
              <a:buAutoNum type="arabicPeriod"/>
            </a:pPr>
            <a:r>
              <a:rPr lang="en-US" sz="1800" b="1" dirty="0">
                <a:solidFill>
                  <a:schemeClr val="tx1"/>
                </a:solidFill>
                <a:latin typeface="Arial" panose="020B0604020202020204" pitchFamily="34" charset="0"/>
                <a:cs typeface="Arial" panose="020B0604020202020204" pitchFamily="34" charset="0"/>
              </a:rPr>
              <a:t>Robustness</a:t>
            </a:r>
            <a:r>
              <a:rPr lang="en-US" sz="1800" dirty="0">
                <a:solidFill>
                  <a:schemeClr val="tx1"/>
                </a:solidFill>
                <a:latin typeface="Arial" panose="020B0604020202020204" pitchFamily="34" charset="0"/>
                <a:cs typeface="Arial" panose="020B0604020202020204" pitchFamily="34" charset="0"/>
              </a:rPr>
              <a:t> – The hidden data should withstand common image processing operations (compression, resizing, noise addition, etc.).</a:t>
            </a:r>
          </a:p>
          <a:p>
            <a:pPr marL="0" indent="0">
              <a:buNone/>
            </a:pP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solidFill>
                  <a:schemeClr val="tx1"/>
                </a:solidFill>
              </a:rPr>
              <a:t>LIBRARIES:  Open CV2</a:t>
            </a:r>
          </a:p>
          <a:p>
            <a:pPr marL="0" indent="0">
              <a:buNone/>
            </a:pPr>
            <a:r>
              <a:rPr lang="en-US" b="1" dirty="0">
                <a:solidFill>
                  <a:schemeClr val="tx1"/>
                </a:solidFill>
              </a:rPr>
              <a:t>		    String  </a:t>
            </a:r>
          </a:p>
          <a:p>
            <a:pPr marL="0" indent="0">
              <a:buNone/>
            </a:pPr>
            <a:r>
              <a:rPr lang="en-US" b="1" dirty="0">
                <a:solidFill>
                  <a:schemeClr val="tx1"/>
                </a:solidFill>
              </a:rPr>
              <a:t>		    OS</a:t>
            </a:r>
          </a:p>
          <a:p>
            <a:pPr marL="0" indent="0">
              <a:buNone/>
            </a:pPr>
            <a:r>
              <a:rPr lang="en-US" b="1" dirty="0">
                <a:solidFill>
                  <a:schemeClr val="tx1"/>
                </a:solidFill>
              </a:rPr>
              <a:t>PLATFORM: Python IDLE</a:t>
            </a:r>
          </a:p>
          <a:p>
            <a:pPr marL="0" indent="0">
              <a:buNone/>
            </a:pPr>
            <a:endParaRPr lang="en-US" b="1" dirty="0">
              <a:solidFill>
                <a:schemeClr val="tx1"/>
              </a:solidFill>
            </a:endParaRPr>
          </a:p>
          <a:p>
            <a:pPr marL="0" indent="0">
              <a:buNone/>
            </a:pPr>
            <a:r>
              <a:rPr lang="en-US" b="1" dirty="0">
                <a:solidFill>
                  <a:schemeClr val="tx1"/>
                </a:solidFill>
              </a:rPr>
              <a:t>OPERATING SYSTEM: WINDOWS</a:t>
            </a:r>
          </a:p>
          <a:p>
            <a:pPr marL="0" indent="0">
              <a:buNone/>
            </a:pPr>
            <a:endParaRPr lang="en-US" b="1" dirty="0">
              <a:solidFill>
                <a:schemeClr val="tx1"/>
              </a:solidFill>
            </a:endParaRPr>
          </a:p>
          <a:p>
            <a:pPr marL="0" indent="0">
              <a:buNone/>
            </a:pPr>
            <a:r>
              <a:rPr lang="en-US" b="1" dirty="0">
                <a:solidFill>
                  <a:schemeClr val="tx1"/>
                </a:solidFill>
              </a:rPr>
              <a:t>TECHNOLOGY USED: Python</a:t>
            </a:r>
          </a:p>
          <a:p>
            <a:pPr marL="0" indent="0">
              <a:buNone/>
            </a:pPr>
            <a:r>
              <a:rPr lang="en-US" b="1" dirty="0"/>
              <a:t>		    </a:t>
            </a:r>
            <a:endParaRPr lang="en-IN"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dirty="0">
                <a:solidFill>
                  <a:schemeClr val="tx1"/>
                </a:solidFill>
              </a:rPr>
              <a:t>This project has some unique features that make it stand out from other similar projects:</a:t>
            </a:r>
          </a:p>
          <a:p>
            <a:pPr marL="0" indent="0">
              <a:buNone/>
            </a:pPr>
            <a:r>
              <a:rPr lang="en-US" sz="1800" b="1" dirty="0">
                <a:solidFill>
                  <a:schemeClr val="tx1"/>
                </a:solidFill>
              </a:rPr>
              <a:t>1. Simple and Lightweight Implementation</a:t>
            </a:r>
          </a:p>
          <a:p>
            <a:pPr marL="0" indent="0">
              <a:buNone/>
            </a:pPr>
            <a:r>
              <a:rPr lang="en-US" sz="1800" b="1" dirty="0">
                <a:solidFill>
                  <a:schemeClr val="tx1"/>
                </a:solidFill>
              </a:rPr>
              <a:t>2. Pixel-Level Data Encoding</a:t>
            </a:r>
          </a:p>
          <a:p>
            <a:pPr marL="0" indent="0">
              <a:buNone/>
            </a:pPr>
            <a:r>
              <a:rPr lang="en-US" sz="1800" b="1" dirty="0">
                <a:solidFill>
                  <a:schemeClr val="tx1"/>
                </a:solidFill>
              </a:rPr>
              <a:t>3. Password-Based Access Control</a:t>
            </a:r>
          </a:p>
          <a:p>
            <a:pPr marL="0" indent="0">
              <a:buNone/>
            </a:pPr>
            <a:r>
              <a:rPr lang="en-US" sz="1800" b="1" dirty="0">
                <a:solidFill>
                  <a:schemeClr val="tx1"/>
                </a:solidFill>
              </a:rPr>
              <a:t>4. Dynamic Encoding Across RGB Channels</a:t>
            </a:r>
          </a:p>
          <a:p>
            <a:pPr marL="0" indent="0">
              <a:buNone/>
            </a:pPr>
            <a:r>
              <a:rPr lang="en-US" sz="1800" b="1" dirty="0">
                <a:solidFill>
                  <a:schemeClr val="tx1"/>
                </a:solidFill>
              </a:rPr>
              <a:t>5. Real-Time Image Preview After Encryption</a:t>
            </a:r>
          </a:p>
          <a:p>
            <a:pPr marL="0" indent="0">
              <a:buNone/>
            </a:pPr>
            <a:r>
              <a:rPr lang="en-US" sz="1800" b="1" dirty="0">
                <a:solidFill>
                  <a:schemeClr val="tx1"/>
                </a:solidFill>
              </a:rPr>
              <a:t>6. No External Dependencies for Decryption</a:t>
            </a:r>
          </a:p>
          <a:p>
            <a:pPr marL="0" indent="0">
              <a:buNone/>
            </a:pPr>
            <a:r>
              <a:rPr lang="en-US" sz="1800" b="1" dirty="0">
                <a:solidFill>
                  <a:schemeClr val="tx1"/>
                </a:solidFill>
              </a:rPr>
              <a:t>7. Minimal Image Distortion</a:t>
            </a:r>
          </a:p>
          <a:p>
            <a:pPr marL="0" indent="0">
              <a:buNone/>
            </a:pPr>
            <a:endParaRPr lang="en-IN" sz="18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dirty="0"/>
              <a:t>End Users of the Secure Data Hiding in Image Using Steganography Project</a:t>
            </a:r>
          </a:p>
          <a:p>
            <a:pPr marL="0" indent="0">
              <a:buNone/>
            </a:pPr>
            <a:r>
              <a:rPr lang="en-US" b="1" dirty="0"/>
              <a:t>1. Cybersecurity Professionals &amp; Ethical Hackers</a:t>
            </a:r>
          </a:p>
          <a:p>
            <a:pPr marL="0" indent="0">
              <a:buNone/>
            </a:pPr>
            <a:r>
              <a:rPr lang="en-US" b="1" dirty="0"/>
              <a:t>2. Journalists &amp; Whistleblowers</a:t>
            </a:r>
          </a:p>
          <a:p>
            <a:pPr marL="0" indent="0">
              <a:buNone/>
            </a:pPr>
            <a:r>
              <a:rPr lang="en-US" b="1" dirty="0"/>
              <a:t>3. Government &amp; Military Organizations</a:t>
            </a:r>
          </a:p>
          <a:p>
            <a:pPr marL="0" indent="0">
              <a:buNone/>
            </a:pPr>
            <a:r>
              <a:rPr lang="en-US" b="1" dirty="0"/>
              <a:t>4. Corporate &amp; Business Sector</a:t>
            </a:r>
          </a:p>
          <a:p>
            <a:pPr marL="0" indent="0">
              <a:buNone/>
            </a:pPr>
            <a:r>
              <a:rPr lang="en-US" b="1" dirty="0"/>
              <a:t>5. Privacy-Conscious Individuals</a:t>
            </a:r>
          </a:p>
          <a:p>
            <a:pPr marL="0" indent="0">
              <a:buNone/>
            </a:pPr>
            <a:r>
              <a:rPr lang="en-US" b="1" dirty="0"/>
              <a:t>6. Digital Forensics &amp; Law Enforcement</a:t>
            </a:r>
          </a:p>
          <a:p>
            <a:pPr marL="0" indent="0">
              <a:buNone/>
            </a:pPr>
            <a:r>
              <a:rPr lang="en-US" b="1" dirty="0"/>
              <a:t>7. Researchers &amp; Academicians</a:t>
            </a:r>
          </a:p>
          <a:p>
            <a:pPr marL="0" indent="0">
              <a:buNone/>
            </a:pPr>
            <a:r>
              <a:rPr lang="en-US" b="1" dirty="0"/>
              <a:t>8. Secure Messaging &amp; Communication Apps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Picture 11">
            <a:extLst>
              <a:ext uri="{FF2B5EF4-FFF2-40B4-BE49-F238E27FC236}">
                <a16:creationId xmlns:a16="http://schemas.microsoft.com/office/drawing/2014/main" id="{ED943B37-E619-70B5-B307-3B9CD1285A50}"/>
              </a:ext>
            </a:extLst>
          </p:cNvPr>
          <p:cNvPicPr>
            <a:picLocks noChangeAspect="1"/>
          </p:cNvPicPr>
          <p:nvPr/>
        </p:nvPicPr>
        <p:blipFill>
          <a:blip r:embed="rId2"/>
          <a:stretch>
            <a:fillRect/>
          </a:stretch>
        </p:blipFill>
        <p:spPr>
          <a:xfrm>
            <a:off x="4053427" y="1232452"/>
            <a:ext cx="3911479" cy="4673600"/>
          </a:xfrm>
          <a:prstGeom prst="rect">
            <a:avLst/>
          </a:prstGeom>
        </p:spPr>
      </p:pic>
      <p:pic>
        <p:nvPicPr>
          <p:cNvPr id="14" name="Picture 13">
            <a:extLst>
              <a:ext uri="{FF2B5EF4-FFF2-40B4-BE49-F238E27FC236}">
                <a16:creationId xmlns:a16="http://schemas.microsoft.com/office/drawing/2014/main" id="{EAECC200-05F8-E228-F3CB-04CA36C6506F}"/>
              </a:ext>
            </a:extLst>
          </p:cNvPr>
          <p:cNvPicPr>
            <a:picLocks noChangeAspect="1"/>
          </p:cNvPicPr>
          <p:nvPr/>
        </p:nvPicPr>
        <p:blipFill>
          <a:blip r:embed="rId3"/>
          <a:stretch>
            <a:fillRect/>
          </a:stretch>
        </p:blipFill>
        <p:spPr>
          <a:xfrm>
            <a:off x="8089232" y="1232452"/>
            <a:ext cx="3785055" cy="4673600"/>
          </a:xfrm>
          <a:prstGeom prst="rect">
            <a:avLst/>
          </a:prstGeom>
        </p:spPr>
      </p:pic>
      <p:pic>
        <p:nvPicPr>
          <p:cNvPr id="18" name="Content Placeholder 17">
            <a:extLst>
              <a:ext uri="{FF2B5EF4-FFF2-40B4-BE49-F238E27FC236}">
                <a16:creationId xmlns:a16="http://schemas.microsoft.com/office/drawing/2014/main" id="{973571B4-7BB4-C1BD-0B4A-9AE74EF36251}"/>
              </a:ext>
            </a:extLst>
          </p:cNvPr>
          <p:cNvPicPr>
            <a:picLocks noGrp="1" noChangeAspect="1"/>
          </p:cNvPicPr>
          <p:nvPr>
            <p:ph idx="1"/>
          </p:nvPr>
        </p:nvPicPr>
        <p:blipFill>
          <a:blip r:embed="rId4"/>
          <a:stretch>
            <a:fillRect/>
          </a:stretch>
        </p:blipFill>
        <p:spPr>
          <a:xfrm>
            <a:off x="81380" y="1232452"/>
            <a:ext cx="384772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The </a:t>
            </a:r>
            <a:r>
              <a:rPr lang="en-US" sz="2000" b="1" dirty="0"/>
              <a:t>Secure Data Hiding in Image Using Steganography</a:t>
            </a:r>
            <a:r>
              <a:rPr lang="en-US" sz="2000" dirty="0"/>
              <a:t> project successfully demonstrates a method for embedding secret messages within digital images, ensuring </a:t>
            </a:r>
            <a:r>
              <a:rPr lang="en-US" sz="2000" b="1" dirty="0"/>
              <a:t>confidentiality, security, and imperceptibility</a:t>
            </a:r>
            <a:r>
              <a:rPr lang="en-US" sz="2000" dirty="0"/>
              <a:t>. By utilizing pixel manipulation techniques, the system allows for secure communication while keeping the existence of hidden data undetectable.</a:t>
            </a:r>
          </a:p>
          <a:p>
            <a:pPr marL="0" indent="0">
              <a:buNone/>
            </a:pPr>
            <a:r>
              <a:rPr lang="en-US" sz="2000" dirty="0"/>
              <a:t>This project highlights the effectiveness of steganography as a powerful tool for </a:t>
            </a:r>
            <a:r>
              <a:rPr lang="en-US" sz="2000" b="1" dirty="0"/>
              <a:t>covert data transmission</a:t>
            </a:r>
            <a:r>
              <a:rPr lang="en-US" sz="2000" dirty="0"/>
              <a:t>, making it useful for cybersecurity professionals, journalists, government agencies, and privacy-conscious users. The integration of </a:t>
            </a:r>
            <a:r>
              <a:rPr lang="en-US" sz="2000" b="1" dirty="0"/>
              <a:t>password-based decryption</a:t>
            </a:r>
            <a:r>
              <a:rPr lang="en-US" sz="2000" dirty="0"/>
              <a:t> enhances security, ensuring that only authorized individuals can retrieve the hidden message.</a:t>
            </a:r>
          </a:p>
          <a:p>
            <a:pPr marL="0" indent="0">
              <a:buNone/>
            </a:pP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US" dirty="0" err="1">
                <a:solidFill>
                  <a:schemeClr val="tx1"/>
                </a:solidFill>
                <a:hlinkClick r:id="rId2">
                  <a:extLst>
                    <a:ext uri="{A12FA001-AC4F-418D-AE19-62706E023703}">
                      <ahyp:hlinkClr xmlns:ahyp="http://schemas.microsoft.com/office/drawing/2018/hyperlinkcolor" val="tx"/>
                    </a:ext>
                  </a:extLst>
                </a:hlinkClick>
              </a:rPr>
              <a:t>Github</a:t>
            </a:r>
            <a:r>
              <a:rPr lang="en-US" dirty="0">
                <a:solidFill>
                  <a:schemeClr val="tx1"/>
                </a:solidFill>
                <a:hlinkClick r:id="rId2">
                  <a:extLst>
                    <a:ext uri="{A12FA001-AC4F-418D-AE19-62706E023703}">
                      <ahyp:hlinkClr xmlns:ahyp="http://schemas.microsoft.com/office/drawing/2018/hyperlinkcolor" val="tx"/>
                    </a:ext>
                  </a:extLst>
                </a:hlinkClick>
              </a:rPr>
              <a:t> Link:</a:t>
            </a:r>
            <a:endParaRPr lang="en-US" dirty="0">
              <a:solidFill>
                <a:schemeClr val="tx1"/>
              </a:solidFill>
            </a:endParaRPr>
          </a:p>
          <a:p>
            <a:pPr marL="0" indent="0">
              <a:buNone/>
            </a:pPr>
            <a:r>
              <a:rPr lang="en-IN" u="sng" dirty="0">
                <a:solidFill>
                  <a:schemeClr val="accent1"/>
                </a:solidFill>
                <a:hlinkClick r:id="rId2"/>
              </a:rPr>
              <a:t>https://github.com/meghana467/Secure_Data_Hiding_In_Image</a:t>
            </a:r>
            <a:endParaRPr lang="en-IN" u="sng" dirty="0">
              <a:solidFill>
                <a:schemeClr val="accent1"/>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353</TotalTime>
  <Words>551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Meghana H</cp:lastModifiedBy>
  <cp:revision>29</cp:revision>
  <dcterms:created xsi:type="dcterms:W3CDTF">2021-05-26T16:50:10Z</dcterms:created>
  <dcterms:modified xsi:type="dcterms:W3CDTF">2025-02-22T17:17:33Z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