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11/19/18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33709"/>
            <a:ext cx="8824456" cy="1373070"/>
          </a:xfrm>
        </p:spPr>
        <p:txBody>
          <a:bodyPr/>
          <a:lstStyle/>
          <a:p>
            <a:r>
              <a:rPr lang="en-US" dirty="0" smtClean="0"/>
              <a:t>Data Science 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Bigmart</a:t>
            </a:r>
            <a:r>
              <a:rPr lang="en-US" dirty="0" smtClean="0"/>
              <a:t> sales predictions using product and store properties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5500" y="3683000"/>
            <a:ext cx="1659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2060"/>
                </a:solidFill>
                <a:latin typeface="+mj-lt"/>
              </a:rPr>
              <a:t>Meghana</a:t>
            </a:r>
            <a:r>
              <a:rPr lang="en-US" dirty="0" smtClean="0">
                <a:solidFill>
                  <a:srgbClr val="002060"/>
                </a:solidFill>
              </a:rPr>
              <a:t> Anne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706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	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955800"/>
            <a:ext cx="6468990" cy="4787900"/>
          </a:xfrm>
        </p:spPr>
      </p:pic>
    </p:spTree>
    <p:extLst>
      <p:ext uri="{BB962C8B-B14F-4D97-AF65-F5344CB8AC3E}">
        <p14:creationId xmlns:p14="http://schemas.microsoft.com/office/powerpoint/2010/main" val="1799782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155" y="2336800"/>
            <a:ext cx="8302705" cy="4114800"/>
          </a:xfrm>
        </p:spPr>
      </p:pic>
    </p:spTree>
    <p:extLst>
      <p:ext uri="{BB962C8B-B14F-4D97-AF65-F5344CB8AC3E}">
        <p14:creationId xmlns:p14="http://schemas.microsoft.com/office/powerpoint/2010/main" val="823275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2019300"/>
            <a:ext cx="9887782" cy="4660900"/>
          </a:xfrm>
        </p:spPr>
      </p:pic>
    </p:spTree>
    <p:extLst>
      <p:ext uri="{BB962C8B-B14F-4D97-AF65-F5344CB8AC3E}">
        <p14:creationId xmlns:p14="http://schemas.microsoft.com/office/powerpoint/2010/main" val="2067317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5800"/>
            <a:ext cx="12192000" cy="4737100"/>
          </a:xfrm>
        </p:spPr>
      </p:pic>
    </p:spTree>
    <p:extLst>
      <p:ext uri="{BB962C8B-B14F-4D97-AF65-F5344CB8AC3E}">
        <p14:creationId xmlns:p14="http://schemas.microsoft.com/office/powerpoint/2010/main" val="1479190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r>
              <a:rPr lang="en-US" sz="2800" dirty="0" smtClean="0"/>
              <a:t>: </a:t>
            </a:r>
            <a:r>
              <a:rPr 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Outlet_Size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VS </a:t>
            </a:r>
            <a:r>
              <a:rPr 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Item_Outlet_Sales</a:t>
            </a: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588" y="2364581"/>
            <a:ext cx="8686800" cy="3543300"/>
          </a:xfrm>
        </p:spPr>
      </p:pic>
    </p:spTree>
    <p:extLst>
      <p:ext uri="{BB962C8B-B14F-4D97-AF65-F5344CB8AC3E}">
        <p14:creationId xmlns:p14="http://schemas.microsoft.com/office/powerpoint/2010/main" val="1439189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exploration: </a:t>
            </a:r>
            <a:r>
              <a:rPr 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Outlet_Type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VS </a:t>
            </a:r>
            <a:r>
              <a:rPr lang="en-US" sz="28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Item_Outlet_Sales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338" y="2336800"/>
            <a:ext cx="8547299" cy="3598863"/>
          </a:xfrm>
        </p:spPr>
      </p:pic>
    </p:spTree>
    <p:extLst>
      <p:ext uri="{BB962C8B-B14F-4D97-AF65-F5344CB8AC3E}">
        <p14:creationId xmlns:p14="http://schemas.microsoft.com/office/powerpoint/2010/main" val="181832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exploration: </a:t>
            </a:r>
            <a:r>
              <a:rPr 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Item_Type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VS </a:t>
            </a:r>
            <a:r>
              <a:rPr lang="en-US" sz="28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Item_Outlet_Sales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2681100"/>
            <a:ext cx="10861408" cy="3287900"/>
          </a:xfrm>
        </p:spPr>
      </p:pic>
    </p:spTree>
    <p:extLst>
      <p:ext uri="{BB962C8B-B14F-4D97-AF65-F5344CB8AC3E}">
        <p14:creationId xmlns:p14="http://schemas.microsoft.com/office/powerpoint/2010/main" val="1013570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and Missing values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2429451"/>
            <a:ext cx="11295062" cy="4009449"/>
          </a:xfrm>
        </p:spPr>
      </p:pic>
    </p:spTree>
    <p:extLst>
      <p:ext uri="{BB962C8B-B14F-4D97-AF65-F5344CB8AC3E}">
        <p14:creationId xmlns:p14="http://schemas.microsoft.com/office/powerpoint/2010/main" val="1005552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8500"/>
            <a:ext cx="12192000" cy="4292600"/>
          </a:xfrm>
        </p:spPr>
      </p:pic>
    </p:spTree>
    <p:extLst>
      <p:ext uri="{BB962C8B-B14F-4D97-AF65-F5344CB8AC3E}">
        <p14:creationId xmlns:p14="http://schemas.microsoft.com/office/powerpoint/2010/main" val="611920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cleaning :</a:t>
            </a:r>
            <a:r>
              <a:rPr lang="en-US" sz="2700" b="1" dirty="0"/>
              <a:t>Create a broad category of Type of Item and change categories of Item fat content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Create a broad category of Type of Item and change categories of Item fat content</a:t>
            </a:r>
          </a:p>
          <a:p>
            <a:r>
              <a:rPr lang="en-US" sz="2000" dirty="0"/>
              <a:t>Earlier we saw that the </a:t>
            </a:r>
            <a:r>
              <a:rPr lang="en-US" sz="2000" dirty="0" err="1"/>
              <a:t>Item_Type</a:t>
            </a:r>
            <a:r>
              <a:rPr lang="en-US" sz="2000" dirty="0"/>
              <a:t> variable has 16 categories which might prove to be very useful in analysis. So its a good idea to combine them. One way could be to manually assign a new category to each. But there’s a catch here. If you look at the </a:t>
            </a:r>
            <a:r>
              <a:rPr lang="en-US" sz="2000" dirty="0" err="1"/>
              <a:t>Item_Identifier</a:t>
            </a:r>
            <a:r>
              <a:rPr lang="en-US" sz="2000" dirty="0"/>
              <a:t>, i.e. the unique ID of each item, it starts with either FD, DR or NC. If you see the categories, these look like being Food, Drinks and Non-Consumables. So I’ve used the </a:t>
            </a:r>
            <a:r>
              <a:rPr lang="en-US" sz="2000" dirty="0" err="1"/>
              <a:t>Item_Identifier</a:t>
            </a:r>
            <a:r>
              <a:rPr lang="en-US" sz="2000" dirty="0"/>
              <a:t> variable to create a new column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123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Bigmart</a:t>
            </a:r>
            <a:r>
              <a:rPr lang="en-US" dirty="0" smtClean="0"/>
              <a:t> Sales predictions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6600"/>
            <a:ext cx="10401300" cy="4851400"/>
          </a:xfrm>
        </p:spPr>
      </p:pic>
    </p:spTree>
    <p:extLst>
      <p:ext uri="{BB962C8B-B14F-4D97-AF65-F5344CB8AC3E}">
        <p14:creationId xmlns:p14="http://schemas.microsoft.com/office/powerpoint/2010/main" val="980885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2082800"/>
            <a:ext cx="11607800" cy="3924300"/>
          </a:xfrm>
        </p:spPr>
      </p:pic>
    </p:spTree>
    <p:extLst>
      <p:ext uri="{BB962C8B-B14F-4D97-AF65-F5344CB8AC3E}">
        <p14:creationId xmlns:p14="http://schemas.microsoft.com/office/powerpoint/2010/main" val="722738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428879" cy="4521127"/>
          </a:xfrm>
        </p:spPr>
        <p:txBody>
          <a:bodyPr/>
          <a:lstStyle/>
          <a:p>
            <a:r>
              <a:rPr lang="en-US" sz="1600" dirty="0"/>
              <a:t>We found typos and difference in representation in categories of </a:t>
            </a:r>
            <a:r>
              <a:rPr lang="en-US" sz="1600" dirty="0" err="1"/>
              <a:t>Item_Fat_Content</a:t>
            </a:r>
            <a:r>
              <a:rPr lang="en-US" sz="1600" dirty="0"/>
              <a:t> variable. (</a:t>
            </a:r>
            <a:r>
              <a:rPr lang="en-US" sz="1600" dirty="0" smtClean="0"/>
              <a:t>example </a:t>
            </a:r>
            <a:r>
              <a:rPr lang="en-US" sz="1600" dirty="0"/>
              <a:t>Low fat is </a:t>
            </a:r>
            <a:r>
              <a:rPr lang="en-US" sz="1600" dirty="0" err="1"/>
              <a:t>represneted</a:t>
            </a:r>
            <a:r>
              <a:rPr lang="en-US" sz="1600" dirty="0"/>
              <a:t> as LF and Low Fat)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2921000"/>
            <a:ext cx="7480300" cy="384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Item_Type_Continued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VS </a:t>
            </a:r>
            <a:r>
              <a:rPr 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Item_Outlet_Sales</a:t>
            </a: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2336800"/>
            <a:ext cx="6799817" cy="4413546"/>
          </a:xfrm>
        </p:spPr>
      </p:pic>
    </p:spTree>
    <p:extLst>
      <p:ext uri="{BB962C8B-B14F-4D97-AF65-F5344CB8AC3E}">
        <p14:creationId xmlns:p14="http://schemas.microsoft.com/office/powerpoint/2010/main" val="1102256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Item_Fat_Content</a:t>
            </a:r>
            <a:r>
              <a:rPr lang="en-US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VS </a:t>
            </a:r>
            <a:r>
              <a:rPr lang="en-US" sz="24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Item_Outlet_Sales</a:t>
            </a: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2336800"/>
            <a:ext cx="6917484" cy="4307113"/>
          </a:xfrm>
        </p:spPr>
      </p:pic>
    </p:spTree>
    <p:extLst>
      <p:ext uri="{BB962C8B-B14F-4D97-AF65-F5344CB8AC3E}">
        <p14:creationId xmlns:p14="http://schemas.microsoft.com/office/powerpoint/2010/main" val="1486898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521127"/>
          </a:xfrm>
        </p:spPr>
        <p:txBody>
          <a:bodyPr/>
          <a:lstStyle/>
          <a:p>
            <a:pPr fontAlgn="base"/>
            <a:r>
              <a:rPr lang="en-US" dirty="0"/>
              <a:t>Now that we have the data ready, its time to start making predictive models</a:t>
            </a:r>
            <a:r>
              <a:rPr lang="en-US" dirty="0" smtClean="0"/>
              <a:t>.</a:t>
            </a:r>
            <a:endParaRPr lang="en-US" dirty="0"/>
          </a:p>
          <a:p>
            <a:pPr fontAlgn="base"/>
            <a:r>
              <a:rPr lang="en-US" dirty="0" smtClean="0"/>
              <a:t>Feature columns------------</a:t>
            </a:r>
            <a:r>
              <a:rPr lang="en-US" dirty="0" smtClean="0">
                <a:sym typeface="Wingdings"/>
              </a:rPr>
              <a:t></a:t>
            </a:r>
            <a:endParaRPr lang="en-US" dirty="0" smtClean="0"/>
          </a:p>
          <a:p>
            <a:pPr fontAlgn="base"/>
            <a:r>
              <a:rPr lang="en-US" dirty="0" smtClean="0"/>
              <a:t>Target: </a:t>
            </a:r>
            <a:r>
              <a:rPr lang="en-US" dirty="0" err="1" smtClean="0"/>
              <a:t>Item_Outlet_Sales</a:t>
            </a:r>
            <a:endParaRPr lang="en-US" dirty="0" smtClean="0"/>
          </a:p>
          <a:p>
            <a:pPr fontAlgn="base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700" y="2710478"/>
            <a:ext cx="4214553" cy="414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19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Matrix	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3900"/>
            <a:ext cx="10071100" cy="4775432"/>
          </a:xfrm>
        </p:spPr>
      </p:pic>
    </p:spTree>
    <p:extLst>
      <p:ext uri="{BB962C8B-B14F-4D97-AF65-F5344CB8AC3E}">
        <p14:creationId xmlns:p14="http://schemas.microsoft.com/office/powerpoint/2010/main" val="665491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scientists at </a:t>
            </a:r>
            <a:r>
              <a:rPr lang="en-US" dirty="0" err="1"/>
              <a:t>BigMart</a:t>
            </a:r>
            <a:r>
              <a:rPr lang="en-US" dirty="0"/>
              <a:t> have collected 2013 sales data for 1559 products across 10 stores in different cities. Also, certain attributes of each product and store have been defined. The aim is to build a predictive model and find out the sales of each product at a particular store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/>
              <a:t>this model, </a:t>
            </a:r>
            <a:r>
              <a:rPr lang="en-US" dirty="0" err="1"/>
              <a:t>BigMart</a:t>
            </a:r>
            <a:r>
              <a:rPr lang="en-US" dirty="0"/>
              <a:t> will try to understand the properties of products and stores which play a key role in increasing sales.</a:t>
            </a:r>
          </a:p>
        </p:txBody>
      </p:sp>
    </p:spTree>
    <p:extLst>
      <p:ext uri="{BB962C8B-B14F-4D97-AF65-F5344CB8AC3E}">
        <p14:creationId xmlns:p14="http://schemas.microsoft.com/office/powerpoint/2010/main" val="524513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dataset create a model to </a:t>
            </a:r>
            <a:r>
              <a:rPr lang="en-US" dirty="0" smtClean="0"/>
              <a:t>show how </a:t>
            </a:r>
            <a:r>
              <a:rPr lang="en-US" dirty="0"/>
              <a:t>the products and stores influence sales and determine the factors that impact increased sales.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3771952"/>
            <a:ext cx="4013200" cy="250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424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406827"/>
          </a:xfrm>
        </p:spPr>
        <p:txBody>
          <a:bodyPr>
            <a:normAutofit/>
          </a:bodyPr>
          <a:lstStyle/>
          <a:p>
            <a:r>
              <a:rPr lang="en-US" dirty="0" smtClean="0"/>
              <a:t>The Data we have:  </a:t>
            </a:r>
            <a:r>
              <a:rPr lang="en-US" dirty="0"/>
              <a:t>train (8523) and test (5681) data set, train data set has both input and output variable(s). </a:t>
            </a:r>
            <a:r>
              <a:rPr lang="en-US" dirty="0" smtClean="0"/>
              <a:t>We </a:t>
            </a:r>
            <a:r>
              <a:rPr lang="en-US" dirty="0"/>
              <a:t>need to predict the sales for test data set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8005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contd</a:t>
            </a:r>
            <a:r>
              <a:rPr lang="en-US" dirty="0"/>
              <a:t>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993900"/>
            <a:ext cx="8026400" cy="4864100"/>
          </a:xfrm>
        </p:spPr>
      </p:pic>
    </p:spTree>
    <p:extLst>
      <p:ext uri="{BB962C8B-B14F-4D97-AF65-F5344CB8AC3E}">
        <p14:creationId xmlns:p14="http://schemas.microsoft.com/office/powerpoint/2010/main" val="1405122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involved.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Hypothesis Generation</a:t>
            </a:r>
            <a:r>
              <a:rPr lang="en-US" dirty="0"/>
              <a:t> – understanding the problem better by brainstorming possible factors that can impact the outcome</a:t>
            </a:r>
          </a:p>
          <a:p>
            <a:r>
              <a:rPr lang="en-US" b="1" dirty="0"/>
              <a:t>Data Exploration</a:t>
            </a:r>
            <a:r>
              <a:rPr lang="en-US" dirty="0"/>
              <a:t> – looking at categorical and continuous feature summaries and making inferences about the data.</a:t>
            </a:r>
          </a:p>
          <a:p>
            <a:r>
              <a:rPr lang="en-US" b="1" dirty="0"/>
              <a:t>Data Cleaning</a:t>
            </a:r>
            <a:r>
              <a:rPr lang="en-US" dirty="0"/>
              <a:t> – imputing missing values in the data and checking for outliers</a:t>
            </a:r>
          </a:p>
          <a:p>
            <a:r>
              <a:rPr lang="en-US" b="1" dirty="0"/>
              <a:t>Feature Engineering</a:t>
            </a:r>
            <a:r>
              <a:rPr lang="en-US" dirty="0"/>
              <a:t> – modifying existing variables and creating new ones for analysis</a:t>
            </a:r>
          </a:p>
          <a:p>
            <a:r>
              <a:rPr lang="en-US" b="1" dirty="0"/>
              <a:t>Model Building</a:t>
            </a:r>
            <a:r>
              <a:rPr lang="en-US" dirty="0"/>
              <a:t> – making predictive models on the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238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dirty="0" smtClean="0"/>
              <a:t>1</a:t>
            </a:r>
            <a:r>
              <a:rPr lang="en-US" sz="1600" dirty="0"/>
              <a:t>) City type: Stores located in urban or Tier 1 cities should have higher sales because of the higher income levels of people there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2</a:t>
            </a:r>
            <a:r>
              <a:rPr lang="en-US" sz="1600" dirty="0"/>
              <a:t>) Population Density: Stores located in densely populated areas should have higher sales because of more </a:t>
            </a:r>
            <a:r>
              <a:rPr lang="en-US" sz="1600" dirty="0" smtClean="0"/>
              <a:t>demand</a:t>
            </a:r>
          </a:p>
          <a:p>
            <a:r>
              <a:rPr lang="en-US" sz="1600" dirty="0" smtClean="0"/>
              <a:t>3</a:t>
            </a:r>
            <a:r>
              <a:rPr lang="en-US" sz="1600" dirty="0"/>
              <a:t>) Customer Behavior: Stores keeping the right set of products to meet the local needs of customers will have higher </a:t>
            </a:r>
            <a:r>
              <a:rPr lang="en-US" sz="1600" dirty="0" err="1"/>
              <a:t>sales.Healthy</a:t>
            </a:r>
            <a:r>
              <a:rPr lang="en-US" sz="1600" dirty="0"/>
              <a:t> foods have more </a:t>
            </a:r>
            <a:r>
              <a:rPr lang="en-US" sz="1600" dirty="0" smtClean="0"/>
              <a:t>sales</a:t>
            </a:r>
          </a:p>
          <a:p>
            <a:r>
              <a:rPr lang="en-US" sz="1600" dirty="0" smtClean="0"/>
              <a:t>4)Competitors</a:t>
            </a:r>
            <a:r>
              <a:rPr lang="en-US" sz="1600" dirty="0"/>
              <a:t>: Stores having similar establishments nearby should have less sales because of more competition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5)Store </a:t>
            </a:r>
            <a:r>
              <a:rPr lang="en-US" sz="1600" dirty="0"/>
              <a:t>size: Supermarkets have more sales6)Advertising: Better advertising of products in the store will higher sales in most cases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7</a:t>
            </a:r>
            <a:r>
              <a:rPr lang="en-US" sz="1600" dirty="0"/>
              <a:t>) Promotional Offer: Discounts/Promotional offers attract more customers and increase </a:t>
            </a:r>
            <a:r>
              <a:rPr lang="en-US" sz="1600" dirty="0" smtClean="0"/>
              <a:t>sales</a:t>
            </a:r>
          </a:p>
          <a:p>
            <a:r>
              <a:rPr lang="en-US" sz="1600" dirty="0" smtClean="0"/>
              <a:t>8</a:t>
            </a:r>
            <a:r>
              <a:rPr lang="en-US" sz="1600" dirty="0"/>
              <a:t>) Online shopping portal: If a store has online shopping portal with home delivery services sales will </a:t>
            </a:r>
            <a:r>
              <a:rPr lang="en-US" sz="1600" dirty="0" smtClean="0"/>
              <a:t>increase</a:t>
            </a:r>
          </a:p>
          <a:p>
            <a:r>
              <a:rPr lang="en-US" sz="1600" dirty="0" smtClean="0"/>
              <a:t>9</a:t>
            </a:r>
            <a:r>
              <a:rPr lang="en-US" sz="1600" dirty="0"/>
              <a:t>) </a:t>
            </a:r>
            <a:r>
              <a:rPr lang="en-US" sz="1600" dirty="0" smtClean="0"/>
              <a:t>Stores </a:t>
            </a:r>
            <a:r>
              <a:rPr lang="en-US" sz="1600" dirty="0"/>
              <a:t>with Pharmacy: More sales</a:t>
            </a:r>
          </a:p>
        </p:txBody>
      </p:sp>
    </p:spTree>
    <p:extLst>
      <p:ext uri="{BB962C8B-B14F-4D97-AF65-F5344CB8AC3E}">
        <p14:creationId xmlns:p14="http://schemas.microsoft.com/office/powerpoint/2010/main" val="978459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04" y="2336800"/>
            <a:ext cx="10376296" cy="4114800"/>
          </a:xfrm>
        </p:spPr>
      </p:pic>
    </p:spTree>
    <p:extLst>
      <p:ext uri="{BB962C8B-B14F-4D97-AF65-F5344CB8AC3E}">
        <p14:creationId xmlns:p14="http://schemas.microsoft.com/office/powerpoint/2010/main" val="15243417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213</TotalTime>
  <Words>554</Words>
  <Application>Microsoft Macintosh PowerPoint</Application>
  <PresentationFormat>Widescreen</PresentationFormat>
  <Paragraphs>51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Trebuchet MS</vt:lpstr>
      <vt:lpstr>Wingdings</vt:lpstr>
      <vt:lpstr>Arial</vt:lpstr>
      <vt:lpstr>Berlin</vt:lpstr>
      <vt:lpstr>Data Science Final project</vt:lpstr>
      <vt:lpstr>Bigmart Sales predictions</vt:lpstr>
      <vt:lpstr>Problem Statement</vt:lpstr>
      <vt:lpstr>Goal </vt:lpstr>
      <vt:lpstr>Data</vt:lpstr>
      <vt:lpstr>Data contd.</vt:lpstr>
      <vt:lpstr>Steps involved.</vt:lpstr>
      <vt:lpstr>Hypothesis </vt:lpstr>
      <vt:lpstr>Data exploration</vt:lpstr>
      <vt:lpstr>Data exploration </vt:lpstr>
      <vt:lpstr>Data exploration</vt:lpstr>
      <vt:lpstr>Data exploration</vt:lpstr>
      <vt:lpstr>Data exploration</vt:lpstr>
      <vt:lpstr>Data exploration: Outlet_Size VS Item_Outlet_Sales</vt:lpstr>
      <vt:lpstr>Data exploration: Outlet_Type VS Item_Outlet_Sales</vt:lpstr>
      <vt:lpstr>Data exploration: Item_Type VS Item_Outlet_Sales</vt:lpstr>
      <vt:lpstr>Data Cleaning and Missing values</vt:lpstr>
      <vt:lpstr>Data cleaning</vt:lpstr>
      <vt:lpstr>Data cleaning :Create a broad category of Type of Item and change categories of Item fat content </vt:lpstr>
      <vt:lpstr>Data cleaning</vt:lpstr>
      <vt:lpstr>Data cleaning</vt:lpstr>
      <vt:lpstr>Item_Type_Continued VS Item_Outlet_Sales</vt:lpstr>
      <vt:lpstr>Item_Fat_Content VS Item_Outlet_Sales</vt:lpstr>
      <vt:lpstr>Model building</vt:lpstr>
      <vt:lpstr>Correlation Matrix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Final project</dc:title>
  <dc:creator>Padmanaban Anandan</dc:creator>
  <cp:lastModifiedBy>Padmanaban Anandan</cp:lastModifiedBy>
  <cp:revision>19</cp:revision>
  <dcterms:created xsi:type="dcterms:W3CDTF">2018-11-19T19:58:13Z</dcterms:created>
  <dcterms:modified xsi:type="dcterms:W3CDTF">2018-11-19T23:31:30Z</dcterms:modified>
</cp:coreProperties>
</file>