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356" r:id="rId3"/>
    <p:sldId id="357" r:id="rId4"/>
    <p:sldId id="358" r:id="rId5"/>
    <p:sldId id="359" r:id="rId6"/>
    <p:sldId id="361" r:id="rId7"/>
    <p:sldId id="259" r:id="rId8"/>
    <p:sldId id="364" r:id="rId9"/>
    <p:sldId id="363" r:id="rId10"/>
    <p:sldId id="302" r:id="rId11"/>
    <p:sldId id="260" r:id="rId12"/>
    <p:sldId id="261" r:id="rId13"/>
    <p:sldId id="262" r:id="rId14"/>
    <p:sldId id="263" r:id="rId15"/>
    <p:sldId id="264" r:id="rId16"/>
    <p:sldId id="265" r:id="rId17"/>
    <p:sldId id="303"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304" r:id="rId33"/>
    <p:sldId id="305" r:id="rId34"/>
    <p:sldId id="306" r:id="rId35"/>
    <p:sldId id="307" r:id="rId36"/>
    <p:sldId id="308" r:id="rId37"/>
    <p:sldId id="309" r:id="rId38"/>
    <p:sldId id="281" r:id="rId39"/>
    <p:sldId id="310" r:id="rId40"/>
    <p:sldId id="282" r:id="rId41"/>
    <p:sldId id="283" r:id="rId42"/>
    <p:sldId id="284" r:id="rId43"/>
    <p:sldId id="285"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12" r:id="rId60"/>
    <p:sldId id="313" r:id="rId61"/>
    <p:sldId id="314" r:id="rId62"/>
    <p:sldId id="31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101664-2E79-461E-B8E8-1E5312C72CE0}" type="datetimeFigureOut">
              <a:rPr lang="en-US" smtClean="0"/>
              <a:t>10/1/2021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43753-AAFB-41CC-BD2C-446A52327C1A}" type="slidenum">
              <a:rPr lang="en-US" smtClean="0"/>
              <a:t>‹#›</a:t>
            </a:fld>
            <a:endParaRPr lang="en-US"/>
          </a:p>
        </p:txBody>
      </p:sp>
    </p:spTree>
    <p:extLst>
      <p:ext uri="{BB962C8B-B14F-4D97-AF65-F5344CB8AC3E}">
        <p14:creationId xmlns:p14="http://schemas.microsoft.com/office/powerpoint/2010/main" val="189207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50A97-FE00-4090-BD71-B58EC488ED74}"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50A97-FE00-4090-BD71-B58EC488ED74}" type="slidenum">
              <a:rPr lang="en-IN" smtClean="0"/>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50A97-FE00-4090-BD71-B58EC488ED74}" type="slidenum">
              <a:rPr lang="en-IN" smtClean="0"/>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50A97-FE00-4090-BD71-B58EC488ED74}" type="slidenum">
              <a:rPr lang="en-IN" smtClean="0"/>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50A97-FE00-4090-BD71-B58EC488ED74}" type="slidenum">
              <a:rPr lang="en-IN" smtClean="0"/>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1144588" y="685800"/>
            <a:ext cx="4570412" cy="3429000"/>
          </a:xfrm>
          <a:solidFill>
            <a:srgbClr val="FFFFFF"/>
          </a:solidFill>
        </p:spPr>
      </p:sp>
      <p:sp>
        <p:nvSpPr>
          <p:cNvPr id="67587" name="Rectangle 2"/>
          <p:cNvSpPr txBox="1">
            <a:spLocks noGrp="1" noChangeArrowheads="1"/>
          </p:cNvSpPr>
          <p:nvPr>
            <p:ph type="body" idx="1"/>
          </p:nvPr>
        </p:nvSpPr>
        <p:spPr>
          <a:xfrm>
            <a:off x="914400" y="4344988"/>
            <a:ext cx="5030788" cy="4114800"/>
          </a:xfrm>
          <a:noFill/>
        </p:spPr>
        <p:txBody>
          <a:bodyPr wrap="none" anchor="ctr"/>
          <a:lstStyle/>
          <a:p>
            <a:endParaRPr 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xfrm>
            <a:off x="1144588" y="685800"/>
            <a:ext cx="4570412" cy="3429000"/>
          </a:xfrm>
          <a:solidFill>
            <a:srgbClr val="FFFFFF"/>
          </a:solidFill>
        </p:spPr>
      </p:sp>
      <p:sp>
        <p:nvSpPr>
          <p:cNvPr id="68611" name="Rectangle 2"/>
          <p:cNvSpPr txBox="1">
            <a:spLocks noGrp="1" noChangeArrowheads="1"/>
          </p:cNvSpPr>
          <p:nvPr>
            <p:ph type="body" idx="1"/>
          </p:nvPr>
        </p:nvSpPr>
        <p:spPr>
          <a:xfrm>
            <a:off x="914400" y="4344988"/>
            <a:ext cx="5030788" cy="4114800"/>
          </a:xfrm>
          <a:noFill/>
        </p:spPr>
        <p:txBody>
          <a:bodyPr wrap="none" anchor="ctr"/>
          <a:lstStyle/>
          <a:p>
            <a:endParaRPr 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1144588" y="685800"/>
            <a:ext cx="4570412" cy="3429000"/>
          </a:xfrm>
          <a:solidFill>
            <a:srgbClr val="FFFFFF"/>
          </a:solidFill>
        </p:spPr>
      </p:sp>
      <p:sp>
        <p:nvSpPr>
          <p:cNvPr id="69635" name="Rectangle 2"/>
          <p:cNvSpPr txBox="1">
            <a:spLocks noGrp="1" noChangeArrowheads="1"/>
          </p:cNvSpPr>
          <p:nvPr>
            <p:ph type="body" idx="1"/>
          </p:nvPr>
        </p:nvSpPr>
        <p:spPr>
          <a:xfrm>
            <a:off x="914400" y="4344988"/>
            <a:ext cx="5030788" cy="4114800"/>
          </a:xfrm>
          <a:noFill/>
        </p:spPr>
        <p:txBody>
          <a:bodyPr wrap="none" anchor="ctr"/>
          <a:lstStyle/>
          <a:p>
            <a:endParaRPr 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xfrm>
            <a:off x="1144588" y="685800"/>
            <a:ext cx="4570412" cy="3429000"/>
          </a:xfrm>
          <a:solidFill>
            <a:srgbClr val="FFFFFF"/>
          </a:solidFill>
        </p:spPr>
      </p:sp>
      <p:sp>
        <p:nvSpPr>
          <p:cNvPr id="71683" name="Rectangle 2"/>
          <p:cNvSpPr txBox="1">
            <a:spLocks noGrp="1" noChangeArrowheads="1"/>
          </p:cNvSpPr>
          <p:nvPr>
            <p:ph type="body" idx="1"/>
          </p:nvPr>
        </p:nvSpPr>
        <p:spPr>
          <a:xfrm>
            <a:off x="914400" y="4344988"/>
            <a:ext cx="5030788" cy="4114800"/>
          </a:xfrm>
          <a:noFill/>
        </p:spPr>
        <p:txBody>
          <a:bodyPr wrap="none" anchor="ctr"/>
          <a:lstStyle/>
          <a:p>
            <a:endParaRPr 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50175" cy="11207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Trees</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K </a:t>
            </a:r>
            <a:r>
              <a:rPr lang="en-US" dirty="0" err="1" smtClean="0"/>
              <a:t>Adi</a:t>
            </a:r>
            <a:r>
              <a:rPr lang="en-US" dirty="0" smtClean="0"/>
              <a:t> </a:t>
            </a:r>
            <a:r>
              <a:rPr lang="en-US" dirty="0" err="1" smtClean="0"/>
              <a:t>Narayana</a:t>
            </a:r>
            <a:r>
              <a:rPr lang="en-US" dirty="0" smtClean="0"/>
              <a:t> Reddy</a:t>
            </a:r>
          </a:p>
          <a:p>
            <a:r>
              <a:rPr lang="en-US" dirty="0" err="1" smtClean="0"/>
              <a:t>Dr</a:t>
            </a:r>
            <a:r>
              <a:rPr lang="en-US" dirty="0" smtClean="0"/>
              <a:t> </a:t>
            </a:r>
            <a:r>
              <a:rPr lang="en-US" dirty="0" err="1" smtClean="0"/>
              <a:t>Vinay</a:t>
            </a:r>
            <a:r>
              <a:rPr lang="en-US" dirty="0" smtClean="0"/>
              <a:t> Raj</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Tree</a:t>
            </a:r>
          </a:p>
        </p:txBody>
      </p:sp>
      <p:sp>
        <p:nvSpPr>
          <p:cNvPr id="3" name="Content Placeholder 2"/>
          <p:cNvSpPr>
            <a:spLocks noGrp="1"/>
          </p:cNvSpPr>
          <p:nvPr>
            <p:ph idx="1"/>
          </p:nvPr>
        </p:nvSpPr>
        <p:spPr>
          <a:xfrm>
            <a:off x="457200" y="1219200"/>
            <a:ext cx="8229600" cy="5306060"/>
          </a:xfrm>
        </p:spPr>
        <p:txBody>
          <a:bodyPr>
            <a:normAutofit fontScale="90000" lnSpcReduction="20000"/>
          </a:bodyPr>
          <a:lstStyle/>
          <a:p>
            <a:r>
              <a:rPr lang="en-US"/>
              <a:t>A </a:t>
            </a:r>
            <a:r>
              <a:rPr lang="en-US" b="1" i="1"/>
              <a:t>tree</a:t>
            </a:r>
            <a:r>
              <a:rPr lang="en-US"/>
              <a:t> is a data structure similar to a linked list but instead of each node pointing simply to the next node in a linear fashion, each node points to a number of nodes.</a:t>
            </a:r>
          </a:p>
          <a:p>
            <a:pPr marL="0" indent="0">
              <a:buNone/>
            </a:pPr>
            <a:endParaRPr lang="en-US"/>
          </a:p>
          <a:p>
            <a:r>
              <a:rPr lang="en-US"/>
              <a:t>Tree is an example of non-linear data structures.</a:t>
            </a:r>
          </a:p>
          <a:p>
            <a:endParaRPr lang="en-US"/>
          </a:p>
          <a:p>
            <a:r>
              <a:rPr lang="en-US"/>
              <a:t>In trees ADT, the order of the elements is not important. </a:t>
            </a:r>
          </a:p>
          <a:p>
            <a:endParaRPr lang="en-US"/>
          </a:p>
          <a:p>
            <a:r>
              <a:rPr lang="en-US"/>
              <a:t>If we need ordering information, linear data structure like linked lists, stacks, queues etc. can be used.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685800" y="209550"/>
            <a:ext cx="7772400" cy="1143000"/>
          </a:xfrm>
        </p:spPr>
        <p:txBody>
          <a:bodyPr/>
          <a:lstStyle/>
          <a:p>
            <a:pPr>
              <a:buClr>
                <a:srgbClr val="003399"/>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dirty="0" smtClean="0"/>
              <a:t>Trees: More Definitions</a:t>
            </a:r>
          </a:p>
        </p:txBody>
      </p:sp>
      <p:sp>
        <p:nvSpPr>
          <p:cNvPr id="33795" name="Rectangle 2"/>
          <p:cNvSpPr>
            <a:spLocks noGrp="1" noChangeArrowheads="1"/>
          </p:cNvSpPr>
          <p:nvPr>
            <p:ph idx="1"/>
          </p:nvPr>
        </p:nvSpPr>
        <p:spPr>
          <a:xfrm>
            <a:off x="133350" y="1485900"/>
            <a:ext cx="8686800" cy="4114800"/>
          </a:xfrm>
        </p:spPr>
        <p:txBody>
          <a:bodyPr>
            <a:normAutofit/>
          </a:bodyPr>
          <a:lstStyle/>
          <a:p>
            <a:pPr>
              <a:spcBef>
                <a:spcPts val="650"/>
              </a:spcBef>
              <a:buSzPct val="12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Trees that we consider are rooted. Once the </a:t>
            </a:r>
            <a:r>
              <a:rPr lang="en-GB" sz="2000" b="1" dirty="0" smtClean="0">
                <a:solidFill>
                  <a:srgbClr val="008000"/>
                </a:solidFill>
              </a:rPr>
              <a:t>root</a:t>
            </a:r>
            <a:r>
              <a:rPr lang="en-GB" sz="2000" dirty="0" smtClean="0"/>
              <a:t> is defined (by the user) all nodes have a specific </a:t>
            </a:r>
            <a:r>
              <a:rPr lang="en-GB" sz="2000" b="1" dirty="0" smtClean="0">
                <a:solidFill>
                  <a:srgbClr val="008000"/>
                </a:solidFill>
              </a:rPr>
              <a:t>level</a:t>
            </a:r>
            <a:r>
              <a:rPr lang="en-GB" sz="2000" dirty="0" smtClean="0"/>
              <a:t>. </a:t>
            </a:r>
          </a:p>
          <a:p>
            <a:pPr>
              <a:buSzPct val="128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Trees have </a:t>
            </a:r>
            <a:r>
              <a:rPr lang="en-GB" sz="2000" b="1" dirty="0" smtClean="0">
                <a:solidFill>
                  <a:srgbClr val="008000"/>
                </a:solidFill>
              </a:rPr>
              <a:t>internal</a:t>
            </a:r>
            <a:r>
              <a:rPr lang="en-GB" sz="2000" dirty="0" smtClean="0"/>
              <a:t> nodes and </a:t>
            </a:r>
            <a:r>
              <a:rPr lang="en-GB" sz="2000" b="1" dirty="0" smtClean="0">
                <a:solidFill>
                  <a:srgbClr val="008000"/>
                </a:solidFill>
              </a:rPr>
              <a:t>leaves</a:t>
            </a:r>
            <a:r>
              <a:rPr lang="en-GB" sz="2000" dirty="0" smtClean="0"/>
              <a:t>. Every node (except the root) has a </a:t>
            </a:r>
            <a:r>
              <a:rPr lang="en-GB" sz="2000" b="1" dirty="0" smtClean="0">
                <a:solidFill>
                  <a:srgbClr val="008000"/>
                </a:solidFill>
              </a:rPr>
              <a:t>parent</a:t>
            </a:r>
            <a:r>
              <a:rPr lang="en-GB" sz="2000" dirty="0" smtClean="0"/>
              <a:t> and it also has zero or more </a:t>
            </a:r>
            <a:r>
              <a:rPr lang="en-GB" sz="2000" b="1" dirty="0" smtClean="0">
                <a:solidFill>
                  <a:srgbClr val="008000"/>
                </a:solidFill>
              </a:rPr>
              <a:t>children</a:t>
            </a:r>
            <a:r>
              <a:rPr lang="en-GB" sz="2000" dirty="0" smtClean="0"/>
              <a:t>. </a:t>
            </a:r>
          </a:p>
        </p:txBody>
      </p:sp>
      <p:sp>
        <p:nvSpPr>
          <p:cNvPr id="33796" name="Oval 3"/>
          <p:cNvSpPr>
            <a:spLocks noChangeArrowheads="1"/>
          </p:cNvSpPr>
          <p:nvPr/>
        </p:nvSpPr>
        <p:spPr bwMode="auto">
          <a:xfrm>
            <a:off x="4419600" y="43434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797" name="Oval 4"/>
          <p:cNvSpPr>
            <a:spLocks noChangeArrowheads="1"/>
          </p:cNvSpPr>
          <p:nvPr/>
        </p:nvSpPr>
        <p:spPr bwMode="auto">
          <a:xfrm>
            <a:off x="3657600" y="48768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798" name="Oval 5"/>
          <p:cNvSpPr>
            <a:spLocks noChangeArrowheads="1"/>
          </p:cNvSpPr>
          <p:nvPr/>
        </p:nvSpPr>
        <p:spPr bwMode="auto">
          <a:xfrm>
            <a:off x="4191000" y="53340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799" name="Oval 6"/>
          <p:cNvSpPr>
            <a:spLocks noChangeArrowheads="1"/>
          </p:cNvSpPr>
          <p:nvPr/>
        </p:nvSpPr>
        <p:spPr bwMode="auto">
          <a:xfrm>
            <a:off x="3657600" y="53340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800" name="Oval 7"/>
          <p:cNvSpPr>
            <a:spLocks noChangeArrowheads="1"/>
          </p:cNvSpPr>
          <p:nvPr/>
        </p:nvSpPr>
        <p:spPr bwMode="auto">
          <a:xfrm>
            <a:off x="3048000" y="53340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801" name="Oval 8"/>
          <p:cNvSpPr>
            <a:spLocks noChangeArrowheads="1"/>
          </p:cNvSpPr>
          <p:nvPr/>
        </p:nvSpPr>
        <p:spPr bwMode="auto">
          <a:xfrm>
            <a:off x="5181600" y="48768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802" name="Oval 9"/>
          <p:cNvSpPr>
            <a:spLocks noChangeArrowheads="1"/>
          </p:cNvSpPr>
          <p:nvPr/>
        </p:nvSpPr>
        <p:spPr bwMode="auto">
          <a:xfrm>
            <a:off x="5181600" y="59436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803" name="Oval 10"/>
          <p:cNvSpPr>
            <a:spLocks noChangeArrowheads="1"/>
          </p:cNvSpPr>
          <p:nvPr/>
        </p:nvSpPr>
        <p:spPr bwMode="auto">
          <a:xfrm>
            <a:off x="5562600" y="53340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804" name="Line 11"/>
          <p:cNvSpPr>
            <a:spLocks noChangeShapeType="1"/>
          </p:cNvSpPr>
          <p:nvPr/>
        </p:nvSpPr>
        <p:spPr bwMode="auto">
          <a:xfrm flipV="1">
            <a:off x="3200400" y="5006975"/>
            <a:ext cx="609600" cy="425450"/>
          </a:xfrm>
          <a:prstGeom prst="line">
            <a:avLst/>
          </a:prstGeom>
          <a:noFill/>
          <a:ln w="9360">
            <a:solidFill>
              <a:srgbClr val="000000"/>
            </a:solidFill>
            <a:round/>
          </a:ln>
        </p:spPr>
        <p:txBody>
          <a:bodyPr/>
          <a:lstStyle/>
          <a:p>
            <a:endParaRPr lang="en-US"/>
          </a:p>
        </p:txBody>
      </p:sp>
      <p:sp>
        <p:nvSpPr>
          <p:cNvPr id="33805" name="Line 12"/>
          <p:cNvSpPr>
            <a:spLocks noChangeShapeType="1"/>
          </p:cNvSpPr>
          <p:nvPr/>
        </p:nvSpPr>
        <p:spPr bwMode="auto">
          <a:xfrm flipV="1">
            <a:off x="3810000" y="5006975"/>
            <a:ext cx="1588" cy="501650"/>
          </a:xfrm>
          <a:prstGeom prst="line">
            <a:avLst/>
          </a:prstGeom>
          <a:noFill/>
          <a:ln w="9360">
            <a:solidFill>
              <a:srgbClr val="000000"/>
            </a:solidFill>
            <a:round/>
          </a:ln>
        </p:spPr>
        <p:txBody>
          <a:bodyPr/>
          <a:lstStyle/>
          <a:p>
            <a:endParaRPr lang="en-US"/>
          </a:p>
        </p:txBody>
      </p:sp>
      <p:sp>
        <p:nvSpPr>
          <p:cNvPr id="33806" name="Line 13"/>
          <p:cNvSpPr>
            <a:spLocks noChangeShapeType="1"/>
          </p:cNvSpPr>
          <p:nvPr/>
        </p:nvSpPr>
        <p:spPr bwMode="auto">
          <a:xfrm flipH="1" flipV="1">
            <a:off x="3787775" y="5006975"/>
            <a:ext cx="577850" cy="501650"/>
          </a:xfrm>
          <a:prstGeom prst="line">
            <a:avLst/>
          </a:prstGeom>
          <a:noFill/>
          <a:ln w="9360">
            <a:solidFill>
              <a:srgbClr val="000000"/>
            </a:solidFill>
            <a:round/>
          </a:ln>
        </p:spPr>
        <p:txBody>
          <a:bodyPr/>
          <a:lstStyle/>
          <a:p>
            <a:endParaRPr lang="en-US"/>
          </a:p>
        </p:txBody>
      </p:sp>
      <p:sp>
        <p:nvSpPr>
          <p:cNvPr id="33807" name="Line 14"/>
          <p:cNvSpPr>
            <a:spLocks noChangeShapeType="1"/>
          </p:cNvSpPr>
          <p:nvPr/>
        </p:nvSpPr>
        <p:spPr bwMode="auto">
          <a:xfrm flipV="1">
            <a:off x="3810000" y="4473575"/>
            <a:ext cx="762000" cy="577850"/>
          </a:xfrm>
          <a:prstGeom prst="line">
            <a:avLst/>
          </a:prstGeom>
          <a:noFill/>
          <a:ln w="9360">
            <a:solidFill>
              <a:srgbClr val="000000"/>
            </a:solidFill>
            <a:round/>
          </a:ln>
        </p:spPr>
        <p:txBody>
          <a:bodyPr/>
          <a:lstStyle/>
          <a:p>
            <a:endParaRPr lang="en-US"/>
          </a:p>
        </p:txBody>
      </p:sp>
      <p:sp>
        <p:nvSpPr>
          <p:cNvPr id="33808" name="Line 15"/>
          <p:cNvSpPr>
            <a:spLocks noChangeShapeType="1"/>
          </p:cNvSpPr>
          <p:nvPr/>
        </p:nvSpPr>
        <p:spPr bwMode="auto">
          <a:xfrm flipV="1">
            <a:off x="5334000" y="5540375"/>
            <a:ext cx="304800" cy="501650"/>
          </a:xfrm>
          <a:prstGeom prst="line">
            <a:avLst/>
          </a:prstGeom>
          <a:noFill/>
          <a:ln w="9360">
            <a:solidFill>
              <a:srgbClr val="000000"/>
            </a:solidFill>
            <a:round/>
          </a:ln>
        </p:spPr>
        <p:txBody>
          <a:bodyPr/>
          <a:lstStyle/>
          <a:p>
            <a:endParaRPr lang="en-US"/>
          </a:p>
        </p:txBody>
      </p:sp>
      <p:sp>
        <p:nvSpPr>
          <p:cNvPr id="33809" name="Oval 16"/>
          <p:cNvSpPr>
            <a:spLocks noChangeArrowheads="1"/>
          </p:cNvSpPr>
          <p:nvPr/>
        </p:nvSpPr>
        <p:spPr bwMode="auto">
          <a:xfrm>
            <a:off x="3657600" y="5943600"/>
            <a:ext cx="304800" cy="304800"/>
          </a:xfrm>
          <a:prstGeom prst="ellipse">
            <a:avLst/>
          </a:prstGeom>
          <a:solidFill>
            <a:srgbClr val="000000"/>
          </a:solidFill>
          <a:ln w="9360">
            <a:solidFill>
              <a:srgbClr val="000000"/>
            </a:solidFill>
            <a:round/>
          </a:ln>
        </p:spPr>
        <p:txBody>
          <a:bodyPr wrap="none" anchor="ctr"/>
          <a:lstStyle/>
          <a:p>
            <a:endParaRPr lang="en-US"/>
          </a:p>
        </p:txBody>
      </p:sp>
      <p:sp>
        <p:nvSpPr>
          <p:cNvPr id="33810" name="Line 17"/>
          <p:cNvSpPr>
            <a:spLocks noChangeShapeType="1"/>
          </p:cNvSpPr>
          <p:nvPr/>
        </p:nvSpPr>
        <p:spPr bwMode="auto">
          <a:xfrm flipH="1" flipV="1">
            <a:off x="4625975" y="4473575"/>
            <a:ext cx="730250" cy="577850"/>
          </a:xfrm>
          <a:prstGeom prst="line">
            <a:avLst/>
          </a:prstGeom>
          <a:noFill/>
          <a:ln w="9360">
            <a:solidFill>
              <a:srgbClr val="000000"/>
            </a:solidFill>
            <a:round/>
          </a:ln>
        </p:spPr>
        <p:txBody>
          <a:bodyPr/>
          <a:lstStyle/>
          <a:p>
            <a:endParaRPr lang="en-US"/>
          </a:p>
        </p:txBody>
      </p:sp>
      <p:sp>
        <p:nvSpPr>
          <p:cNvPr id="33811" name="Line 18"/>
          <p:cNvSpPr>
            <a:spLocks noChangeShapeType="1"/>
          </p:cNvSpPr>
          <p:nvPr/>
        </p:nvSpPr>
        <p:spPr bwMode="auto">
          <a:xfrm flipH="1" flipV="1">
            <a:off x="5311775" y="5083175"/>
            <a:ext cx="501650" cy="501650"/>
          </a:xfrm>
          <a:prstGeom prst="line">
            <a:avLst/>
          </a:prstGeom>
          <a:noFill/>
          <a:ln w="9360">
            <a:solidFill>
              <a:srgbClr val="000000"/>
            </a:solidFill>
            <a:round/>
          </a:ln>
        </p:spPr>
        <p:txBody>
          <a:bodyPr/>
          <a:lstStyle/>
          <a:p>
            <a:endParaRPr lang="en-US"/>
          </a:p>
        </p:txBody>
      </p:sp>
      <p:sp>
        <p:nvSpPr>
          <p:cNvPr id="33812" name="Line 19"/>
          <p:cNvSpPr>
            <a:spLocks noChangeShapeType="1"/>
          </p:cNvSpPr>
          <p:nvPr/>
        </p:nvSpPr>
        <p:spPr bwMode="auto">
          <a:xfrm>
            <a:off x="3810000" y="5486400"/>
            <a:ext cx="1588" cy="685800"/>
          </a:xfrm>
          <a:prstGeom prst="line">
            <a:avLst/>
          </a:prstGeom>
          <a:noFill/>
          <a:ln w="9360">
            <a:solidFill>
              <a:srgbClr val="000000"/>
            </a:solidFill>
            <a:round/>
          </a:ln>
        </p:spPr>
        <p:txBody>
          <a:bodyPr/>
          <a:lstStyle/>
          <a:p>
            <a:endParaRPr lang="en-US"/>
          </a:p>
        </p:txBody>
      </p:sp>
      <p:sp>
        <p:nvSpPr>
          <p:cNvPr id="33813" name="Line 20"/>
          <p:cNvSpPr>
            <a:spLocks noChangeShapeType="1"/>
          </p:cNvSpPr>
          <p:nvPr/>
        </p:nvSpPr>
        <p:spPr bwMode="auto">
          <a:xfrm>
            <a:off x="1981200" y="4495800"/>
            <a:ext cx="1981200" cy="1588"/>
          </a:xfrm>
          <a:prstGeom prst="line">
            <a:avLst/>
          </a:prstGeom>
          <a:noFill/>
          <a:ln w="19080">
            <a:solidFill>
              <a:srgbClr val="990033"/>
            </a:solidFill>
            <a:prstDash val="sysDot"/>
            <a:round/>
          </a:ln>
        </p:spPr>
        <p:txBody>
          <a:bodyPr/>
          <a:lstStyle/>
          <a:p>
            <a:endParaRPr lang="en-US"/>
          </a:p>
        </p:txBody>
      </p:sp>
      <p:sp>
        <p:nvSpPr>
          <p:cNvPr id="33814" name="Line 21"/>
          <p:cNvSpPr>
            <a:spLocks noChangeShapeType="1"/>
          </p:cNvSpPr>
          <p:nvPr/>
        </p:nvSpPr>
        <p:spPr bwMode="auto">
          <a:xfrm>
            <a:off x="1981200" y="5029200"/>
            <a:ext cx="1295400" cy="1588"/>
          </a:xfrm>
          <a:prstGeom prst="line">
            <a:avLst/>
          </a:prstGeom>
          <a:noFill/>
          <a:ln w="19080">
            <a:solidFill>
              <a:srgbClr val="990033"/>
            </a:solidFill>
            <a:prstDash val="sysDot"/>
            <a:round/>
          </a:ln>
        </p:spPr>
        <p:txBody>
          <a:bodyPr/>
          <a:lstStyle/>
          <a:p>
            <a:endParaRPr lang="en-US"/>
          </a:p>
        </p:txBody>
      </p:sp>
      <p:sp>
        <p:nvSpPr>
          <p:cNvPr id="33815" name="Line 22"/>
          <p:cNvSpPr>
            <a:spLocks noChangeShapeType="1"/>
          </p:cNvSpPr>
          <p:nvPr/>
        </p:nvSpPr>
        <p:spPr bwMode="auto">
          <a:xfrm>
            <a:off x="1981200" y="5486400"/>
            <a:ext cx="914400" cy="1588"/>
          </a:xfrm>
          <a:prstGeom prst="line">
            <a:avLst/>
          </a:prstGeom>
          <a:noFill/>
          <a:ln w="19080">
            <a:solidFill>
              <a:srgbClr val="990033"/>
            </a:solidFill>
            <a:prstDash val="sysDot"/>
            <a:round/>
          </a:ln>
        </p:spPr>
        <p:txBody>
          <a:bodyPr/>
          <a:lstStyle/>
          <a:p>
            <a:endParaRPr lang="en-US"/>
          </a:p>
        </p:txBody>
      </p:sp>
      <p:sp>
        <p:nvSpPr>
          <p:cNvPr id="33816" name="Line 23"/>
          <p:cNvSpPr>
            <a:spLocks noChangeShapeType="1"/>
          </p:cNvSpPr>
          <p:nvPr/>
        </p:nvSpPr>
        <p:spPr bwMode="auto">
          <a:xfrm>
            <a:off x="1981200" y="6096000"/>
            <a:ext cx="1295400" cy="1588"/>
          </a:xfrm>
          <a:prstGeom prst="line">
            <a:avLst/>
          </a:prstGeom>
          <a:noFill/>
          <a:ln w="19080">
            <a:solidFill>
              <a:srgbClr val="990033"/>
            </a:solidFill>
            <a:prstDash val="sysDot"/>
            <a:round/>
          </a:ln>
        </p:spPr>
        <p:txBody>
          <a:bodyPr/>
          <a:lstStyle/>
          <a:p>
            <a:endParaRPr lang="en-US"/>
          </a:p>
        </p:txBody>
      </p:sp>
      <p:grpSp>
        <p:nvGrpSpPr>
          <p:cNvPr id="2" name="Group 24"/>
          <p:cNvGrpSpPr/>
          <p:nvPr/>
        </p:nvGrpSpPr>
        <p:grpSpPr bwMode="auto">
          <a:xfrm>
            <a:off x="838200" y="4267200"/>
            <a:ext cx="984250" cy="436563"/>
            <a:chOff x="528" y="2688"/>
            <a:chExt cx="620" cy="275"/>
          </a:xfrm>
        </p:grpSpPr>
        <p:sp>
          <p:nvSpPr>
            <p:cNvPr id="34002" name="AutoShape 25"/>
            <p:cNvSpPr>
              <a:spLocks noChangeArrowheads="1"/>
            </p:cNvSpPr>
            <p:nvPr/>
          </p:nvSpPr>
          <p:spPr bwMode="auto">
            <a:xfrm>
              <a:off x="528" y="2688"/>
              <a:ext cx="621" cy="276"/>
            </a:xfrm>
            <a:prstGeom prst="roundRect">
              <a:avLst>
                <a:gd name="adj" fmla="val 361"/>
              </a:avLst>
            </a:prstGeom>
            <a:noFill/>
            <a:ln w="9525">
              <a:noFill/>
              <a:round/>
            </a:ln>
          </p:spPr>
          <p:txBody>
            <a:bodyPr wrap="none" anchor="ctr"/>
            <a:lstStyle/>
            <a:p>
              <a:endParaRPr lang="en-US"/>
            </a:p>
          </p:txBody>
        </p:sp>
        <p:grpSp>
          <p:nvGrpSpPr>
            <p:cNvPr id="3" name="Group 26"/>
            <p:cNvGrpSpPr/>
            <p:nvPr/>
          </p:nvGrpSpPr>
          <p:grpSpPr bwMode="auto">
            <a:xfrm>
              <a:off x="528" y="2688"/>
              <a:ext cx="609" cy="265"/>
              <a:chOff x="528" y="2688"/>
              <a:chExt cx="609" cy="265"/>
            </a:xfrm>
          </p:grpSpPr>
          <p:sp>
            <p:nvSpPr>
              <p:cNvPr id="34004" name="AutoShape 27"/>
              <p:cNvSpPr>
                <a:spLocks noChangeArrowheads="1"/>
              </p:cNvSpPr>
              <p:nvPr/>
            </p:nvSpPr>
            <p:spPr bwMode="auto">
              <a:xfrm>
                <a:off x="528" y="2688"/>
                <a:ext cx="610" cy="266"/>
              </a:xfrm>
              <a:prstGeom prst="roundRect">
                <a:avLst>
                  <a:gd name="adj" fmla="val 375"/>
                </a:avLst>
              </a:prstGeom>
              <a:noFill/>
              <a:ln w="9525">
                <a:noFill/>
                <a:round/>
              </a:ln>
            </p:spPr>
            <p:txBody>
              <a:bodyPr wrap="none" anchor="ctr"/>
              <a:lstStyle/>
              <a:p>
                <a:endParaRPr lang="en-US"/>
              </a:p>
            </p:txBody>
          </p:sp>
          <p:grpSp>
            <p:nvGrpSpPr>
              <p:cNvPr id="4" name="Group 28"/>
              <p:cNvGrpSpPr/>
              <p:nvPr/>
            </p:nvGrpSpPr>
            <p:grpSpPr bwMode="auto">
              <a:xfrm>
                <a:off x="528" y="2688"/>
                <a:ext cx="599" cy="255"/>
                <a:chOff x="528" y="2688"/>
                <a:chExt cx="599" cy="255"/>
              </a:xfrm>
            </p:grpSpPr>
            <p:sp>
              <p:nvSpPr>
                <p:cNvPr id="34006" name="AutoShape 29"/>
                <p:cNvSpPr>
                  <a:spLocks noChangeArrowheads="1"/>
                </p:cNvSpPr>
                <p:nvPr/>
              </p:nvSpPr>
              <p:spPr bwMode="auto">
                <a:xfrm>
                  <a:off x="528" y="2688"/>
                  <a:ext cx="600" cy="256"/>
                </a:xfrm>
                <a:prstGeom prst="roundRect">
                  <a:avLst>
                    <a:gd name="adj" fmla="val 389"/>
                  </a:avLst>
                </a:prstGeom>
                <a:noFill/>
                <a:ln w="9525">
                  <a:noFill/>
                  <a:round/>
                </a:ln>
              </p:spPr>
              <p:txBody>
                <a:bodyPr wrap="none" anchor="ctr"/>
                <a:lstStyle/>
                <a:p>
                  <a:endParaRPr lang="en-US"/>
                </a:p>
              </p:txBody>
            </p:sp>
            <p:grpSp>
              <p:nvGrpSpPr>
                <p:cNvPr id="5" name="Group 30"/>
                <p:cNvGrpSpPr/>
                <p:nvPr/>
              </p:nvGrpSpPr>
              <p:grpSpPr bwMode="auto">
                <a:xfrm>
                  <a:off x="528" y="2688"/>
                  <a:ext cx="591" cy="247"/>
                  <a:chOff x="528" y="2688"/>
                  <a:chExt cx="591" cy="247"/>
                </a:xfrm>
              </p:grpSpPr>
              <p:sp>
                <p:nvSpPr>
                  <p:cNvPr id="34008" name="AutoShape 31"/>
                  <p:cNvSpPr>
                    <a:spLocks noChangeArrowheads="1"/>
                  </p:cNvSpPr>
                  <p:nvPr/>
                </p:nvSpPr>
                <p:spPr bwMode="auto">
                  <a:xfrm>
                    <a:off x="528" y="2688"/>
                    <a:ext cx="592" cy="248"/>
                  </a:xfrm>
                  <a:prstGeom prst="roundRect">
                    <a:avLst>
                      <a:gd name="adj" fmla="val 403"/>
                    </a:avLst>
                  </a:prstGeom>
                  <a:noFill/>
                  <a:ln w="9525">
                    <a:noFill/>
                    <a:round/>
                  </a:ln>
                </p:spPr>
                <p:txBody>
                  <a:bodyPr wrap="none" anchor="ctr"/>
                  <a:lstStyle/>
                  <a:p>
                    <a:endParaRPr lang="en-US"/>
                  </a:p>
                </p:txBody>
              </p:sp>
              <p:grpSp>
                <p:nvGrpSpPr>
                  <p:cNvPr id="6" name="Group 32"/>
                  <p:cNvGrpSpPr/>
                  <p:nvPr/>
                </p:nvGrpSpPr>
                <p:grpSpPr bwMode="auto">
                  <a:xfrm>
                    <a:off x="528" y="2688"/>
                    <a:ext cx="583" cy="239"/>
                    <a:chOff x="528" y="2688"/>
                    <a:chExt cx="583" cy="239"/>
                  </a:xfrm>
                </p:grpSpPr>
                <p:sp>
                  <p:nvSpPr>
                    <p:cNvPr id="34010" name="AutoShape 33"/>
                    <p:cNvSpPr>
                      <a:spLocks noChangeArrowheads="1"/>
                    </p:cNvSpPr>
                    <p:nvPr/>
                  </p:nvSpPr>
                  <p:spPr bwMode="auto">
                    <a:xfrm>
                      <a:off x="528" y="2688"/>
                      <a:ext cx="584" cy="240"/>
                    </a:xfrm>
                    <a:prstGeom prst="roundRect">
                      <a:avLst>
                        <a:gd name="adj" fmla="val 417"/>
                      </a:avLst>
                    </a:prstGeom>
                    <a:noFill/>
                    <a:ln w="9525">
                      <a:noFill/>
                      <a:round/>
                    </a:ln>
                  </p:spPr>
                  <p:txBody>
                    <a:bodyPr wrap="none" anchor="ctr"/>
                    <a:lstStyle/>
                    <a:p>
                      <a:endParaRPr lang="en-US"/>
                    </a:p>
                  </p:txBody>
                </p:sp>
                <p:grpSp>
                  <p:nvGrpSpPr>
                    <p:cNvPr id="7" name="Group 34"/>
                    <p:cNvGrpSpPr/>
                    <p:nvPr/>
                  </p:nvGrpSpPr>
                  <p:grpSpPr bwMode="auto">
                    <a:xfrm>
                      <a:off x="528" y="2688"/>
                      <a:ext cx="578" cy="233"/>
                      <a:chOff x="528" y="2688"/>
                      <a:chExt cx="578" cy="233"/>
                    </a:xfrm>
                  </p:grpSpPr>
                  <p:sp>
                    <p:nvSpPr>
                      <p:cNvPr id="34012" name="AutoShape 35"/>
                      <p:cNvSpPr>
                        <a:spLocks noChangeArrowheads="1"/>
                      </p:cNvSpPr>
                      <p:nvPr/>
                    </p:nvSpPr>
                    <p:spPr bwMode="auto">
                      <a:xfrm>
                        <a:off x="528" y="2688"/>
                        <a:ext cx="579" cy="234"/>
                      </a:xfrm>
                      <a:prstGeom prst="roundRect">
                        <a:avLst>
                          <a:gd name="adj" fmla="val 426"/>
                        </a:avLst>
                      </a:prstGeom>
                      <a:noFill/>
                      <a:ln w="9525">
                        <a:noFill/>
                        <a:round/>
                      </a:ln>
                    </p:spPr>
                    <p:txBody>
                      <a:bodyPr wrap="none" anchor="ctr"/>
                      <a:lstStyle/>
                      <a:p>
                        <a:endParaRPr lang="en-US"/>
                      </a:p>
                    </p:txBody>
                  </p:sp>
                  <p:grpSp>
                    <p:nvGrpSpPr>
                      <p:cNvPr id="8" name="Group 36"/>
                      <p:cNvGrpSpPr/>
                      <p:nvPr/>
                    </p:nvGrpSpPr>
                    <p:grpSpPr bwMode="auto">
                      <a:xfrm>
                        <a:off x="528" y="2688"/>
                        <a:ext cx="571" cy="227"/>
                        <a:chOff x="528" y="2688"/>
                        <a:chExt cx="571" cy="227"/>
                      </a:xfrm>
                    </p:grpSpPr>
                    <p:sp>
                      <p:nvSpPr>
                        <p:cNvPr id="34014" name="AutoShape 37"/>
                        <p:cNvSpPr>
                          <a:spLocks noChangeArrowheads="1"/>
                        </p:cNvSpPr>
                        <p:nvPr/>
                      </p:nvSpPr>
                      <p:spPr bwMode="auto">
                        <a:xfrm>
                          <a:off x="528" y="2688"/>
                          <a:ext cx="572" cy="228"/>
                        </a:xfrm>
                        <a:prstGeom prst="roundRect">
                          <a:avLst>
                            <a:gd name="adj" fmla="val 435"/>
                          </a:avLst>
                        </a:prstGeom>
                        <a:noFill/>
                        <a:ln w="9525">
                          <a:noFill/>
                          <a:round/>
                        </a:ln>
                      </p:spPr>
                      <p:txBody>
                        <a:bodyPr wrap="none" anchor="ctr"/>
                        <a:lstStyle/>
                        <a:p>
                          <a:endParaRPr lang="en-US"/>
                        </a:p>
                      </p:txBody>
                    </p:sp>
                    <p:grpSp>
                      <p:nvGrpSpPr>
                        <p:cNvPr id="9" name="Group 38"/>
                        <p:cNvGrpSpPr/>
                        <p:nvPr/>
                      </p:nvGrpSpPr>
                      <p:grpSpPr bwMode="auto">
                        <a:xfrm>
                          <a:off x="528" y="2688"/>
                          <a:ext cx="566" cy="222"/>
                          <a:chOff x="528" y="2688"/>
                          <a:chExt cx="566" cy="222"/>
                        </a:xfrm>
                      </p:grpSpPr>
                      <p:sp>
                        <p:nvSpPr>
                          <p:cNvPr id="34016" name="AutoShape 39"/>
                          <p:cNvSpPr>
                            <a:spLocks noChangeArrowheads="1"/>
                          </p:cNvSpPr>
                          <p:nvPr/>
                        </p:nvSpPr>
                        <p:spPr bwMode="auto">
                          <a:xfrm>
                            <a:off x="528" y="2688"/>
                            <a:ext cx="567" cy="223"/>
                          </a:xfrm>
                          <a:prstGeom prst="roundRect">
                            <a:avLst>
                              <a:gd name="adj" fmla="val 449"/>
                            </a:avLst>
                          </a:prstGeom>
                          <a:noFill/>
                          <a:ln w="9525">
                            <a:noFill/>
                            <a:round/>
                          </a:ln>
                        </p:spPr>
                        <p:txBody>
                          <a:bodyPr wrap="none" anchor="ctr"/>
                          <a:lstStyle/>
                          <a:p>
                            <a:endParaRPr lang="en-US"/>
                          </a:p>
                        </p:txBody>
                      </p:sp>
                      <p:grpSp>
                        <p:nvGrpSpPr>
                          <p:cNvPr id="10" name="Group 40"/>
                          <p:cNvGrpSpPr/>
                          <p:nvPr/>
                        </p:nvGrpSpPr>
                        <p:grpSpPr bwMode="auto">
                          <a:xfrm>
                            <a:off x="528" y="2688"/>
                            <a:ext cx="560" cy="218"/>
                            <a:chOff x="528" y="2688"/>
                            <a:chExt cx="560" cy="218"/>
                          </a:xfrm>
                        </p:grpSpPr>
                        <p:sp>
                          <p:nvSpPr>
                            <p:cNvPr id="34018" name="AutoShape 41"/>
                            <p:cNvSpPr>
                              <a:spLocks noChangeArrowheads="1"/>
                            </p:cNvSpPr>
                            <p:nvPr/>
                          </p:nvSpPr>
                          <p:spPr bwMode="auto">
                            <a:xfrm>
                              <a:off x="528" y="2688"/>
                              <a:ext cx="561" cy="219"/>
                            </a:xfrm>
                            <a:prstGeom prst="roundRect">
                              <a:avLst>
                                <a:gd name="adj" fmla="val 458"/>
                              </a:avLst>
                            </a:prstGeom>
                            <a:noFill/>
                            <a:ln w="9525">
                              <a:noFill/>
                              <a:round/>
                            </a:ln>
                          </p:spPr>
                          <p:txBody>
                            <a:bodyPr wrap="none" anchor="ctr"/>
                            <a:lstStyle/>
                            <a:p>
                              <a:endParaRPr lang="en-US"/>
                            </a:p>
                          </p:txBody>
                        </p:sp>
                        <p:grpSp>
                          <p:nvGrpSpPr>
                            <p:cNvPr id="11" name="Group 42"/>
                            <p:cNvGrpSpPr/>
                            <p:nvPr/>
                          </p:nvGrpSpPr>
                          <p:grpSpPr bwMode="auto">
                            <a:xfrm>
                              <a:off x="528" y="2688"/>
                              <a:ext cx="558" cy="216"/>
                              <a:chOff x="528" y="2688"/>
                              <a:chExt cx="558" cy="216"/>
                            </a:xfrm>
                          </p:grpSpPr>
                          <p:sp>
                            <p:nvSpPr>
                              <p:cNvPr id="34020" name="AutoShape 43"/>
                              <p:cNvSpPr>
                                <a:spLocks noChangeArrowheads="1"/>
                              </p:cNvSpPr>
                              <p:nvPr/>
                            </p:nvSpPr>
                            <p:spPr bwMode="auto">
                              <a:xfrm>
                                <a:off x="528" y="2688"/>
                                <a:ext cx="559" cy="217"/>
                              </a:xfrm>
                              <a:prstGeom prst="roundRect">
                                <a:avLst>
                                  <a:gd name="adj" fmla="val 463"/>
                                </a:avLst>
                              </a:prstGeom>
                              <a:noFill/>
                              <a:ln w="9525">
                                <a:noFill/>
                                <a:round/>
                              </a:ln>
                            </p:spPr>
                            <p:txBody>
                              <a:bodyPr wrap="none" anchor="ctr"/>
                              <a:lstStyle/>
                              <a:p>
                                <a:endParaRPr lang="en-US"/>
                              </a:p>
                            </p:txBody>
                          </p:sp>
                          <p:grpSp>
                            <p:nvGrpSpPr>
                              <p:cNvPr id="12" name="Group 44"/>
                              <p:cNvGrpSpPr/>
                              <p:nvPr/>
                            </p:nvGrpSpPr>
                            <p:grpSpPr bwMode="auto">
                              <a:xfrm>
                                <a:off x="528" y="2688"/>
                                <a:ext cx="555" cy="214"/>
                                <a:chOff x="528" y="2688"/>
                                <a:chExt cx="555" cy="214"/>
                              </a:xfrm>
                            </p:grpSpPr>
                            <p:sp>
                              <p:nvSpPr>
                                <p:cNvPr id="34022" name="AutoShape 45"/>
                                <p:cNvSpPr>
                                  <a:spLocks noChangeArrowheads="1"/>
                                </p:cNvSpPr>
                                <p:nvPr/>
                              </p:nvSpPr>
                              <p:spPr bwMode="auto">
                                <a:xfrm>
                                  <a:off x="528" y="2688"/>
                                  <a:ext cx="556" cy="215"/>
                                </a:xfrm>
                                <a:prstGeom prst="roundRect">
                                  <a:avLst>
                                    <a:gd name="adj" fmla="val 463"/>
                                  </a:avLst>
                                </a:prstGeom>
                                <a:noFill/>
                                <a:ln w="9525">
                                  <a:noFill/>
                                  <a:round/>
                                </a:ln>
                              </p:spPr>
                              <p:txBody>
                                <a:bodyPr wrap="none" anchor="ctr"/>
                                <a:lstStyle/>
                                <a:p>
                                  <a:endParaRPr lang="en-US"/>
                                </a:p>
                              </p:txBody>
                            </p:sp>
                            <p:sp>
                              <p:nvSpPr>
                                <p:cNvPr id="34023" name="AutoShape 46"/>
                                <p:cNvSpPr>
                                  <a:spLocks noChangeArrowheads="1"/>
                                </p:cNvSpPr>
                                <p:nvPr/>
                              </p:nvSpPr>
                              <p:spPr bwMode="auto">
                                <a:xfrm>
                                  <a:off x="528" y="2688"/>
                                  <a:ext cx="556" cy="214"/>
                                </a:xfrm>
                                <a:prstGeom prst="roundRect">
                                  <a:avLst>
                                    <a:gd name="adj" fmla="val 463"/>
                                  </a:avLst>
                                </a:prstGeom>
                                <a:noFill/>
                                <a:ln w="9525">
                                  <a:noFill/>
                                  <a:round/>
                                </a:ln>
                              </p:spPr>
                              <p:txBody>
                                <a:bodyPr wrap="none" anchor="ctr"/>
                                <a:lstStyle/>
                                <a:p>
                                  <a:endParaRPr lang="en-US"/>
                                </a:p>
                              </p:txBody>
                            </p:sp>
                            <p:sp>
                              <p:nvSpPr>
                                <p:cNvPr id="34024" name="AutoShape 47"/>
                                <p:cNvSpPr>
                                  <a:spLocks noChangeArrowheads="1"/>
                                </p:cNvSpPr>
                                <p:nvPr/>
                              </p:nvSpPr>
                              <p:spPr bwMode="auto">
                                <a:xfrm>
                                  <a:off x="528" y="2688"/>
                                  <a:ext cx="555" cy="214"/>
                                </a:xfrm>
                                <a:prstGeom prst="roundRect">
                                  <a:avLst>
                                    <a:gd name="adj" fmla="val 463"/>
                                  </a:avLst>
                                </a:prstGeom>
                                <a:noFill/>
                                <a:ln w="9525">
                                  <a:noFill/>
                                  <a:round/>
                                </a:ln>
                              </p:spPr>
                              <p:txBody>
                                <a:bodyPr wrap="none" anchor="ctr"/>
                                <a:lstStyle/>
                                <a:p>
                                  <a:endParaRPr lang="en-US"/>
                                </a:p>
                              </p:txBody>
                            </p:sp>
                            <p:sp>
                              <p:nvSpPr>
                                <p:cNvPr id="34025" name="AutoShape 48"/>
                                <p:cNvSpPr>
                                  <a:spLocks noChangeArrowheads="1"/>
                                </p:cNvSpPr>
                                <p:nvPr/>
                              </p:nvSpPr>
                              <p:spPr bwMode="auto">
                                <a:xfrm>
                                  <a:off x="528" y="2688"/>
                                  <a:ext cx="555" cy="213"/>
                                </a:xfrm>
                                <a:prstGeom prst="roundRect">
                                  <a:avLst>
                                    <a:gd name="adj" fmla="val 468"/>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level 0</a:t>
                                  </a:r>
                                </a:p>
                              </p:txBody>
                            </p:sp>
                          </p:grpSp>
                        </p:grpSp>
                      </p:grpSp>
                    </p:grpSp>
                  </p:grpSp>
                </p:grpSp>
              </p:grpSp>
            </p:grpSp>
          </p:grpSp>
        </p:grpSp>
      </p:grpSp>
      <p:grpSp>
        <p:nvGrpSpPr>
          <p:cNvPr id="13" name="Group 49"/>
          <p:cNvGrpSpPr/>
          <p:nvPr/>
        </p:nvGrpSpPr>
        <p:grpSpPr bwMode="auto">
          <a:xfrm>
            <a:off x="822325" y="4689475"/>
            <a:ext cx="984250" cy="436563"/>
            <a:chOff x="518" y="2954"/>
            <a:chExt cx="620" cy="275"/>
          </a:xfrm>
        </p:grpSpPr>
        <p:sp>
          <p:nvSpPr>
            <p:cNvPr id="33978" name="AutoShape 50"/>
            <p:cNvSpPr>
              <a:spLocks noChangeArrowheads="1"/>
            </p:cNvSpPr>
            <p:nvPr/>
          </p:nvSpPr>
          <p:spPr bwMode="auto">
            <a:xfrm>
              <a:off x="518" y="2954"/>
              <a:ext cx="621" cy="276"/>
            </a:xfrm>
            <a:prstGeom prst="roundRect">
              <a:avLst>
                <a:gd name="adj" fmla="val 361"/>
              </a:avLst>
            </a:prstGeom>
            <a:noFill/>
            <a:ln w="9525">
              <a:noFill/>
              <a:round/>
            </a:ln>
          </p:spPr>
          <p:txBody>
            <a:bodyPr wrap="none" anchor="ctr"/>
            <a:lstStyle/>
            <a:p>
              <a:endParaRPr lang="en-US"/>
            </a:p>
          </p:txBody>
        </p:sp>
        <p:grpSp>
          <p:nvGrpSpPr>
            <p:cNvPr id="14" name="Group 51"/>
            <p:cNvGrpSpPr/>
            <p:nvPr/>
          </p:nvGrpSpPr>
          <p:grpSpPr bwMode="auto">
            <a:xfrm>
              <a:off x="518" y="2954"/>
              <a:ext cx="609" cy="265"/>
              <a:chOff x="518" y="2954"/>
              <a:chExt cx="609" cy="265"/>
            </a:xfrm>
          </p:grpSpPr>
          <p:sp>
            <p:nvSpPr>
              <p:cNvPr id="33980" name="AutoShape 52"/>
              <p:cNvSpPr>
                <a:spLocks noChangeArrowheads="1"/>
              </p:cNvSpPr>
              <p:nvPr/>
            </p:nvSpPr>
            <p:spPr bwMode="auto">
              <a:xfrm>
                <a:off x="518" y="2954"/>
                <a:ext cx="610" cy="266"/>
              </a:xfrm>
              <a:prstGeom prst="roundRect">
                <a:avLst>
                  <a:gd name="adj" fmla="val 375"/>
                </a:avLst>
              </a:prstGeom>
              <a:noFill/>
              <a:ln w="9525">
                <a:noFill/>
                <a:round/>
              </a:ln>
            </p:spPr>
            <p:txBody>
              <a:bodyPr wrap="none" anchor="ctr"/>
              <a:lstStyle/>
              <a:p>
                <a:endParaRPr lang="en-US"/>
              </a:p>
            </p:txBody>
          </p:sp>
          <p:grpSp>
            <p:nvGrpSpPr>
              <p:cNvPr id="15" name="Group 53"/>
              <p:cNvGrpSpPr/>
              <p:nvPr/>
            </p:nvGrpSpPr>
            <p:grpSpPr bwMode="auto">
              <a:xfrm>
                <a:off x="518" y="2954"/>
                <a:ext cx="600" cy="255"/>
                <a:chOff x="518" y="2954"/>
                <a:chExt cx="600" cy="255"/>
              </a:xfrm>
            </p:grpSpPr>
            <p:sp>
              <p:nvSpPr>
                <p:cNvPr id="33982" name="AutoShape 54"/>
                <p:cNvSpPr>
                  <a:spLocks noChangeArrowheads="1"/>
                </p:cNvSpPr>
                <p:nvPr/>
              </p:nvSpPr>
              <p:spPr bwMode="auto">
                <a:xfrm>
                  <a:off x="518" y="2954"/>
                  <a:ext cx="601" cy="256"/>
                </a:xfrm>
                <a:prstGeom prst="roundRect">
                  <a:avLst>
                    <a:gd name="adj" fmla="val 389"/>
                  </a:avLst>
                </a:prstGeom>
                <a:noFill/>
                <a:ln w="9525">
                  <a:noFill/>
                  <a:round/>
                </a:ln>
              </p:spPr>
              <p:txBody>
                <a:bodyPr wrap="none" anchor="ctr"/>
                <a:lstStyle/>
                <a:p>
                  <a:endParaRPr lang="en-US"/>
                </a:p>
              </p:txBody>
            </p:sp>
            <p:grpSp>
              <p:nvGrpSpPr>
                <p:cNvPr id="16" name="Group 55"/>
                <p:cNvGrpSpPr/>
                <p:nvPr/>
              </p:nvGrpSpPr>
              <p:grpSpPr bwMode="auto">
                <a:xfrm>
                  <a:off x="518" y="2954"/>
                  <a:ext cx="592" cy="247"/>
                  <a:chOff x="518" y="2954"/>
                  <a:chExt cx="592" cy="247"/>
                </a:xfrm>
              </p:grpSpPr>
              <p:sp>
                <p:nvSpPr>
                  <p:cNvPr id="33984" name="AutoShape 56"/>
                  <p:cNvSpPr>
                    <a:spLocks noChangeArrowheads="1"/>
                  </p:cNvSpPr>
                  <p:nvPr/>
                </p:nvSpPr>
                <p:spPr bwMode="auto">
                  <a:xfrm>
                    <a:off x="518" y="2954"/>
                    <a:ext cx="593" cy="248"/>
                  </a:xfrm>
                  <a:prstGeom prst="roundRect">
                    <a:avLst>
                      <a:gd name="adj" fmla="val 403"/>
                    </a:avLst>
                  </a:prstGeom>
                  <a:noFill/>
                  <a:ln w="9525">
                    <a:noFill/>
                    <a:round/>
                  </a:ln>
                </p:spPr>
                <p:txBody>
                  <a:bodyPr wrap="none" anchor="ctr"/>
                  <a:lstStyle/>
                  <a:p>
                    <a:endParaRPr lang="en-US"/>
                  </a:p>
                </p:txBody>
              </p:sp>
              <p:grpSp>
                <p:nvGrpSpPr>
                  <p:cNvPr id="17" name="Group 57"/>
                  <p:cNvGrpSpPr/>
                  <p:nvPr/>
                </p:nvGrpSpPr>
                <p:grpSpPr bwMode="auto">
                  <a:xfrm>
                    <a:off x="518" y="2954"/>
                    <a:ext cx="585" cy="239"/>
                    <a:chOff x="518" y="2954"/>
                    <a:chExt cx="585" cy="239"/>
                  </a:xfrm>
                </p:grpSpPr>
                <p:sp>
                  <p:nvSpPr>
                    <p:cNvPr id="33986" name="AutoShape 58"/>
                    <p:cNvSpPr>
                      <a:spLocks noChangeArrowheads="1"/>
                    </p:cNvSpPr>
                    <p:nvPr/>
                  </p:nvSpPr>
                  <p:spPr bwMode="auto">
                    <a:xfrm>
                      <a:off x="518" y="2954"/>
                      <a:ext cx="586" cy="240"/>
                    </a:xfrm>
                    <a:prstGeom prst="roundRect">
                      <a:avLst>
                        <a:gd name="adj" fmla="val 417"/>
                      </a:avLst>
                    </a:prstGeom>
                    <a:noFill/>
                    <a:ln w="9525">
                      <a:noFill/>
                      <a:round/>
                    </a:ln>
                  </p:spPr>
                  <p:txBody>
                    <a:bodyPr wrap="none" anchor="ctr"/>
                    <a:lstStyle/>
                    <a:p>
                      <a:endParaRPr lang="en-US"/>
                    </a:p>
                  </p:txBody>
                </p:sp>
                <p:grpSp>
                  <p:nvGrpSpPr>
                    <p:cNvPr id="18" name="Group 59"/>
                    <p:cNvGrpSpPr/>
                    <p:nvPr/>
                  </p:nvGrpSpPr>
                  <p:grpSpPr bwMode="auto">
                    <a:xfrm>
                      <a:off x="518" y="2954"/>
                      <a:ext cx="578" cy="231"/>
                      <a:chOff x="518" y="2954"/>
                      <a:chExt cx="578" cy="231"/>
                    </a:xfrm>
                  </p:grpSpPr>
                  <p:sp>
                    <p:nvSpPr>
                      <p:cNvPr id="33988" name="AutoShape 60"/>
                      <p:cNvSpPr>
                        <a:spLocks noChangeArrowheads="1"/>
                      </p:cNvSpPr>
                      <p:nvPr/>
                    </p:nvSpPr>
                    <p:spPr bwMode="auto">
                      <a:xfrm>
                        <a:off x="518" y="2954"/>
                        <a:ext cx="579" cy="232"/>
                      </a:xfrm>
                      <a:prstGeom prst="roundRect">
                        <a:avLst>
                          <a:gd name="adj" fmla="val 431"/>
                        </a:avLst>
                      </a:prstGeom>
                      <a:noFill/>
                      <a:ln w="9525">
                        <a:noFill/>
                        <a:round/>
                      </a:ln>
                    </p:spPr>
                    <p:txBody>
                      <a:bodyPr wrap="none" anchor="ctr"/>
                      <a:lstStyle/>
                      <a:p>
                        <a:endParaRPr lang="en-US"/>
                      </a:p>
                    </p:txBody>
                  </p:sp>
                  <p:grpSp>
                    <p:nvGrpSpPr>
                      <p:cNvPr id="19" name="Group 61"/>
                      <p:cNvGrpSpPr/>
                      <p:nvPr/>
                    </p:nvGrpSpPr>
                    <p:grpSpPr bwMode="auto">
                      <a:xfrm>
                        <a:off x="518" y="2954"/>
                        <a:ext cx="572" cy="227"/>
                        <a:chOff x="518" y="2954"/>
                        <a:chExt cx="572" cy="227"/>
                      </a:xfrm>
                    </p:grpSpPr>
                    <p:sp>
                      <p:nvSpPr>
                        <p:cNvPr id="33990" name="AutoShape 62"/>
                        <p:cNvSpPr>
                          <a:spLocks noChangeArrowheads="1"/>
                        </p:cNvSpPr>
                        <p:nvPr/>
                      </p:nvSpPr>
                      <p:spPr bwMode="auto">
                        <a:xfrm>
                          <a:off x="518" y="2954"/>
                          <a:ext cx="573" cy="228"/>
                        </a:xfrm>
                        <a:prstGeom prst="roundRect">
                          <a:avLst>
                            <a:gd name="adj" fmla="val 435"/>
                          </a:avLst>
                        </a:prstGeom>
                        <a:noFill/>
                        <a:ln w="9525">
                          <a:noFill/>
                          <a:round/>
                        </a:ln>
                      </p:spPr>
                      <p:txBody>
                        <a:bodyPr wrap="none" anchor="ctr"/>
                        <a:lstStyle/>
                        <a:p>
                          <a:endParaRPr lang="en-US"/>
                        </a:p>
                      </p:txBody>
                    </p:sp>
                    <p:grpSp>
                      <p:nvGrpSpPr>
                        <p:cNvPr id="20" name="Group 63"/>
                        <p:cNvGrpSpPr/>
                        <p:nvPr/>
                      </p:nvGrpSpPr>
                      <p:grpSpPr bwMode="auto">
                        <a:xfrm>
                          <a:off x="518" y="2954"/>
                          <a:ext cx="565" cy="222"/>
                          <a:chOff x="518" y="2954"/>
                          <a:chExt cx="565" cy="222"/>
                        </a:xfrm>
                      </p:grpSpPr>
                      <p:sp>
                        <p:nvSpPr>
                          <p:cNvPr id="33992" name="AutoShape 64"/>
                          <p:cNvSpPr>
                            <a:spLocks noChangeArrowheads="1"/>
                          </p:cNvSpPr>
                          <p:nvPr/>
                        </p:nvSpPr>
                        <p:spPr bwMode="auto">
                          <a:xfrm>
                            <a:off x="518" y="2954"/>
                            <a:ext cx="566" cy="223"/>
                          </a:xfrm>
                          <a:prstGeom prst="roundRect">
                            <a:avLst>
                              <a:gd name="adj" fmla="val 449"/>
                            </a:avLst>
                          </a:prstGeom>
                          <a:noFill/>
                          <a:ln w="9525">
                            <a:noFill/>
                            <a:round/>
                          </a:ln>
                        </p:spPr>
                        <p:txBody>
                          <a:bodyPr wrap="none" anchor="ctr"/>
                          <a:lstStyle/>
                          <a:p>
                            <a:endParaRPr lang="en-US"/>
                          </a:p>
                        </p:txBody>
                      </p:sp>
                      <p:grpSp>
                        <p:nvGrpSpPr>
                          <p:cNvPr id="21" name="Group 65"/>
                          <p:cNvGrpSpPr/>
                          <p:nvPr/>
                        </p:nvGrpSpPr>
                        <p:grpSpPr bwMode="auto">
                          <a:xfrm>
                            <a:off x="518" y="2954"/>
                            <a:ext cx="561" cy="218"/>
                            <a:chOff x="518" y="2954"/>
                            <a:chExt cx="561" cy="218"/>
                          </a:xfrm>
                        </p:grpSpPr>
                        <p:sp>
                          <p:nvSpPr>
                            <p:cNvPr id="33994" name="AutoShape 66"/>
                            <p:cNvSpPr>
                              <a:spLocks noChangeArrowheads="1"/>
                            </p:cNvSpPr>
                            <p:nvPr/>
                          </p:nvSpPr>
                          <p:spPr bwMode="auto">
                            <a:xfrm>
                              <a:off x="518" y="2954"/>
                              <a:ext cx="562" cy="219"/>
                            </a:xfrm>
                            <a:prstGeom prst="roundRect">
                              <a:avLst>
                                <a:gd name="adj" fmla="val 458"/>
                              </a:avLst>
                            </a:prstGeom>
                            <a:noFill/>
                            <a:ln w="9525">
                              <a:noFill/>
                              <a:round/>
                            </a:ln>
                          </p:spPr>
                          <p:txBody>
                            <a:bodyPr wrap="none" anchor="ctr"/>
                            <a:lstStyle/>
                            <a:p>
                              <a:endParaRPr lang="en-US"/>
                            </a:p>
                          </p:txBody>
                        </p:sp>
                        <p:grpSp>
                          <p:nvGrpSpPr>
                            <p:cNvPr id="22" name="Group 67"/>
                            <p:cNvGrpSpPr/>
                            <p:nvPr/>
                          </p:nvGrpSpPr>
                          <p:grpSpPr bwMode="auto">
                            <a:xfrm>
                              <a:off x="518" y="2954"/>
                              <a:ext cx="558" cy="216"/>
                              <a:chOff x="518" y="2954"/>
                              <a:chExt cx="558" cy="216"/>
                            </a:xfrm>
                          </p:grpSpPr>
                          <p:sp>
                            <p:nvSpPr>
                              <p:cNvPr id="33996" name="AutoShape 68"/>
                              <p:cNvSpPr>
                                <a:spLocks noChangeArrowheads="1"/>
                              </p:cNvSpPr>
                              <p:nvPr/>
                            </p:nvSpPr>
                            <p:spPr bwMode="auto">
                              <a:xfrm>
                                <a:off x="518" y="2954"/>
                                <a:ext cx="559" cy="217"/>
                              </a:xfrm>
                              <a:prstGeom prst="roundRect">
                                <a:avLst>
                                  <a:gd name="adj" fmla="val 463"/>
                                </a:avLst>
                              </a:prstGeom>
                              <a:noFill/>
                              <a:ln w="9525">
                                <a:noFill/>
                                <a:round/>
                              </a:ln>
                            </p:spPr>
                            <p:txBody>
                              <a:bodyPr wrap="none" anchor="ctr"/>
                              <a:lstStyle/>
                              <a:p>
                                <a:endParaRPr lang="en-US"/>
                              </a:p>
                            </p:txBody>
                          </p:sp>
                          <p:grpSp>
                            <p:nvGrpSpPr>
                              <p:cNvPr id="23" name="Group 69"/>
                              <p:cNvGrpSpPr/>
                              <p:nvPr/>
                            </p:nvGrpSpPr>
                            <p:grpSpPr bwMode="auto">
                              <a:xfrm>
                                <a:off x="518" y="2954"/>
                                <a:ext cx="557" cy="214"/>
                                <a:chOff x="518" y="2954"/>
                                <a:chExt cx="557" cy="214"/>
                              </a:xfrm>
                            </p:grpSpPr>
                            <p:sp>
                              <p:nvSpPr>
                                <p:cNvPr id="33998" name="AutoShape 70"/>
                                <p:cNvSpPr>
                                  <a:spLocks noChangeArrowheads="1"/>
                                </p:cNvSpPr>
                                <p:nvPr/>
                              </p:nvSpPr>
                              <p:spPr bwMode="auto">
                                <a:xfrm>
                                  <a:off x="518" y="2954"/>
                                  <a:ext cx="558" cy="215"/>
                                </a:xfrm>
                                <a:prstGeom prst="roundRect">
                                  <a:avLst>
                                    <a:gd name="adj" fmla="val 463"/>
                                  </a:avLst>
                                </a:prstGeom>
                                <a:noFill/>
                                <a:ln w="9525">
                                  <a:noFill/>
                                  <a:round/>
                                </a:ln>
                              </p:spPr>
                              <p:txBody>
                                <a:bodyPr wrap="none" anchor="ctr"/>
                                <a:lstStyle/>
                                <a:p>
                                  <a:endParaRPr lang="en-US"/>
                                </a:p>
                              </p:txBody>
                            </p:sp>
                            <p:sp>
                              <p:nvSpPr>
                                <p:cNvPr id="33999" name="AutoShape 71"/>
                                <p:cNvSpPr>
                                  <a:spLocks noChangeArrowheads="1"/>
                                </p:cNvSpPr>
                                <p:nvPr/>
                              </p:nvSpPr>
                              <p:spPr bwMode="auto">
                                <a:xfrm>
                                  <a:off x="518" y="2954"/>
                                  <a:ext cx="558" cy="214"/>
                                </a:xfrm>
                                <a:prstGeom prst="roundRect">
                                  <a:avLst>
                                    <a:gd name="adj" fmla="val 463"/>
                                  </a:avLst>
                                </a:prstGeom>
                                <a:noFill/>
                                <a:ln w="9525">
                                  <a:noFill/>
                                  <a:round/>
                                </a:ln>
                              </p:spPr>
                              <p:txBody>
                                <a:bodyPr wrap="none" anchor="ctr"/>
                                <a:lstStyle/>
                                <a:p>
                                  <a:endParaRPr lang="en-US"/>
                                </a:p>
                              </p:txBody>
                            </p:sp>
                            <p:sp>
                              <p:nvSpPr>
                                <p:cNvPr id="34000" name="AutoShape 72"/>
                                <p:cNvSpPr>
                                  <a:spLocks noChangeArrowheads="1"/>
                                </p:cNvSpPr>
                                <p:nvPr/>
                              </p:nvSpPr>
                              <p:spPr bwMode="auto">
                                <a:xfrm>
                                  <a:off x="518" y="2954"/>
                                  <a:ext cx="558" cy="214"/>
                                </a:xfrm>
                                <a:prstGeom prst="roundRect">
                                  <a:avLst>
                                    <a:gd name="adj" fmla="val 463"/>
                                  </a:avLst>
                                </a:prstGeom>
                                <a:noFill/>
                                <a:ln w="9525">
                                  <a:noFill/>
                                  <a:round/>
                                </a:ln>
                              </p:spPr>
                              <p:txBody>
                                <a:bodyPr wrap="none" anchor="ctr"/>
                                <a:lstStyle/>
                                <a:p>
                                  <a:endParaRPr lang="en-US"/>
                                </a:p>
                              </p:txBody>
                            </p:sp>
                            <p:sp>
                              <p:nvSpPr>
                                <p:cNvPr id="34001" name="AutoShape 73"/>
                                <p:cNvSpPr>
                                  <a:spLocks noChangeArrowheads="1"/>
                                </p:cNvSpPr>
                                <p:nvPr/>
                              </p:nvSpPr>
                              <p:spPr bwMode="auto">
                                <a:xfrm>
                                  <a:off x="518" y="2954"/>
                                  <a:ext cx="557" cy="213"/>
                                </a:xfrm>
                                <a:prstGeom prst="roundRect">
                                  <a:avLst>
                                    <a:gd name="adj" fmla="val 468"/>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level 1</a:t>
                                  </a:r>
                                </a:p>
                              </p:txBody>
                            </p:sp>
                          </p:grpSp>
                        </p:grpSp>
                      </p:grpSp>
                    </p:grpSp>
                  </p:grpSp>
                </p:grpSp>
              </p:grpSp>
            </p:grpSp>
          </p:grpSp>
        </p:grpSp>
      </p:grpSp>
      <p:grpSp>
        <p:nvGrpSpPr>
          <p:cNvPr id="24" name="Group 74"/>
          <p:cNvGrpSpPr/>
          <p:nvPr/>
        </p:nvGrpSpPr>
        <p:grpSpPr bwMode="auto">
          <a:xfrm>
            <a:off x="822325" y="5222875"/>
            <a:ext cx="984250" cy="436563"/>
            <a:chOff x="518" y="3290"/>
            <a:chExt cx="620" cy="275"/>
          </a:xfrm>
        </p:grpSpPr>
        <p:sp>
          <p:nvSpPr>
            <p:cNvPr id="33954" name="AutoShape 75"/>
            <p:cNvSpPr>
              <a:spLocks noChangeArrowheads="1"/>
            </p:cNvSpPr>
            <p:nvPr/>
          </p:nvSpPr>
          <p:spPr bwMode="auto">
            <a:xfrm>
              <a:off x="518" y="3290"/>
              <a:ext cx="621" cy="276"/>
            </a:xfrm>
            <a:prstGeom prst="roundRect">
              <a:avLst>
                <a:gd name="adj" fmla="val 361"/>
              </a:avLst>
            </a:prstGeom>
            <a:noFill/>
            <a:ln w="9525">
              <a:noFill/>
              <a:round/>
            </a:ln>
          </p:spPr>
          <p:txBody>
            <a:bodyPr wrap="none" anchor="ctr"/>
            <a:lstStyle/>
            <a:p>
              <a:endParaRPr lang="en-US"/>
            </a:p>
          </p:txBody>
        </p:sp>
        <p:grpSp>
          <p:nvGrpSpPr>
            <p:cNvPr id="25" name="Group 76"/>
            <p:cNvGrpSpPr/>
            <p:nvPr/>
          </p:nvGrpSpPr>
          <p:grpSpPr bwMode="auto">
            <a:xfrm>
              <a:off x="518" y="3290"/>
              <a:ext cx="609" cy="264"/>
              <a:chOff x="518" y="3290"/>
              <a:chExt cx="609" cy="264"/>
            </a:xfrm>
          </p:grpSpPr>
          <p:sp>
            <p:nvSpPr>
              <p:cNvPr id="33956" name="AutoShape 77"/>
              <p:cNvSpPr>
                <a:spLocks noChangeArrowheads="1"/>
              </p:cNvSpPr>
              <p:nvPr/>
            </p:nvSpPr>
            <p:spPr bwMode="auto">
              <a:xfrm>
                <a:off x="518" y="3290"/>
                <a:ext cx="610" cy="265"/>
              </a:xfrm>
              <a:prstGeom prst="roundRect">
                <a:avLst>
                  <a:gd name="adj" fmla="val 375"/>
                </a:avLst>
              </a:prstGeom>
              <a:noFill/>
              <a:ln w="9525">
                <a:noFill/>
                <a:round/>
              </a:ln>
            </p:spPr>
            <p:txBody>
              <a:bodyPr wrap="none" anchor="ctr"/>
              <a:lstStyle/>
              <a:p>
                <a:endParaRPr lang="en-US"/>
              </a:p>
            </p:txBody>
          </p:sp>
          <p:grpSp>
            <p:nvGrpSpPr>
              <p:cNvPr id="26" name="Group 78"/>
              <p:cNvGrpSpPr/>
              <p:nvPr/>
            </p:nvGrpSpPr>
            <p:grpSpPr bwMode="auto">
              <a:xfrm>
                <a:off x="518" y="3290"/>
                <a:ext cx="600" cy="254"/>
                <a:chOff x="518" y="3290"/>
                <a:chExt cx="600" cy="254"/>
              </a:xfrm>
            </p:grpSpPr>
            <p:sp>
              <p:nvSpPr>
                <p:cNvPr id="33958" name="AutoShape 79"/>
                <p:cNvSpPr>
                  <a:spLocks noChangeArrowheads="1"/>
                </p:cNvSpPr>
                <p:nvPr/>
              </p:nvSpPr>
              <p:spPr bwMode="auto">
                <a:xfrm>
                  <a:off x="518" y="3290"/>
                  <a:ext cx="601" cy="255"/>
                </a:xfrm>
                <a:prstGeom prst="roundRect">
                  <a:avLst>
                    <a:gd name="adj" fmla="val 394"/>
                  </a:avLst>
                </a:prstGeom>
                <a:noFill/>
                <a:ln w="9525">
                  <a:noFill/>
                  <a:round/>
                </a:ln>
              </p:spPr>
              <p:txBody>
                <a:bodyPr wrap="none" anchor="ctr"/>
                <a:lstStyle/>
                <a:p>
                  <a:endParaRPr lang="en-US"/>
                </a:p>
              </p:txBody>
            </p:sp>
            <p:grpSp>
              <p:nvGrpSpPr>
                <p:cNvPr id="27" name="Group 80"/>
                <p:cNvGrpSpPr/>
                <p:nvPr/>
              </p:nvGrpSpPr>
              <p:grpSpPr bwMode="auto">
                <a:xfrm>
                  <a:off x="518" y="3290"/>
                  <a:ext cx="592" cy="247"/>
                  <a:chOff x="518" y="3290"/>
                  <a:chExt cx="592" cy="247"/>
                </a:xfrm>
              </p:grpSpPr>
              <p:sp>
                <p:nvSpPr>
                  <p:cNvPr id="33960" name="AutoShape 81"/>
                  <p:cNvSpPr>
                    <a:spLocks noChangeArrowheads="1"/>
                  </p:cNvSpPr>
                  <p:nvPr/>
                </p:nvSpPr>
                <p:spPr bwMode="auto">
                  <a:xfrm>
                    <a:off x="518" y="3290"/>
                    <a:ext cx="593" cy="248"/>
                  </a:xfrm>
                  <a:prstGeom prst="roundRect">
                    <a:avLst>
                      <a:gd name="adj" fmla="val 403"/>
                    </a:avLst>
                  </a:prstGeom>
                  <a:noFill/>
                  <a:ln w="9525">
                    <a:noFill/>
                    <a:round/>
                  </a:ln>
                </p:spPr>
                <p:txBody>
                  <a:bodyPr wrap="none" anchor="ctr"/>
                  <a:lstStyle/>
                  <a:p>
                    <a:endParaRPr lang="en-US"/>
                  </a:p>
                </p:txBody>
              </p:sp>
              <p:grpSp>
                <p:nvGrpSpPr>
                  <p:cNvPr id="28" name="Group 82"/>
                  <p:cNvGrpSpPr/>
                  <p:nvPr/>
                </p:nvGrpSpPr>
                <p:grpSpPr bwMode="auto">
                  <a:xfrm>
                    <a:off x="518" y="3290"/>
                    <a:ext cx="585" cy="239"/>
                    <a:chOff x="518" y="3290"/>
                    <a:chExt cx="585" cy="239"/>
                  </a:xfrm>
                </p:grpSpPr>
                <p:sp>
                  <p:nvSpPr>
                    <p:cNvPr id="33962" name="AutoShape 83"/>
                    <p:cNvSpPr>
                      <a:spLocks noChangeArrowheads="1"/>
                    </p:cNvSpPr>
                    <p:nvPr/>
                  </p:nvSpPr>
                  <p:spPr bwMode="auto">
                    <a:xfrm>
                      <a:off x="518" y="3290"/>
                      <a:ext cx="586" cy="240"/>
                    </a:xfrm>
                    <a:prstGeom prst="roundRect">
                      <a:avLst>
                        <a:gd name="adj" fmla="val 417"/>
                      </a:avLst>
                    </a:prstGeom>
                    <a:noFill/>
                    <a:ln w="9525">
                      <a:noFill/>
                      <a:round/>
                    </a:ln>
                  </p:spPr>
                  <p:txBody>
                    <a:bodyPr wrap="none" anchor="ctr"/>
                    <a:lstStyle/>
                    <a:p>
                      <a:endParaRPr lang="en-US"/>
                    </a:p>
                  </p:txBody>
                </p:sp>
                <p:grpSp>
                  <p:nvGrpSpPr>
                    <p:cNvPr id="29" name="Group 84"/>
                    <p:cNvGrpSpPr/>
                    <p:nvPr/>
                  </p:nvGrpSpPr>
                  <p:grpSpPr bwMode="auto">
                    <a:xfrm>
                      <a:off x="518" y="3290"/>
                      <a:ext cx="578" cy="233"/>
                      <a:chOff x="518" y="3290"/>
                      <a:chExt cx="578" cy="233"/>
                    </a:xfrm>
                  </p:grpSpPr>
                  <p:sp>
                    <p:nvSpPr>
                      <p:cNvPr id="33964" name="AutoShape 85"/>
                      <p:cNvSpPr>
                        <a:spLocks noChangeArrowheads="1"/>
                      </p:cNvSpPr>
                      <p:nvPr/>
                    </p:nvSpPr>
                    <p:spPr bwMode="auto">
                      <a:xfrm>
                        <a:off x="518" y="3290"/>
                        <a:ext cx="579" cy="234"/>
                      </a:xfrm>
                      <a:prstGeom prst="roundRect">
                        <a:avLst>
                          <a:gd name="adj" fmla="val 426"/>
                        </a:avLst>
                      </a:prstGeom>
                      <a:noFill/>
                      <a:ln w="9525">
                        <a:noFill/>
                        <a:round/>
                      </a:ln>
                    </p:spPr>
                    <p:txBody>
                      <a:bodyPr wrap="none" anchor="ctr"/>
                      <a:lstStyle/>
                      <a:p>
                        <a:endParaRPr lang="en-US"/>
                      </a:p>
                    </p:txBody>
                  </p:sp>
                  <p:grpSp>
                    <p:nvGrpSpPr>
                      <p:cNvPr id="30" name="Group 86"/>
                      <p:cNvGrpSpPr/>
                      <p:nvPr/>
                    </p:nvGrpSpPr>
                    <p:grpSpPr bwMode="auto">
                      <a:xfrm>
                        <a:off x="518" y="3290"/>
                        <a:ext cx="572" cy="227"/>
                        <a:chOff x="518" y="3290"/>
                        <a:chExt cx="572" cy="227"/>
                      </a:xfrm>
                    </p:grpSpPr>
                    <p:sp>
                      <p:nvSpPr>
                        <p:cNvPr id="33966" name="AutoShape 87"/>
                        <p:cNvSpPr>
                          <a:spLocks noChangeArrowheads="1"/>
                        </p:cNvSpPr>
                        <p:nvPr/>
                      </p:nvSpPr>
                      <p:spPr bwMode="auto">
                        <a:xfrm>
                          <a:off x="518" y="3290"/>
                          <a:ext cx="573" cy="228"/>
                        </a:xfrm>
                        <a:prstGeom prst="roundRect">
                          <a:avLst>
                            <a:gd name="adj" fmla="val 435"/>
                          </a:avLst>
                        </a:prstGeom>
                        <a:noFill/>
                        <a:ln w="9525">
                          <a:noFill/>
                          <a:round/>
                        </a:ln>
                      </p:spPr>
                      <p:txBody>
                        <a:bodyPr wrap="none" anchor="ctr"/>
                        <a:lstStyle/>
                        <a:p>
                          <a:endParaRPr lang="en-US"/>
                        </a:p>
                      </p:txBody>
                    </p:sp>
                    <p:grpSp>
                      <p:nvGrpSpPr>
                        <p:cNvPr id="31" name="Group 88"/>
                        <p:cNvGrpSpPr/>
                        <p:nvPr/>
                      </p:nvGrpSpPr>
                      <p:grpSpPr bwMode="auto">
                        <a:xfrm>
                          <a:off x="518" y="3290"/>
                          <a:ext cx="565" cy="222"/>
                          <a:chOff x="518" y="3290"/>
                          <a:chExt cx="565" cy="222"/>
                        </a:xfrm>
                      </p:grpSpPr>
                      <p:sp>
                        <p:nvSpPr>
                          <p:cNvPr id="33968" name="AutoShape 89"/>
                          <p:cNvSpPr>
                            <a:spLocks noChangeArrowheads="1"/>
                          </p:cNvSpPr>
                          <p:nvPr/>
                        </p:nvSpPr>
                        <p:spPr bwMode="auto">
                          <a:xfrm>
                            <a:off x="518" y="3290"/>
                            <a:ext cx="566" cy="223"/>
                          </a:xfrm>
                          <a:prstGeom prst="roundRect">
                            <a:avLst>
                              <a:gd name="adj" fmla="val 449"/>
                            </a:avLst>
                          </a:prstGeom>
                          <a:noFill/>
                          <a:ln w="9525">
                            <a:noFill/>
                            <a:round/>
                          </a:ln>
                        </p:spPr>
                        <p:txBody>
                          <a:bodyPr wrap="none" anchor="ctr"/>
                          <a:lstStyle/>
                          <a:p>
                            <a:endParaRPr lang="en-US"/>
                          </a:p>
                        </p:txBody>
                      </p:sp>
                      <p:grpSp>
                        <p:nvGrpSpPr>
                          <p:cNvPr id="33824" name="Group 90"/>
                          <p:cNvGrpSpPr/>
                          <p:nvPr/>
                        </p:nvGrpSpPr>
                        <p:grpSpPr bwMode="auto">
                          <a:xfrm>
                            <a:off x="518" y="3290"/>
                            <a:ext cx="561" cy="218"/>
                            <a:chOff x="518" y="3290"/>
                            <a:chExt cx="561" cy="218"/>
                          </a:xfrm>
                        </p:grpSpPr>
                        <p:sp>
                          <p:nvSpPr>
                            <p:cNvPr id="33970" name="AutoShape 91"/>
                            <p:cNvSpPr>
                              <a:spLocks noChangeArrowheads="1"/>
                            </p:cNvSpPr>
                            <p:nvPr/>
                          </p:nvSpPr>
                          <p:spPr bwMode="auto">
                            <a:xfrm>
                              <a:off x="518" y="3290"/>
                              <a:ext cx="562" cy="219"/>
                            </a:xfrm>
                            <a:prstGeom prst="roundRect">
                              <a:avLst>
                                <a:gd name="adj" fmla="val 458"/>
                              </a:avLst>
                            </a:prstGeom>
                            <a:noFill/>
                            <a:ln w="9525">
                              <a:noFill/>
                              <a:round/>
                            </a:ln>
                          </p:spPr>
                          <p:txBody>
                            <a:bodyPr wrap="none" anchor="ctr"/>
                            <a:lstStyle/>
                            <a:p>
                              <a:endParaRPr lang="en-US"/>
                            </a:p>
                          </p:txBody>
                        </p:sp>
                        <p:grpSp>
                          <p:nvGrpSpPr>
                            <p:cNvPr id="33829" name="Group 92"/>
                            <p:cNvGrpSpPr/>
                            <p:nvPr/>
                          </p:nvGrpSpPr>
                          <p:grpSpPr bwMode="auto">
                            <a:xfrm>
                              <a:off x="518" y="3290"/>
                              <a:ext cx="558" cy="216"/>
                              <a:chOff x="518" y="3290"/>
                              <a:chExt cx="558" cy="216"/>
                            </a:xfrm>
                          </p:grpSpPr>
                          <p:sp>
                            <p:nvSpPr>
                              <p:cNvPr id="33972" name="AutoShape 93"/>
                              <p:cNvSpPr>
                                <a:spLocks noChangeArrowheads="1"/>
                              </p:cNvSpPr>
                              <p:nvPr/>
                            </p:nvSpPr>
                            <p:spPr bwMode="auto">
                              <a:xfrm>
                                <a:off x="518" y="3290"/>
                                <a:ext cx="559" cy="217"/>
                              </a:xfrm>
                              <a:prstGeom prst="roundRect">
                                <a:avLst>
                                  <a:gd name="adj" fmla="val 463"/>
                                </a:avLst>
                              </a:prstGeom>
                              <a:noFill/>
                              <a:ln w="9525">
                                <a:noFill/>
                                <a:round/>
                              </a:ln>
                            </p:spPr>
                            <p:txBody>
                              <a:bodyPr wrap="none" anchor="ctr"/>
                              <a:lstStyle/>
                              <a:p>
                                <a:endParaRPr lang="en-US"/>
                              </a:p>
                            </p:txBody>
                          </p:sp>
                          <p:grpSp>
                            <p:nvGrpSpPr>
                              <p:cNvPr id="33835" name="Group 94"/>
                              <p:cNvGrpSpPr/>
                              <p:nvPr/>
                            </p:nvGrpSpPr>
                            <p:grpSpPr bwMode="auto">
                              <a:xfrm>
                                <a:off x="518" y="3290"/>
                                <a:ext cx="557" cy="214"/>
                                <a:chOff x="518" y="3290"/>
                                <a:chExt cx="557" cy="214"/>
                              </a:xfrm>
                            </p:grpSpPr>
                            <p:sp>
                              <p:nvSpPr>
                                <p:cNvPr id="33974" name="AutoShape 95"/>
                                <p:cNvSpPr>
                                  <a:spLocks noChangeArrowheads="1"/>
                                </p:cNvSpPr>
                                <p:nvPr/>
                              </p:nvSpPr>
                              <p:spPr bwMode="auto">
                                <a:xfrm>
                                  <a:off x="518" y="3290"/>
                                  <a:ext cx="558" cy="215"/>
                                </a:xfrm>
                                <a:prstGeom prst="roundRect">
                                  <a:avLst>
                                    <a:gd name="adj" fmla="val 463"/>
                                  </a:avLst>
                                </a:prstGeom>
                                <a:noFill/>
                                <a:ln w="9525">
                                  <a:noFill/>
                                  <a:round/>
                                </a:ln>
                              </p:spPr>
                              <p:txBody>
                                <a:bodyPr wrap="none" anchor="ctr"/>
                                <a:lstStyle/>
                                <a:p>
                                  <a:endParaRPr lang="en-US"/>
                                </a:p>
                              </p:txBody>
                            </p:sp>
                            <p:sp>
                              <p:nvSpPr>
                                <p:cNvPr id="33975" name="AutoShape 96"/>
                                <p:cNvSpPr>
                                  <a:spLocks noChangeArrowheads="1"/>
                                </p:cNvSpPr>
                                <p:nvPr/>
                              </p:nvSpPr>
                              <p:spPr bwMode="auto">
                                <a:xfrm>
                                  <a:off x="518" y="3290"/>
                                  <a:ext cx="558" cy="213"/>
                                </a:xfrm>
                                <a:prstGeom prst="roundRect">
                                  <a:avLst>
                                    <a:gd name="adj" fmla="val 468"/>
                                  </a:avLst>
                                </a:prstGeom>
                                <a:noFill/>
                                <a:ln w="9525">
                                  <a:noFill/>
                                  <a:round/>
                                </a:ln>
                              </p:spPr>
                              <p:txBody>
                                <a:bodyPr wrap="none" anchor="ctr"/>
                                <a:lstStyle/>
                                <a:p>
                                  <a:endParaRPr lang="en-US"/>
                                </a:p>
                              </p:txBody>
                            </p:sp>
                            <p:sp>
                              <p:nvSpPr>
                                <p:cNvPr id="33976" name="AutoShape 97"/>
                                <p:cNvSpPr>
                                  <a:spLocks noChangeArrowheads="1"/>
                                </p:cNvSpPr>
                                <p:nvPr/>
                              </p:nvSpPr>
                              <p:spPr bwMode="auto">
                                <a:xfrm>
                                  <a:off x="518" y="3290"/>
                                  <a:ext cx="558" cy="212"/>
                                </a:xfrm>
                                <a:prstGeom prst="roundRect">
                                  <a:avLst>
                                    <a:gd name="adj" fmla="val 468"/>
                                  </a:avLst>
                                </a:prstGeom>
                                <a:noFill/>
                                <a:ln w="9525">
                                  <a:noFill/>
                                  <a:round/>
                                </a:ln>
                              </p:spPr>
                              <p:txBody>
                                <a:bodyPr wrap="none" anchor="ctr"/>
                                <a:lstStyle/>
                                <a:p>
                                  <a:endParaRPr lang="en-US"/>
                                </a:p>
                              </p:txBody>
                            </p:sp>
                            <p:sp>
                              <p:nvSpPr>
                                <p:cNvPr id="33977" name="AutoShape 98"/>
                                <p:cNvSpPr>
                                  <a:spLocks noChangeArrowheads="1"/>
                                </p:cNvSpPr>
                                <p:nvPr/>
                              </p:nvSpPr>
                              <p:spPr bwMode="auto">
                                <a:xfrm>
                                  <a:off x="518" y="3290"/>
                                  <a:ext cx="557" cy="212"/>
                                </a:xfrm>
                                <a:prstGeom prst="roundRect">
                                  <a:avLst>
                                    <a:gd name="adj" fmla="val 468"/>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level 2</a:t>
                                  </a:r>
                                </a:p>
                              </p:txBody>
                            </p:sp>
                          </p:grpSp>
                        </p:grpSp>
                      </p:grpSp>
                    </p:grpSp>
                  </p:grpSp>
                </p:grpSp>
              </p:grpSp>
            </p:grpSp>
          </p:grpSp>
        </p:grpSp>
      </p:grpSp>
      <p:grpSp>
        <p:nvGrpSpPr>
          <p:cNvPr id="33837" name="Group 99"/>
          <p:cNvGrpSpPr/>
          <p:nvPr/>
        </p:nvGrpSpPr>
        <p:grpSpPr bwMode="auto">
          <a:xfrm>
            <a:off x="838200" y="5867400"/>
            <a:ext cx="984250" cy="436563"/>
            <a:chOff x="528" y="3696"/>
            <a:chExt cx="620" cy="275"/>
          </a:xfrm>
        </p:grpSpPr>
        <p:sp>
          <p:nvSpPr>
            <p:cNvPr id="33930" name="AutoShape 100"/>
            <p:cNvSpPr>
              <a:spLocks noChangeArrowheads="1"/>
            </p:cNvSpPr>
            <p:nvPr/>
          </p:nvSpPr>
          <p:spPr bwMode="auto">
            <a:xfrm>
              <a:off x="528" y="3696"/>
              <a:ext cx="621" cy="276"/>
            </a:xfrm>
            <a:prstGeom prst="roundRect">
              <a:avLst>
                <a:gd name="adj" fmla="val 361"/>
              </a:avLst>
            </a:prstGeom>
            <a:noFill/>
            <a:ln w="9525">
              <a:noFill/>
              <a:round/>
            </a:ln>
          </p:spPr>
          <p:txBody>
            <a:bodyPr wrap="none" anchor="ctr"/>
            <a:lstStyle/>
            <a:p>
              <a:endParaRPr lang="en-US"/>
            </a:p>
          </p:txBody>
        </p:sp>
        <p:grpSp>
          <p:nvGrpSpPr>
            <p:cNvPr id="33839" name="Group 101"/>
            <p:cNvGrpSpPr/>
            <p:nvPr/>
          </p:nvGrpSpPr>
          <p:grpSpPr bwMode="auto">
            <a:xfrm>
              <a:off x="528" y="3696"/>
              <a:ext cx="609" cy="265"/>
              <a:chOff x="528" y="3696"/>
              <a:chExt cx="609" cy="265"/>
            </a:xfrm>
          </p:grpSpPr>
          <p:sp>
            <p:nvSpPr>
              <p:cNvPr id="33932" name="AutoShape 102"/>
              <p:cNvSpPr>
                <a:spLocks noChangeArrowheads="1"/>
              </p:cNvSpPr>
              <p:nvPr/>
            </p:nvSpPr>
            <p:spPr bwMode="auto">
              <a:xfrm>
                <a:off x="528" y="3696"/>
                <a:ext cx="610" cy="266"/>
              </a:xfrm>
              <a:prstGeom prst="roundRect">
                <a:avLst>
                  <a:gd name="adj" fmla="val 375"/>
                </a:avLst>
              </a:prstGeom>
              <a:noFill/>
              <a:ln w="9525">
                <a:noFill/>
                <a:round/>
              </a:ln>
            </p:spPr>
            <p:txBody>
              <a:bodyPr wrap="none" anchor="ctr"/>
              <a:lstStyle/>
              <a:p>
                <a:endParaRPr lang="en-US"/>
              </a:p>
            </p:txBody>
          </p:sp>
          <p:grpSp>
            <p:nvGrpSpPr>
              <p:cNvPr id="33841" name="Group 103"/>
              <p:cNvGrpSpPr/>
              <p:nvPr/>
            </p:nvGrpSpPr>
            <p:grpSpPr bwMode="auto">
              <a:xfrm>
                <a:off x="528" y="3696"/>
                <a:ext cx="599" cy="255"/>
                <a:chOff x="528" y="3696"/>
                <a:chExt cx="599" cy="255"/>
              </a:xfrm>
            </p:grpSpPr>
            <p:sp>
              <p:nvSpPr>
                <p:cNvPr id="33934" name="AutoShape 104"/>
                <p:cNvSpPr>
                  <a:spLocks noChangeArrowheads="1"/>
                </p:cNvSpPr>
                <p:nvPr/>
              </p:nvSpPr>
              <p:spPr bwMode="auto">
                <a:xfrm>
                  <a:off x="528" y="3696"/>
                  <a:ext cx="600" cy="256"/>
                </a:xfrm>
                <a:prstGeom prst="roundRect">
                  <a:avLst>
                    <a:gd name="adj" fmla="val 389"/>
                  </a:avLst>
                </a:prstGeom>
                <a:noFill/>
                <a:ln w="9525">
                  <a:noFill/>
                  <a:round/>
                </a:ln>
              </p:spPr>
              <p:txBody>
                <a:bodyPr wrap="none" anchor="ctr"/>
                <a:lstStyle/>
                <a:p>
                  <a:endParaRPr lang="en-US"/>
                </a:p>
              </p:txBody>
            </p:sp>
            <p:grpSp>
              <p:nvGrpSpPr>
                <p:cNvPr id="33843" name="Group 105"/>
                <p:cNvGrpSpPr/>
                <p:nvPr/>
              </p:nvGrpSpPr>
              <p:grpSpPr bwMode="auto">
                <a:xfrm>
                  <a:off x="528" y="3696"/>
                  <a:ext cx="591" cy="247"/>
                  <a:chOff x="528" y="3696"/>
                  <a:chExt cx="591" cy="247"/>
                </a:xfrm>
              </p:grpSpPr>
              <p:sp>
                <p:nvSpPr>
                  <p:cNvPr id="33936" name="AutoShape 106"/>
                  <p:cNvSpPr>
                    <a:spLocks noChangeArrowheads="1"/>
                  </p:cNvSpPr>
                  <p:nvPr/>
                </p:nvSpPr>
                <p:spPr bwMode="auto">
                  <a:xfrm>
                    <a:off x="528" y="3696"/>
                    <a:ext cx="592" cy="248"/>
                  </a:xfrm>
                  <a:prstGeom prst="roundRect">
                    <a:avLst>
                      <a:gd name="adj" fmla="val 403"/>
                    </a:avLst>
                  </a:prstGeom>
                  <a:noFill/>
                  <a:ln w="9525">
                    <a:noFill/>
                    <a:round/>
                  </a:ln>
                </p:spPr>
                <p:txBody>
                  <a:bodyPr wrap="none" anchor="ctr"/>
                  <a:lstStyle/>
                  <a:p>
                    <a:endParaRPr lang="en-US"/>
                  </a:p>
                </p:txBody>
              </p:sp>
              <p:grpSp>
                <p:nvGrpSpPr>
                  <p:cNvPr id="33845" name="Group 107"/>
                  <p:cNvGrpSpPr/>
                  <p:nvPr/>
                </p:nvGrpSpPr>
                <p:grpSpPr bwMode="auto">
                  <a:xfrm>
                    <a:off x="528" y="3696"/>
                    <a:ext cx="583" cy="239"/>
                    <a:chOff x="528" y="3696"/>
                    <a:chExt cx="583" cy="239"/>
                  </a:xfrm>
                </p:grpSpPr>
                <p:sp>
                  <p:nvSpPr>
                    <p:cNvPr id="33938" name="AutoShape 108"/>
                    <p:cNvSpPr>
                      <a:spLocks noChangeArrowheads="1"/>
                    </p:cNvSpPr>
                    <p:nvPr/>
                  </p:nvSpPr>
                  <p:spPr bwMode="auto">
                    <a:xfrm>
                      <a:off x="528" y="3696"/>
                      <a:ext cx="584" cy="240"/>
                    </a:xfrm>
                    <a:prstGeom prst="roundRect">
                      <a:avLst>
                        <a:gd name="adj" fmla="val 417"/>
                      </a:avLst>
                    </a:prstGeom>
                    <a:noFill/>
                    <a:ln w="9525">
                      <a:noFill/>
                      <a:round/>
                    </a:ln>
                  </p:spPr>
                  <p:txBody>
                    <a:bodyPr wrap="none" anchor="ctr"/>
                    <a:lstStyle/>
                    <a:p>
                      <a:endParaRPr lang="en-US"/>
                    </a:p>
                  </p:txBody>
                </p:sp>
                <p:grpSp>
                  <p:nvGrpSpPr>
                    <p:cNvPr id="33847" name="Group 109"/>
                    <p:cNvGrpSpPr/>
                    <p:nvPr/>
                  </p:nvGrpSpPr>
                  <p:grpSpPr bwMode="auto">
                    <a:xfrm>
                      <a:off x="528" y="3696"/>
                      <a:ext cx="578" cy="233"/>
                      <a:chOff x="528" y="3696"/>
                      <a:chExt cx="578" cy="233"/>
                    </a:xfrm>
                  </p:grpSpPr>
                  <p:sp>
                    <p:nvSpPr>
                      <p:cNvPr id="33940" name="AutoShape 110"/>
                      <p:cNvSpPr>
                        <a:spLocks noChangeArrowheads="1"/>
                      </p:cNvSpPr>
                      <p:nvPr/>
                    </p:nvSpPr>
                    <p:spPr bwMode="auto">
                      <a:xfrm>
                        <a:off x="528" y="3696"/>
                        <a:ext cx="579" cy="234"/>
                      </a:xfrm>
                      <a:prstGeom prst="roundRect">
                        <a:avLst>
                          <a:gd name="adj" fmla="val 426"/>
                        </a:avLst>
                      </a:prstGeom>
                      <a:noFill/>
                      <a:ln w="9525">
                        <a:noFill/>
                        <a:round/>
                      </a:ln>
                    </p:spPr>
                    <p:txBody>
                      <a:bodyPr wrap="none" anchor="ctr"/>
                      <a:lstStyle/>
                      <a:p>
                        <a:endParaRPr lang="en-US"/>
                      </a:p>
                    </p:txBody>
                  </p:sp>
                  <p:grpSp>
                    <p:nvGrpSpPr>
                      <p:cNvPr id="33849" name="Group 111"/>
                      <p:cNvGrpSpPr/>
                      <p:nvPr/>
                    </p:nvGrpSpPr>
                    <p:grpSpPr bwMode="auto">
                      <a:xfrm>
                        <a:off x="528" y="3696"/>
                        <a:ext cx="571" cy="227"/>
                        <a:chOff x="528" y="3696"/>
                        <a:chExt cx="571" cy="227"/>
                      </a:xfrm>
                    </p:grpSpPr>
                    <p:sp>
                      <p:nvSpPr>
                        <p:cNvPr id="33942" name="AutoShape 112"/>
                        <p:cNvSpPr>
                          <a:spLocks noChangeArrowheads="1"/>
                        </p:cNvSpPr>
                        <p:nvPr/>
                      </p:nvSpPr>
                      <p:spPr bwMode="auto">
                        <a:xfrm>
                          <a:off x="528" y="3696"/>
                          <a:ext cx="572" cy="228"/>
                        </a:xfrm>
                        <a:prstGeom prst="roundRect">
                          <a:avLst>
                            <a:gd name="adj" fmla="val 435"/>
                          </a:avLst>
                        </a:prstGeom>
                        <a:noFill/>
                        <a:ln w="9525">
                          <a:noFill/>
                          <a:round/>
                        </a:ln>
                      </p:spPr>
                      <p:txBody>
                        <a:bodyPr wrap="none" anchor="ctr"/>
                        <a:lstStyle/>
                        <a:p>
                          <a:endParaRPr lang="en-US"/>
                        </a:p>
                      </p:txBody>
                    </p:sp>
                    <p:grpSp>
                      <p:nvGrpSpPr>
                        <p:cNvPr id="33851" name="Group 113"/>
                        <p:cNvGrpSpPr/>
                        <p:nvPr/>
                      </p:nvGrpSpPr>
                      <p:grpSpPr bwMode="auto">
                        <a:xfrm>
                          <a:off x="528" y="3696"/>
                          <a:ext cx="566" cy="222"/>
                          <a:chOff x="528" y="3696"/>
                          <a:chExt cx="566" cy="222"/>
                        </a:xfrm>
                      </p:grpSpPr>
                      <p:sp>
                        <p:nvSpPr>
                          <p:cNvPr id="33944" name="AutoShape 114"/>
                          <p:cNvSpPr>
                            <a:spLocks noChangeArrowheads="1"/>
                          </p:cNvSpPr>
                          <p:nvPr/>
                        </p:nvSpPr>
                        <p:spPr bwMode="auto">
                          <a:xfrm>
                            <a:off x="528" y="3696"/>
                            <a:ext cx="567" cy="223"/>
                          </a:xfrm>
                          <a:prstGeom prst="roundRect">
                            <a:avLst>
                              <a:gd name="adj" fmla="val 449"/>
                            </a:avLst>
                          </a:prstGeom>
                          <a:noFill/>
                          <a:ln w="9525">
                            <a:noFill/>
                            <a:round/>
                          </a:ln>
                        </p:spPr>
                        <p:txBody>
                          <a:bodyPr wrap="none" anchor="ctr"/>
                          <a:lstStyle/>
                          <a:p>
                            <a:endParaRPr lang="en-US"/>
                          </a:p>
                        </p:txBody>
                      </p:sp>
                      <p:grpSp>
                        <p:nvGrpSpPr>
                          <p:cNvPr id="33853" name="Group 115"/>
                          <p:cNvGrpSpPr/>
                          <p:nvPr/>
                        </p:nvGrpSpPr>
                        <p:grpSpPr bwMode="auto">
                          <a:xfrm>
                            <a:off x="528" y="3696"/>
                            <a:ext cx="560" cy="218"/>
                            <a:chOff x="528" y="3696"/>
                            <a:chExt cx="560" cy="218"/>
                          </a:xfrm>
                        </p:grpSpPr>
                        <p:sp>
                          <p:nvSpPr>
                            <p:cNvPr id="33946" name="AutoShape 116"/>
                            <p:cNvSpPr>
                              <a:spLocks noChangeArrowheads="1"/>
                            </p:cNvSpPr>
                            <p:nvPr/>
                          </p:nvSpPr>
                          <p:spPr bwMode="auto">
                            <a:xfrm>
                              <a:off x="528" y="3696"/>
                              <a:ext cx="561" cy="219"/>
                            </a:xfrm>
                            <a:prstGeom prst="roundRect">
                              <a:avLst>
                                <a:gd name="adj" fmla="val 458"/>
                              </a:avLst>
                            </a:prstGeom>
                            <a:noFill/>
                            <a:ln w="9525">
                              <a:noFill/>
                              <a:round/>
                            </a:ln>
                          </p:spPr>
                          <p:txBody>
                            <a:bodyPr wrap="none" anchor="ctr"/>
                            <a:lstStyle/>
                            <a:p>
                              <a:endParaRPr lang="en-US"/>
                            </a:p>
                          </p:txBody>
                        </p:sp>
                        <p:grpSp>
                          <p:nvGrpSpPr>
                            <p:cNvPr id="33859" name="Group 117"/>
                            <p:cNvGrpSpPr/>
                            <p:nvPr/>
                          </p:nvGrpSpPr>
                          <p:grpSpPr bwMode="auto">
                            <a:xfrm>
                              <a:off x="528" y="3696"/>
                              <a:ext cx="558" cy="216"/>
                              <a:chOff x="528" y="3696"/>
                              <a:chExt cx="558" cy="216"/>
                            </a:xfrm>
                          </p:grpSpPr>
                          <p:sp>
                            <p:nvSpPr>
                              <p:cNvPr id="33948" name="AutoShape 118"/>
                              <p:cNvSpPr>
                                <a:spLocks noChangeArrowheads="1"/>
                              </p:cNvSpPr>
                              <p:nvPr/>
                            </p:nvSpPr>
                            <p:spPr bwMode="auto">
                              <a:xfrm>
                                <a:off x="528" y="3696"/>
                                <a:ext cx="559" cy="217"/>
                              </a:xfrm>
                              <a:prstGeom prst="roundRect">
                                <a:avLst>
                                  <a:gd name="adj" fmla="val 463"/>
                                </a:avLst>
                              </a:prstGeom>
                              <a:noFill/>
                              <a:ln w="9525">
                                <a:noFill/>
                                <a:round/>
                              </a:ln>
                            </p:spPr>
                            <p:txBody>
                              <a:bodyPr wrap="none" anchor="ctr"/>
                              <a:lstStyle/>
                              <a:p>
                                <a:endParaRPr lang="en-US"/>
                              </a:p>
                            </p:txBody>
                          </p:sp>
                          <p:grpSp>
                            <p:nvGrpSpPr>
                              <p:cNvPr id="33861" name="Group 119"/>
                              <p:cNvGrpSpPr/>
                              <p:nvPr/>
                            </p:nvGrpSpPr>
                            <p:grpSpPr bwMode="auto">
                              <a:xfrm>
                                <a:off x="528" y="3696"/>
                                <a:ext cx="555" cy="214"/>
                                <a:chOff x="528" y="3696"/>
                                <a:chExt cx="555" cy="214"/>
                              </a:xfrm>
                            </p:grpSpPr>
                            <p:sp>
                              <p:nvSpPr>
                                <p:cNvPr id="33950" name="AutoShape 120"/>
                                <p:cNvSpPr>
                                  <a:spLocks noChangeArrowheads="1"/>
                                </p:cNvSpPr>
                                <p:nvPr/>
                              </p:nvSpPr>
                              <p:spPr bwMode="auto">
                                <a:xfrm>
                                  <a:off x="528" y="3696"/>
                                  <a:ext cx="556" cy="215"/>
                                </a:xfrm>
                                <a:prstGeom prst="roundRect">
                                  <a:avLst>
                                    <a:gd name="adj" fmla="val 463"/>
                                  </a:avLst>
                                </a:prstGeom>
                                <a:noFill/>
                                <a:ln w="9525">
                                  <a:noFill/>
                                  <a:round/>
                                </a:ln>
                              </p:spPr>
                              <p:txBody>
                                <a:bodyPr wrap="none" anchor="ctr"/>
                                <a:lstStyle/>
                                <a:p>
                                  <a:endParaRPr lang="en-US"/>
                                </a:p>
                              </p:txBody>
                            </p:sp>
                            <p:sp>
                              <p:nvSpPr>
                                <p:cNvPr id="33951" name="AutoShape 121"/>
                                <p:cNvSpPr>
                                  <a:spLocks noChangeArrowheads="1"/>
                                </p:cNvSpPr>
                                <p:nvPr/>
                              </p:nvSpPr>
                              <p:spPr bwMode="auto">
                                <a:xfrm>
                                  <a:off x="528" y="3696"/>
                                  <a:ext cx="556" cy="214"/>
                                </a:xfrm>
                                <a:prstGeom prst="roundRect">
                                  <a:avLst>
                                    <a:gd name="adj" fmla="val 463"/>
                                  </a:avLst>
                                </a:prstGeom>
                                <a:noFill/>
                                <a:ln w="9525">
                                  <a:noFill/>
                                  <a:round/>
                                </a:ln>
                              </p:spPr>
                              <p:txBody>
                                <a:bodyPr wrap="none" anchor="ctr"/>
                                <a:lstStyle/>
                                <a:p>
                                  <a:endParaRPr lang="en-US"/>
                                </a:p>
                              </p:txBody>
                            </p:sp>
                            <p:sp>
                              <p:nvSpPr>
                                <p:cNvPr id="33952" name="AutoShape 122"/>
                                <p:cNvSpPr>
                                  <a:spLocks noChangeArrowheads="1"/>
                                </p:cNvSpPr>
                                <p:nvPr/>
                              </p:nvSpPr>
                              <p:spPr bwMode="auto">
                                <a:xfrm>
                                  <a:off x="528" y="3696"/>
                                  <a:ext cx="555" cy="214"/>
                                </a:xfrm>
                                <a:prstGeom prst="roundRect">
                                  <a:avLst>
                                    <a:gd name="adj" fmla="val 463"/>
                                  </a:avLst>
                                </a:prstGeom>
                                <a:noFill/>
                                <a:ln w="9525">
                                  <a:noFill/>
                                  <a:round/>
                                </a:ln>
                              </p:spPr>
                              <p:txBody>
                                <a:bodyPr wrap="none" anchor="ctr"/>
                                <a:lstStyle/>
                                <a:p>
                                  <a:endParaRPr lang="en-US"/>
                                </a:p>
                              </p:txBody>
                            </p:sp>
                            <p:sp>
                              <p:nvSpPr>
                                <p:cNvPr id="33953" name="AutoShape 123"/>
                                <p:cNvSpPr>
                                  <a:spLocks noChangeArrowheads="1"/>
                                </p:cNvSpPr>
                                <p:nvPr/>
                              </p:nvSpPr>
                              <p:spPr bwMode="auto">
                                <a:xfrm>
                                  <a:off x="528" y="3696"/>
                                  <a:ext cx="555" cy="213"/>
                                </a:xfrm>
                                <a:prstGeom prst="roundRect">
                                  <a:avLst>
                                    <a:gd name="adj" fmla="val 468"/>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level 3</a:t>
                                  </a:r>
                                </a:p>
                              </p:txBody>
                            </p:sp>
                          </p:grpSp>
                        </p:grpSp>
                      </p:grpSp>
                    </p:grpSp>
                  </p:grpSp>
                </p:grpSp>
              </p:grpSp>
            </p:grpSp>
          </p:grpSp>
        </p:grpSp>
      </p:grpSp>
      <p:grpSp>
        <p:nvGrpSpPr>
          <p:cNvPr id="33863" name="Group 124"/>
          <p:cNvGrpSpPr/>
          <p:nvPr/>
        </p:nvGrpSpPr>
        <p:grpSpPr bwMode="auto">
          <a:xfrm>
            <a:off x="5257800" y="3810000"/>
            <a:ext cx="654050" cy="436563"/>
            <a:chOff x="3312" y="2400"/>
            <a:chExt cx="412" cy="275"/>
          </a:xfrm>
        </p:grpSpPr>
        <p:sp>
          <p:nvSpPr>
            <p:cNvPr id="33906" name="AutoShape 125"/>
            <p:cNvSpPr>
              <a:spLocks noChangeArrowheads="1"/>
            </p:cNvSpPr>
            <p:nvPr/>
          </p:nvSpPr>
          <p:spPr bwMode="auto">
            <a:xfrm>
              <a:off x="3312" y="2400"/>
              <a:ext cx="413" cy="276"/>
            </a:xfrm>
            <a:prstGeom prst="roundRect">
              <a:avLst>
                <a:gd name="adj" fmla="val 361"/>
              </a:avLst>
            </a:prstGeom>
            <a:noFill/>
            <a:ln w="9525">
              <a:noFill/>
              <a:round/>
            </a:ln>
          </p:spPr>
          <p:txBody>
            <a:bodyPr wrap="none" anchor="ctr"/>
            <a:lstStyle/>
            <a:p>
              <a:endParaRPr lang="en-US"/>
            </a:p>
          </p:txBody>
        </p:sp>
        <p:grpSp>
          <p:nvGrpSpPr>
            <p:cNvPr id="33865" name="Group 126"/>
            <p:cNvGrpSpPr/>
            <p:nvPr/>
          </p:nvGrpSpPr>
          <p:grpSpPr bwMode="auto">
            <a:xfrm>
              <a:off x="3312" y="2400"/>
              <a:ext cx="401" cy="265"/>
              <a:chOff x="3312" y="2400"/>
              <a:chExt cx="401" cy="265"/>
            </a:xfrm>
          </p:grpSpPr>
          <p:sp>
            <p:nvSpPr>
              <p:cNvPr id="33908" name="AutoShape 127"/>
              <p:cNvSpPr>
                <a:spLocks noChangeArrowheads="1"/>
              </p:cNvSpPr>
              <p:nvPr/>
            </p:nvSpPr>
            <p:spPr bwMode="auto">
              <a:xfrm>
                <a:off x="3312" y="2400"/>
                <a:ext cx="402" cy="266"/>
              </a:xfrm>
              <a:prstGeom prst="roundRect">
                <a:avLst>
                  <a:gd name="adj" fmla="val 375"/>
                </a:avLst>
              </a:prstGeom>
              <a:noFill/>
              <a:ln w="9525">
                <a:noFill/>
                <a:round/>
              </a:ln>
            </p:spPr>
            <p:txBody>
              <a:bodyPr wrap="none" anchor="ctr"/>
              <a:lstStyle/>
              <a:p>
                <a:endParaRPr lang="en-US"/>
              </a:p>
            </p:txBody>
          </p:sp>
          <p:grpSp>
            <p:nvGrpSpPr>
              <p:cNvPr id="33867" name="Group 128"/>
              <p:cNvGrpSpPr/>
              <p:nvPr/>
            </p:nvGrpSpPr>
            <p:grpSpPr bwMode="auto">
              <a:xfrm>
                <a:off x="3312" y="2400"/>
                <a:ext cx="391" cy="255"/>
                <a:chOff x="3312" y="2400"/>
                <a:chExt cx="391" cy="255"/>
              </a:xfrm>
            </p:grpSpPr>
            <p:sp>
              <p:nvSpPr>
                <p:cNvPr id="33910" name="AutoShape 129"/>
                <p:cNvSpPr>
                  <a:spLocks noChangeArrowheads="1"/>
                </p:cNvSpPr>
                <p:nvPr/>
              </p:nvSpPr>
              <p:spPr bwMode="auto">
                <a:xfrm>
                  <a:off x="3312" y="2400"/>
                  <a:ext cx="392" cy="256"/>
                </a:xfrm>
                <a:prstGeom prst="roundRect">
                  <a:avLst>
                    <a:gd name="adj" fmla="val 389"/>
                  </a:avLst>
                </a:prstGeom>
                <a:noFill/>
                <a:ln w="9525">
                  <a:noFill/>
                  <a:round/>
                </a:ln>
              </p:spPr>
              <p:txBody>
                <a:bodyPr wrap="none" anchor="ctr"/>
                <a:lstStyle/>
                <a:p>
                  <a:endParaRPr lang="en-US"/>
                </a:p>
              </p:txBody>
            </p:sp>
            <p:grpSp>
              <p:nvGrpSpPr>
                <p:cNvPr id="33869" name="Group 130"/>
                <p:cNvGrpSpPr/>
                <p:nvPr/>
              </p:nvGrpSpPr>
              <p:grpSpPr bwMode="auto">
                <a:xfrm>
                  <a:off x="3312" y="2400"/>
                  <a:ext cx="385" cy="247"/>
                  <a:chOff x="3312" y="2400"/>
                  <a:chExt cx="385" cy="247"/>
                </a:xfrm>
              </p:grpSpPr>
              <p:sp>
                <p:nvSpPr>
                  <p:cNvPr id="33912" name="AutoShape 131"/>
                  <p:cNvSpPr>
                    <a:spLocks noChangeArrowheads="1"/>
                  </p:cNvSpPr>
                  <p:nvPr/>
                </p:nvSpPr>
                <p:spPr bwMode="auto">
                  <a:xfrm>
                    <a:off x="3312" y="2400"/>
                    <a:ext cx="386" cy="248"/>
                  </a:xfrm>
                  <a:prstGeom prst="roundRect">
                    <a:avLst>
                      <a:gd name="adj" fmla="val 403"/>
                    </a:avLst>
                  </a:prstGeom>
                  <a:noFill/>
                  <a:ln w="9525">
                    <a:noFill/>
                    <a:round/>
                  </a:ln>
                </p:spPr>
                <p:txBody>
                  <a:bodyPr wrap="none" anchor="ctr"/>
                  <a:lstStyle/>
                  <a:p>
                    <a:endParaRPr lang="en-US"/>
                  </a:p>
                </p:txBody>
              </p:sp>
              <p:grpSp>
                <p:nvGrpSpPr>
                  <p:cNvPr id="33871" name="Group 132"/>
                  <p:cNvGrpSpPr/>
                  <p:nvPr/>
                </p:nvGrpSpPr>
                <p:grpSpPr bwMode="auto">
                  <a:xfrm>
                    <a:off x="3312" y="2400"/>
                    <a:ext cx="377" cy="239"/>
                    <a:chOff x="3312" y="2400"/>
                    <a:chExt cx="377" cy="239"/>
                  </a:xfrm>
                </p:grpSpPr>
                <p:sp>
                  <p:nvSpPr>
                    <p:cNvPr id="33914" name="AutoShape 133"/>
                    <p:cNvSpPr>
                      <a:spLocks noChangeArrowheads="1"/>
                    </p:cNvSpPr>
                    <p:nvPr/>
                  </p:nvSpPr>
                  <p:spPr bwMode="auto">
                    <a:xfrm>
                      <a:off x="3312" y="2400"/>
                      <a:ext cx="378" cy="240"/>
                    </a:xfrm>
                    <a:prstGeom prst="roundRect">
                      <a:avLst>
                        <a:gd name="adj" fmla="val 417"/>
                      </a:avLst>
                    </a:prstGeom>
                    <a:noFill/>
                    <a:ln w="9525">
                      <a:noFill/>
                      <a:round/>
                    </a:ln>
                  </p:spPr>
                  <p:txBody>
                    <a:bodyPr wrap="none" anchor="ctr"/>
                    <a:lstStyle/>
                    <a:p>
                      <a:endParaRPr lang="en-US"/>
                    </a:p>
                  </p:txBody>
                </p:sp>
                <p:grpSp>
                  <p:nvGrpSpPr>
                    <p:cNvPr id="33873" name="Group 134"/>
                    <p:cNvGrpSpPr/>
                    <p:nvPr/>
                  </p:nvGrpSpPr>
                  <p:grpSpPr bwMode="auto">
                    <a:xfrm>
                      <a:off x="3312" y="2400"/>
                      <a:ext cx="369" cy="233"/>
                      <a:chOff x="3312" y="2400"/>
                      <a:chExt cx="369" cy="233"/>
                    </a:xfrm>
                  </p:grpSpPr>
                  <p:sp>
                    <p:nvSpPr>
                      <p:cNvPr id="33916" name="AutoShape 135"/>
                      <p:cNvSpPr>
                        <a:spLocks noChangeArrowheads="1"/>
                      </p:cNvSpPr>
                      <p:nvPr/>
                    </p:nvSpPr>
                    <p:spPr bwMode="auto">
                      <a:xfrm>
                        <a:off x="3312" y="2400"/>
                        <a:ext cx="370" cy="234"/>
                      </a:xfrm>
                      <a:prstGeom prst="roundRect">
                        <a:avLst>
                          <a:gd name="adj" fmla="val 426"/>
                        </a:avLst>
                      </a:prstGeom>
                      <a:noFill/>
                      <a:ln w="9525">
                        <a:noFill/>
                        <a:round/>
                      </a:ln>
                    </p:spPr>
                    <p:txBody>
                      <a:bodyPr wrap="none" anchor="ctr"/>
                      <a:lstStyle/>
                      <a:p>
                        <a:endParaRPr lang="en-US"/>
                      </a:p>
                    </p:txBody>
                  </p:sp>
                  <p:grpSp>
                    <p:nvGrpSpPr>
                      <p:cNvPr id="33875" name="Group 136"/>
                      <p:cNvGrpSpPr/>
                      <p:nvPr/>
                    </p:nvGrpSpPr>
                    <p:grpSpPr bwMode="auto">
                      <a:xfrm>
                        <a:off x="3312" y="2400"/>
                        <a:ext cx="363" cy="227"/>
                        <a:chOff x="3312" y="2400"/>
                        <a:chExt cx="363" cy="227"/>
                      </a:xfrm>
                    </p:grpSpPr>
                    <p:sp>
                      <p:nvSpPr>
                        <p:cNvPr id="33918" name="AutoShape 137"/>
                        <p:cNvSpPr>
                          <a:spLocks noChangeArrowheads="1"/>
                        </p:cNvSpPr>
                        <p:nvPr/>
                      </p:nvSpPr>
                      <p:spPr bwMode="auto">
                        <a:xfrm>
                          <a:off x="3312" y="2400"/>
                          <a:ext cx="364" cy="228"/>
                        </a:xfrm>
                        <a:prstGeom prst="roundRect">
                          <a:avLst>
                            <a:gd name="adj" fmla="val 435"/>
                          </a:avLst>
                        </a:prstGeom>
                        <a:noFill/>
                        <a:ln w="9525">
                          <a:noFill/>
                          <a:round/>
                        </a:ln>
                      </p:spPr>
                      <p:txBody>
                        <a:bodyPr wrap="none" anchor="ctr"/>
                        <a:lstStyle/>
                        <a:p>
                          <a:endParaRPr lang="en-US"/>
                        </a:p>
                      </p:txBody>
                    </p:sp>
                    <p:grpSp>
                      <p:nvGrpSpPr>
                        <p:cNvPr id="33877" name="Group 138"/>
                        <p:cNvGrpSpPr/>
                        <p:nvPr/>
                      </p:nvGrpSpPr>
                      <p:grpSpPr bwMode="auto">
                        <a:xfrm>
                          <a:off x="3312" y="2400"/>
                          <a:ext cx="358" cy="222"/>
                          <a:chOff x="3312" y="2400"/>
                          <a:chExt cx="358" cy="222"/>
                        </a:xfrm>
                      </p:grpSpPr>
                      <p:sp>
                        <p:nvSpPr>
                          <p:cNvPr id="33920" name="AutoShape 139"/>
                          <p:cNvSpPr>
                            <a:spLocks noChangeArrowheads="1"/>
                          </p:cNvSpPr>
                          <p:nvPr/>
                        </p:nvSpPr>
                        <p:spPr bwMode="auto">
                          <a:xfrm>
                            <a:off x="3312" y="2400"/>
                            <a:ext cx="359" cy="223"/>
                          </a:xfrm>
                          <a:prstGeom prst="roundRect">
                            <a:avLst>
                              <a:gd name="adj" fmla="val 449"/>
                            </a:avLst>
                          </a:prstGeom>
                          <a:noFill/>
                          <a:ln w="9525">
                            <a:noFill/>
                            <a:round/>
                          </a:ln>
                        </p:spPr>
                        <p:txBody>
                          <a:bodyPr wrap="none" anchor="ctr"/>
                          <a:lstStyle/>
                          <a:p>
                            <a:endParaRPr lang="en-US"/>
                          </a:p>
                        </p:txBody>
                      </p:sp>
                      <p:grpSp>
                        <p:nvGrpSpPr>
                          <p:cNvPr id="33883" name="Group 140"/>
                          <p:cNvGrpSpPr/>
                          <p:nvPr/>
                        </p:nvGrpSpPr>
                        <p:grpSpPr bwMode="auto">
                          <a:xfrm>
                            <a:off x="3312" y="2400"/>
                            <a:ext cx="353" cy="218"/>
                            <a:chOff x="3312" y="2400"/>
                            <a:chExt cx="353" cy="218"/>
                          </a:xfrm>
                        </p:grpSpPr>
                        <p:sp>
                          <p:nvSpPr>
                            <p:cNvPr id="33922" name="AutoShape 141"/>
                            <p:cNvSpPr>
                              <a:spLocks noChangeArrowheads="1"/>
                            </p:cNvSpPr>
                            <p:nvPr/>
                          </p:nvSpPr>
                          <p:spPr bwMode="auto">
                            <a:xfrm>
                              <a:off x="3312" y="2400"/>
                              <a:ext cx="354" cy="219"/>
                            </a:xfrm>
                            <a:prstGeom prst="roundRect">
                              <a:avLst>
                                <a:gd name="adj" fmla="val 458"/>
                              </a:avLst>
                            </a:prstGeom>
                            <a:noFill/>
                            <a:ln w="9525">
                              <a:noFill/>
                              <a:round/>
                            </a:ln>
                          </p:spPr>
                          <p:txBody>
                            <a:bodyPr wrap="none" anchor="ctr"/>
                            <a:lstStyle/>
                            <a:p>
                              <a:endParaRPr lang="en-US"/>
                            </a:p>
                          </p:txBody>
                        </p:sp>
                        <p:grpSp>
                          <p:nvGrpSpPr>
                            <p:cNvPr id="33885" name="Group 142"/>
                            <p:cNvGrpSpPr/>
                            <p:nvPr/>
                          </p:nvGrpSpPr>
                          <p:grpSpPr bwMode="auto">
                            <a:xfrm>
                              <a:off x="3312" y="2400"/>
                              <a:ext cx="350" cy="216"/>
                              <a:chOff x="3312" y="2400"/>
                              <a:chExt cx="350" cy="216"/>
                            </a:xfrm>
                          </p:grpSpPr>
                          <p:sp>
                            <p:nvSpPr>
                              <p:cNvPr id="33924" name="AutoShape 143"/>
                              <p:cNvSpPr>
                                <a:spLocks noChangeArrowheads="1"/>
                              </p:cNvSpPr>
                              <p:nvPr/>
                            </p:nvSpPr>
                            <p:spPr bwMode="auto">
                              <a:xfrm>
                                <a:off x="3312" y="2400"/>
                                <a:ext cx="351" cy="217"/>
                              </a:xfrm>
                              <a:prstGeom prst="roundRect">
                                <a:avLst>
                                  <a:gd name="adj" fmla="val 463"/>
                                </a:avLst>
                              </a:prstGeom>
                              <a:noFill/>
                              <a:ln w="9525">
                                <a:noFill/>
                                <a:round/>
                              </a:ln>
                            </p:spPr>
                            <p:txBody>
                              <a:bodyPr wrap="none" anchor="ctr"/>
                              <a:lstStyle/>
                              <a:p>
                                <a:endParaRPr lang="en-US"/>
                              </a:p>
                            </p:txBody>
                          </p:sp>
                          <p:grpSp>
                            <p:nvGrpSpPr>
                              <p:cNvPr id="33887" name="Group 144"/>
                              <p:cNvGrpSpPr/>
                              <p:nvPr/>
                            </p:nvGrpSpPr>
                            <p:grpSpPr bwMode="auto">
                              <a:xfrm>
                                <a:off x="3312" y="2400"/>
                                <a:ext cx="348" cy="214"/>
                                <a:chOff x="3312" y="2400"/>
                                <a:chExt cx="348" cy="214"/>
                              </a:xfrm>
                            </p:grpSpPr>
                            <p:sp>
                              <p:nvSpPr>
                                <p:cNvPr id="33926" name="AutoShape 145"/>
                                <p:cNvSpPr>
                                  <a:spLocks noChangeArrowheads="1"/>
                                </p:cNvSpPr>
                                <p:nvPr/>
                              </p:nvSpPr>
                              <p:spPr bwMode="auto">
                                <a:xfrm>
                                  <a:off x="3312" y="2400"/>
                                  <a:ext cx="349" cy="215"/>
                                </a:xfrm>
                                <a:prstGeom prst="roundRect">
                                  <a:avLst>
                                    <a:gd name="adj" fmla="val 463"/>
                                  </a:avLst>
                                </a:prstGeom>
                                <a:noFill/>
                                <a:ln w="9525">
                                  <a:noFill/>
                                  <a:round/>
                                </a:ln>
                              </p:spPr>
                              <p:txBody>
                                <a:bodyPr wrap="none" anchor="ctr"/>
                                <a:lstStyle/>
                                <a:p>
                                  <a:endParaRPr lang="en-US"/>
                                </a:p>
                              </p:txBody>
                            </p:sp>
                            <p:sp>
                              <p:nvSpPr>
                                <p:cNvPr id="33927" name="AutoShape 146"/>
                                <p:cNvSpPr>
                                  <a:spLocks noChangeArrowheads="1"/>
                                </p:cNvSpPr>
                                <p:nvPr/>
                              </p:nvSpPr>
                              <p:spPr bwMode="auto">
                                <a:xfrm>
                                  <a:off x="3312" y="2400"/>
                                  <a:ext cx="349" cy="214"/>
                                </a:xfrm>
                                <a:prstGeom prst="roundRect">
                                  <a:avLst>
                                    <a:gd name="adj" fmla="val 463"/>
                                  </a:avLst>
                                </a:prstGeom>
                                <a:noFill/>
                                <a:ln w="9525">
                                  <a:noFill/>
                                  <a:round/>
                                </a:ln>
                              </p:spPr>
                              <p:txBody>
                                <a:bodyPr wrap="none" anchor="ctr"/>
                                <a:lstStyle/>
                                <a:p>
                                  <a:endParaRPr lang="en-US"/>
                                </a:p>
                              </p:txBody>
                            </p:sp>
                            <p:sp>
                              <p:nvSpPr>
                                <p:cNvPr id="33928" name="AutoShape 147"/>
                                <p:cNvSpPr>
                                  <a:spLocks noChangeArrowheads="1"/>
                                </p:cNvSpPr>
                                <p:nvPr/>
                              </p:nvSpPr>
                              <p:spPr bwMode="auto">
                                <a:xfrm>
                                  <a:off x="3312" y="2400"/>
                                  <a:ext cx="349" cy="214"/>
                                </a:xfrm>
                                <a:prstGeom prst="roundRect">
                                  <a:avLst>
                                    <a:gd name="adj" fmla="val 463"/>
                                  </a:avLst>
                                </a:prstGeom>
                                <a:noFill/>
                                <a:ln w="9525">
                                  <a:noFill/>
                                  <a:round/>
                                </a:ln>
                              </p:spPr>
                              <p:txBody>
                                <a:bodyPr wrap="none" anchor="ctr"/>
                                <a:lstStyle/>
                                <a:p>
                                  <a:endParaRPr lang="en-US"/>
                                </a:p>
                              </p:txBody>
                            </p:sp>
                            <p:sp>
                              <p:nvSpPr>
                                <p:cNvPr id="33929" name="AutoShape 148"/>
                                <p:cNvSpPr>
                                  <a:spLocks noChangeArrowheads="1"/>
                                </p:cNvSpPr>
                                <p:nvPr/>
                              </p:nvSpPr>
                              <p:spPr bwMode="auto">
                                <a:xfrm>
                                  <a:off x="3312" y="2400"/>
                                  <a:ext cx="348" cy="213"/>
                                </a:xfrm>
                                <a:prstGeom prst="roundRect">
                                  <a:avLst>
                                    <a:gd name="adj" fmla="val 468"/>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root</a:t>
                                  </a:r>
                                </a:p>
                              </p:txBody>
                            </p:sp>
                          </p:grpSp>
                        </p:grpSp>
                      </p:grpSp>
                    </p:grpSp>
                  </p:grpSp>
                </p:grpSp>
              </p:grpSp>
            </p:grpSp>
          </p:grpSp>
        </p:grpSp>
      </p:grpSp>
      <p:grpSp>
        <p:nvGrpSpPr>
          <p:cNvPr id="33889" name="Group 149"/>
          <p:cNvGrpSpPr/>
          <p:nvPr/>
        </p:nvGrpSpPr>
        <p:grpSpPr bwMode="auto">
          <a:xfrm>
            <a:off x="6308725" y="4689475"/>
            <a:ext cx="1881188" cy="436563"/>
            <a:chOff x="3974" y="2954"/>
            <a:chExt cx="1185" cy="275"/>
          </a:xfrm>
        </p:grpSpPr>
        <p:sp>
          <p:nvSpPr>
            <p:cNvPr id="33882" name="AutoShape 150"/>
            <p:cNvSpPr>
              <a:spLocks noChangeArrowheads="1"/>
            </p:cNvSpPr>
            <p:nvPr/>
          </p:nvSpPr>
          <p:spPr bwMode="auto">
            <a:xfrm>
              <a:off x="3974" y="2954"/>
              <a:ext cx="1186" cy="276"/>
            </a:xfrm>
            <a:prstGeom prst="roundRect">
              <a:avLst>
                <a:gd name="adj" fmla="val 361"/>
              </a:avLst>
            </a:prstGeom>
            <a:noFill/>
            <a:ln w="9525">
              <a:noFill/>
              <a:round/>
            </a:ln>
          </p:spPr>
          <p:txBody>
            <a:bodyPr wrap="none" anchor="ctr"/>
            <a:lstStyle/>
            <a:p>
              <a:endParaRPr lang="en-US"/>
            </a:p>
          </p:txBody>
        </p:sp>
        <p:grpSp>
          <p:nvGrpSpPr>
            <p:cNvPr id="33891" name="Group 151"/>
            <p:cNvGrpSpPr/>
            <p:nvPr/>
          </p:nvGrpSpPr>
          <p:grpSpPr bwMode="auto">
            <a:xfrm>
              <a:off x="3974" y="2954"/>
              <a:ext cx="1174" cy="265"/>
              <a:chOff x="3974" y="2954"/>
              <a:chExt cx="1174" cy="265"/>
            </a:xfrm>
          </p:grpSpPr>
          <p:sp>
            <p:nvSpPr>
              <p:cNvPr id="33884" name="AutoShape 152"/>
              <p:cNvSpPr>
                <a:spLocks noChangeArrowheads="1"/>
              </p:cNvSpPr>
              <p:nvPr/>
            </p:nvSpPr>
            <p:spPr bwMode="auto">
              <a:xfrm>
                <a:off x="3974" y="2954"/>
                <a:ext cx="1175" cy="266"/>
              </a:xfrm>
              <a:prstGeom prst="roundRect">
                <a:avLst>
                  <a:gd name="adj" fmla="val 375"/>
                </a:avLst>
              </a:prstGeom>
              <a:noFill/>
              <a:ln w="9525">
                <a:noFill/>
                <a:round/>
              </a:ln>
            </p:spPr>
            <p:txBody>
              <a:bodyPr wrap="none" anchor="ctr"/>
              <a:lstStyle/>
              <a:p>
                <a:endParaRPr lang="en-US"/>
              </a:p>
            </p:txBody>
          </p:sp>
          <p:grpSp>
            <p:nvGrpSpPr>
              <p:cNvPr id="33893" name="Group 153"/>
              <p:cNvGrpSpPr/>
              <p:nvPr/>
            </p:nvGrpSpPr>
            <p:grpSpPr bwMode="auto">
              <a:xfrm>
                <a:off x="3974" y="2954"/>
                <a:ext cx="1165" cy="255"/>
                <a:chOff x="3974" y="2954"/>
                <a:chExt cx="1165" cy="255"/>
              </a:xfrm>
            </p:grpSpPr>
            <p:sp>
              <p:nvSpPr>
                <p:cNvPr id="33886" name="AutoShape 154"/>
                <p:cNvSpPr>
                  <a:spLocks noChangeArrowheads="1"/>
                </p:cNvSpPr>
                <p:nvPr/>
              </p:nvSpPr>
              <p:spPr bwMode="auto">
                <a:xfrm>
                  <a:off x="3974" y="2954"/>
                  <a:ext cx="1166" cy="256"/>
                </a:xfrm>
                <a:prstGeom prst="roundRect">
                  <a:avLst>
                    <a:gd name="adj" fmla="val 389"/>
                  </a:avLst>
                </a:prstGeom>
                <a:noFill/>
                <a:ln w="9525">
                  <a:noFill/>
                  <a:round/>
                </a:ln>
              </p:spPr>
              <p:txBody>
                <a:bodyPr wrap="none" anchor="ctr"/>
                <a:lstStyle/>
                <a:p>
                  <a:endParaRPr lang="en-US"/>
                </a:p>
              </p:txBody>
            </p:sp>
            <p:grpSp>
              <p:nvGrpSpPr>
                <p:cNvPr id="33895" name="Group 155"/>
                <p:cNvGrpSpPr/>
                <p:nvPr/>
              </p:nvGrpSpPr>
              <p:grpSpPr bwMode="auto">
                <a:xfrm>
                  <a:off x="3974" y="2954"/>
                  <a:ext cx="1157" cy="247"/>
                  <a:chOff x="3974" y="2954"/>
                  <a:chExt cx="1157" cy="247"/>
                </a:xfrm>
              </p:grpSpPr>
              <p:sp>
                <p:nvSpPr>
                  <p:cNvPr id="33888" name="AutoShape 156"/>
                  <p:cNvSpPr>
                    <a:spLocks noChangeArrowheads="1"/>
                  </p:cNvSpPr>
                  <p:nvPr/>
                </p:nvSpPr>
                <p:spPr bwMode="auto">
                  <a:xfrm>
                    <a:off x="3974" y="2954"/>
                    <a:ext cx="1158" cy="248"/>
                  </a:xfrm>
                  <a:prstGeom prst="roundRect">
                    <a:avLst>
                      <a:gd name="adj" fmla="val 403"/>
                    </a:avLst>
                  </a:prstGeom>
                  <a:noFill/>
                  <a:ln w="9525">
                    <a:noFill/>
                    <a:round/>
                  </a:ln>
                </p:spPr>
                <p:txBody>
                  <a:bodyPr wrap="none" anchor="ctr"/>
                  <a:lstStyle/>
                  <a:p>
                    <a:endParaRPr lang="en-US"/>
                  </a:p>
                </p:txBody>
              </p:sp>
              <p:grpSp>
                <p:nvGrpSpPr>
                  <p:cNvPr id="33897" name="Group 157"/>
                  <p:cNvGrpSpPr/>
                  <p:nvPr/>
                </p:nvGrpSpPr>
                <p:grpSpPr bwMode="auto">
                  <a:xfrm>
                    <a:off x="3974" y="2954"/>
                    <a:ext cx="1149" cy="239"/>
                    <a:chOff x="3974" y="2954"/>
                    <a:chExt cx="1149" cy="239"/>
                  </a:xfrm>
                </p:grpSpPr>
                <p:sp>
                  <p:nvSpPr>
                    <p:cNvPr id="33890" name="AutoShape 158"/>
                    <p:cNvSpPr>
                      <a:spLocks noChangeArrowheads="1"/>
                    </p:cNvSpPr>
                    <p:nvPr/>
                  </p:nvSpPr>
                  <p:spPr bwMode="auto">
                    <a:xfrm>
                      <a:off x="3974" y="2954"/>
                      <a:ext cx="1150" cy="240"/>
                    </a:xfrm>
                    <a:prstGeom prst="roundRect">
                      <a:avLst>
                        <a:gd name="adj" fmla="val 417"/>
                      </a:avLst>
                    </a:prstGeom>
                    <a:noFill/>
                    <a:ln w="9525">
                      <a:noFill/>
                      <a:round/>
                    </a:ln>
                  </p:spPr>
                  <p:txBody>
                    <a:bodyPr wrap="none" anchor="ctr"/>
                    <a:lstStyle/>
                    <a:p>
                      <a:endParaRPr lang="en-US"/>
                    </a:p>
                  </p:txBody>
                </p:sp>
                <p:grpSp>
                  <p:nvGrpSpPr>
                    <p:cNvPr id="33899" name="Group 159"/>
                    <p:cNvGrpSpPr/>
                    <p:nvPr/>
                  </p:nvGrpSpPr>
                  <p:grpSpPr bwMode="auto">
                    <a:xfrm>
                      <a:off x="3974" y="2954"/>
                      <a:ext cx="1144" cy="231"/>
                      <a:chOff x="3974" y="2954"/>
                      <a:chExt cx="1144" cy="231"/>
                    </a:xfrm>
                  </p:grpSpPr>
                  <p:sp>
                    <p:nvSpPr>
                      <p:cNvPr id="33892" name="AutoShape 160"/>
                      <p:cNvSpPr>
                        <a:spLocks noChangeArrowheads="1"/>
                      </p:cNvSpPr>
                      <p:nvPr/>
                    </p:nvSpPr>
                    <p:spPr bwMode="auto">
                      <a:xfrm>
                        <a:off x="3974" y="2954"/>
                        <a:ext cx="1145" cy="232"/>
                      </a:xfrm>
                      <a:prstGeom prst="roundRect">
                        <a:avLst>
                          <a:gd name="adj" fmla="val 431"/>
                        </a:avLst>
                      </a:prstGeom>
                      <a:noFill/>
                      <a:ln w="9525">
                        <a:noFill/>
                        <a:round/>
                      </a:ln>
                    </p:spPr>
                    <p:txBody>
                      <a:bodyPr wrap="none" anchor="ctr"/>
                      <a:lstStyle/>
                      <a:p>
                        <a:endParaRPr lang="en-US"/>
                      </a:p>
                    </p:txBody>
                  </p:sp>
                  <p:grpSp>
                    <p:nvGrpSpPr>
                      <p:cNvPr id="33901" name="Group 161"/>
                      <p:cNvGrpSpPr/>
                      <p:nvPr/>
                    </p:nvGrpSpPr>
                    <p:grpSpPr bwMode="auto">
                      <a:xfrm>
                        <a:off x="3974" y="2954"/>
                        <a:ext cx="1137" cy="227"/>
                        <a:chOff x="3974" y="2954"/>
                        <a:chExt cx="1137" cy="227"/>
                      </a:xfrm>
                    </p:grpSpPr>
                    <p:sp>
                      <p:nvSpPr>
                        <p:cNvPr id="33894" name="AutoShape 162"/>
                        <p:cNvSpPr>
                          <a:spLocks noChangeArrowheads="1"/>
                        </p:cNvSpPr>
                        <p:nvPr/>
                      </p:nvSpPr>
                      <p:spPr bwMode="auto">
                        <a:xfrm>
                          <a:off x="3974" y="2954"/>
                          <a:ext cx="1138" cy="228"/>
                        </a:xfrm>
                        <a:prstGeom prst="roundRect">
                          <a:avLst>
                            <a:gd name="adj" fmla="val 435"/>
                          </a:avLst>
                        </a:prstGeom>
                        <a:noFill/>
                        <a:ln w="9525">
                          <a:noFill/>
                          <a:round/>
                        </a:ln>
                      </p:spPr>
                      <p:txBody>
                        <a:bodyPr wrap="none" anchor="ctr"/>
                        <a:lstStyle/>
                        <a:p>
                          <a:endParaRPr lang="en-US"/>
                        </a:p>
                      </p:txBody>
                    </p:sp>
                    <p:grpSp>
                      <p:nvGrpSpPr>
                        <p:cNvPr id="33907" name="Group 163"/>
                        <p:cNvGrpSpPr/>
                        <p:nvPr/>
                      </p:nvGrpSpPr>
                      <p:grpSpPr bwMode="auto">
                        <a:xfrm>
                          <a:off x="3974" y="2954"/>
                          <a:ext cx="1131" cy="222"/>
                          <a:chOff x="3974" y="2954"/>
                          <a:chExt cx="1131" cy="222"/>
                        </a:xfrm>
                      </p:grpSpPr>
                      <p:sp>
                        <p:nvSpPr>
                          <p:cNvPr id="33896" name="AutoShape 164"/>
                          <p:cNvSpPr>
                            <a:spLocks noChangeArrowheads="1"/>
                          </p:cNvSpPr>
                          <p:nvPr/>
                        </p:nvSpPr>
                        <p:spPr bwMode="auto">
                          <a:xfrm>
                            <a:off x="3974" y="2954"/>
                            <a:ext cx="1132" cy="223"/>
                          </a:xfrm>
                          <a:prstGeom prst="roundRect">
                            <a:avLst>
                              <a:gd name="adj" fmla="val 449"/>
                            </a:avLst>
                          </a:prstGeom>
                          <a:noFill/>
                          <a:ln w="9525">
                            <a:noFill/>
                            <a:round/>
                          </a:ln>
                        </p:spPr>
                        <p:txBody>
                          <a:bodyPr wrap="none" anchor="ctr"/>
                          <a:lstStyle/>
                          <a:p>
                            <a:endParaRPr lang="en-US"/>
                          </a:p>
                        </p:txBody>
                      </p:sp>
                      <p:grpSp>
                        <p:nvGrpSpPr>
                          <p:cNvPr id="33909" name="Group 165"/>
                          <p:cNvGrpSpPr/>
                          <p:nvPr/>
                        </p:nvGrpSpPr>
                        <p:grpSpPr bwMode="auto">
                          <a:xfrm>
                            <a:off x="3974" y="2954"/>
                            <a:ext cx="1127" cy="218"/>
                            <a:chOff x="3974" y="2954"/>
                            <a:chExt cx="1127" cy="218"/>
                          </a:xfrm>
                        </p:grpSpPr>
                        <p:sp>
                          <p:nvSpPr>
                            <p:cNvPr id="33898" name="AutoShape 166"/>
                            <p:cNvSpPr>
                              <a:spLocks noChangeArrowheads="1"/>
                            </p:cNvSpPr>
                            <p:nvPr/>
                          </p:nvSpPr>
                          <p:spPr bwMode="auto">
                            <a:xfrm>
                              <a:off x="3974" y="2954"/>
                              <a:ext cx="1128" cy="219"/>
                            </a:xfrm>
                            <a:prstGeom prst="roundRect">
                              <a:avLst>
                                <a:gd name="adj" fmla="val 458"/>
                              </a:avLst>
                            </a:prstGeom>
                            <a:noFill/>
                            <a:ln w="9525">
                              <a:noFill/>
                              <a:round/>
                            </a:ln>
                          </p:spPr>
                          <p:txBody>
                            <a:bodyPr wrap="none" anchor="ctr"/>
                            <a:lstStyle/>
                            <a:p>
                              <a:endParaRPr lang="en-US"/>
                            </a:p>
                          </p:txBody>
                        </p:sp>
                        <p:grpSp>
                          <p:nvGrpSpPr>
                            <p:cNvPr id="33911" name="Group 167"/>
                            <p:cNvGrpSpPr/>
                            <p:nvPr/>
                          </p:nvGrpSpPr>
                          <p:grpSpPr bwMode="auto">
                            <a:xfrm>
                              <a:off x="3974" y="2954"/>
                              <a:ext cx="1125" cy="216"/>
                              <a:chOff x="3974" y="2954"/>
                              <a:chExt cx="1125" cy="216"/>
                            </a:xfrm>
                          </p:grpSpPr>
                          <p:sp>
                            <p:nvSpPr>
                              <p:cNvPr id="33900" name="AutoShape 168"/>
                              <p:cNvSpPr>
                                <a:spLocks noChangeArrowheads="1"/>
                              </p:cNvSpPr>
                              <p:nvPr/>
                            </p:nvSpPr>
                            <p:spPr bwMode="auto">
                              <a:xfrm>
                                <a:off x="3974" y="2954"/>
                                <a:ext cx="1126" cy="217"/>
                              </a:xfrm>
                              <a:prstGeom prst="roundRect">
                                <a:avLst>
                                  <a:gd name="adj" fmla="val 463"/>
                                </a:avLst>
                              </a:prstGeom>
                              <a:noFill/>
                              <a:ln w="9525">
                                <a:noFill/>
                                <a:round/>
                              </a:ln>
                            </p:spPr>
                            <p:txBody>
                              <a:bodyPr wrap="none" anchor="ctr"/>
                              <a:lstStyle/>
                              <a:p>
                                <a:endParaRPr lang="en-US"/>
                              </a:p>
                            </p:txBody>
                          </p:sp>
                          <p:grpSp>
                            <p:nvGrpSpPr>
                              <p:cNvPr id="33913" name="Group 169"/>
                              <p:cNvGrpSpPr/>
                              <p:nvPr/>
                            </p:nvGrpSpPr>
                            <p:grpSpPr bwMode="auto">
                              <a:xfrm>
                                <a:off x="3974" y="2954"/>
                                <a:ext cx="1123" cy="214"/>
                                <a:chOff x="3974" y="2954"/>
                                <a:chExt cx="1123" cy="214"/>
                              </a:xfrm>
                            </p:grpSpPr>
                            <p:sp>
                              <p:nvSpPr>
                                <p:cNvPr id="33902" name="AutoShape 170"/>
                                <p:cNvSpPr>
                                  <a:spLocks noChangeArrowheads="1"/>
                                </p:cNvSpPr>
                                <p:nvPr/>
                              </p:nvSpPr>
                              <p:spPr bwMode="auto">
                                <a:xfrm>
                                  <a:off x="3974" y="2954"/>
                                  <a:ext cx="1124" cy="215"/>
                                </a:xfrm>
                                <a:prstGeom prst="roundRect">
                                  <a:avLst>
                                    <a:gd name="adj" fmla="val 463"/>
                                  </a:avLst>
                                </a:prstGeom>
                                <a:noFill/>
                                <a:ln w="9525">
                                  <a:noFill/>
                                  <a:round/>
                                </a:ln>
                              </p:spPr>
                              <p:txBody>
                                <a:bodyPr wrap="none" anchor="ctr"/>
                                <a:lstStyle/>
                                <a:p>
                                  <a:endParaRPr lang="en-US"/>
                                </a:p>
                              </p:txBody>
                            </p:sp>
                            <p:sp>
                              <p:nvSpPr>
                                <p:cNvPr id="33903" name="AutoShape 171"/>
                                <p:cNvSpPr>
                                  <a:spLocks noChangeArrowheads="1"/>
                                </p:cNvSpPr>
                                <p:nvPr/>
                              </p:nvSpPr>
                              <p:spPr bwMode="auto">
                                <a:xfrm>
                                  <a:off x="3974" y="2954"/>
                                  <a:ext cx="1123" cy="214"/>
                                </a:xfrm>
                                <a:prstGeom prst="roundRect">
                                  <a:avLst>
                                    <a:gd name="adj" fmla="val 463"/>
                                  </a:avLst>
                                </a:prstGeom>
                                <a:noFill/>
                                <a:ln w="9525">
                                  <a:noFill/>
                                  <a:round/>
                                </a:ln>
                              </p:spPr>
                              <p:txBody>
                                <a:bodyPr wrap="none" anchor="ctr"/>
                                <a:lstStyle/>
                                <a:p>
                                  <a:endParaRPr lang="en-US"/>
                                </a:p>
                              </p:txBody>
                            </p:sp>
                            <p:sp>
                              <p:nvSpPr>
                                <p:cNvPr id="33904" name="AutoShape 172"/>
                                <p:cNvSpPr>
                                  <a:spLocks noChangeArrowheads="1"/>
                                </p:cNvSpPr>
                                <p:nvPr/>
                              </p:nvSpPr>
                              <p:spPr bwMode="auto">
                                <a:xfrm>
                                  <a:off x="3974" y="2954"/>
                                  <a:ext cx="1122" cy="214"/>
                                </a:xfrm>
                                <a:prstGeom prst="roundRect">
                                  <a:avLst>
                                    <a:gd name="adj" fmla="val 463"/>
                                  </a:avLst>
                                </a:prstGeom>
                                <a:noFill/>
                                <a:ln w="9525">
                                  <a:noFill/>
                                  <a:round/>
                                </a:ln>
                              </p:spPr>
                              <p:txBody>
                                <a:bodyPr wrap="none" anchor="ctr"/>
                                <a:lstStyle/>
                                <a:p>
                                  <a:endParaRPr lang="en-US"/>
                                </a:p>
                              </p:txBody>
                            </p:sp>
                            <p:sp>
                              <p:nvSpPr>
                                <p:cNvPr id="33905" name="AutoShape 173"/>
                                <p:cNvSpPr>
                                  <a:spLocks noChangeArrowheads="1"/>
                                </p:cNvSpPr>
                                <p:nvPr/>
                              </p:nvSpPr>
                              <p:spPr bwMode="auto">
                                <a:xfrm>
                                  <a:off x="3974" y="2954"/>
                                  <a:ext cx="1121" cy="213"/>
                                </a:xfrm>
                                <a:prstGeom prst="roundRect">
                                  <a:avLst>
                                    <a:gd name="adj" fmla="val 468"/>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internal nodes</a:t>
                                  </a:r>
                                </a:p>
                              </p:txBody>
                            </p:sp>
                          </p:grpSp>
                        </p:grpSp>
                      </p:grpSp>
                    </p:grpSp>
                  </p:grpSp>
                </p:grpSp>
              </p:grpSp>
            </p:grpSp>
          </p:grpSp>
        </p:grpSp>
      </p:grpSp>
      <p:sp>
        <p:nvSpPr>
          <p:cNvPr id="33823" name="Line 174"/>
          <p:cNvSpPr>
            <a:spLocks noChangeShapeType="1"/>
          </p:cNvSpPr>
          <p:nvPr/>
        </p:nvSpPr>
        <p:spPr bwMode="auto">
          <a:xfrm flipH="1">
            <a:off x="5540375" y="4953000"/>
            <a:ext cx="806450" cy="1588"/>
          </a:xfrm>
          <a:prstGeom prst="line">
            <a:avLst/>
          </a:prstGeom>
          <a:noFill/>
          <a:ln w="9360">
            <a:solidFill>
              <a:srgbClr val="990033"/>
            </a:solidFill>
            <a:round/>
            <a:tailEnd type="triangle" w="med" len="med"/>
          </a:ln>
        </p:spPr>
        <p:txBody>
          <a:bodyPr/>
          <a:lstStyle/>
          <a:p>
            <a:endParaRPr lang="en-US"/>
          </a:p>
        </p:txBody>
      </p:sp>
      <p:grpSp>
        <p:nvGrpSpPr>
          <p:cNvPr id="33915" name="Group 175"/>
          <p:cNvGrpSpPr/>
          <p:nvPr/>
        </p:nvGrpSpPr>
        <p:grpSpPr bwMode="auto">
          <a:xfrm>
            <a:off x="4114800" y="6248400"/>
            <a:ext cx="925513" cy="436563"/>
            <a:chOff x="2592" y="3936"/>
            <a:chExt cx="583" cy="275"/>
          </a:xfrm>
        </p:grpSpPr>
        <p:sp>
          <p:nvSpPr>
            <p:cNvPr id="33858" name="AutoShape 176"/>
            <p:cNvSpPr>
              <a:spLocks noChangeArrowheads="1"/>
            </p:cNvSpPr>
            <p:nvPr/>
          </p:nvSpPr>
          <p:spPr bwMode="auto">
            <a:xfrm>
              <a:off x="2592" y="3936"/>
              <a:ext cx="584" cy="276"/>
            </a:xfrm>
            <a:prstGeom prst="roundRect">
              <a:avLst>
                <a:gd name="adj" fmla="val 361"/>
              </a:avLst>
            </a:prstGeom>
            <a:noFill/>
            <a:ln w="9525">
              <a:noFill/>
              <a:round/>
            </a:ln>
          </p:spPr>
          <p:txBody>
            <a:bodyPr wrap="none" anchor="ctr"/>
            <a:lstStyle/>
            <a:p>
              <a:endParaRPr lang="en-US"/>
            </a:p>
          </p:txBody>
        </p:sp>
        <p:grpSp>
          <p:nvGrpSpPr>
            <p:cNvPr id="33917" name="Group 177"/>
            <p:cNvGrpSpPr/>
            <p:nvPr/>
          </p:nvGrpSpPr>
          <p:grpSpPr bwMode="auto">
            <a:xfrm>
              <a:off x="2592" y="3936"/>
              <a:ext cx="572" cy="264"/>
              <a:chOff x="2592" y="3936"/>
              <a:chExt cx="572" cy="264"/>
            </a:xfrm>
          </p:grpSpPr>
          <p:sp>
            <p:nvSpPr>
              <p:cNvPr id="33860" name="AutoShape 178"/>
              <p:cNvSpPr>
                <a:spLocks noChangeArrowheads="1"/>
              </p:cNvSpPr>
              <p:nvPr/>
            </p:nvSpPr>
            <p:spPr bwMode="auto">
              <a:xfrm>
                <a:off x="2592" y="3936"/>
                <a:ext cx="573" cy="265"/>
              </a:xfrm>
              <a:prstGeom prst="roundRect">
                <a:avLst>
                  <a:gd name="adj" fmla="val 375"/>
                </a:avLst>
              </a:prstGeom>
              <a:noFill/>
              <a:ln w="9525">
                <a:noFill/>
                <a:round/>
              </a:ln>
            </p:spPr>
            <p:txBody>
              <a:bodyPr wrap="none" anchor="ctr"/>
              <a:lstStyle/>
              <a:p>
                <a:endParaRPr lang="en-US"/>
              </a:p>
            </p:txBody>
          </p:sp>
          <p:grpSp>
            <p:nvGrpSpPr>
              <p:cNvPr id="33919" name="Group 179"/>
              <p:cNvGrpSpPr/>
              <p:nvPr/>
            </p:nvGrpSpPr>
            <p:grpSpPr bwMode="auto">
              <a:xfrm>
                <a:off x="2592" y="3936"/>
                <a:ext cx="565" cy="254"/>
                <a:chOff x="2592" y="3936"/>
                <a:chExt cx="565" cy="254"/>
              </a:xfrm>
            </p:grpSpPr>
            <p:sp>
              <p:nvSpPr>
                <p:cNvPr id="33862" name="AutoShape 180"/>
                <p:cNvSpPr>
                  <a:spLocks noChangeArrowheads="1"/>
                </p:cNvSpPr>
                <p:nvPr/>
              </p:nvSpPr>
              <p:spPr bwMode="auto">
                <a:xfrm>
                  <a:off x="2592" y="3936"/>
                  <a:ext cx="566" cy="255"/>
                </a:xfrm>
                <a:prstGeom prst="roundRect">
                  <a:avLst>
                    <a:gd name="adj" fmla="val 394"/>
                  </a:avLst>
                </a:prstGeom>
                <a:noFill/>
                <a:ln w="9525">
                  <a:noFill/>
                  <a:round/>
                </a:ln>
              </p:spPr>
              <p:txBody>
                <a:bodyPr wrap="none" anchor="ctr"/>
                <a:lstStyle/>
                <a:p>
                  <a:endParaRPr lang="en-US"/>
                </a:p>
              </p:txBody>
            </p:sp>
            <p:grpSp>
              <p:nvGrpSpPr>
                <p:cNvPr id="33921" name="Group 181"/>
                <p:cNvGrpSpPr/>
                <p:nvPr/>
              </p:nvGrpSpPr>
              <p:grpSpPr bwMode="auto">
                <a:xfrm>
                  <a:off x="2592" y="3936"/>
                  <a:ext cx="556" cy="246"/>
                  <a:chOff x="2592" y="3936"/>
                  <a:chExt cx="556" cy="246"/>
                </a:xfrm>
              </p:grpSpPr>
              <p:sp>
                <p:nvSpPr>
                  <p:cNvPr id="33864" name="AutoShape 182"/>
                  <p:cNvSpPr>
                    <a:spLocks noChangeArrowheads="1"/>
                  </p:cNvSpPr>
                  <p:nvPr/>
                </p:nvSpPr>
                <p:spPr bwMode="auto">
                  <a:xfrm>
                    <a:off x="2592" y="3936"/>
                    <a:ext cx="557" cy="247"/>
                  </a:xfrm>
                  <a:prstGeom prst="roundRect">
                    <a:avLst>
                      <a:gd name="adj" fmla="val 403"/>
                    </a:avLst>
                  </a:prstGeom>
                  <a:noFill/>
                  <a:ln w="9525">
                    <a:noFill/>
                    <a:round/>
                  </a:ln>
                </p:spPr>
                <p:txBody>
                  <a:bodyPr wrap="none" anchor="ctr"/>
                  <a:lstStyle/>
                  <a:p>
                    <a:endParaRPr lang="en-US"/>
                  </a:p>
                </p:txBody>
              </p:sp>
              <p:grpSp>
                <p:nvGrpSpPr>
                  <p:cNvPr id="33923" name="Group 183"/>
                  <p:cNvGrpSpPr/>
                  <p:nvPr/>
                </p:nvGrpSpPr>
                <p:grpSpPr bwMode="auto">
                  <a:xfrm>
                    <a:off x="2592" y="3936"/>
                    <a:ext cx="548" cy="238"/>
                    <a:chOff x="2592" y="3936"/>
                    <a:chExt cx="548" cy="238"/>
                  </a:xfrm>
                </p:grpSpPr>
                <p:sp>
                  <p:nvSpPr>
                    <p:cNvPr id="33866" name="AutoShape 184"/>
                    <p:cNvSpPr>
                      <a:spLocks noChangeArrowheads="1"/>
                    </p:cNvSpPr>
                    <p:nvPr/>
                  </p:nvSpPr>
                  <p:spPr bwMode="auto">
                    <a:xfrm>
                      <a:off x="2592" y="3936"/>
                      <a:ext cx="549" cy="239"/>
                    </a:xfrm>
                    <a:prstGeom prst="roundRect">
                      <a:avLst>
                        <a:gd name="adj" fmla="val 417"/>
                      </a:avLst>
                    </a:prstGeom>
                    <a:noFill/>
                    <a:ln w="9525">
                      <a:noFill/>
                      <a:round/>
                    </a:ln>
                  </p:spPr>
                  <p:txBody>
                    <a:bodyPr wrap="none" anchor="ctr"/>
                    <a:lstStyle/>
                    <a:p>
                      <a:endParaRPr lang="en-US"/>
                    </a:p>
                  </p:txBody>
                </p:sp>
                <p:grpSp>
                  <p:nvGrpSpPr>
                    <p:cNvPr id="33925" name="Group 185"/>
                    <p:cNvGrpSpPr/>
                    <p:nvPr/>
                  </p:nvGrpSpPr>
                  <p:grpSpPr bwMode="auto">
                    <a:xfrm>
                      <a:off x="2592" y="3936"/>
                      <a:ext cx="540" cy="231"/>
                      <a:chOff x="2592" y="3936"/>
                      <a:chExt cx="540" cy="231"/>
                    </a:xfrm>
                  </p:grpSpPr>
                  <p:sp>
                    <p:nvSpPr>
                      <p:cNvPr id="33868" name="AutoShape 186"/>
                      <p:cNvSpPr>
                        <a:spLocks noChangeArrowheads="1"/>
                      </p:cNvSpPr>
                      <p:nvPr/>
                    </p:nvSpPr>
                    <p:spPr bwMode="auto">
                      <a:xfrm>
                        <a:off x="2592" y="3936"/>
                        <a:ext cx="541" cy="232"/>
                      </a:xfrm>
                      <a:prstGeom prst="roundRect">
                        <a:avLst>
                          <a:gd name="adj" fmla="val 431"/>
                        </a:avLst>
                      </a:prstGeom>
                      <a:noFill/>
                      <a:ln w="9525">
                        <a:noFill/>
                        <a:round/>
                      </a:ln>
                    </p:spPr>
                    <p:txBody>
                      <a:bodyPr wrap="none" anchor="ctr"/>
                      <a:lstStyle/>
                      <a:p>
                        <a:endParaRPr lang="en-US"/>
                      </a:p>
                    </p:txBody>
                  </p:sp>
                  <p:grpSp>
                    <p:nvGrpSpPr>
                      <p:cNvPr id="33931" name="Group 187"/>
                      <p:cNvGrpSpPr/>
                      <p:nvPr/>
                    </p:nvGrpSpPr>
                    <p:grpSpPr bwMode="auto">
                      <a:xfrm>
                        <a:off x="2592" y="3936"/>
                        <a:ext cx="533" cy="226"/>
                        <a:chOff x="2592" y="3936"/>
                        <a:chExt cx="533" cy="226"/>
                      </a:xfrm>
                    </p:grpSpPr>
                    <p:sp>
                      <p:nvSpPr>
                        <p:cNvPr id="33870" name="AutoShape 188"/>
                        <p:cNvSpPr>
                          <a:spLocks noChangeArrowheads="1"/>
                        </p:cNvSpPr>
                        <p:nvPr/>
                      </p:nvSpPr>
                      <p:spPr bwMode="auto">
                        <a:xfrm>
                          <a:off x="2592" y="3936"/>
                          <a:ext cx="534" cy="227"/>
                        </a:xfrm>
                        <a:prstGeom prst="roundRect">
                          <a:avLst>
                            <a:gd name="adj" fmla="val 440"/>
                          </a:avLst>
                        </a:prstGeom>
                        <a:noFill/>
                        <a:ln w="9525">
                          <a:noFill/>
                          <a:round/>
                        </a:ln>
                      </p:spPr>
                      <p:txBody>
                        <a:bodyPr wrap="none" anchor="ctr"/>
                        <a:lstStyle/>
                        <a:p>
                          <a:endParaRPr lang="en-US"/>
                        </a:p>
                      </p:txBody>
                    </p:sp>
                    <p:grpSp>
                      <p:nvGrpSpPr>
                        <p:cNvPr id="33933" name="Group 189"/>
                        <p:cNvGrpSpPr/>
                        <p:nvPr/>
                      </p:nvGrpSpPr>
                      <p:grpSpPr bwMode="auto">
                        <a:xfrm>
                          <a:off x="2592" y="3936"/>
                          <a:ext cx="528" cy="221"/>
                          <a:chOff x="2592" y="3936"/>
                          <a:chExt cx="528" cy="221"/>
                        </a:xfrm>
                      </p:grpSpPr>
                      <p:sp>
                        <p:nvSpPr>
                          <p:cNvPr id="33872" name="AutoShape 190"/>
                          <p:cNvSpPr>
                            <a:spLocks noChangeArrowheads="1"/>
                          </p:cNvSpPr>
                          <p:nvPr/>
                        </p:nvSpPr>
                        <p:spPr bwMode="auto">
                          <a:xfrm>
                            <a:off x="2592" y="3936"/>
                            <a:ext cx="529" cy="222"/>
                          </a:xfrm>
                          <a:prstGeom prst="roundRect">
                            <a:avLst>
                              <a:gd name="adj" fmla="val 449"/>
                            </a:avLst>
                          </a:prstGeom>
                          <a:noFill/>
                          <a:ln w="9525">
                            <a:noFill/>
                            <a:round/>
                          </a:ln>
                        </p:spPr>
                        <p:txBody>
                          <a:bodyPr wrap="none" anchor="ctr"/>
                          <a:lstStyle/>
                          <a:p>
                            <a:endParaRPr lang="en-US"/>
                          </a:p>
                        </p:txBody>
                      </p:sp>
                      <p:grpSp>
                        <p:nvGrpSpPr>
                          <p:cNvPr id="33935" name="Group 191"/>
                          <p:cNvGrpSpPr/>
                          <p:nvPr/>
                        </p:nvGrpSpPr>
                        <p:grpSpPr bwMode="auto">
                          <a:xfrm>
                            <a:off x="2592" y="3936"/>
                            <a:ext cx="523" cy="217"/>
                            <a:chOff x="2592" y="3936"/>
                            <a:chExt cx="523" cy="217"/>
                          </a:xfrm>
                        </p:grpSpPr>
                        <p:sp>
                          <p:nvSpPr>
                            <p:cNvPr id="33874" name="AutoShape 192"/>
                            <p:cNvSpPr>
                              <a:spLocks noChangeArrowheads="1"/>
                            </p:cNvSpPr>
                            <p:nvPr/>
                          </p:nvSpPr>
                          <p:spPr bwMode="auto">
                            <a:xfrm>
                              <a:off x="2592" y="3936"/>
                              <a:ext cx="524" cy="218"/>
                            </a:xfrm>
                            <a:prstGeom prst="roundRect">
                              <a:avLst>
                                <a:gd name="adj" fmla="val 458"/>
                              </a:avLst>
                            </a:prstGeom>
                            <a:noFill/>
                            <a:ln w="9525">
                              <a:noFill/>
                              <a:round/>
                            </a:ln>
                          </p:spPr>
                          <p:txBody>
                            <a:bodyPr wrap="none" anchor="ctr"/>
                            <a:lstStyle/>
                            <a:p>
                              <a:endParaRPr lang="en-US"/>
                            </a:p>
                          </p:txBody>
                        </p:sp>
                        <p:grpSp>
                          <p:nvGrpSpPr>
                            <p:cNvPr id="33937" name="Group 193"/>
                            <p:cNvGrpSpPr/>
                            <p:nvPr/>
                          </p:nvGrpSpPr>
                          <p:grpSpPr bwMode="auto">
                            <a:xfrm>
                              <a:off x="2592" y="3936"/>
                              <a:ext cx="520" cy="215"/>
                              <a:chOff x="2592" y="3936"/>
                              <a:chExt cx="520" cy="215"/>
                            </a:xfrm>
                          </p:grpSpPr>
                          <p:sp>
                            <p:nvSpPr>
                              <p:cNvPr id="33876" name="AutoShape 194"/>
                              <p:cNvSpPr>
                                <a:spLocks noChangeArrowheads="1"/>
                              </p:cNvSpPr>
                              <p:nvPr/>
                            </p:nvSpPr>
                            <p:spPr bwMode="auto">
                              <a:xfrm>
                                <a:off x="2592" y="3936"/>
                                <a:ext cx="521" cy="216"/>
                              </a:xfrm>
                              <a:prstGeom prst="roundRect">
                                <a:avLst>
                                  <a:gd name="adj" fmla="val 463"/>
                                </a:avLst>
                              </a:prstGeom>
                              <a:noFill/>
                              <a:ln w="9525">
                                <a:noFill/>
                                <a:round/>
                              </a:ln>
                            </p:spPr>
                            <p:txBody>
                              <a:bodyPr wrap="none" anchor="ctr"/>
                              <a:lstStyle/>
                              <a:p>
                                <a:endParaRPr lang="en-US"/>
                              </a:p>
                            </p:txBody>
                          </p:sp>
                          <p:grpSp>
                            <p:nvGrpSpPr>
                              <p:cNvPr id="33939" name="Group 195"/>
                              <p:cNvGrpSpPr/>
                              <p:nvPr/>
                            </p:nvGrpSpPr>
                            <p:grpSpPr bwMode="auto">
                              <a:xfrm>
                                <a:off x="2592" y="3936"/>
                                <a:ext cx="517" cy="213"/>
                                <a:chOff x="2592" y="3936"/>
                                <a:chExt cx="517" cy="213"/>
                              </a:xfrm>
                            </p:grpSpPr>
                            <p:sp>
                              <p:nvSpPr>
                                <p:cNvPr id="33878" name="AutoShape 196"/>
                                <p:cNvSpPr>
                                  <a:spLocks noChangeArrowheads="1"/>
                                </p:cNvSpPr>
                                <p:nvPr/>
                              </p:nvSpPr>
                              <p:spPr bwMode="auto">
                                <a:xfrm>
                                  <a:off x="2592" y="3936"/>
                                  <a:ext cx="518" cy="214"/>
                                </a:xfrm>
                                <a:prstGeom prst="roundRect">
                                  <a:avLst>
                                    <a:gd name="adj" fmla="val 463"/>
                                  </a:avLst>
                                </a:prstGeom>
                                <a:noFill/>
                                <a:ln w="9525">
                                  <a:noFill/>
                                  <a:round/>
                                </a:ln>
                              </p:spPr>
                              <p:txBody>
                                <a:bodyPr wrap="none" anchor="ctr"/>
                                <a:lstStyle/>
                                <a:p>
                                  <a:endParaRPr lang="en-US"/>
                                </a:p>
                              </p:txBody>
                            </p:sp>
                            <p:sp>
                              <p:nvSpPr>
                                <p:cNvPr id="33879" name="AutoShape 197"/>
                                <p:cNvSpPr>
                                  <a:spLocks noChangeArrowheads="1"/>
                                </p:cNvSpPr>
                                <p:nvPr/>
                              </p:nvSpPr>
                              <p:spPr bwMode="auto">
                                <a:xfrm>
                                  <a:off x="2592" y="3936"/>
                                  <a:ext cx="517" cy="213"/>
                                </a:xfrm>
                                <a:prstGeom prst="roundRect">
                                  <a:avLst>
                                    <a:gd name="adj" fmla="val 468"/>
                                  </a:avLst>
                                </a:prstGeom>
                                <a:noFill/>
                                <a:ln w="9525">
                                  <a:noFill/>
                                  <a:round/>
                                </a:ln>
                              </p:spPr>
                              <p:txBody>
                                <a:bodyPr wrap="none" anchor="ctr"/>
                                <a:lstStyle/>
                                <a:p>
                                  <a:endParaRPr lang="en-US"/>
                                </a:p>
                              </p:txBody>
                            </p:sp>
                            <p:sp>
                              <p:nvSpPr>
                                <p:cNvPr id="33880" name="AutoShape 198"/>
                                <p:cNvSpPr>
                                  <a:spLocks noChangeArrowheads="1"/>
                                </p:cNvSpPr>
                                <p:nvPr/>
                              </p:nvSpPr>
                              <p:spPr bwMode="auto">
                                <a:xfrm>
                                  <a:off x="2592" y="3936"/>
                                  <a:ext cx="517" cy="212"/>
                                </a:xfrm>
                                <a:prstGeom prst="roundRect">
                                  <a:avLst>
                                    <a:gd name="adj" fmla="val 468"/>
                                  </a:avLst>
                                </a:prstGeom>
                                <a:noFill/>
                                <a:ln w="9525">
                                  <a:noFill/>
                                  <a:round/>
                                </a:ln>
                              </p:spPr>
                              <p:txBody>
                                <a:bodyPr wrap="none" anchor="ctr"/>
                                <a:lstStyle/>
                                <a:p>
                                  <a:endParaRPr lang="en-US"/>
                                </a:p>
                              </p:txBody>
                            </p:sp>
                            <p:sp>
                              <p:nvSpPr>
                                <p:cNvPr id="33881" name="AutoShape 199"/>
                                <p:cNvSpPr>
                                  <a:spLocks noChangeArrowheads="1"/>
                                </p:cNvSpPr>
                                <p:nvPr/>
                              </p:nvSpPr>
                              <p:spPr bwMode="auto">
                                <a:xfrm>
                                  <a:off x="2592" y="3936"/>
                                  <a:ext cx="517" cy="211"/>
                                </a:xfrm>
                                <a:prstGeom prst="roundRect">
                                  <a:avLst>
                                    <a:gd name="adj" fmla="val 472"/>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leaves</a:t>
                                  </a:r>
                                </a:p>
                              </p:txBody>
                            </p:sp>
                          </p:grpSp>
                        </p:grpSp>
                      </p:grpSp>
                    </p:grpSp>
                  </p:grpSp>
                </p:grpSp>
              </p:grpSp>
            </p:grpSp>
          </p:grpSp>
        </p:grpSp>
      </p:grpSp>
      <p:sp>
        <p:nvSpPr>
          <p:cNvPr id="33825" name="Line 200"/>
          <p:cNvSpPr>
            <a:spLocks noChangeShapeType="1"/>
          </p:cNvSpPr>
          <p:nvPr/>
        </p:nvSpPr>
        <p:spPr bwMode="auto">
          <a:xfrm flipV="1">
            <a:off x="5029200" y="6226175"/>
            <a:ext cx="152400" cy="273050"/>
          </a:xfrm>
          <a:prstGeom prst="line">
            <a:avLst/>
          </a:prstGeom>
          <a:noFill/>
          <a:ln w="9360">
            <a:solidFill>
              <a:srgbClr val="990033"/>
            </a:solidFill>
            <a:round/>
            <a:tailEnd type="triangle" w="med" len="med"/>
          </a:ln>
        </p:spPr>
        <p:txBody>
          <a:bodyPr/>
          <a:lstStyle/>
          <a:p>
            <a:endParaRPr lang="en-US"/>
          </a:p>
        </p:txBody>
      </p:sp>
      <p:sp>
        <p:nvSpPr>
          <p:cNvPr id="33826" name="Line 201"/>
          <p:cNvSpPr>
            <a:spLocks noChangeShapeType="1"/>
          </p:cNvSpPr>
          <p:nvPr/>
        </p:nvSpPr>
        <p:spPr bwMode="auto">
          <a:xfrm flipH="1" flipV="1">
            <a:off x="3940175" y="6226175"/>
            <a:ext cx="273050" cy="273050"/>
          </a:xfrm>
          <a:prstGeom prst="line">
            <a:avLst/>
          </a:prstGeom>
          <a:noFill/>
          <a:ln w="9360">
            <a:solidFill>
              <a:srgbClr val="990033"/>
            </a:solidFill>
            <a:round/>
            <a:tailEnd type="triangle" w="med" len="med"/>
          </a:ln>
        </p:spPr>
        <p:txBody>
          <a:bodyPr/>
          <a:lstStyle/>
          <a:p>
            <a:endParaRPr lang="en-US"/>
          </a:p>
        </p:txBody>
      </p:sp>
      <p:sp>
        <p:nvSpPr>
          <p:cNvPr id="33827" name="Line 202"/>
          <p:cNvSpPr>
            <a:spLocks noChangeShapeType="1"/>
          </p:cNvSpPr>
          <p:nvPr/>
        </p:nvSpPr>
        <p:spPr bwMode="auto">
          <a:xfrm flipH="1" flipV="1">
            <a:off x="4397375" y="5692775"/>
            <a:ext cx="196850" cy="730250"/>
          </a:xfrm>
          <a:prstGeom prst="line">
            <a:avLst/>
          </a:prstGeom>
          <a:noFill/>
          <a:ln w="9360">
            <a:solidFill>
              <a:srgbClr val="990033"/>
            </a:solidFill>
            <a:round/>
            <a:tailEnd type="triangle" w="med" len="med"/>
          </a:ln>
        </p:spPr>
        <p:txBody>
          <a:bodyPr/>
          <a:lstStyle/>
          <a:p>
            <a:endParaRPr lang="en-US"/>
          </a:p>
        </p:txBody>
      </p:sp>
      <p:sp>
        <p:nvSpPr>
          <p:cNvPr id="33828" name="Line 203"/>
          <p:cNvSpPr>
            <a:spLocks noChangeShapeType="1"/>
          </p:cNvSpPr>
          <p:nvPr/>
        </p:nvSpPr>
        <p:spPr bwMode="auto">
          <a:xfrm flipH="1">
            <a:off x="4702175" y="4114800"/>
            <a:ext cx="501650" cy="228600"/>
          </a:xfrm>
          <a:prstGeom prst="line">
            <a:avLst/>
          </a:prstGeom>
          <a:noFill/>
          <a:ln w="9360">
            <a:solidFill>
              <a:srgbClr val="990033"/>
            </a:solidFill>
            <a:round/>
            <a:tailEnd type="triangle" w="med" len="med"/>
          </a:ln>
        </p:spPr>
        <p:txBody>
          <a:bodyPr/>
          <a:lstStyle/>
          <a:p>
            <a:endParaRPr lang="en-US"/>
          </a:p>
        </p:txBody>
      </p:sp>
      <p:grpSp>
        <p:nvGrpSpPr>
          <p:cNvPr id="33941" name="Group 204"/>
          <p:cNvGrpSpPr/>
          <p:nvPr/>
        </p:nvGrpSpPr>
        <p:grpSpPr bwMode="auto">
          <a:xfrm>
            <a:off x="6461125" y="5451475"/>
            <a:ext cx="925513" cy="1166813"/>
            <a:chOff x="4070" y="3434"/>
            <a:chExt cx="583" cy="735"/>
          </a:xfrm>
        </p:grpSpPr>
        <p:sp>
          <p:nvSpPr>
            <p:cNvPr id="33834" name="AutoShape 205"/>
            <p:cNvSpPr>
              <a:spLocks noChangeArrowheads="1"/>
            </p:cNvSpPr>
            <p:nvPr/>
          </p:nvSpPr>
          <p:spPr bwMode="auto">
            <a:xfrm>
              <a:off x="4070" y="3434"/>
              <a:ext cx="584" cy="736"/>
            </a:xfrm>
            <a:prstGeom prst="roundRect">
              <a:avLst>
                <a:gd name="adj" fmla="val 167"/>
              </a:avLst>
            </a:prstGeom>
            <a:noFill/>
            <a:ln w="9525">
              <a:noFill/>
              <a:round/>
            </a:ln>
          </p:spPr>
          <p:txBody>
            <a:bodyPr wrap="none" anchor="ctr"/>
            <a:lstStyle/>
            <a:p>
              <a:endParaRPr lang="en-US"/>
            </a:p>
          </p:txBody>
        </p:sp>
        <p:grpSp>
          <p:nvGrpSpPr>
            <p:cNvPr id="33943" name="Group 206"/>
            <p:cNvGrpSpPr/>
            <p:nvPr/>
          </p:nvGrpSpPr>
          <p:grpSpPr bwMode="auto">
            <a:xfrm>
              <a:off x="4070" y="3434"/>
              <a:ext cx="572" cy="724"/>
              <a:chOff x="4070" y="3434"/>
              <a:chExt cx="572" cy="724"/>
            </a:xfrm>
          </p:grpSpPr>
          <p:sp>
            <p:nvSpPr>
              <p:cNvPr id="33836" name="AutoShape 207"/>
              <p:cNvSpPr>
                <a:spLocks noChangeArrowheads="1"/>
              </p:cNvSpPr>
              <p:nvPr/>
            </p:nvSpPr>
            <p:spPr bwMode="auto">
              <a:xfrm>
                <a:off x="4070" y="3434"/>
                <a:ext cx="573" cy="725"/>
              </a:xfrm>
              <a:prstGeom prst="roundRect">
                <a:avLst>
                  <a:gd name="adj" fmla="val 171"/>
                </a:avLst>
              </a:prstGeom>
              <a:noFill/>
              <a:ln w="9525">
                <a:noFill/>
                <a:round/>
              </a:ln>
            </p:spPr>
            <p:txBody>
              <a:bodyPr wrap="none" anchor="ctr"/>
              <a:lstStyle/>
              <a:p>
                <a:endParaRPr lang="en-US"/>
              </a:p>
            </p:txBody>
          </p:sp>
          <p:grpSp>
            <p:nvGrpSpPr>
              <p:cNvPr id="33945" name="Group 208"/>
              <p:cNvGrpSpPr/>
              <p:nvPr/>
            </p:nvGrpSpPr>
            <p:grpSpPr bwMode="auto">
              <a:xfrm>
                <a:off x="4070" y="3434"/>
                <a:ext cx="562" cy="715"/>
                <a:chOff x="4070" y="3434"/>
                <a:chExt cx="562" cy="715"/>
              </a:xfrm>
            </p:grpSpPr>
            <p:sp>
              <p:nvSpPr>
                <p:cNvPr id="33838" name="AutoShape 209"/>
                <p:cNvSpPr>
                  <a:spLocks noChangeArrowheads="1"/>
                </p:cNvSpPr>
                <p:nvPr/>
              </p:nvSpPr>
              <p:spPr bwMode="auto">
                <a:xfrm>
                  <a:off x="4070" y="3434"/>
                  <a:ext cx="563" cy="716"/>
                </a:xfrm>
                <a:prstGeom prst="roundRect">
                  <a:avLst>
                    <a:gd name="adj" fmla="val 176"/>
                  </a:avLst>
                </a:prstGeom>
                <a:noFill/>
                <a:ln w="9525">
                  <a:noFill/>
                  <a:round/>
                </a:ln>
              </p:spPr>
              <p:txBody>
                <a:bodyPr wrap="none" anchor="ctr"/>
                <a:lstStyle/>
                <a:p>
                  <a:endParaRPr lang="en-US"/>
                </a:p>
              </p:txBody>
            </p:sp>
            <p:grpSp>
              <p:nvGrpSpPr>
                <p:cNvPr id="33947" name="Group 210"/>
                <p:cNvGrpSpPr/>
                <p:nvPr/>
              </p:nvGrpSpPr>
              <p:grpSpPr bwMode="auto">
                <a:xfrm>
                  <a:off x="4070" y="3434"/>
                  <a:ext cx="553" cy="707"/>
                  <a:chOff x="4070" y="3434"/>
                  <a:chExt cx="553" cy="707"/>
                </a:xfrm>
              </p:grpSpPr>
              <p:sp>
                <p:nvSpPr>
                  <p:cNvPr id="33840" name="AutoShape 211"/>
                  <p:cNvSpPr>
                    <a:spLocks noChangeArrowheads="1"/>
                  </p:cNvSpPr>
                  <p:nvPr/>
                </p:nvSpPr>
                <p:spPr bwMode="auto">
                  <a:xfrm>
                    <a:off x="4070" y="3434"/>
                    <a:ext cx="554" cy="708"/>
                  </a:xfrm>
                  <a:prstGeom prst="roundRect">
                    <a:avLst>
                      <a:gd name="adj" fmla="val 176"/>
                    </a:avLst>
                  </a:prstGeom>
                  <a:noFill/>
                  <a:ln w="9525">
                    <a:noFill/>
                    <a:round/>
                  </a:ln>
                </p:spPr>
                <p:txBody>
                  <a:bodyPr wrap="none" anchor="ctr"/>
                  <a:lstStyle/>
                  <a:p>
                    <a:endParaRPr lang="en-US"/>
                  </a:p>
                </p:txBody>
              </p:sp>
              <p:grpSp>
                <p:nvGrpSpPr>
                  <p:cNvPr id="33949" name="Group 212"/>
                  <p:cNvGrpSpPr/>
                  <p:nvPr/>
                </p:nvGrpSpPr>
                <p:grpSpPr bwMode="auto">
                  <a:xfrm>
                    <a:off x="4070" y="3434"/>
                    <a:ext cx="546" cy="699"/>
                    <a:chOff x="4070" y="3434"/>
                    <a:chExt cx="546" cy="699"/>
                  </a:xfrm>
                </p:grpSpPr>
                <p:sp>
                  <p:nvSpPr>
                    <p:cNvPr id="33842" name="AutoShape 213"/>
                    <p:cNvSpPr>
                      <a:spLocks noChangeArrowheads="1"/>
                    </p:cNvSpPr>
                    <p:nvPr/>
                  </p:nvSpPr>
                  <p:spPr bwMode="auto">
                    <a:xfrm>
                      <a:off x="4070" y="3434"/>
                      <a:ext cx="547" cy="700"/>
                    </a:xfrm>
                    <a:prstGeom prst="roundRect">
                      <a:avLst>
                        <a:gd name="adj" fmla="val 181"/>
                      </a:avLst>
                    </a:prstGeom>
                    <a:noFill/>
                    <a:ln w="9525">
                      <a:noFill/>
                      <a:round/>
                    </a:ln>
                  </p:spPr>
                  <p:txBody>
                    <a:bodyPr wrap="none" anchor="ctr"/>
                    <a:lstStyle/>
                    <a:p>
                      <a:endParaRPr lang="en-US"/>
                    </a:p>
                  </p:txBody>
                </p:sp>
                <p:grpSp>
                  <p:nvGrpSpPr>
                    <p:cNvPr id="33955" name="Group 214"/>
                    <p:cNvGrpSpPr/>
                    <p:nvPr/>
                  </p:nvGrpSpPr>
                  <p:grpSpPr bwMode="auto">
                    <a:xfrm>
                      <a:off x="4070" y="3434"/>
                      <a:ext cx="538" cy="691"/>
                      <a:chOff x="4070" y="3434"/>
                      <a:chExt cx="538" cy="691"/>
                    </a:xfrm>
                  </p:grpSpPr>
                  <p:sp>
                    <p:nvSpPr>
                      <p:cNvPr id="33844" name="AutoShape 215"/>
                      <p:cNvSpPr>
                        <a:spLocks noChangeArrowheads="1"/>
                      </p:cNvSpPr>
                      <p:nvPr/>
                    </p:nvSpPr>
                    <p:spPr bwMode="auto">
                      <a:xfrm>
                        <a:off x="4070" y="3434"/>
                        <a:ext cx="539" cy="692"/>
                      </a:xfrm>
                      <a:prstGeom prst="roundRect">
                        <a:avLst>
                          <a:gd name="adj" fmla="val 185"/>
                        </a:avLst>
                      </a:prstGeom>
                      <a:noFill/>
                      <a:ln w="9525">
                        <a:noFill/>
                        <a:round/>
                      </a:ln>
                    </p:spPr>
                    <p:txBody>
                      <a:bodyPr wrap="none" anchor="ctr"/>
                      <a:lstStyle/>
                      <a:p>
                        <a:endParaRPr lang="en-US"/>
                      </a:p>
                    </p:txBody>
                  </p:sp>
                  <p:grpSp>
                    <p:nvGrpSpPr>
                      <p:cNvPr id="33957" name="Group 216"/>
                      <p:cNvGrpSpPr/>
                      <p:nvPr/>
                    </p:nvGrpSpPr>
                    <p:grpSpPr bwMode="auto">
                      <a:xfrm>
                        <a:off x="4070" y="3434"/>
                        <a:ext cx="532" cy="683"/>
                        <a:chOff x="4070" y="3434"/>
                        <a:chExt cx="532" cy="683"/>
                      </a:xfrm>
                    </p:grpSpPr>
                    <p:sp>
                      <p:nvSpPr>
                        <p:cNvPr id="33846" name="AutoShape 217"/>
                        <p:cNvSpPr>
                          <a:spLocks noChangeArrowheads="1"/>
                        </p:cNvSpPr>
                        <p:nvPr/>
                      </p:nvSpPr>
                      <p:spPr bwMode="auto">
                        <a:xfrm>
                          <a:off x="4070" y="3434"/>
                          <a:ext cx="533" cy="684"/>
                        </a:xfrm>
                        <a:prstGeom prst="roundRect">
                          <a:avLst>
                            <a:gd name="adj" fmla="val 185"/>
                          </a:avLst>
                        </a:prstGeom>
                        <a:noFill/>
                        <a:ln w="9525">
                          <a:noFill/>
                          <a:round/>
                        </a:ln>
                      </p:spPr>
                      <p:txBody>
                        <a:bodyPr wrap="none" anchor="ctr"/>
                        <a:lstStyle/>
                        <a:p>
                          <a:endParaRPr lang="en-US"/>
                        </a:p>
                      </p:txBody>
                    </p:sp>
                    <p:grpSp>
                      <p:nvGrpSpPr>
                        <p:cNvPr id="33959" name="Group 218"/>
                        <p:cNvGrpSpPr/>
                        <p:nvPr/>
                      </p:nvGrpSpPr>
                      <p:grpSpPr bwMode="auto">
                        <a:xfrm>
                          <a:off x="4070" y="3434"/>
                          <a:ext cx="527" cy="678"/>
                          <a:chOff x="4070" y="3434"/>
                          <a:chExt cx="527" cy="678"/>
                        </a:xfrm>
                      </p:grpSpPr>
                      <p:sp>
                        <p:nvSpPr>
                          <p:cNvPr id="33848" name="AutoShape 219"/>
                          <p:cNvSpPr>
                            <a:spLocks noChangeArrowheads="1"/>
                          </p:cNvSpPr>
                          <p:nvPr/>
                        </p:nvSpPr>
                        <p:spPr bwMode="auto">
                          <a:xfrm>
                            <a:off x="4070" y="3434"/>
                            <a:ext cx="528" cy="679"/>
                          </a:xfrm>
                          <a:prstGeom prst="roundRect">
                            <a:avLst>
                              <a:gd name="adj" fmla="val 185"/>
                            </a:avLst>
                          </a:prstGeom>
                          <a:noFill/>
                          <a:ln w="9525">
                            <a:noFill/>
                            <a:round/>
                          </a:ln>
                        </p:spPr>
                        <p:txBody>
                          <a:bodyPr wrap="none" anchor="ctr"/>
                          <a:lstStyle/>
                          <a:p>
                            <a:endParaRPr lang="en-US"/>
                          </a:p>
                        </p:txBody>
                      </p:sp>
                      <p:grpSp>
                        <p:nvGrpSpPr>
                          <p:cNvPr id="33961" name="Group 220"/>
                          <p:cNvGrpSpPr/>
                          <p:nvPr/>
                        </p:nvGrpSpPr>
                        <p:grpSpPr bwMode="auto">
                          <a:xfrm>
                            <a:off x="4070" y="3434"/>
                            <a:ext cx="522" cy="675"/>
                            <a:chOff x="4070" y="3434"/>
                            <a:chExt cx="522" cy="675"/>
                          </a:xfrm>
                        </p:grpSpPr>
                        <p:sp>
                          <p:nvSpPr>
                            <p:cNvPr id="33850" name="AutoShape 221"/>
                            <p:cNvSpPr>
                              <a:spLocks noChangeArrowheads="1"/>
                            </p:cNvSpPr>
                            <p:nvPr/>
                          </p:nvSpPr>
                          <p:spPr bwMode="auto">
                            <a:xfrm>
                              <a:off x="4070" y="3434"/>
                              <a:ext cx="523" cy="676"/>
                            </a:xfrm>
                            <a:prstGeom prst="roundRect">
                              <a:avLst>
                                <a:gd name="adj" fmla="val 190"/>
                              </a:avLst>
                            </a:prstGeom>
                            <a:noFill/>
                            <a:ln w="9525">
                              <a:noFill/>
                              <a:round/>
                            </a:ln>
                          </p:spPr>
                          <p:txBody>
                            <a:bodyPr wrap="none" anchor="ctr"/>
                            <a:lstStyle/>
                            <a:p>
                              <a:endParaRPr lang="en-US"/>
                            </a:p>
                          </p:txBody>
                        </p:sp>
                        <p:grpSp>
                          <p:nvGrpSpPr>
                            <p:cNvPr id="33963" name="Group 222"/>
                            <p:cNvGrpSpPr/>
                            <p:nvPr/>
                          </p:nvGrpSpPr>
                          <p:grpSpPr bwMode="auto">
                            <a:xfrm>
                              <a:off x="4070" y="3434"/>
                              <a:ext cx="518" cy="671"/>
                              <a:chOff x="4070" y="3434"/>
                              <a:chExt cx="518" cy="671"/>
                            </a:xfrm>
                          </p:grpSpPr>
                          <p:sp>
                            <p:nvSpPr>
                              <p:cNvPr id="33852" name="AutoShape 223"/>
                              <p:cNvSpPr>
                                <a:spLocks noChangeArrowheads="1"/>
                              </p:cNvSpPr>
                              <p:nvPr/>
                            </p:nvSpPr>
                            <p:spPr bwMode="auto">
                              <a:xfrm>
                                <a:off x="4070" y="3434"/>
                                <a:ext cx="519" cy="672"/>
                              </a:xfrm>
                              <a:prstGeom prst="roundRect">
                                <a:avLst>
                                  <a:gd name="adj" fmla="val 190"/>
                                </a:avLst>
                              </a:prstGeom>
                              <a:noFill/>
                              <a:ln w="9525">
                                <a:noFill/>
                                <a:round/>
                              </a:ln>
                            </p:spPr>
                            <p:txBody>
                              <a:bodyPr wrap="none" anchor="ctr"/>
                              <a:lstStyle/>
                              <a:p>
                                <a:endParaRPr lang="en-US"/>
                              </a:p>
                            </p:txBody>
                          </p:sp>
                          <p:grpSp>
                            <p:nvGrpSpPr>
                              <p:cNvPr id="33965" name="Group 224"/>
                              <p:cNvGrpSpPr/>
                              <p:nvPr/>
                            </p:nvGrpSpPr>
                            <p:grpSpPr bwMode="auto">
                              <a:xfrm>
                                <a:off x="4070" y="3434"/>
                                <a:ext cx="516" cy="668"/>
                                <a:chOff x="4070" y="3434"/>
                                <a:chExt cx="516" cy="668"/>
                              </a:xfrm>
                            </p:grpSpPr>
                            <p:sp>
                              <p:nvSpPr>
                                <p:cNvPr id="33854" name="AutoShape 225"/>
                                <p:cNvSpPr>
                                  <a:spLocks noChangeArrowheads="1"/>
                                </p:cNvSpPr>
                                <p:nvPr/>
                              </p:nvSpPr>
                              <p:spPr bwMode="auto">
                                <a:xfrm>
                                  <a:off x="4070" y="3434"/>
                                  <a:ext cx="517" cy="669"/>
                                </a:xfrm>
                                <a:prstGeom prst="roundRect">
                                  <a:avLst>
                                    <a:gd name="adj" fmla="val 190"/>
                                  </a:avLst>
                                </a:prstGeom>
                                <a:noFill/>
                                <a:ln w="9525">
                                  <a:noFill/>
                                  <a:round/>
                                </a:ln>
                              </p:spPr>
                              <p:txBody>
                                <a:bodyPr wrap="none" anchor="ctr"/>
                                <a:lstStyle/>
                                <a:p>
                                  <a:endParaRPr lang="en-US"/>
                                </a:p>
                              </p:txBody>
                            </p:sp>
                            <p:sp>
                              <p:nvSpPr>
                                <p:cNvPr id="33855" name="AutoShape 226"/>
                                <p:cNvSpPr>
                                  <a:spLocks noChangeArrowheads="1"/>
                                </p:cNvSpPr>
                                <p:nvPr/>
                              </p:nvSpPr>
                              <p:spPr bwMode="auto">
                                <a:xfrm>
                                  <a:off x="4070" y="3434"/>
                                  <a:ext cx="517" cy="669"/>
                                </a:xfrm>
                                <a:prstGeom prst="roundRect">
                                  <a:avLst>
                                    <a:gd name="adj" fmla="val 190"/>
                                  </a:avLst>
                                </a:prstGeom>
                                <a:noFill/>
                                <a:ln w="9525">
                                  <a:noFill/>
                                  <a:round/>
                                </a:ln>
                              </p:spPr>
                              <p:txBody>
                                <a:bodyPr wrap="none" anchor="ctr"/>
                                <a:lstStyle/>
                                <a:p>
                                  <a:endParaRPr lang="en-US"/>
                                </a:p>
                              </p:txBody>
                            </p:sp>
                            <p:sp>
                              <p:nvSpPr>
                                <p:cNvPr id="33856" name="AutoShape 227"/>
                                <p:cNvSpPr>
                                  <a:spLocks noChangeArrowheads="1"/>
                                </p:cNvSpPr>
                                <p:nvPr/>
                              </p:nvSpPr>
                              <p:spPr bwMode="auto">
                                <a:xfrm>
                                  <a:off x="4070" y="3434"/>
                                  <a:ext cx="517" cy="669"/>
                                </a:xfrm>
                                <a:prstGeom prst="roundRect">
                                  <a:avLst>
                                    <a:gd name="adj" fmla="val 190"/>
                                  </a:avLst>
                                </a:prstGeom>
                                <a:noFill/>
                                <a:ln w="9525">
                                  <a:noFill/>
                                  <a:round/>
                                </a:ln>
                              </p:spPr>
                              <p:txBody>
                                <a:bodyPr wrap="none" anchor="ctr"/>
                                <a:lstStyle/>
                                <a:p>
                                  <a:endParaRPr lang="en-US"/>
                                </a:p>
                              </p:txBody>
                            </p:sp>
                            <p:sp>
                              <p:nvSpPr>
                                <p:cNvPr id="33857" name="AutoShape 228"/>
                                <p:cNvSpPr>
                                  <a:spLocks noChangeArrowheads="1"/>
                                </p:cNvSpPr>
                                <p:nvPr/>
                              </p:nvSpPr>
                              <p:spPr bwMode="auto">
                                <a:xfrm>
                                  <a:off x="4070" y="3434"/>
                                  <a:ext cx="517" cy="669"/>
                                </a:xfrm>
                                <a:prstGeom prst="roundRect">
                                  <a:avLst>
                                    <a:gd name="adj" fmla="val 190"/>
                                  </a:avLst>
                                </a:prstGeom>
                                <a:noFill/>
                                <a:ln w="9525">
                                  <a:noFill/>
                                  <a:round/>
                                </a:ln>
                              </p:spPr>
                              <p:txBody>
                                <a:bodyPr wrap="none" lIns="90000" tIns="46800" rIns="90000" bIns="46800">
                                  <a:spAutoFit/>
                                </a:bodyPr>
                                <a:lstStyle/>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parent</a:t>
                                  </a:r>
                                </a:p>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and</a:t>
                                  </a:r>
                                </a:p>
                                <a:p>
                                  <a:pPr>
                                    <a:buClr>
                                      <a:srgbClr val="990033"/>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990033"/>
                                      </a:solidFill>
                                    </a:rPr>
                                    <a:t>child</a:t>
                                  </a:r>
                                </a:p>
                              </p:txBody>
                            </p:sp>
                          </p:grpSp>
                        </p:grpSp>
                      </p:grpSp>
                    </p:grpSp>
                  </p:grpSp>
                </p:grpSp>
              </p:grpSp>
            </p:grpSp>
          </p:grpSp>
        </p:grpSp>
      </p:grpSp>
      <p:sp>
        <p:nvSpPr>
          <p:cNvPr id="33830" name="Line 229"/>
          <p:cNvSpPr>
            <a:spLocks noChangeShapeType="1"/>
          </p:cNvSpPr>
          <p:nvPr/>
        </p:nvSpPr>
        <p:spPr bwMode="auto">
          <a:xfrm flipH="1" flipV="1">
            <a:off x="5921375" y="5540375"/>
            <a:ext cx="654050" cy="196850"/>
          </a:xfrm>
          <a:prstGeom prst="line">
            <a:avLst/>
          </a:prstGeom>
          <a:noFill/>
          <a:ln w="9360">
            <a:solidFill>
              <a:srgbClr val="990033"/>
            </a:solidFill>
            <a:round/>
            <a:tailEnd type="triangle" w="med" len="med"/>
          </a:ln>
        </p:spPr>
        <p:txBody>
          <a:bodyPr/>
          <a:lstStyle/>
          <a:p>
            <a:endParaRPr lang="en-US"/>
          </a:p>
        </p:txBody>
      </p:sp>
      <p:sp>
        <p:nvSpPr>
          <p:cNvPr id="33831" name="Line 230"/>
          <p:cNvSpPr>
            <a:spLocks noChangeShapeType="1"/>
          </p:cNvSpPr>
          <p:nvPr/>
        </p:nvSpPr>
        <p:spPr bwMode="auto">
          <a:xfrm flipH="1" flipV="1">
            <a:off x="5540375" y="6149975"/>
            <a:ext cx="1035050" cy="349250"/>
          </a:xfrm>
          <a:prstGeom prst="line">
            <a:avLst/>
          </a:prstGeom>
          <a:noFill/>
          <a:ln w="9360">
            <a:solidFill>
              <a:srgbClr val="990033"/>
            </a:solidFill>
            <a:round/>
            <a:tailEnd type="triangle" w="med" len="med"/>
          </a:ln>
        </p:spPr>
        <p:txBody>
          <a:bodyPr/>
          <a:lstStyle/>
          <a:p>
            <a:endParaRPr lang="en-US"/>
          </a:p>
        </p:txBody>
      </p:sp>
      <p:sp>
        <p:nvSpPr>
          <p:cNvPr id="33832" name="Line 231"/>
          <p:cNvSpPr>
            <a:spLocks noChangeShapeType="1"/>
          </p:cNvSpPr>
          <p:nvPr/>
        </p:nvSpPr>
        <p:spPr bwMode="auto">
          <a:xfrm flipH="1" flipV="1">
            <a:off x="4778375" y="4473575"/>
            <a:ext cx="1568450" cy="425450"/>
          </a:xfrm>
          <a:prstGeom prst="line">
            <a:avLst/>
          </a:prstGeom>
          <a:noFill/>
          <a:ln w="9360">
            <a:solidFill>
              <a:srgbClr val="990033"/>
            </a:solidFill>
            <a:round/>
            <a:tailEnd type="triangle" w="med" len="med"/>
          </a:ln>
        </p:spPr>
        <p:txBody>
          <a:bodyPr/>
          <a:lstStyle/>
          <a:p>
            <a:endParaRPr lang="en-US"/>
          </a:p>
        </p:txBody>
      </p:sp>
      <p:sp>
        <p:nvSpPr>
          <p:cNvPr id="33833" name="Line 232"/>
          <p:cNvSpPr>
            <a:spLocks noChangeShapeType="1"/>
          </p:cNvSpPr>
          <p:nvPr/>
        </p:nvSpPr>
        <p:spPr bwMode="auto">
          <a:xfrm flipH="1">
            <a:off x="5921375" y="5029200"/>
            <a:ext cx="501650" cy="381000"/>
          </a:xfrm>
          <a:prstGeom prst="line">
            <a:avLst/>
          </a:prstGeom>
          <a:noFill/>
          <a:ln w="9360">
            <a:solidFill>
              <a:srgbClr val="990033"/>
            </a:solidFill>
            <a:round/>
            <a:tailEnd type="triangle" w="med" len="med"/>
          </a:ln>
        </p:spPr>
        <p:txBody>
          <a:bodyPr/>
          <a:lstStyle/>
          <a:p>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214282" y="357166"/>
            <a:ext cx="6429420" cy="642942"/>
          </a:xfrm>
        </p:spPr>
        <p:txBody>
          <a:bodyPr lIns="0" tIns="0" rIns="0" bIns="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dirty="0" smtClean="0"/>
              <a:t>Tree Terminology (1)</a:t>
            </a:r>
          </a:p>
        </p:txBody>
      </p:sp>
      <p:sp>
        <p:nvSpPr>
          <p:cNvPr id="34819" name="Rectangle 2"/>
          <p:cNvSpPr>
            <a:spLocks noGrp="1" noChangeArrowheads="1"/>
          </p:cNvSpPr>
          <p:nvPr>
            <p:ph type="subTitle" idx="4294967295"/>
          </p:nvPr>
        </p:nvSpPr>
        <p:spPr>
          <a:xfrm>
            <a:off x="457200" y="1600200"/>
            <a:ext cx="7696200" cy="4419600"/>
          </a:xfrm>
          <a:noFill/>
        </p:spPr>
        <p:txBody>
          <a:bodyPr lIns="0" tIns="0" rIns="0" bIns="0" anchor="ctr">
            <a:normAutofit/>
          </a:bodyPr>
          <a:lstStyle/>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A</a:t>
            </a:r>
            <a:r>
              <a:rPr lang="en-GB" sz="2000" dirty="0" smtClean="0">
                <a:solidFill>
                  <a:srgbClr val="00B050"/>
                </a:solidFill>
              </a:rPr>
              <a:t> vertex (or node)</a:t>
            </a:r>
            <a:r>
              <a:rPr lang="en-GB" sz="2000" dirty="0" smtClean="0">
                <a:solidFill>
                  <a:srgbClr val="800080"/>
                </a:solidFill>
              </a:rPr>
              <a:t> </a:t>
            </a:r>
            <a:r>
              <a:rPr lang="en-GB" sz="2000" dirty="0" smtClean="0"/>
              <a:t>is a object that can have a name and can carry other associated information</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The first or top node in a tree is called the </a:t>
            </a:r>
            <a:r>
              <a:rPr lang="en-GB" sz="2000" dirty="0" smtClean="0">
                <a:solidFill>
                  <a:srgbClr val="00B050"/>
                </a:solidFill>
              </a:rPr>
              <a:t>root</a:t>
            </a:r>
            <a:r>
              <a:rPr lang="en-GB" sz="2000" dirty="0" smtClean="0">
                <a:solidFill>
                  <a:srgbClr val="800080"/>
                </a:solidFill>
              </a:rPr>
              <a:t> </a:t>
            </a:r>
            <a:r>
              <a:rPr lang="en-GB" sz="2000" dirty="0" smtClean="0"/>
              <a:t>node.</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An </a:t>
            </a:r>
            <a:r>
              <a:rPr lang="en-GB" sz="2000" dirty="0" smtClean="0">
                <a:solidFill>
                  <a:srgbClr val="00B050"/>
                </a:solidFill>
              </a:rPr>
              <a:t>edge</a:t>
            </a:r>
            <a:r>
              <a:rPr lang="en-GB" sz="2000" dirty="0" smtClean="0"/>
              <a:t> is a connection between two vertices</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A </a:t>
            </a:r>
            <a:r>
              <a:rPr lang="en-GB" sz="2000" dirty="0" smtClean="0">
                <a:solidFill>
                  <a:srgbClr val="00B050"/>
                </a:solidFill>
              </a:rPr>
              <a:t>path </a:t>
            </a:r>
            <a:r>
              <a:rPr lang="en-GB" sz="2000" dirty="0" smtClean="0"/>
              <a:t>in a tree is a list of distinct vertices in which successive vertices are connected by edges in the tree.</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The defining property of a tree is that there is precisely one path connecting any two nodes.</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A disjoint set of trees is called a </a:t>
            </a:r>
            <a:r>
              <a:rPr lang="en-GB" sz="2000" dirty="0" smtClean="0">
                <a:solidFill>
                  <a:srgbClr val="00B050"/>
                </a:solidFill>
              </a:rPr>
              <a:t>forest</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Nodes with no children are </a:t>
            </a:r>
            <a:r>
              <a:rPr lang="en-GB" sz="2000" dirty="0" smtClean="0">
                <a:solidFill>
                  <a:srgbClr val="00B050"/>
                </a:solidFill>
              </a:rPr>
              <a:t>leaves, terminal or external nodes</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85800" y="357166"/>
            <a:ext cx="7443758" cy="785818"/>
          </a:xfrm>
        </p:spPr>
        <p:txBody>
          <a:bodyPr lIns="0" tIns="0" rIns="0" bIns="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dirty="0" smtClean="0"/>
              <a:t>Tree Terminology (2)</a:t>
            </a:r>
          </a:p>
        </p:txBody>
      </p:sp>
      <p:sp>
        <p:nvSpPr>
          <p:cNvPr id="35843" name="Rectangle 2"/>
          <p:cNvSpPr>
            <a:spLocks noGrp="1" noChangeArrowheads="1"/>
          </p:cNvSpPr>
          <p:nvPr>
            <p:ph type="subTitle" idx="4294967295"/>
          </p:nvPr>
        </p:nvSpPr>
        <p:spPr>
          <a:xfrm>
            <a:off x="838200" y="1428750"/>
            <a:ext cx="7315200" cy="5072063"/>
          </a:xfrm>
          <a:noFill/>
        </p:spPr>
        <p:txBody>
          <a:bodyPr lIns="0" tIns="0" rIns="0" bIns="0" anchor="ctr">
            <a:normAutofit/>
          </a:bodyPr>
          <a:lstStyle/>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solidFill>
                  <a:srgbClr val="00B050"/>
                </a:solidFill>
              </a:rPr>
              <a:t>Child</a:t>
            </a:r>
            <a:r>
              <a:rPr lang="en-GB" sz="2000" dirty="0" smtClean="0"/>
              <a:t> of a node u :- Any node reachable from u by 1 edge.</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solidFill>
                  <a:srgbClr val="00B050"/>
                </a:solidFill>
              </a:rPr>
              <a:t>Parent</a:t>
            </a:r>
            <a:r>
              <a:rPr lang="en-GB" sz="2000" dirty="0" smtClean="0"/>
              <a:t> node :- If b is a child of a, then a is the parent of b.</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All nodes except root have exactly one parent.</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err="1" smtClean="0">
                <a:solidFill>
                  <a:srgbClr val="00B050"/>
                </a:solidFill>
              </a:rPr>
              <a:t>Subtree</a:t>
            </a:r>
            <a:r>
              <a:rPr lang="en-GB" sz="2000" dirty="0" smtClean="0"/>
              <a:t>:-any node of a tree, with all of its descendants.</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solidFill>
                  <a:srgbClr val="00B050"/>
                </a:solidFill>
              </a:rPr>
              <a:t>Depth</a:t>
            </a:r>
            <a:r>
              <a:rPr lang="en-GB" sz="2000" dirty="0" smtClean="0"/>
              <a:t> of a node :</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 Depth of root node is 0.</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smtClean="0"/>
              <a:t>-Depth of any other node is 1 greater than depth of its parent.</a:t>
            </a:r>
          </a:p>
          <a:p>
            <a:pPr marL="0" indent="0" algn="just">
              <a:buSzPct val="100000"/>
              <a:buFont typeface="Wingdings" panose="05000000000000000000"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3000" b="1" i="1" dirty="0"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158" y="285712"/>
            <a:ext cx="7772400" cy="928710"/>
          </a:xfrm>
        </p:spPr>
        <p:txBody>
          <a:bodyPr/>
          <a:lstStyle/>
          <a:p>
            <a:pPr>
              <a:buClr>
                <a:srgbClr val="003399"/>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dirty="0" smtClean="0"/>
              <a:t>Binary Trees</a:t>
            </a:r>
          </a:p>
        </p:txBody>
      </p:sp>
      <p:sp>
        <p:nvSpPr>
          <p:cNvPr id="37891" name="Rectangle 2"/>
          <p:cNvSpPr>
            <a:spLocks noGrp="1" noChangeArrowheads="1"/>
          </p:cNvSpPr>
          <p:nvPr>
            <p:ph idx="1"/>
          </p:nvPr>
        </p:nvSpPr>
        <p:spPr>
          <a:xfrm>
            <a:off x="533400" y="1357298"/>
            <a:ext cx="7753376" cy="4929222"/>
          </a:xfrm>
        </p:spPr>
        <p:txBody>
          <a:bodyPr>
            <a:normAutofit/>
          </a:bodyPr>
          <a:lstStyle/>
          <a:p>
            <a:pP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008000"/>
                </a:solidFill>
              </a:rPr>
              <a:t>Definition</a:t>
            </a:r>
            <a:r>
              <a:rPr lang="en-GB" sz="2000" dirty="0" smtClean="0"/>
              <a:t>:  A binary tree is either empty or it consists</a:t>
            </a:r>
          </a:p>
          <a:p>
            <a:pP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of a root together with two binary trees called the</a:t>
            </a:r>
          </a:p>
          <a:p>
            <a:pP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left </a:t>
            </a:r>
            <a:r>
              <a:rPr lang="en-GB" sz="2000" dirty="0" err="1" smtClean="0"/>
              <a:t>subtree</a:t>
            </a:r>
            <a:r>
              <a:rPr lang="en-GB" sz="2000" dirty="0" smtClean="0"/>
              <a:t> and the right </a:t>
            </a:r>
            <a:r>
              <a:rPr lang="en-GB" sz="2000" dirty="0" err="1" smtClean="0"/>
              <a:t>subtree</a:t>
            </a:r>
            <a:r>
              <a:rPr lang="en-GB" sz="2000" dirty="0" smtClean="0"/>
              <a:t>.</a:t>
            </a:r>
          </a:p>
          <a:p>
            <a:pP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A </a:t>
            </a:r>
            <a:r>
              <a:rPr lang="en-GB" sz="2000" b="1" dirty="0" smtClean="0">
                <a:solidFill>
                  <a:srgbClr val="008000"/>
                </a:solidFill>
              </a:rPr>
              <a:t>binary tree</a:t>
            </a:r>
            <a:r>
              <a:rPr lang="en-GB" sz="2000" dirty="0" smtClean="0"/>
              <a:t> is a tree in which each node has </a:t>
            </a:r>
            <a:r>
              <a:rPr lang="en-GB" sz="2000" i="1" dirty="0" err="1" smtClean="0"/>
              <a:t>atmost</a:t>
            </a:r>
            <a:endParaRPr lang="en-GB" sz="2000" i="1" dirty="0" smtClean="0"/>
          </a:p>
          <a:p>
            <a:pP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2 children</a:t>
            </a:r>
          </a:p>
        </p:txBody>
      </p:sp>
      <p:sp>
        <p:nvSpPr>
          <p:cNvPr id="37892" name="Oval 3"/>
          <p:cNvSpPr>
            <a:spLocks noChangeArrowheads="1"/>
          </p:cNvSpPr>
          <p:nvPr/>
        </p:nvSpPr>
        <p:spPr bwMode="auto">
          <a:xfrm>
            <a:off x="3179763" y="4572000"/>
            <a:ext cx="457200" cy="457200"/>
          </a:xfrm>
          <a:prstGeom prst="ellipse">
            <a:avLst/>
          </a:prstGeom>
          <a:solidFill>
            <a:srgbClr val="000000"/>
          </a:solidFill>
          <a:ln w="12600">
            <a:solidFill>
              <a:srgbClr val="000000"/>
            </a:solidFill>
            <a:round/>
          </a:ln>
        </p:spPr>
        <p:txBody>
          <a:bodyPr wrap="none" anchor="ctr"/>
          <a:lstStyle/>
          <a:p>
            <a:endParaRPr lang="en-US"/>
          </a:p>
        </p:txBody>
      </p:sp>
      <p:sp>
        <p:nvSpPr>
          <p:cNvPr id="37893" name="Oval 4"/>
          <p:cNvSpPr>
            <a:spLocks noChangeArrowheads="1"/>
          </p:cNvSpPr>
          <p:nvPr/>
        </p:nvSpPr>
        <p:spPr bwMode="auto">
          <a:xfrm rot="3540000">
            <a:off x="2668588" y="5256213"/>
            <a:ext cx="457200" cy="457200"/>
          </a:xfrm>
          <a:prstGeom prst="ellipse">
            <a:avLst/>
          </a:prstGeom>
          <a:solidFill>
            <a:srgbClr val="000000"/>
          </a:solidFill>
          <a:ln w="12600">
            <a:solidFill>
              <a:srgbClr val="000000"/>
            </a:solidFill>
            <a:round/>
          </a:ln>
        </p:spPr>
        <p:txBody>
          <a:bodyPr wrap="none" anchor="ctr"/>
          <a:lstStyle/>
          <a:p>
            <a:endParaRPr lang="en-US"/>
          </a:p>
        </p:txBody>
      </p:sp>
      <p:sp>
        <p:nvSpPr>
          <p:cNvPr id="37894" name="Line 5"/>
          <p:cNvSpPr>
            <a:spLocks noChangeShapeType="1"/>
          </p:cNvSpPr>
          <p:nvPr/>
        </p:nvSpPr>
        <p:spPr bwMode="auto">
          <a:xfrm flipV="1">
            <a:off x="2951163" y="4930775"/>
            <a:ext cx="304800" cy="349250"/>
          </a:xfrm>
          <a:prstGeom prst="line">
            <a:avLst/>
          </a:prstGeom>
          <a:noFill/>
          <a:ln w="12600">
            <a:solidFill>
              <a:srgbClr val="000000"/>
            </a:solidFill>
            <a:round/>
          </a:ln>
        </p:spPr>
        <p:txBody>
          <a:bodyPr/>
          <a:lstStyle/>
          <a:p>
            <a:endParaRPr lang="en-US"/>
          </a:p>
        </p:txBody>
      </p:sp>
      <p:sp>
        <p:nvSpPr>
          <p:cNvPr id="37895" name="Oval 6"/>
          <p:cNvSpPr>
            <a:spLocks noChangeArrowheads="1"/>
          </p:cNvSpPr>
          <p:nvPr/>
        </p:nvSpPr>
        <p:spPr bwMode="auto">
          <a:xfrm>
            <a:off x="2286000" y="3733800"/>
            <a:ext cx="457200" cy="457200"/>
          </a:xfrm>
          <a:prstGeom prst="ellipse">
            <a:avLst/>
          </a:prstGeom>
          <a:solidFill>
            <a:srgbClr val="000000"/>
          </a:solidFill>
          <a:ln w="12600">
            <a:solidFill>
              <a:srgbClr val="000000"/>
            </a:solidFill>
            <a:round/>
          </a:ln>
        </p:spPr>
        <p:txBody>
          <a:bodyPr wrap="none" anchor="ctr"/>
          <a:lstStyle/>
          <a:p>
            <a:endParaRPr lang="en-US"/>
          </a:p>
        </p:txBody>
      </p:sp>
      <p:sp>
        <p:nvSpPr>
          <p:cNvPr id="37896" name="Line 7"/>
          <p:cNvSpPr>
            <a:spLocks noChangeShapeType="1"/>
          </p:cNvSpPr>
          <p:nvPr/>
        </p:nvSpPr>
        <p:spPr bwMode="auto">
          <a:xfrm flipV="1">
            <a:off x="1676400" y="4016375"/>
            <a:ext cx="609600" cy="577850"/>
          </a:xfrm>
          <a:prstGeom prst="line">
            <a:avLst/>
          </a:prstGeom>
          <a:noFill/>
          <a:ln w="12600">
            <a:solidFill>
              <a:srgbClr val="000000"/>
            </a:solidFill>
            <a:round/>
          </a:ln>
        </p:spPr>
        <p:txBody>
          <a:bodyPr/>
          <a:lstStyle/>
          <a:p>
            <a:endParaRPr lang="en-US"/>
          </a:p>
        </p:txBody>
      </p:sp>
      <p:sp>
        <p:nvSpPr>
          <p:cNvPr id="37897" name="Line 8"/>
          <p:cNvSpPr>
            <a:spLocks noChangeShapeType="1"/>
          </p:cNvSpPr>
          <p:nvPr/>
        </p:nvSpPr>
        <p:spPr bwMode="auto">
          <a:xfrm flipH="1" flipV="1">
            <a:off x="2720975" y="4016375"/>
            <a:ext cx="654050" cy="577850"/>
          </a:xfrm>
          <a:prstGeom prst="line">
            <a:avLst/>
          </a:prstGeom>
          <a:noFill/>
          <a:ln w="12600">
            <a:solidFill>
              <a:srgbClr val="000000"/>
            </a:solidFill>
            <a:round/>
          </a:ln>
        </p:spPr>
        <p:txBody>
          <a:bodyPr/>
          <a:lstStyle/>
          <a:p>
            <a:endParaRPr lang="en-US"/>
          </a:p>
        </p:txBody>
      </p:sp>
      <p:sp>
        <p:nvSpPr>
          <p:cNvPr id="37898" name="Oval 9"/>
          <p:cNvSpPr>
            <a:spLocks noChangeArrowheads="1"/>
          </p:cNvSpPr>
          <p:nvPr/>
        </p:nvSpPr>
        <p:spPr bwMode="auto">
          <a:xfrm>
            <a:off x="1427163" y="4572000"/>
            <a:ext cx="457200" cy="457200"/>
          </a:xfrm>
          <a:prstGeom prst="ellipse">
            <a:avLst/>
          </a:prstGeom>
          <a:solidFill>
            <a:srgbClr val="000000"/>
          </a:solidFill>
          <a:ln w="12600">
            <a:solidFill>
              <a:srgbClr val="000000"/>
            </a:solidFill>
            <a:round/>
          </a:ln>
        </p:spPr>
        <p:txBody>
          <a:bodyPr wrap="none" anchor="ctr"/>
          <a:lstStyle/>
          <a:p>
            <a:endParaRPr lang="en-US"/>
          </a:p>
        </p:txBody>
      </p:sp>
      <p:sp>
        <p:nvSpPr>
          <p:cNvPr id="37899" name="Oval 10"/>
          <p:cNvSpPr>
            <a:spLocks noChangeArrowheads="1"/>
          </p:cNvSpPr>
          <p:nvPr/>
        </p:nvSpPr>
        <p:spPr bwMode="auto">
          <a:xfrm rot="-540000">
            <a:off x="1938338" y="5259388"/>
            <a:ext cx="457200" cy="457200"/>
          </a:xfrm>
          <a:prstGeom prst="ellipse">
            <a:avLst/>
          </a:prstGeom>
          <a:solidFill>
            <a:srgbClr val="000000"/>
          </a:solidFill>
          <a:ln w="12600">
            <a:solidFill>
              <a:srgbClr val="000000"/>
            </a:solidFill>
            <a:round/>
          </a:ln>
        </p:spPr>
        <p:txBody>
          <a:bodyPr wrap="none" anchor="ctr"/>
          <a:lstStyle/>
          <a:p>
            <a:endParaRPr lang="en-US"/>
          </a:p>
        </p:txBody>
      </p:sp>
      <p:sp>
        <p:nvSpPr>
          <p:cNvPr id="37900" name="Oval 11"/>
          <p:cNvSpPr>
            <a:spLocks noChangeArrowheads="1"/>
          </p:cNvSpPr>
          <p:nvPr/>
        </p:nvSpPr>
        <p:spPr bwMode="auto">
          <a:xfrm rot="3540000">
            <a:off x="915988" y="5256213"/>
            <a:ext cx="457200" cy="457200"/>
          </a:xfrm>
          <a:prstGeom prst="ellipse">
            <a:avLst/>
          </a:prstGeom>
          <a:solidFill>
            <a:srgbClr val="000000"/>
          </a:solidFill>
          <a:ln w="12600">
            <a:solidFill>
              <a:srgbClr val="000000"/>
            </a:solidFill>
            <a:round/>
          </a:ln>
        </p:spPr>
        <p:txBody>
          <a:bodyPr wrap="none" anchor="ctr"/>
          <a:lstStyle/>
          <a:p>
            <a:endParaRPr lang="en-US"/>
          </a:p>
        </p:txBody>
      </p:sp>
      <p:sp>
        <p:nvSpPr>
          <p:cNvPr id="37901" name="Line 12"/>
          <p:cNvSpPr>
            <a:spLocks noChangeShapeType="1"/>
          </p:cNvSpPr>
          <p:nvPr/>
        </p:nvSpPr>
        <p:spPr bwMode="auto">
          <a:xfrm flipV="1">
            <a:off x="1198563" y="4930775"/>
            <a:ext cx="304800" cy="349250"/>
          </a:xfrm>
          <a:prstGeom prst="line">
            <a:avLst/>
          </a:prstGeom>
          <a:noFill/>
          <a:ln w="12600">
            <a:solidFill>
              <a:srgbClr val="000000"/>
            </a:solidFill>
            <a:round/>
          </a:ln>
        </p:spPr>
        <p:txBody>
          <a:bodyPr/>
          <a:lstStyle/>
          <a:p>
            <a:endParaRPr lang="en-US"/>
          </a:p>
        </p:txBody>
      </p:sp>
      <p:sp>
        <p:nvSpPr>
          <p:cNvPr id="37902" name="Line 13"/>
          <p:cNvSpPr>
            <a:spLocks noChangeShapeType="1"/>
          </p:cNvSpPr>
          <p:nvPr/>
        </p:nvSpPr>
        <p:spPr bwMode="auto">
          <a:xfrm flipH="1" flipV="1">
            <a:off x="1785938" y="4930775"/>
            <a:ext cx="349250" cy="349250"/>
          </a:xfrm>
          <a:prstGeom prst="line">
            <a:avLst/>
          </a:prstGeom>
          <a:noFill/>
          <a:ln w="12600">
            <a:solidFill>
              <a:srgbClr val="000000"/>
            </a:solidFill>
            <a:round/>
          </a:ln>
        </p:spPr>
        <p:txBody>
          <a:bodyPr/>
          <a:lstStyle/>
          <a:p>
            <a:endParaRPr lang="en-US"/>
          </a:p>
        </p:txBody>
      </p:sp>
      <p:sp>
        <p:nvSpPr>
          <p:cNvPr id="37903" name="Oval 14"/>
          <p:cNvSpPr>
            <a:spLocks noChangeArrowheads="1"/>
          </p:cNvSpPr>
          <p:nvPr/>
        </p:nvSpPr>
        <p:spPr bwMode="auto">
          <a:xfrm>
            <a:off x="5486400" y="3810000"/>
            <a:ext cx="457200" cy="457200"/>
          </a:xfrm>
          <a:prstGeom prst="ellipse">
            <a:avLst/>
          </a:prstGeom>
          <a:solidFill>
            <a:srgbClr val="000000"/>
          </a:solidFill>
          <a:ln w="9360">
            <a:solidFill>
              <a:srgbClr val="000000"/>
            </a:solidFill>
            <a:round/>
          </a:ln>
        </p:spPr>
        <p:txBody>
          <a:bodyPr wrap="none" anchor="ctr"/>
          <a:lstStyle/>
          <a:p>
            <a:endParaRPr lang="en-US"/>
          </a:p>
        </p:txBody>
      </p:sp>
      <p:sp>
        <p:nvSpPr>
          <p:cNvPr id="37904" name="Oval 15"/>
          <p:cNvSpPr>
            <a:spLocks noChangeArrowheads="1"/>
          </p:cNvSpPr>
          <p:nvPr/>
        </p:nvSpPr>
        <p:spPr bwMode="auto">
          <a:xfrm>
            <a:off x="6019800" y="4343400"/>
            <a:ext cx="457200" cy="457200"/>
          </a:xfrm>
          <a:prstGeom prst="ellipse">
            <a:avLst/>
          </a:prstGeom>
          <a:solidFill>
            <a:srgbClr val="000000"/>
          </a:solidFill>
          <a:ln w="9360">
            <a:solidFill>
              <a:srgbClr val="000000"/>
            </a:solidFill>
            <a:round/>
          </a:ln>
        </p:spPr>
        <p:txBody>
          <a:bodyPr wrap="none" anchor="ctr"/>
          <a:lstStyle/>
          <a:p>
            <a:endParaRPr lang="en-US"/>
          </a:p>
        </p:txBody>
      </p:sp>
      <p:sp>
        <p:nvSpPr>
          <p:cNvPr id="37905" name="Line 16"/>
          <p:cNvSpPr>
            <a:spLocks noChangeShapeType="1"/>
          </p:cNvSpPr>
          <p:nvPr/>
        </p:nvSpPr>
        <p:spPr bwMode="auto">
          <a:xfrm>
            <a:off x="5867400" y="4191000"/>
            <a:ext cx="228600" cy="228600"/>
          </a:xfrm>
          <a:prstGeom prst="line">
            <a:avLst/>
          </a:prstGeom>
          <a:noFill/>
          <a:ln w="9360">
            <a:solidFill>
              <a:srgbClr val="000000"/>
            </a:solidFill>
            <a:round/>
          </a:ln>
        </p:spPr>
        <p:txBody>
          <a:bodyPr/>
          <a:lstStyle/>
          <a:p>
            <a:endParaRPr lang="en-US"/>
          </a:p>
        </p:txBody>
      </p:sp>
      <p:sp>
        <p:nvSpPr>
          <p:cNvPr id="37906" name="Oval 17"/>
          <p:cNvSpPr>
            <a:spLocks noChangeArrowheads="1"/>
          </p:cNvSpPr>
          <p:nvPr/>
        </p:nvSpPr>
        <p:spPr bwMode="auto">
          <a:xfrm>
            <a:off x="6553200" y="4876800"/>
            <a:ext cx="457200" cy="457200"/>
          </a:xfrm>
          <a:prstGeom prst="ellipse">
            <a:avLst/>
          </a:prstGeom>
          <a:solidFill>
            <a:srgbClr val="000000"/>
          </a:solidFill>
          <a:ln w="9360">
            <a:solidFill>
              <a:srgbClr val="000000"/>
            </a:solidFill>
            <a:round/>
          </a:ln>
        </p:spPr>
        <p:txBody>
          <a:bodyPr wrap="none" anchor="ctr"/>
          <a:lstStyle/>
          <a:p>
            <a:endParaRPr lang="en-US"/>
          </a:p>
        </p:txBody>
      </p:sp>
      <p:sp>
        <p:nvSpPr>
          <p:cNvPr id="37907" name="Line 18"/>
          <p:cNvSpPr>
            <a:spLocks noChangeShapeType="1"/>
          </p:cNvSpPr>
          <p:nvPr/>
        </p:nvSpPr>
        <p:spPr bwMode="auto">
          <a:xfrm>
            <a:off x="6400800" y="4724400"/>
            <a:ext cx="228600" cy="228600"/>
          </a:xfrm>
          <a:prstGeom prst="line">
            <a:avLst/>
          </a:prstGeom>
          <a:noFill/>
          <a:ln w="9360">
            <a:solidFill>
              <a:srgbClr val="000000"/>
            </a:solidFill>
            <a:round/>
          </a:ln>
        </p:spPr>
        <p:txBody>
          <a:bodyPr/>
          <a:lstStyle/>
          <a:p>
            <a:endParaRPr lang="en-US"/>
          </a:p>
        </p:txBody>
      </p:sp>
      <p:sp>
        <p:nvSpPr>
          <p:cNvPr id="37908" name="Oval 19"/>
          <p:cNvSpPr>
            <a:spLocks noChangeArrowheads="1"/>
          </p:cNvSpPr>
          <p:nvPr/>
        </p:nvSpPr>
        <p:spPr bwMode="auto">
          <a:xfrm>
            <a:off x="7162800" y="5410200"/>
            <a:ext cx="457200" cy="457200"/>
          </a:xfrm>
          <a:prstGeom prst="ellipse">
            <a:avLst/>
          </a:prstGeom>
          <a:solidFill>
            <a:srgbClr val="000000"/>
          </a:solidFill>
          <a:ln w="9360">
            <a:solidFill>
              <a:srgbClr val="000000"/>
            </a:solidFill>
            <a:round/>
          </a:ln>
        </p:spPr>
        <p:txBody>
          <a:bodyPr wrap="none" anchor="ctr"/>
          <a:lstStyle/>
          <a:p>
            <a:endParaRPr lang="en-US"/>
          </a:p>
        </p:txBody>
      </p:sp>
      <p:sp>
        <p:nvSpPr>
          <p:cNvPr id="37909" name="Line 20"/>
          <p:cNvSpPr>
            <a:spLocks noChangeShapeType="1"/>
          </p:cNvSpPr>
          <p:nvPr/>
        </p:nvSpPr>
        <p:spPr bwMode="auto">
          <a:xfrm>
            <a:off x="7010400" y="5257800"/>
            <a:ext cx="228600" cy="228600"/>
          </a:xfrm>
          <a:prstGeom prst="line">
            <a:avLst/>
          </a:prstGeom>
          <a:noFill/>
          <a:ln w="9360">
            <a:solidFill>
              <a:srgbClr val="000000"/>
            </a:solidFill>
            <a:round/>
          </a:ln>
        </p:spPr>
        <p:txBody>
          <a:bodyPr/>
          <a:lstStyle/>
          <a:p>
            <a:endParaRPr lang="en-US"/>
          </a:p>
        </p:txBody>
      </p:sp>
      <p:sp>
        <p:nvSpPr>
          <p:cNvPr id="37910" name="Oval 21"/>
          <p:cNvSpPr>
            <a:spLocks noChangeArrowheads="1"/>
          </p:cNvSpPr>
          <p:nvPr/>
        </p:nvSpPr>
        <p:spPr bwMode="auto">
          <a:xfrm>
            <a:off x="7772400" y="5867400"/>
            <a:ext cx="457200" cy="457200"/>
          </a:xfrm>
          <a:prstGeom prst="ellipse">
            <a:avLst/>
          </a:prstGeom>
          <a:solidFill>
            <a:srgbClr val="000000"/>
          </a:solidFill>
          <a:ln w="9360">
            <a:solidFill>
              <a:srgbClr val="000000"/>
            </a:solidFill>
            <a:round/>
          </a:ln>
        </p:spPr>
        <p:txBody>
          <a:bodyPr wrap="none" anchor="ctr"/>
          <a:lstStyle/>
          <a:p>
            <a:endParaRPr lang="en-US"/>
          </a:p>
        </p:txBody>
      </p:sp>
      <p:sp>
        <p:nvSpPr>
          <p:cNvPr id="37911" name="Line 22"/>
          <p:cNvSpPr>
            <a:spLocks noChangeShapeType="1"/>
          </p:cNvSpPr>
          <p:nvPr/>
        </p:nvSpPr>
        <p:spPr bwMode="auto">
          <a:xfrm flipH="1" flipV="1">
            <a:off x="7445375" y="5692775"/>
            <a:ext cx="501650" cy="425450"/>
          </a:xfrm>
          <a:prstGeom prst="line">
            <a:avLst/>
          </a:prstGeom>
          <a:noFill/>
          <a:ln w="9360">
            <a:solidFill>
              <a:srgbClr val="000000"/>
            </a:solidFill>
            <a:round/>
          </a:ln>
        </p:spPr>
        <p:txBody>
          <a:bodyPr/>
          <a:lstStyle/>
          <a:p>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Binary Trees</a:t>
            </a:r>
            <a:endParaRPr lang="en-US" dirty="0"/>
          </a:p>
        </p:txBody>
      </p:sp>
      <p:sp>
        <p:nvSpPr>
          <p:cNvPr id="3" name="Content Placeholder 2"/>
          <p:cNvSpPr>
            <a:spLocks noGrp="1"/>
          </p:cNvSpPr>
          <p:nvPr>
            <p:ph idx="1"/>
          </p:nvPr>
        </p:nvSpPr>
        <p:spPr/>
        <p:txBody>
          <a:bodyPr/>
          <a:lstStyle/>
          <a:p>
            <a:r>
              <a:rPr lang="en-US" dirty="0" smtClean="0"/>
              <a:t>Full Binary Tree</a:t>
            </a:r>
          </a:p>
          <a:p>
            <a:r>
              <a:rPr lang="en-US" dirty="0" smtClean="0"/>
              <a:t>Strict Binary Tree</a:t>
            </a:r>
          </a:p>
          <a:p>
            <a:r>
              <a:rPr lang="en-US" dirty="0" smtClean="0"/>
              <a:t>Complete Binary Tree</a:t>
            </a:r>
          </a:p>
          <a:p>
            <a:r>
              <a:rPr lang="en-US" dirty="0" smtClean="0"/>
              <a:t>Skewed Binary Tree</a:t>
            </a:r>
          </a:p>
          <a:p>
            <a:pPr lvl="1"/>
            <a:r>
              <a:rPr lang="en-US" dirty="0" smtClean="0"/>
              <a:t>Left Skew</a:t>
            </a:r>
          </a:p>
          <a:p>
            <a:pPr lvl="1"/>
            <a:r>
              <a:rPr lang="en-US" dirty="0" smtClean="0"/>
              <a:t>Right Skew</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990600"/>
          </a:xfrm>
        </p:spPr>
        <p:txBody>
          <a:bodyPr/>
          <a:lstStyle/>
          <a:p>
            <a:r>
              <a:rPr lang="en-US" dirty="0" smtClean="0"/>
              <a:t>Full Binary Tree</a:t>
            </a:r>
            <a:endParaRPr lang="en-US" dirty="0"/>
          </a:p>
        </p:txBody>
      </p:sp>
      <p:sp>
        <p:nvSpPr>
          <p:cNvPr id="3" name="Content Placeholder 2"/>
          <p:cNvSpPr>
            <a:spLocks noGrp="1"/>
          </p:cNvSpPr>
          <p:nvPr>
            <p:ph idx="1"/>
          </p:nvPr>
        </p:nvSpPr>
        <p:spPr>
          <a:xfrm>
            <a:off x="1043492" y="1676401"/>
            <a:ext cx="6777317" cy="2514600"/>
          </a:xfrm>
        </p:spPr>
        <p:txBody>
          <a:bodyPr>
            <a:normAutofit/>
          </a:bodyPr>
          <a:lstStyle/>
          <a:p>
            <a:r>
              <a:rPr lang="en-US" sz="1800" dirty="0" smtClean="0"/>
              <a:t>It is </a:t>
            </a:r>
            <a:r>
              <a:rPr lang="en-US" sz="1800" dirty="0"/>
              <a:t>a </a:t>
            </a:r>
            <a:r>
              <a:rPr lang="en-US" sz="1800" dirty="0" smtClean="0"/>
              <a:t>binary tree </a:t>
            </a:r>
            <a:r>
              <a:rPr lang="en-US" sz="1800" dirty="0"/>
              <a:t>in which every node other than the leaves has </a:t>
            </a:r>
            <a:r>
              <a:rPr lang="en-US" sz="1800" dirty="0" smtClean="0"/>
              <a:t>two children</a:t>
            </a:r>
            <a:r>
              <a:rPr lang="en-US" sz="1800" dirty="0"/>
              <a:t>.</a:t>
            </a:r>
          </a:p>
          <a:p>
            <a:pPr marL="68580" indent="0">
              <a:buNone/>
            </a:pPr>
            <a:r>
              <a:rPr lang="en-US" sz="1800" dirty="0"/>
              <a:t>Note: All leaves are at same level and all other nodes each have two children.</a:t>
            </a:r>
          </a:p>
          <a:p>
            <a:r>
              <a:rPr lang="en-US" sz="1800" dirty="0"/>
              <a:t>A full binary tree of height h has exactly </a:t>
            </a:r>
            <a:r>
              <a:rPr lang="en-US" sz="1800" dirty="0" smtClean="0"/>
              <a:t>2</a:t>
            </a:r>
            <a:r>
              <a:rPr lang="en-US" sz="1800" baseline="30000" dirty="0" smtClean="0"/>
              <a:t>h+1</a:t>
            </a:r>
            <a:r>
              <a:rPr lang="en-US" sz="1800" dirty="0" smtClean="0"/>
              <a:t>-1 </a:t>
            </a:r>
            <a:r>
              <a:rPr lang="en-US" sz="1800" dirty="0"/>
              <a:t>nodes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31" y="3295650"/>
            <a:ext cx="7138987"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Binary Tree</a:t>
            </a:r>
            <a:endParaRPr lang="en-US" dirty="0"/>
          </a:p>
        </p:txBody>
      </p:sp>
      <p:sp>
        <p:nvSpPr>
          <p:cNvPr id="3" name="Content Placeholder 2"/>
          <p:cNvSpPr>
            <a:spLocks noGrp="1"/>
          </p:cNvSpPr>
          <p:nvPr>
            <p:ph sz="half" idx="1"/>
          </p:nvPr>
        </p:nvSpPr>
        <p:spPr>
          <a:xfrm>
            <a:off x="457200" y="1600200"/>
            <a:ext cx="7539355" cy="4526280"/>
          </a:xfrm>
        </p:spPr>
        <p:txBody>
          <a:bodyPr>
            <a:normAutofit/>
          </a:bodyPr>
          <a:lstStyle/>
          <a:p>
            <a:r>
              <a:rPr lang="en-US" sz="1800" dirty="0"/>
              <a:t>A binary tree is called strict binary tree if each node has exactly two children or no children.</a:t>
            </a:r>
          </a:p>
        </p:txBody>
      </p:sp>
      <p:pic>
        <p:nvPicPr>
          <p:cNvPr id="4" name="Content Placeholder 3" descr="215"/>
          <p:cNvPicPr>
            <a:picLocks noGrp="1" noChangeAspect="1"/>
          </p:cNvPicPr>
          <p:nvPr>
            <p:ph sz="half" idx="2"/>
          </p:nvPr>
        </p:nvPicPr>
        <p:blipFill>
          <a:blip r:embed="rId2"/>
          <a:stretch>
            <a:fillRect/>
          </a:stretch>
        </p:blipFill>
        <p:spPr>
          <a:xfrm>
            <a:off x="2133600" y="2743200"/>
            <a:ext cx="4432300" cy="32702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1066800"/>
          </a:xfrm>
        </p:spPr>
        <p:txBody>
          <a:bodyPr>
            <a:normAutofit/>
          </a:bodyPr>
          <a:lstStyle/>
          <a:p>
            <a:r>
              <a:rPr lang="en-US" dirty="0" smtClean="0"/>
              <a:t>Complete Binary Tree</a:t>
            </a:r>
            <a:endParaRPr lang="en-US" dirty="0"/>
          </a:p>
        </p:txBody>
      </p:sp>
      <p:sp>
        <p:nvSpPr>
          <p:cNvPr id="3" name="Content Placeholder 2"/>
          <p:cNvSpPr>
            <a:spLocks noGrp="1"/>
          </p:cNvSpPr>
          <p:nvPr>
            <p:ph idx="1"/>
          </p:nvPr>
        </p:nvSpPr>
        <p:spPr>
          <a:xfrm>
            <a:off x="784860" y="1459230"/>
            <a:ext cx="7795260" cy="4373245"/>
          </a:xfrm>
        </p:spPr>
        <p:txBody>
          <a:bodyPr/>
          <a:lstStyle/>
          <a:p>
            <a:r>
              <a:rPr lang="en-US" sz="2000" dirty="0" smtClean="0"/>
              <a:t>It is a binary tree in which every level is completely filled except last level</a:t>
            </a:r>
          </a:p>
          <a:p>
            <a:r>
              <a:rPr lang="en-US" sz="2000" dirty="0" smtClean="0"/>
              <a:t>The number of nodes  </a:t>
            </a:r>
            <a:r>
              <a:rPr lang="en-US" sz="2000" b="1" dirty="0" smtClean="0"/>
              <a:t>n</a:t>
            </a:r>
            <a:r>
              <a:rPr lang="en-US" sz="2000" dirty="0" smtClean="0"/>
              <a:t> in a complete binary tree is between 2</a:t>
            </a:r>
            <a:r>
              <a:rPr lang="en-US" sz="2000" baseline="30000" dirty="0" smtClean="0"/>
              <a:t>h</a:t>
            </a:r>
            <a:r>
              <a:rPr lang="en-US" sz="2000" dirty="0" smtClean="0"/>
              <a:t>  (minimum) and 2</a:t>
            </a:r>
            <a:r>
              <a:rPr lang="en-US" sz="2000" baseline="30000" dirty="0" smtClean="0"/>
              <a:t>h+1</a:t>
            </a:r>
            <a:r>
              <a:rPr lang="en-US" sz="2000" dirty="0" smtClean="0"/>
              <a:t> -1  (maximum). </a:t>
            </a:r>
          </a:p>
          <a:p>
            <a:r>
              <a:rPr lang="en-US" sz="2000" dirty="0" smtClean="0"/>
              <a:t>The number of NULL links in a complete binary tree of </a:t>
            </a:r>
            <a:r>
              <a:rPr lang="en-US" sz="2000" b="1" dirty="0" smtClean="0"/>
              <a:t>n</a:t>
            </a:r>
            <a:r>
              <a:rPr lang="en-US" sz="2000" dirty="0" smtClean="0"/>
              <a:t> nodes is  n+1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47" y="3429000"/>
            <a:ext cx="70961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066800"/>
          </a:xfrm>
        </p:spPr>
        <p:txBody>
          <a:bodyPr/>
          <a:lstStyle/>
          <a:p>
            <a:r>
              <a:rPr lang="en-US" dirty="0" smtClean="0"/>
              <a:t>Skewed Binary Tree</a:t>
            </a:r>
            <a:endParaRPr lang="en-US" dirty="0"/>
          </a:p>
        </p:txBody>
      </p:sp>
      <p:sp>
        <p:nvSpPr>
          <p:cNvPr id="3" name="Content Placeholder 2"/>
          <p:cNvSpPr>
            <a:spLocks noGrp="1"/>
          </p:cNvSpPr>
          <p:nvPr>
            <p:ph idx="1"/>
          </p:nvPr>
        </p:nvSpPr>
        <p:spPr>
          <a:xfrm>
            <a:off x="1043492" y="1905000"/>
            <a:ext cx="6777317" cy="3927629"/>
          </a:xfrm>
        </p:spPr>
        <p:txBody>
          <a:bodyPr/>
          <a:lstStyle/>
          <a:p>
            <a:r>
              <a:rPr lang="en-US" dirty="0" smtClean="0"/>
              <a:t>Left Skewed</a:t>
            </a:r>
          </a:p>
          <a:p>
            <a:pPr lvl="1"/>
            <a:r>
              <a:rPr lang="en-US" dirty="0" smtClean="0"/>
              <a:t>Binary Tree without right sub tree </a:t>
            </a:r>
          </a:p>
          <a:p>
            <a:r>
              <a:rPr lang="en-US" dirty="0" smtClean="0"/>
              <a:t>Right Skewed</a:t>
            </a:r>
          </a:p>
          <a:p>
            <a:pPr lvl="1"/>
            <a:r>
              <a:rPr lang="en-US" dirty="0" smtClean="0"/>
              <a:t>Binary Tree without Left sub tree</a:t>
            </a:r>
            <a:endParaRPr lang="en-US" dirty="0"/>
          </a:p>
        </p:txBody>
      </p:sp>
      <p:sp>
        <p:nvSpPr>
          <p:cNvPr id="4" name="Oval 3"/>
          <p:cNvSpPr/>
          <p:nvPr/>
        </p:nvSpPr>
        <p:spPr>
          <a:xfrm>
            <a:off x="2667000" y="4114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3"/>
          </p:cNvCxnSpPr>
          <p:nvPr/>
        </p:nvCxnSpPr>
        <p:spPr>
          <a:xfrm flipH="1">
            <a:off x="2514600" y="4309922"/>
            <a:ext cx="185878" cy="33827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362200" y="4648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2209800" y="4876800"/>
            <a:ext cx="223978" cy="41447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05000" y="5791200"/>
            <a:ext cx="1540806" cy="369332"/>
          </a:xfrm>
          <a:prstGeom prst="rect">
            <a:avLst/>
          </a:prstGeom>
          <a:noFill/>
        </p:spPr>
        <p:txBody>
          <a:bodyPr wrap="none" rtlCol="0">
            <a:spAutoFit/>
          </a:bodyPr>
          <a:lstStyle/>
          <a:p>
            <a:r>
              <a:rPr lang="en-US" dirty="0" smtClean="0"/>
              <a:t>Left Skewed</a:t>
            </a:r>
            <a:endParaRPr lang="en-US" dirty="0"/>
          </a:p>
        </p:txBody>
      </p:sp>
      <p:sp>
        <p:nvSpPr>
          <p:cNvPr id="13" name="Oval 12"/>
          <p:cNvSpPr/>
          <p:nvPr/>
        </p:nvSpPr>
        <p:spPr>
          <a:xfrm>
            <a:off x="4876800" y="4114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62600"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72200" y="5410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3" idx="5"/>
            <a:endCxn id="14" idx="1"/>
          </p:cNvCxnSpPr>
          <p:nvPr/>
        </p:nvCxnSpPr>
        <p:spPr>
          <a:xfrm>
            <a:off x="5071922" y="4309922"/>
            <a:ext cx="5241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5"/>
            <a:endCxn id="15" idx="1"/>
          </p:cNvCxnSpPr>
          <p:nvPr/>
        </p:nvCxnSpPr>
        <p:spPr>
          <a:xfrm>
            <a:off x="5757722" y="4919522"/>
            <a:ext cx="447956" cy="52415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45794" y="5715000"/>
            <a:ext cx="1693092" cy="369332"/>
          </a:xfrm>
          <a:prstGeom prst="rect">
            <a:avLst/>
          </a:prstGeom>
          <a:noFill/>
        </p:spPr>
        <p:txBody>
          <a:bodyPr wrap="none" rtlCol="0">
            <a:spAutoFit/>
          </a:bodyPr>
          <a:lstStyle/>
          <a:p>
            <a:r>
              <a:rPr lang="en-US" dirty="0" smtClean="0"/>
              <a:t>Right Skewed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28560" y="1290330"/>
            <a:ext cx="7885890" cy="469800"/>
          </a:xfrm>
          <a:prstGeom prst="rect">
            <a:avLst/>
          </a:prstGeom>
        </p:spPr>
        <p:style>
          <a:lnRef idx="0">
            <a:scrgbClr r="0" g="0" b="0"/>
          </a:lnRef>
          <a:fillRef idx="0">
            <a:scrgbClr r="0" g="0" b="0"/>
          </a:fillRef>
          <a:effectRef idx="0">
            <a:scrgbClr r="0" g="0" b="0"/>
          </a:effectRef>
          <a:fontRef idx="minor">
            <a:schemeClr val="lt1"/>
          </a:fontRef>
        </p:style>
        <p:txBody>
          <a:bodyPr lIns="0" tIns="0" rIns="0" bIns="0" rtlCol="0" anchor="ctr">
            <a:normAutofit/>
          </a:bodyPr>
          <a:lstStyle/>
          <a:p>
            <a:pPr algn="ctr">
              <a:lnSpc>
                <a:spcPct val="90000"/>
              </a:lnSpc>
              <a:spcBef>
                <a:spcPct val="0"/>
              </a:spcBef>
              <a:spcAft>
                <a:spcPts val="600"/>
              </a:spcAft>
            </a:pPr>
            <a:r>
              <a:rPr lang="en-US" sz="2250" b="1" dirty="0">
                <a:solidFill>
                  <a:schemeClr val="tx1"/>
                </a:solidFill>
                <a:latin typeface="Calibri" panose="020F0502020204030204" charset="0"/>
                <a:ea typeface="+mj-ea"/>
                <a:cs typeface="Calibri" panose="020F0502020204030204" charset="0"/>
              </a:rPr>
              <a:t>PROBLEM STATEMENT </a:t>
            </a:r>
            <a:endParaRPr lang="en-US" sz="2250" b="1" kern="1200" dirty="0">
              <a:solidFill>
                <a:schemeClr val="tx1"/>
              </a:solidFill>
              <a:latin typeface="Calibri" panose="020F0502020204030204" charset="0"/>
              <a:ea typeface="+mj-ea"/>
              <a:cs typeface="Calibri" panose="020F0502020204030204" charset="0"/>
            </a:endParaRPr>
          </a:p>
        </p:txBody>
      </p:sp>
      <p:cxnSp>
        <p:nvCxnSpPr>
          <p:cNvPr id="17" name="Straight Connector 16"/>
          <p:cNvCxnSpPr/>
          <p:nvPr/>
        </p:nvCxnSpPr>
        <p:spPr>
          <a:xfrm>
            <a:off x="628650" y="1747331"/>
            <a:ext cx="7473689" cy="12800"/>
          </a:xfrm>
          <a:prstGeom prst="line">
            <a:avLst/>
          </a:prstGeom>
          <a:effectLst/>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628559" y="1868850"/>
            <a:ext cx="8181332" cy="4207510"/>
          </a:xfrm>
          <a:prstGeom prst="rect">
            <a:avLst/>
          </a:prstGeom>
          <a:noFill/>
        </p:spPr>
        <p:txBody>
          <a:bodyPr wrap="square" rtlCol="0">
            <a:spAutoFit/>
          </a:bodyPr>
          <a:lstStyle/>
          <a:p>
            <a:pPr algn="just">
              <a:spcAft>
                <a:spcPts val="1100"/>
              </a:spcAft>
            </a:pPr>
            <a:r>
              <a:rPr lang="en-US" sz="2400" dirty="0">
                <a:latin typeface="Calibri" panose="020F0502020204030204" charset="0"/>
                <a:cs typeface="Calibri" panose="020F0502020204030204" charset="0"/>
              </a:rPr>
              <a:t>We called it as Jumping Beetle</a:t>
            </a:r>
            <a:endParaRPr lang="en-US" sz="2400" b="1" dirty="0">
              <a:latin typeface="Calibri" panose="020F0502020204030204" charset="0"/>
              <a:cs typeface="Calibri" panose="020F0502020204030204" charset="0"/>
            </a:endParaRPr>
          </a:p>
          <a:p>
            <a:pPr algn="just">
              <a:spcAft>
                <a:spcPts val="1100"/>
              </a:spcAft>
            </a:pPr>
            <a:r>
              <a:rPr lang="en-US" sz="2400" dirty="0">
                <a:latin typeface="Calibri" panose="020F0502020204030204" charset="0"/>
                <a:cs typeface="Calibri" panose="020F0502020204030204" charset="0"/>
              </a:rPr>
              <a:t>A beetle on a board of size M X M squares.  Each square has coordinates, a pair of integers (</a:t>
            </a:r>
            <a:r>
              <a:rPr lang="en-US" sz="2400" dirty="0" err="1">
                <a:latin typeface="Calibri" panose="020F0502020204030204" charset="0"/>
                <a:cs typeface="Calibri" panose="020F0502020204030204" charset="0"/>
              </a:rPr>
              <a:t>i,j</a:t>
            </a:r>
            <a:r>
              <a:rPr lang="en-US" sz="2400" dirty="0">
                <a:latin typeface="Calibri" panose="020F0502020204030204" charset="0"/>
                <a:cs typeface="Calibri" panose="020F0502020204030204" charset="0"/>
              </a:rPr>
              <a:t>), where </a:t>
            </a:r>
            <a:r>
              <a:rPr lang="en-US" sz="2400" dirty="0" err="1">
                <a:latin typeface="Calibri" panose="020F0502020204030204" charset="0"/>
                <a:cs typeface="Calibri" panose="020F0502020204030204" charset="0"/>
              </a:rPr>
              <a:t>i</a:t>
            </a:r>
            <a:r>
              <a:rPr lang="en-US" sz="2400" dirty="0">
                <a:latin typeface="Calibri" panose="020F0502020204030204" charset="0"/>
                <a:cs typeface="Calibri" panose="020F0502020204030204" charset="0"/>
              </a:rPr>
              <a:t> is the row number and j is the column number. Associated with each square is the coordinates of the square it jumps to when it lands there. as an example , in the 6 X 6 board below, the beetle jumps to (2,3) from (1,1), and jumps to (5,2) from (6,4) .</a:t>
            </a:r>
            <a:endParaRPr lang="en-US" sz="2400" b="1" dirty="0">
              <a:latin typeface="Calibri" panose="020F0502020204030204" charset="0"/>
              <a:cs typeface="Calibri" panose="020F0502020204030204" charset="0"/>
            </a:endParaRPr>
          </a:p>
          <a:p>
            <a:pPr algn="just">
              <a:spcAft>
                <a:spcPts val="1100"/>
              </a:spcAft>
            </a:pPr>
            <a:r>
              <a:rPr lang="en-US" sz="2400" dirty="0">
                <a:latin typeface="Calibri" panose="020F0502020204030204" charset="0"/>
                <a:cs typeface="Calibri" panose="020F0502020204030204" charset="0"/>
              </a:rPr>
              <a:t>If the starting location is given, the target is to see the position of the beetle after a large NO. of jumps.</a:t>
            </a:r>
          </a:p>
          <a:p>
            <a:pPr algn="just">
              <a:spcAft>
                <a:spcPts val="1100"/>
              </a:spcAft>
            </a:pPr>
            <a:endParaRPr lang="en-US" sz="2400" b="1" dirty="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Tree Representation</a:t>
            </a:r>
            <a:endParaRPr lang="en-US" dirty="0"/>
          </a:p>
        </p:txBody>
      </p:sp>
      <p:sp>
        <p:nvSpPr>
          <p:cNvPr id="3" name="Content Placeholder 2"/>
          <p:cNvSpPr>
            <a:spLocks noGrp="1"/>
          </p:cNvSpPr>
          <p:nvPr>
            <p:ph idx="1"/>
          </p:nvPr>
        </p:nvSpPr>
        <p:spPr/>
        <p:txBody>
          <a:bodyPr/>
          <a:lstStyle/>
          <a:p>
            <a:r>
              <a:rPr lang="en-US" dirty="0" smtClean="0"/>
              <a:t>Array</a:t>
            </a:r>
          </a:p>
          <a:p>
            <a:r>
              <a:rPr lang="en-US" dirty="0" smtClean="0"/>
              <a:t>Linked List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Tree Representation using Array </a:t>
            </a:r>
            <a:endParaRPr lang="en-US" dirty="0"/>
          </a:p>
        </p:txBody>
      </p:sp>
      <p:sp>
        <p:nvSpPr>
          <p:cNvPr id="3" name="Content Placeholder 2"/>
          <p:cNvSpPr>
            <a:spLocks noGrp="1"/>
          </p:cNvSpPr>
          <p:nvPr>
            <p:ph idx="1"/>
          </p:nvPr>
        </p:nvSpPr>
        <p:spPr/>
        <p:txBody>
          <a:bodyPr/>
          <a:lstStyle/>
          <a:p>
            <a:r>
              <a:rPr lang="en-US" dirty="0" smtClean="0"/>
              <a:t>Root at stored at index 0</a:t>
            </a:r>
          </a:p>
          <a:p>
            <a:r>
              <a:rPr lang="en-US" dirty="0" smtClean="0"/>
              <a:t>If a node is at location i then its left child is located at 2 * i + 1 and right child is located at 2 * i + 2</a:t>
            </a:r>
          </a:p>
          <a:p>
            <a:r>
              <a:rPr lang="en-US" dirty="0" smtClean="0"/>
              <a:t>The required space for a binary tree of height h is 2</a:t>
            </a:r>
            <a:r>
              <a:rPr lang="en-US" baseline="30000" dirty="0" smtClean="0"/>
              <a:t>h</a:t>
            </a:r>
            <a:r>
              <a:rPr lang="en-US" dirty="0" smtClean="0"/>
              <a:t>-1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990600"/>
          </a:xfrm>
        </p:spPr>
        <p:txBody>
          <a:bodyPr/>
          <a:lstStyle/>
          <a:p>
            <a:r>
              <a:rPr lang="en-US" dirty="0" smtClean="0"/>
              <a:t>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71628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Easy of access any node</a:t>
            </a:r>
          </a:p>
          <a:p>
            <a:pPr lvl="1"/>
            <a:r>
              <a:rPr lang="en-US" dirty="0" smtClean="0"/>
              <a:t>No pointer overhead</a:t>
            </a:r>
          </a:p>
          <a:p>
            <a:r>
              <a:rPr lang="en-US" dirty="0" smtClean="0"/>
              <a:t>Disadvantages</a:t>
            </a:r>
          </a:p>
          <a:p>
            <a:pPr lvl="1"/>
            <a:r>
              <a:rPr lang="en-US" dirty="0" smtClean="0"/>
              <a:t>Wastage of memory</a:t>
            </a:r>
          </a:p>
          <a:p>
            <a:pPr lvl="1"/>
            <a:r>
              <a:rPr lang="en-US" dirty="0" smtClean="0"/>
              <a:t>Size is static </a:t>
            </a:r>
          </a:p>
          <a:p>
            <a:pPr lvl="1"/>
            <a:r>
              <a:rPr lang="en-US" dirty="0" smtClean="0"/>
              <a:t>Insertion and deletion requires lots of data movement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Tree </a:t>
            </a:r>
            <a:r>
              <a:rPr lang="en-US" dirty="0"/>
              <a:t>Representation</a:t>
            </a:r>
            <a:r>
              <a:rPr lang="en-US" dirty="0" smtClean="0"/>
              <a:t> using Linked 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Node creation</a:t>
            </a:r>
          </a:p>
          <a:p>
            <a:pPr marL="68580" indent="0">
              <a:buNone/>
            </a:pPr>
            <a:r>
              <a:rPr lang="en-US" dirty="0" err="1"/>
              <a:t>s</a:t>
            </a:r>
            <a:r>
              <a:rPr lang="en-US" dirty="0" err="1" smtClean="0"/>
              <a:t>truct</a:t>
            </a:r>
            <a:r>
              <a:rPr lang="en-US" dirty="0" smtClean="0"/>
              <a:t> node</a:t>
            </a:r>
          </a:p>
          <a:p>
            <a:pPr marL="68580" indent="0">
              <a:buNone/>
            </a:pPr>
            <a:r>
              <a:rPr lang="en-US" dirty="0" smtClean="0"/>
              <a:t>{</a:t>
            </a:r>
          </a:p>
          <a:p>
            <a:pPr marL="68580" indent="0">
              <a:buNone/>
            </a:pPr>
            <a:r>
              <a:rPr lang="en-US" dirty="0"/>
              <a:t>	</a:t>
            </a:r>
            <a:r>
              <a:rPr lang="en-US" dirty="0" err="1" smtClean="0"/>
              <a:t>struct</a:t>
            </a:r>
            <a:r>
              <a:rPr lang="en-US" dirty="0" smtClean="0"/>
              <a:t> node *</a:t>
            </a:r>
            <a:r>
              <a:rPr lang="en-US" dirty="0" err="1" smtClean="0"/>
              <a:t>lchild</a:t>
            </a:r>
            <a:r>
              <a:rPr lang="en-US" dirty="0" smtClean="0"/>
              <a:t>;</a:t>
            </a:r>
          </a:p>
          <a:p>
            <a:pPr marL="68580" indent="0">
              <a:buNone/>
            </a:pPr>
            <a:r>
              <a:rPr lang="en-US" dirty="0"/>
              <a:t>	</a:t>
            </a:r>
            <a:r>
              <a:rPr lang="en-US" dirty="0" err="1" smtClean="0"/>
              <a:t>data_type</a:t>
            </a:r>
            <a:r>
              <a:rPr lang="en-US" dirty="0" smtClean="0"/>
              <a:t> data;</a:t>
            </a:r>
          </a:p>
          <a:p>
            <a:pPr marL="68580" indent="0">
              <a:buNone/>
            </a:pPr>
            <a:r>
              <a:rPr lang="en-US" dirty="0"/>
              <a:t>	</a:t>
            </a:r>
            <a:r>
              <a:rPr lang="en-US" dirty="0" err="1" smtClean="0"/>
              <a:t>struct</a:t>
            </a:r>
            <a:r>
              <a:rPr lang="en-US" dirty="0" smtClean="0"/>
              <a:t> node *</a:t>
            </a:r>
            <a:r>
              <a:rPr lang="en-US" dirty="0" err="1" smtClean="0"/>
              <a:t>rchild</a:t>
            </a:r>
            <a:r>
              <a:rPr lang="en-US" dirty="0" smtClean="0"/>
              <a:t>;</a:t>
            </a:r>
          </a:p>
          <a:p>
            <a:pPr marL="68580" indent="0">
              <a:buNone/>
            </a:pPr>
            <a:r>
              <a:rPr lang="en-US" dirty="0" smtClean="0"/>
              <a:t>};</a:t>
            </a:r>
          </a:p>
          <a:p>
            <a:r>
              <a:rPr lang="en-US" dirty="0" err="1"/>
              <a:t>l</a:t>
            </a:r>
            <a:r>
              <a:rPr lang="en-US" dirty="0" err="1" smtClean="0"/>
              <a:t>child</a:t>
            </a:r>
            <a:r>
              <a:rPr lang="en-US" dirty="0" smtClean="0"/>
              <a:t>  points to the left child of the node</a:t>
            </a:r>
          </a:p>
          <a:p>
            <a:r>
              <a:rPr lang="en-US" dirty="0" err="1"/>
              <a:t>r</a:t>
            </a:r>
            <a:r>
              <a:rPr lang="en-US" dirty="0" err="1" smtClean="0"/>
              <a:t>child</a:t>
            </a:r>
            <a:r>
              <a:rPr lang="en-US" dirty="0" smtClean="0"/>
              <a:t> points to the right child of the node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6019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and Disadvantages</a:t>
            </a:r>
          </a:p>
        </p:txBody>
      </p:sp>
      <p:sp>
        <p:nvSpPr>
          <p:cNvPr id="3" name="Content Placeholder 2"/>
          <p:cNvSpPr>
            <a:spLocks noGrp="1"/>
          </p:cNvSpPr>
          <p:nvPr>
            <p:ph idx="1"/>
          </p:nvPr>
        </p:nvSpPr>
        <p:spPr/>
        <p:txBody>
          <a:bodyPr/>
          <a:lstStyle/>
          <a:p>
            <a:r>
              <a:rPr lang="en-US" dirty="0" smtClean="0"/>
              <a:t>Advantages</a:t>
            </a:r>
          </a:p>
          <a:p>
            <a:pPr lvl="1"/>
            <a:r>
              <a:rPr lang="en-US" dirty="0" smtClean="0"/>
              <a:t>No wastage of memory</a:t>
            </a:r>
          </a:p>
          <a:p>
            <a:pPr lvl="1"/>
            <a:r>
              <a:rPr lang="en-US" dirty="0" smtClean="0"/>
              <a:t>Dynamic memory allocation</a:t>
            </a:r>
          </a:p>
          <a:p>
            <a:pPr lvl="1"/>
            <a:r>
              <a:rPr lang="en-US" dirty="0" smtClean="0"/>
              <a:t>Insertion and Deletion operations doesn’t required any data movement</a:t>
            </a:r>
          </a:p>
          <a:p>
            <a:r>
              <a:rPr lang="en-US" dirty="0" smtClean="0"/>
              <a:t>Disadvantages</a:t>
            </a:r>
          </a:p>
          <a:p>
            <a:pPr lvl="1"/>
            <a:r>
              <a:rPr lang="en-US" dirty="0" smtClean="0"/>
              <a:t>Direct access is not possible</a:t>
            </a:r>
          </a:p>
          <a:p>
            <a:pPr lvl="1"/>
            <a:r>
              <a:rPr lang="en-US" dirty="0" smtClean="0"/>
              <a:t>Needs additional space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of Binary Tree</a:t>
            </a:r>
            <a:endParaRPr lang="en-US" dirty="0"/>
          </a:p>
        </p:txBody>
      </p:sp>
      <p:sp>
        <p:nvSpPr>
          <p:cNvPr id="3" name="Content Placeholder 2"/>
          <p:cNvSpPr>
            <a:spLocks noGrp="1"/>
          </p:cNvSpPr>
          <p:nvPr>
            <p:ph idx="1"/>
          </p:nvPr>
        </p:nvSpPr>
        <p:spPr/>
        <p:txBody>
          <a:bodyPr>
            <a:normAutofit/>
          </a:bodyPr>
          <a:lstStyle/>
          <a:p>
            <a:r>
              <a:rPr lang="en-US" sz="2400" dirty="0" smtClean="0"/>
              <a:t>The number of nodes n in a complete binary tree is between 2</a:t>
            </a:r>
            <a:r>
              <a:rPr lang="en-US" sz="2400" baseline="30000" dirty="0" smtClean="0"/>
              <a:t>h</a:t>
            </a:r>
            <a:r>
              <a:rPr lang="en-US" sz="2400" dirty="0" smtClean="0"/>
              <a:t> and 2</a:t>
            </a:r>
            <a:r>
              <a:rPr lang="en-US" sz="2400" baseline="30000" dirty="0" smtClean="0"/>
              <a:t>h+1</a:t>
            </a:r>
            <a:r>
              <a:rPr lang="en-US" sz="2400" dirty="0" smtClean="0"/>
              <a:t> – 1, where h is height </a:t>
            </a:r>
          </a:p>
          <a:p>
            <a:r>
              <a:rPr lang="en-US" sz="2400" dirty="0" smtClean="0"/>
              <a:t>The number of nodes in full binary tree is </a:t>
            </a:r>
            <a:r>
              <a:rPr lang="en-US" sz="2400" dirty="0"/>
              <a:t>2</a:t>
            </a:r>
            <a:r>
              <a:rPr lang="en-US" sz="2400" baseline="30000" dirty="0"/>
              <a:t>h+1</a:t>
            </a:r>
            <a:r>
              <a:rPr lang="en-US" sz="2400" dirty="0"/>
              <a:t> – 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in Binary Tree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Int</a:t>
            </a:r>
            <a:r>
              <a:rPr lang="en-US" dirty="0" smtClean="0"/>
              <a:t> Max(</a:t>
            </a:r>
            <a:r>
              <a:rPr lang="en-US" dirty="0" err="1" smtClean="0"/>
              <a:t>struct</a:t>
            </a:r>
            <a:r>
              <a:rPr lang="en-US" dirty="0" smtClean="0"/>
              <a:t> </a:t>
            </a:r>
            <a:r>
              <a:rPr lang="en-US" dirty="0" err="1" smtClean="0"/>
              <a:t>BTNode</a:t>
            </a:r>
            <a:r>
              <a:rPr lang="en-US" dirty="0" smtClean="0"/>
              <a:t> *root){</a:t>
            </a:r>
          </a:p>
          <a:p>
            <a:pPr marL="0" indent="0">
              <a:buNone/>
            </a:pPr>
            <a:r>
              <a:rPr lang="en-US" dirty="0"/>
              <a:t>	</a:t>
            </a:r>
            <a:r>
              <a:rPr lang="en-US" dirty="0" err="1" smtClean="0"/>
              <a:t>int</a:t>
            </a:r>
            <a:r>
              <a:rPr lang="en-US" dirty="0" smtClean="0"/>
              <a:t> </a:t>
            </a:r>
            <a:r>
              <a:rPr lang="en-US" dirty="0" err="1" smtClean="0"/>
              <a:t>root_val</a:t>
            </a:r>
            <a:r>
              <a:rPr lang="en-US" dirty="0" smtClean="0"/>
              <a:t>, </a:t>
            </a:r>
            <a:r>
              <a:rPr lang="en-US" dirty="0" err="1" smtClean="0"/>
              <a:t>left_val</a:t>
            </a:r>
            <a:r>
              <a:rPr lang="en-US" dirty="0" smtClean="0"/>
              <a:t>, </a:t>
            </a:r>
            <a:r>
              <a:rPr lang="en-US" dirty="0" err="1" smtClean="0"/>
              <a:t>right_val</a:t>
            </a:r>
            <a:r>
              <a:rPr lang="en-US" dirty="0" smtClean="0"/>
              <a:t>, max = INT_MIN;</a:t>
            </a:r>
          </a:p>
          <a:p>
            <a:pPr marL="0" indent="0">
              <a:buNone/>
            </a:pPr>
            <a:r>
              <a:rPr lang="en-US" dirty="0"/>
              <a:t>	</a:t>
            </a:r>
            <a:r>
              <a:rPr lang="en-US" dirty="0" smtClean="0"/>
              <a:t>if(root != NULL){</a:t>
            </a:r>
          </a:p>
          <a:p>
            <a:pPr marL="0" indent="0">
              <a:buNone/>
            </a:pPr>
            <a:r>
              <a:rPr lang="en-US" dirty="0"/>
              <a:t>	</a:t>
            </a:r>
            <a:r>
              <a:rPr lang="en-US" dirty="0" smtClean="0"/>
              <a:t>	</a:t>
            </a:r>
            <a:r>
              <a:rPr lang="en-US" dirty="0" err="1" smtClean="0"/>
              <a:t>root_val</a:t>
            </a:r>
            <a:r>
              <a:rPr lang="en-US" dirty="0" smtClean="0"/>
              <a:t> = root-&gt;data;</a:t>
            </a:r>
          </a:p>
          <a:p>
            <a:pPr marL="0" indent="0">
              <a:buNone/>
            </a:pPr>
            <a:r>
              <a:rPr lang="en-US" dirty="0"/>
              <a:t>	</a:t>
            </a:r>
            <a:r>
              <a:rPr lang="en-US" dirty="0" smtClean="0"/>
              <a:t>	</a:t>
            </a:r>
            <a:r>
              <a:rPr lang="en-US" dirty="0" err="1" smtClean="0"/>
              <a:t>left_val</a:t>
            </a:r>
            <a:r>
              <a:rPr lang="en-US" dirty="0" smtClean="0"/>
              <a:t> = Max(root-&gt;left);</a:t>
            </a:r>
          </a:p>
          <a:p>
            <a:pPr marL="0" indent="0">
              <a:buNone/>
            </a:pPr>
            <a:r>
              <a:rPr lang="en-US" dirty="0"/>
              <a:t>	</a:t>
            </a:r>
            <a:r>
              <a:rPr lang="en-US" dirty="0" smtClean="0"/>
              <a:t>	</a:t>
            </a:r>
            <a:r>
              <a:rPr lang="en-US" dirty="0" err="1" smtClean="0"/>
              <a:t>right_val</a:t>
            </a:r>
            <a:r>
              <a:rPr lang="en-US" dirty="0" smtClean="0"/>
              <a:t> = Max(root-&gt;right);</a:t>
            </a:r>
          </a:p>
          <a:p>
            <a:pPr marL="0" indent="0">
              <a:buNone/>
            </a:pPr>
            <a:r>
              <a:rPr lang="en-US" dirty="0"/>
              <a:t>	</a:t>
            </a:r>
            <a:r>
              <a:rPr lang="en-US" dirty="0" smtClean="0"/>
              <a:t>	if(</a:t>
            </a:r>
            <a:r>
              <a:rPr lang="en-US" dirty="0" err="1" smtClean="0"/>
              <a:t>left_val</a:t>
            </a:r>
            <a:r>
              <a:rPr lang="en-US" dirty="0" smtClean="0"/>
              <a:t> &gt; </a:t>
            </a:r>
            <a:r>
              <a:rPr lang="en-US" dirty="0" err="1" smtClean="0"/>
              <a:t>right_val</a:t>
            </a:r>
            <a:r>
              <a:rPr lang="en-US" dirty="0" smtClean="0"/>
              <a:t>)</a:t>
            </a:r>
          </a:p>
          <a:p>
            <a:pPr marL="0" indent="0">
              <a:buNone/>
            </a:pPr>
            <a:r>
              <a:rPr lang="en-US" dirty="0"/>
              <a:t>	</a:t>
            </a:r>
            <a:r>
              <a:rPr lang="en-US" dirty="0" smtClean="0"/>
              <a:t>		max = </a:t>
            </a:r>
            <a:r>
              <a:rPr lang="en-US" dirty="0" err="1" smtClean="0"/>
              <a:t>left_val</a:t>
            </a:r>
            <a:r>
              <a:rPr lang="en-US" dirty="0" smtClean="0"/>
              <a:t>;</a:t>
            </a:r>
          </a:p>
          <a:p>
            <a:pPr marL="0" indent="0">
              <a:buNone/>
            </a:pPr>
            <a:r>
              <a:rPr lang="en-US" dirty="0"/>
              <a:t>	</a:t>
            </a:r>
            <a:r>
              <a:rPr lang="en-US" dirty="0" smtClean="0"/>
              <a:t>	else</a:t>
            </a:r>
          </a:p>
          <a:p>
            <a:pPr marL="0" indent="0">
              <a:buNone/>
            </a:pPr>
            <a:r>
              <a:rPr lang="en-US" dirty="0"/>
              <a:t>	</a:t>
            </a:r>
            <a:r>
              <a:rPr lang="en-US" dirty="0" smtClean="0"/>
              <a:t>		max = </a:t>
            </a:r>
            <a:r>
              <a:rPr lang="en-US" dirty="0" err="1" smtClean="0"/>
              <a:t>right_val</a:t>
            </a:r>
            <a:r>
              <a:rPr lang="en-US" dirty="0" smtClean="0"/>
              <a:t>;</a:t>
            </a:r>
          </a:p>
          <a:p>
            <a:pPr marL="0" indent="0">
              <a:buNone/>
            </a:pPr>
            <a:r>
              <a:rPr lang="en-US" dirty="0"/>
              <a:t>	</a:t>
            </a:r>
            <a:r>
              <a:rPr lang="en-US" dirty="0" smtClean="0"/>
              <a:t>	if(</a:t>
            </a:r>
            <a:r>
              <a:rPr lang="en-US" dirty="0" err="1" smtClean="0"/>
              <a:t>root_val</a:t>
            </a:r>
            <a:r>
              <a:rPr lang="en-US" dirty="0" smtClean="0"/>
              <a:t> &gt; max)</a:t>
            </a:r>
          </a:p>
          <a:p>
            <a:pPr marL="0" indent="0">
              <a:buNone/>
            </a:pPr>
            <a:r>
              <a:rPr lang="en-US" dirty="0"/>
              <a:t>	</a:t>
            </a:r>
            <a:r>
              <a:rPr lang="en-US" dirty="0" smtClean="0"/>
              <a:t>		max = </a:t>
            </a:r>
            <a:r>
              <a:rPr lang="en-US" dirty="0" err="1" smtClean="0"/>
              <a:t>root_val</a:t>
            </a:r>
            <a:r>
              <a:rPr lang="en-US" dirty="0" smtClean="0"/>
              <a:t>;</a:t>
            </a:r>
          </a:p>
          <a:p>
            <a:pPr marL="0" indent="0">
              <a:buNone/>
            </a:pPr>
            <a:r>
              <a:rPr lang="en-US" dirty="0"/>
              <a:t>	</a:t>
            </a:r>
            <a:r>
              <a:rPr lang="en-US" dirty="0" smtClean="0"/>
              <a:t>}</a:t>
            </a:r>
          </a:p>
          <a:p>
            <a:pPr marL="0" indent="0">
              <a:buNone/>
            </a:pPr>
            <a:r>
              <a:rPr lang="en-US" dirty="0"/>
              <a:t>	</a:t>
            </a:r>
            <a:r>
              <a:rPr lang="en-US" dirty="0" smtClean="0"/>
              <a:t>return max;</a:t>
            </a:r>
          </a:p>
          <a:p>
            <a:pPr marL="0" indent="0">
              <a:buNone/>
            </a:pP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binary tree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t>Int</a:t>
            </a:r>
            <a:r>
              <a:rPr lang="en-US" sz="2000" dirty="0" smtClean="0"/>
              <a:t> </a:t>
            </a:r>
            <a:r>
              <a:rPr lang="en-US" sz="2000" dirty="0" err="1" smtClean="0"/>
              <a:t>SizeOfBT</a:t>
            </a:r>
            <a:r>
              <a:rPr lang="en-US" sz="2000" dirty="0" smtClean="0"/>
              <a:t>(</a:t>
            </a:r>
            <a:r>
              <a:rPr lang="en-US" sz="2000" dirty="0" err="1" smtClean="0"/>
              <a:t>struct</a:t>
            </a:r>
            <a:r>
              <a:rPr lang="en-US" sz="2000" dirty="0" smtClean="0"/>
              <a:t> </a:t>
            </a:r>
            <a:r>
              <a:rPr lang="en-US" sz="2000" dirty="0" err="1" smtClean="0"/>
              <a:t>BTNode</a:t>
            </a:r>
            <a:r>
              <a:rPr lang="en-US" sz="2000" dirty="0" smtClean="0"/>
              <a:t> *root){</a:t>
            </a:r>
          </a:p>
          <a:p>
            <a:pPr marL="0" indent="0">
              <a:buNone/>
            </a:pPr>
            <a:r>
              <a:rPr lang="en-US" sz="2000" dirty="0"/>
              <a:t>	</a:t>
            </a:r>
            <a:r>
              <a:rPr lang="en-US" sz="2000" dirty="0" smtClean="0"/>
              <a:t>if(root == NULL)</a:t>
            </a:r>
          </a:p>
          <a:p>
            <a:pPr marL="0" indent="0">
              <a:buNone/>
            </a:pPr>
            <a:r>
              <a:rPr lang="en-US" sz="2000" dirty="0"/>
              <a:t>	</a:t>
            </a:r>
            <a:r>
              <a:rPr lang="en-US" sz="2000" dirty="0" smtClean="0"/>
              <a:t>	return 0;</a:t>
            </a:r>
          </a:p>
          <a:p>
            <a:pPr marL="0" indent="0">
              <a:buNone/>
            </a:pPr>
            <a:r>
              <a:rPr lang="en-US" sz="2000" dirty="0"/>
              <a:t>	</a:t>
            </a:r>
            <a:r>
              <a:rPr lang="en-US" sz="2000" dirty="0" smtClean="0"/>
              <a:t>else</a:t>
            </a:r>
          </a:p>
          <a:p>
            <a:pPr marL="0" indent="0">
              <a:buNone/>
            </a:pPr>
            <a:r>
              <a:rPr lang="en-US" sz="2000" dirty="0"/>
              <a:t>	</a:t>
            </a:r>
            <a:r>
              <a:rPr lang="en-US" sz="2000" dirty="0" smtClean="0"/>
              <a:t>	return </a:t>
            </a:r>
            <a:r>
              <a:rPr lang="en-US" sz="2000" dirty="0" err="1" smtClean="0"/>
              <a:t>SizeOfBT</a:t>
            </a:r>
            <a:r>
              <a:rPr lang="en-US" sz="2000" dirty="0" smtClean="0"/>
              <a:t>(root-&gt;left) + </a:t>
            </a:r>
            <a:r>
              <a:rPr lang="en-US" sz="2000" dirty="0" err="1" smtClean="0"/>
              <a:t>SizeOfBT</a:t>
            </a:r>
            <a:r>
              <a:rPr lang="en-US" sz="2000" dirty="0" smtClean="0"/>
              <a:t>(root-&gt;right) + 1;</a:t>
            </a:r>
          </a:p>
          <a:p>
            <a:pPr marL="0" indent="0">
              <a:buNone/>
            </a:pPr>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28560" y="1290330"/>
            <a:ext cx="7885890" cy="469800"/>
          </a:xfrm>
          <a:prstGeom prst="rect">
            <a:avLst/>
          </a:prstGeom>
        </p:spPr>
        <p:style>
          <a:lnRef idx="0">
            <a:scrgbClr r="0" g="0" b="0"/>
          </a:lnRef>
          <a:fillRef idx="0">
            <a:scrgbClr r="0" g="0" b="0"/>
          </a:fillRef>
          <a:effectRef idx="0">
            <a:scrgbClr r="0" g="0" b="0"/>
          </a:effectRef>
          <a:fontRef idx="minor">
            <a:schemeClr val="lt1"/>
          </a:fontRef>
        </p:style>
        <p:txBody>
          <a:bodyPr lIns="0" tIns="0" rIns="0" bIns="0" rtlCol="0" anchor="ctr">
            <a:normAutofit/>
          </a:bodyPr>
          <a:lstStyle/>
          <a:p>
            <a:pPr algn="ctr">
              <a:lnSpc>
                <a:spcPct val="90000"/>
              </a:lnSpc>
              <a:spcBef>
                <a:spcPct val="0"/>
              </a:spcBef>
              <a:spcAft>
                <a:spcPts val="600"/>
              </a:spcAft>
            </a:pPr>
            <a:r>
              <a:rPr lang="en-US" sz="2250" b="1" dirty="0">
                <a:solidFill>
                  <a:schemeClr val="tx1"/>
                </a:solidFill>
                <a:latin typeface="Calibri" panose="020F0502020204030204" charset="0"/>
                <a:ea typeface="+mj-ea"/>
                <a:cs typeface="Calibri" panose="020F0502020204030204" charset="0"/>
              </a:rPr>
              <a:t>PROBLEM STATEMENT  </a:t>
            </a:r>
            <a:endParaRPr lang="en-US" sz="2250" b="1" kern="1200" dirty="0">
              <a:solidFill>
                <a:schemeClr val="tx1"/>
              </a:solidFill>
              <a:latin typeface="Calibri" panose="020F0502020204030204" charset="0"/>
              <a:ea typeface="+mj-ea"/>
              <a:cs typeface="Calibri" panose="020F0502020204030204" charset="0"/>
            </a:endParaRPr>
          </a:p>
        </p:txBody>
      </p:sp>
      <p:cxnSp>
        <p:nvCxnSpPr>
          <p:cNvPr id="17" name="Straight Connector 16"/>
          <p:cNvCxnSpPr/>
          <p:nvPr/>
        </p:nvCxnSpPr>
        <p:spPr>
          <a:xfrm>
            <a:off x="628650" y="1747331"/>
            <a:ext cx="7473689" cy="12800"/>
          </a:xfrm>
          <a:prstGeom prst="line">
            <a:avLst/>
          </a:prstGeom>
          <a:effectLst/>
        </p:spPr>
        <p:style>
          <a:lnRef idx="2">
            <a:schemeClr val="dk1"/>
          </a:lnRef>
          <a:fillRef idx="0">
            <a:schemeClr val="dk1"/>
          </a:fillRef>
          <a:effectRef idx="1">
            <a:schemeClr val="dk1"/>
          </a:effectRef>
          <a:fontRef idx="minor">
            <a:schemeClr val="tx1"/>
          </a:fontRef>
        </p:style>
      </p:cxnSp>
      <p:pic>
        <p:nvPicPr>
          <p:cNvPr id="3" name="Picture 2"/>
          <p:cNvPicPr>
            <a:picLocks noChangeAspect="1"/>
          </p:cNvPicPr>
          <p:nvPr/>
        </p:nvPicPr>
        <p:blipFill>
          <a:blip r:embed="rId3"/>
          <a:stretch>
            <a:fillRect/>
          </a:stretch>
        </p:blipFill>
        <p:spPr>
          <a:xfrm>
            <a:off x="1371600" y="2016760"/>
            <a:ext cx="6730739" cy="415544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of Binary Tree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t>Int</a:t>
            </a:r>
            <a:r>
              <a:rPr lang="en-US" sz="2000" dirty="0" smtClean="0"/>
              <a:t> </a:t>
            </a:r>
            <a:r>
              <a:rPr lang="en-US" sz="2000" dirty="0" err="1" smtClean="0"/>
              <a:t>HeightOfBT</a:t>
            </a:r>
            <a:r>
              <a:rPr lang="en-US" sz="2000" dirty="0" smtClean="0"/>
              <a:t>(</a:t>
            </a:r>
            <a:r>
              <a:rPr lang="en-US" sz="2000" dirty="0" err="1" smtClean="0"/>
              <a:t>struct</a:t>
            </a:r>
            <a:r>
              <a:rPr lang="en-US" sz="2000" dirty="0" smtClean="0"/>
              <a:t> </a:t>
            </a:r>
            <a:r>
              <a:rPr lang="en-US" sz="2000" dirty="0" err="1" smtClean="0"/>
              <a:t>BTNode</a:t>
            </a:r>
            <a:r>
              <a:rPr lang="en-US" sz="2000" dirty="0" smtClean="0"/>
              <a:t> *root){</a:t>
            </a:r>
          </a:p>
          <a:p>
            <a:pPr marL="0" indent="0">
              <a:buNone/>
            </a:pPr>
            <a:r>
              <a:rPr lang="en-US" sz="2000" dirty="0"/>
              <a:t>	</a:t>
            </a:r>
            <a:r>
              <a:rPr lang="en-US" sz="2000" dirty="0" err="1" smtClean="0"/>
              <a:t>int</a:t>
            </a:r>
            <a:r>
              <a:rPr lang="en-US" sz="2000" dirty="0" smtClean="0"/>
              <a:t> </a:t>
            </a:r>
            <a:r>
              <a:rPr lang="en-US" sz="2000" dirty="0" err="1" smtClean="0"/>
              <a:t>leftheight</a:t>
            </a:r>
            <a:r>
              <a:rPr lang="en-US" sz="2000" dirty="0" smtClean="0"/>
              <a:t>, </a:t>
            </a:r>
            <a:r>
              <a:rPr lang="en-US" sz="2000" dirty="0" err="1" smtClean="0"/>
              <a:t>rightheight</a:t>
            </a:r>
            <a:r>
              <a:rPr lang="en-US" sz="2000" dirty="0" smtClean="0"/>
              <a:t>;</a:t>
            </a:r>
          </a:p>
          <a:p>
            <a:pPr marL="0" indent="0">
              <a:buNone/>
            </a:pPr>
            <a:r>
              <a:rPr lang="en-US" sz="2000" dirty="0"/>
              <a:t>	</a:t>
            </a:r>
            <a:r>
              <a:rPr lang="en-US" sz="2000" dirty="0" smtClean="0"/>
              <a:t>if(root == NULL)</a:t>
            </a:r>
          </a:p>
          <a:p>
            <a:pPr marL="0" indent="0">
              <a:buNone/>
            </a:pPr>
            <a:r>
              <a:rPr lang="en-US" sz="2000" dirty="0"/>
              <a:t>	</a:t>
            </a:r>
            <a:r>
              <a:rPr lang="en-US" sz="2000" dirty="0" smtClean="0"/>
              <a:t>	return 0;</a:t>
            </a:r>
          </a:p>
          <a:p>
            <a:pPr marL="0" indent="0">
              <a:buNone/>
            </a:pPr>
            <a:r>
              <a:rPr lang="en-US" sz="2000" dirty="0"/>
              <a:t>	</a:t>
            </a:r>
            <a:r>
              <a:rPr lang="en-US" sz="2000" dirty="0" smtClean="0"/>
              <a:t>else{</a:t>
            </a:r>
          </a:p>
          <a:p>
            <a:pPr marL="0" indent="0">
              <a:buNone/>
            </a:pPr>
            <a:r>
              <a:rPr lang="en-US" sz="2000" dirty="0"/>
              <a:t>	</a:t>
            </a:r>
            <a:r>
              <a:rPr lang="en-US" sz="2000" dirty="0" smtClean="0"/>
              <a:t>	</a:t>
            </a:r>
            <a:r>
              <a:rPr lang="en-US" sz="2000" dirty="0" err="1" smtClean="0"/>
              <a:t>leftheight</a:t>
            </a:r>
            <a:r>
              <a:rPr lang="en-US" sz="2000" dirty="0" smtClean="0"/>
              <a:t> = </a:t>
            </a:r>
            <a:r>
              <a:rPr lang="en-US" sz="2000" dirty="0" err="1" smtClean="0"/>
              <a:t>HeightOfBT</a:t>
            </a:r>
            <a:r>
              <a:rPr lang="en-US" sz="2000" dirty="0" smtClean="0"/>
              <a:t>(root-&gt;left);</a:t>
            </a:r>
          </a:p>
          <a:p>
            <a:pPr marL="0" indent="0">
              <a:buNone/>
            </a:pPr>
            <a:r>
              <a:rPr lang="en-US" sz="2000" dirty="0"/>
              <a:t>	</a:t>
            </a:r>
            <a:r>
              <a:rPr lang="en-US" sz="2000" dirty="0" smtClean="0"/>
              <a:t>	</a:t>
            </a:r>
            <a:r>
              <a:rPr lang="en-US" sz="2000" dirty="0" err="1" smtClean="0"/>
              <a:t>rightheight</a:t>
            </a:r>
            <a:r>
              <a:rPr lang="en-US" sz="2000" dirty="0" smtClean="0"/>
              <a:t> = </a:t>
            </a:r>
            <a:r>
              <a:rPr lang="en-US" sz="2000" dirty="0" err="1" smtClean="0"/>
              <a:t>HeightOfBT</a:t>
            </a:r>
            <a:r>
              <a:rPr lang="en-US" sz="2000" dirty="0" smtClean="0"/>
              <a:t>(root-&gt;right);</a:t>
            </a:r>
          </a:p>
          <a:p>
            <a:pPr marL="0" indent="0">
              <a:buNone/>
            </a:pPr>
            <a:r>
              <a:rPr lang="en-US" sz="2000" dirty="0" smtClean="0"/>
              <a:t>		if(</a:t>
            </a:r>
            <a:r>
              <a:rPr lang="en-US" sz="2000" dirty="0" err="1" smtClean="0"/>
              <a:t>leftheight</a:t>
            </a:r>
            <a:r>
              <a:rPr lang="en-US" sz="2000" dirty="0" smtClean="0"/>
              <a:t> &gt; </a:t>
            </a:r>
            <a:r>
              <a:rPr lang="en-US" sz="2000" dirty="0" err="1" smtClean="0"/>
              <a:t>rightheight</a:t>
            </a:r>
            <a:r>
              <a:rPr lang="en-US" sz="2000" dirty="0" smtClean="0"/>
              <a:t>)</a:t>
            </a:r>
          </a:p>
          <a:p>
            <a:pPr marL="0" indent="0">
              <a:buNone/>
            </a:pPr>
            <a:r>
              <a:rPr lang="en-US" sz="2000" dirty="0"/>
              <a:t>	</a:t>
            </a:r>
            <a:r>
              <a:rPr lang="en-US" sz="2000" dirty="0" smtClean="0"/>
              <a:t>		return </a:t>
            </a:r>
            <a:r>
              <a:rPr lang="en-US" sz="2000" dirty="0" err="1" smtClean="0"/>
              <a:t>leftheight</a:t>
            </a:r>
            <a:r>
              <a:rPr lang="en-US" sz="2000" dirty="0" smtClean="0"/>
              <a:t> + 1;</a:t>
            </a:r>
          </a:p>
          <a:p>
            <a:pPr marL="0" indent="0">
              <a:buNone/>
            </a:pPr>
            <a:r>
              <a:rPr lang="en-US" sz="2000" dirty="0"/>
              <a:t>	</a:t>
            </a:r>
            <a:r>
              <a:rPr lang="en-US" sz="2000" dirty="0" smtClean="0"/>
              <a:t>	else</a:t>
            </a:r>
          </a:p>
          <a:p>
            <a:pPr marL="0" indent="0">
              <a:buNone/>
            </a:pPr>
            <a:r>
              <a:rPr lang="en-US" sz="2000" dirty="0"/>
              <a:t>	</a:t>
            </a:r>
            <a:r>
              <a:rPr lang="en-US" sz="2000" dirty="0" smtClean="0"/>
              <a:t>		return </a:t>
            </a:r>
            <a:r>
              <a:rPr lang="en-US" sz="2000" dirty="0" err="1" smtClean="0"/>
              <a:t>rightheight</a:t>
            </a:r>
            <a:r>
              <a:rPr lang="en-US" sz="2000" dirty="0" smtClean="0"/>
              <a:t> + 1;</a:t>
            </a:r>
          </a:p>
          <a:p>
            <a:pPr marL="0" indent="0">
              <a:buNone/>
            </a:pPr>
            <a:r>
              <a:rPr lang="en-US" sz="2000" dirty="0"/>
              <a:t>	</a:t>
            </a:r>
            <a:r>
              <a:rPr lang="en-US" sz="2000" dirty="0" smtClean="0"/>
              <a:t>}</a:t>
            </a:r>
          </a:p>
          <a:p>
            <a:pPr marL="0" indent="0">
              <a:buNone/>
            </a:pPr>
            <a:r>
              <a:rPr lang="en-US" sz="2000" dirty="0"/>
              <a:t>}</a:t>
            </a:r>
            <a:endParaRPr lang="en-US" sz="2000" dirty="0" smtClean="0"/>
          </a:p>
          <a:p>
            <a:pPr marL="0" indent="0">
              <a:buNone/>
            </a:pPr>
            <a:r>
              <a:rPr lang="en-US" sz="2000" dirty="0"/>
              <a:t>	</a:t>
            </a:r>
            <a:r>
              <a:rPr lang="en-US" sz="2000" dirty="0" smtClean="0"/>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many different binary trees are possible with n nodes?</a:t>
            </a:r>
          </a:p>
          <a:p>
            <a:r>
              <a:rPr lang="en-US" dirty="0" smtClean="0"/>
              <a:t>A binary tree T has n leaf nodes. The number of nodes of degree 2 in T is?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08355"/>
          </a:xfrm>
        </p:spPr>
        <p:txBody>
          <a:bodyPr/>
          <a:lstStyle/>
          <a:p>
            <a:r>
              <a:rPr lang="en-US" dirty="0" smtClean="0"/>
              <a:t>Binary Tree Traversals</a:t>
            </a:r>
          </a:p>
        </p:txBody>
      </p:sp>
      <p:sp>
        <p:nvSpPr>
          <p:cNvPr id="3" name="Content Placeholder 2"/>
          <p:cNvSpPr>
            <a:spLocks noGrp="1"/>
          </p:cNvSpPr>
          <p:nvPr>
            <p:ph idx="1"/>
          </p:nvPr>
        </p:nvSpPr>
        <p:spPr>
          <a:xfrm>
            <a:off x="457835" y="1259840"/>
            <a:ext cx="8228965" cy="5321300"/>
          </a:xfrm>
        </p:spPr>
        <p:txBody>
          <a:bodyPr>
            <a:normAutofit fontScale="90000" lnSpcReduction="10000"/>
          </a:bodyPr>
          <a:lstStyle/>
          <a:p>
            <a:r>
              <a:rPr lang="en-US" dirty="0"/>
              <a:t>The process of visiting all nodes of a tree is called tree traversal. </a:t>
            </a:r>
          </a:p>
          <a:p>
            <a:endParaRPr lang="en-US" dirty="0"/>
          </a:p>
          <a:p>
            <a:r>
              <a:rPr lang="en-US" dirty="0"/>
              <a:t>Each node is processed only once but it may be visited more than once. </a:t>
            </a:r>
          </a:p>
          <a:p>
            <a:pPr marL="0" indent="0">
              <a:buNone/>
            </a:pPr>
            <a:endParaRPr lang="en-US" dirty="0"/>
          </a:p>
          <a:p>
            <a:r>
              <a:rPr lang="en-US" dirty="0"/>
              <a:t>As we have seen already in linear data structures, the elements are visited in sequential order. </a:t>
            </a:r>
          </a:p>
          <a:p>
            <a:pPr marL="0" indent="0">
              <a:buNone/>
            </a:pPr>
            <a:endParaRPr lang="en-US" dirty="0"/>
          </a:p>
          <a:p>
            <a:r>
              <a:rPr lang="en-US" dirty="0"/>
              <a:t>But in tree structures there are many different ways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08355"/>
          </a:xfrm>
        </p:spPr>
        <p:txBody>
          <a:bodyPr/>
          <a:lstStyle/>
          <a:p>
            <a:r>
              <a:rPr lang="en-US" dirty="0" smtClean="0"/>
              <a:t>Classifying the Traversals</a:t>
            </a:r>
          </a:p>
        </p:txBody>
      </p:sp>
      <p:sp>
        <p:nvSpPr>
          <p:cNvPr id="3" name="Content Placeholder 2"/>
          <p:cNvSpPr>
            <a:spLocks noGrp="1"/>
          </p:cNvSpPr>
          <p:nvPr>
            <p:ph idx="1"/>
          </p:nvPr>
        </p:nvSpPr>
        <p:spPr>
          <a:xfrm>
            <a:off x="457835" y="1259840"/>
            <a:ext cx="8228965" cy="5321300"/>
          </a:xfrm>
        </p:spPr>
        <p:txBody>
          <a:bodyPr>
            <a:normAutofit/>
          </a:bodyPr>
          <a:lstStyle/>
          <a:p>
            <a:r>
              <a:rPr lang="en-US" b="1" dirty="0"/>
              <a:t>Preorder </a:t>
            </a:r>
            <a:r>
              <a:rPr lang="en-US" dirty="0"/>
              <a:t>Traversal </a:t>
            </a:r>
          </a:p>
          <a:p>
            <a:r>
              <a:rPr lang="en-US" b="1" dirty="0"/>
              <a:t>Inorder </a:t>
            </a:r>
            <a:r>
              <a:rPr lang="en-US" dirty="0"/>
              <a:t>Traversal </a:t>
            </a:r>
          </a:p>
          <a:p>
            <a:r>
              <a:rPr lang="en-US" b="1" dirty="0"/>
              <a:t>Postorder </a:t>
            </a:r>
            <a:r>
              <a:rPr lang="en-US" dirty="0"/>
              <a:t>Traversal </a:t>
            </a:r>
          </a:p>
          <a:p>
            <a:pPr marL="0" indent="0">
              <a:buNone/>
            </a:pPr>
            <a:r>
              <a:rPr lang="en-US" dirty="0"/>
              <a:t>	</a:t>
            </a:r>
          </a:p>
          <a:p>
            <a:r>
              <a:rPr lang="en-US" dirty="0"/>
              <a:t>There is another traversal method which does not depend on the above orders:	</a:t>
            </a:r>
          </a:p>
          <a:p>
            <a:pPr lvl="1"/>
            <a:r>
              <a:rPr lang="en-US" b="1" dirty="0"/>
              <a:t>Level</a:t>
            </a:r>
            <a:r>
              <a:rPr lang="en-US" dirty="0"/>
              <a:t> </a:t>
            </a:r>
            <a:r>
              <a:rPr lang="en-US" b="1" dirty="0"/>
              <a:t>Order </a:t>
            </a:r>
            <a:r>
              <a:rPr lang="en-US" dirty="0"/>
              <a:t>Traversal: This method is inspired from Breadth First Traversal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08355"/>
          </a:xfrm>
        </p:spPr>
        <p:txBody>
          <a:bodyPr/>
          <a:lstStyle/>
          <a:p>
            <a:r>
              <a:rPr lang="en-US" dirty="0" smtClean="0"/>
              <a:t>Preorder Traversal</a:t>
            </a:r>
          </a:p>
        </p:txBody>
      </p:sp>
      <p:sp>
        <p:nvSpPr>
          <p:cNvPr id="3" name="Content Placeholder 2"/>
          <p:cNvSpPr>
            <a:spLocks noGrp="1"/>
          </p:cNvSpPr>
          <p:nvPr>
            <p:ph idx="1"/>
          </p:nvPr>
        </p:nvSpPr>
        <p:spPr>
          <a:xfrm>
            <a:off x="457835" y="1259840"/>
            <a:ext cx="8228965" cy="5321300"/>
          </a:xfrm>
        </p:spPr>
        <p:txBody>
          <a:bodyPr>
            <a:normAutofit fontScale="87500" lnSpcReduction="10000"/>
          </a:bodyPr>
          <a:lstStyle/>
          <a:p>
            <a:r>
              <a:rPr lang="en-US" dirty="0"/>
              <a:t>Preorder traversal is defined as follows:</a:t>
            </a:r>
          </a:p>
          <a:p>
            <a:pPr lvl="1"/>
            <a:r>
              <a:rPr lang="en-US" dirty="0"/>
              <a:t> Visit the root.</a:t>
            </a:r>
          </a:p>
          <a:p>
            <a:pPr lvl="1"/>
            <a:r>
              <a:rPr lang="en-US" dirty="0"/>
              <a:t> Traverse the left subtree in Preorder.</a:t>
            </a:r>
          </a:p>
          <a:p>
            <a:pPr lvl="1"/>
            <a:r>
              <a:rPr lang="en-US" dirty="0"/>
              <a:t> Traverse the right subtree in Preorder.</a:t>
            </a:r>
          </a:p>
          <a:p>
            <a:pPr lvl="1"/>
            <a:endParaRPr lang="en-US" dirty="0"/>
          </a:p>
          <a:p>
            <a:pPr marL="457200" lvl="1" indent="0">
              <a:buNone/>
            </a:pPr>
            <a:r>
              <a:rPr lang="en-US" dirty="0"/>
              <a:t>void PreOrder(struct BTNode *root)  {</a:t>
            </a:r>
          </a:p>
          <a:p>
            <a:pPr marL="457200" lvl="1" indent="0">
              <a:buNone/>
            </a:pPr>
            <a:r>
              <a:rPr lang="en-US" dirty="0"/>
              <a:t>if(root)    {</a:t>
            </a:r>
          </a:p>
          <a:p>
            <a:pPr marL="457200" lvl="1" indent="0">
              <a:buNone/>
            </a:pPr>
            <a:r>
              <a:rPr lang="en-US" dirty="0"/>
              <a:t>	printf("%d",root-&gt;data);</a:t>
            </a:r>
          </a:p>
          <a:p>
            <a:pPr marL="457200" lvl="1" indent="0">
              <a:buNone/>
            </a:pPr>
            <a:r>
              <a:rPr lang="en-US" dirty="0"/>
              <a:t>	PreOrder(root-&gt;left);</a:t>
            </a:r>
          </a:p>
          <a:p>
            <a:pPr marL="457200" lvl="1" indent="0">
              <a:buNone/>
            </a:pPr>
            <a:r>
              <a:rPr lang="en-US" dirty="0"/>
              <a:t>	PreOrder(root-&gt;right);</a:t>
            </a:r>
          </a:p>
          <a:p>
            <a:pPr marL="457200" lvl="1" indent="0">
              <a:buNone/>
            </a:pPr>
            <a:r>
              <a:rPr lang="en-US" dirty="0"/>
              <a:t>	         }</a:t>
            </a:r>
          </a:p>
          <a:p>
            <a:pPr marL="457200" lvl="1" indent="0">
              <a:buNone/>
            </a:pP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08355"/>
          </a:xfrm>
        </p:spPr>
        <p:txBody>
          <a:bodyPr/>
          <a:lstStyle/>
          <a:p>
            <a:r>
              <a:rPr lang="en-US" dirty="0" smtClean="0"/>
              <a:t>Inorder Traversal</a:t>
            </a:r>
          </a:p>
        </p:txBody>
      </p:sp>
      <p:sp>
        <p:nvSpPr>
          <p:cNvPr id="3" name="Content Placeholder 2"/>
          <p:cNvSpPr>
            <a:spLocks noGrp="1"/>
          </p:cNvSpPr>
          <p:nvPr>
            <p:ph idx="1"/>
          </p:nvPr>
        </p:nvSpPr>
        <p:spPr>
          <a:xfrm>
            <a:off x="457835" y="1259840"/>
            <a:ext cx="8228965" cy="5321300"/>
          </a:xfrm>
        </p:spPr>
        <p:txBody>
          <a:bodyPr>
            <a:normAutofit fontScale="87500" lnSpcReduction="10000"/>
          </a:bodyPr>
          <a:lstStyle/>
          <a:p>
            <a:r>
              <a:rPr lang="en-US" dirty="0"/>
              <a:t>Inorder traversal is defined as follows:</a:t>
            </a:r>
          </a:p>
          <a:p>
            <a:pPr lvl="1"/>
            <a:r>
              <a:rPr lang="en-US" dirty="0"/>
              <a:t> Traverse the left subtree in Inorder.</a:t>
            </a:r>
          </a:p>
          <a:p>
            <a:pPr lvl="1"/>
            <a:r>
              <a:rPr lang="en-US" dirty="0"/>
              <a:t>	Visit the root.</a:t>
            </a:r>
          </a:p>
          <a:p>
            <a:pPr lvl="1"/>
            <a:r>
              <a:rPr lang="en-US" dirty="0"/>
              <a:t>	Traverse the right subtree in Inorder.</a:t>
            </a:r>
          </a:p>
          <a:p>
            <a:pPr marL="457200" lvl="1" indent="0">
              <a:buNone/>
            </a:pPr>
            <a:endParaRPr lang="en-US" dirty="0"/>
          </a:p>
          <a:p>
            <a:pPr marL="457200" lvl="1" indent="0">
              <a:buNone/>
            </a:pPr>
            <a:r>
              <a:rPr lang="en-US" dirty="0"/>
              <a:t>void InOrder(struct BTNode *root)    {</a:t>
            </a:r>
          </a:p>
          <a:p>
            <a:pPr marL="457200" lvl="1" indent="0">
              <a:buNone/>
            </a:pPr>
            <a:r>
              <a:rPr lang="en-US" dirty="0"/>
              <a:t>if(root)    {</a:t>
            </a:r>
          </a:p>
          <a:p>
            <a:pPr marL="457200" lvl="1" indent="0">
              <a:buNone/>
            </a:pPr>
            <a:r>
              <a:rPr lang="en-US" dirty="0"/>
              <a:t>	InOrder(root-&gt;left);</a:t>
            </a:r>
          </a:p>
          <a:p>
            <a:pPr marL="457200" lvl="1" indent="0">
              <a:buNone/>
            </a:pPr>
            <a:r>
              <a:rPr lang="en-US" dirty="0"/>
              <a:t>	printf("%d",root-&gt;data);</a:t>
            </a:r>
          </a:p>
          <a:p>
            <a:pPr marL="457200" lvl="1" indent="0">
              <a:buNone/>
            </a:pPr>
            <a:r>
              <a:rPr lang="en-US" dirty="0"/>
              <a:t>	InOrder(root-&gt;right);</a:t>
            </a:r>
          </a:p>
          <a:p>
            <a:pPr marL="457200" lvl="1" indent="0">
              <a:buNone/>
            </a:pPr>
            <a:r>
              <a:rPr lang="en-US" dirty="0"/>
              <a:t>	          }</a:t>
            </a:r>
          </a:p>
          <a:p>
            <a:pPr marL="457200" lvl="1" indent="0">
              <a:buNone/>
            </a:pPr>
            <a:r>
              <a:rPr lang="en-US" dirty="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08355"/>
          </a:xfrm>
        </p:spPr>
        <p:txBody>
          <a:bodyPr/>
          <a:lstStyle/>
          <a:p>
            <a:r>
              <a:rPr lang="en-US" dirty="0" smtClean="0"/>
              <a:t>Postorder Traversal</a:t>
            </a:r>
          </a:p>
        </p:txBody>
      </p:sp>
      <p:sp>
        <p:nvSpPr>
          <p:cNvPr id="3" name="Content Placeholder 2"/>
          <p:cNvSpPr>
            <a:spLocks noGrp="1"/>
          </p:cNvSpPr>
          <p:nvPr>
            <p:ph idx="1"/>
          </p:nvPr>
        </p:nvSpPr>
        <p:spPr>
          <a:xfrm>
            <a:off x="457835" y="1259840"/>
            <a:ext cx="8228965" cy="5321300"/>
          </a:xfrm>
        </p:spPr>
        <p:txBody>
          <a:bodyPr>
            <a:normAutofit fontScale="90000" lnSpcReduction="10000"/>
          </a:bodyPr>
          <a:lstStyle/>
          <a:p>
            <a:r>
              <a:rPr lang="en-US" dirty="0"/>
              <a:t>Inorder traversal is defined as follows:</a:t>
            </a:r>
          </a:p>
          <a:p>
            <a:pPr lvl="1"/>
            <a:r>
              <a:rPr lang="en-US" dirty="0"/>
              <a:t> Traverse the left subtree in Postorder.</a:t>
            </a:r>
          </a:p>
          <a:p>
            <a:pPr lvl="1"/>
            <a:r>
              <a:rPr lang="en-US" dirty="0"/>
              <a:t> Traverse the right subtree in Postorder.</a:t>
            </a:r>
          </a:p>
          <a:p>
            <a:pPr lvl="1"/>
            <a:r>
              <a:rPr lang="en-US" dirty="0"/>
              <a:t> Visit the root.</a:t>
            </a:r>
          </a:p>
          <a:p>
            <a:pPr marL="457200" lvl="1" indent="0">
              <a:buNone/>
            </a:pPr>
            <a:endParaRPr lang="en-US" dirty="0"/>
          </a:p>
          <a:p>
            <a:pPr marL="457200" lvl="1" indent="0">
              <a:buNone/>
            </a:pPr>
            <a:r>
              <a:rPr lang="en-US" dirty="0"/>
              <a:t>void PostOrder(struct BTNode *root)    {</a:t>
            </a:r>
          </a:p>
          <a:p>
            <a:pPr marL="457200" lvl="1" indent="0">
              <a:buNone/>
            </a:pPr>
            <a:r>
              <a:rPr lang="en-US" dirty="0"/>
              <a:t>if(root)    {</a:t>
            </a:r>
          </a:p>
          <a:p>
            <a:pPr marL="457200" lvl="1" indent="0">
              <a:buNone/>
            </a:pPr>
            <a:r>
              <a:rPr lang="en-US" dirty="0"/>
              <a:t>	PostOrder(root-&gt;left);</a:t>
            </a:r>
          </a:p>
          <a:p>
            <a:pPr marL="457200" lvl="1" indent="0">
              <a:buNone/>
            </a:pPr>
            <a:r>
              <a:rPr lang="en-US" dirty="0"/>
              <a:t>	PostOrder(root-&gt;right);</a:t>
            </a:r>
          </a:p>
          <a:p>
            <a:pPr marL="457200" lvl="1" indent="0">
              <a:buNone/>
            </a:pPr>
            <a:r>
              <a:rPr lang="en-US" dirty="0"/>
              <a:t>	printf("%d",root-&gt;data);</a:t>
            </a:r>
          </a:p>
          <a:p>
            <a:pPr marL="457200" lvl="1" indent="0">
              <a:buNone/>
            </a:pPr>
            <a:r>
              <a:rPr lang="en-US" dirty="0"/>
              <a:t>	          }</a:t>
            </a:r>
          </a:p>
          <a:p>
            <a:pPr marL="457200" lvl="1" indent="0">
              <a:buNone/>
            </a:pPr>
            <a:r>
              <a:rPr lang="en-US" dirty="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08355"/>
          </a:xfrm>
        </p:spPr>
        <p:txBody>
          <a:bodyPr/>
          <a:lstStyle/>
          <a:p>
            <a:r>
              <a:rPr lang="en-US" dirty="0" smtClean="0"/>
              <a:t>Level Order Traversal</a:t>
            </a:r>
          </a:p>
        </p:txBody>
      </p:sp>
      <p:sp>
        <p:nvSpPr>
          <p:cNvPr id="3" name="Content Placeholder 2"/>
          <p:cNvSpPr>
            <a:spLocks noGrp="1"/>
          </p:cNvSpPr>
          <p:nvPr>
            <p:ph idx="1"/>
          </p:nvPr>
        </p:nvSpPr>
        <p:spPr>
          <a:xfrm>
            <a:off x="457835" y="1259840"/>
            <a:ext cx="8228965" cy="5321300"/>
          </a:xfrm>
        </p:spPr>
        <p:txBody>
          <a:bodyPr>
            <a:normAutofit/>
          </a:bodyPr>
          <a:lstStyle/>
          <a:p>
            <a:r>
              <a:rPr lang="en-US" dirty="0"/>
              <a:t>Inorder traversal is defined as follows:</a:t>
            </a:r>
          </a:p>
          <a:p>
            <a:pPr lvl="1"/>
            <a:r>
              <a:rPr lang="en-US" dirty="0"/>
              <a:t>  Visit the root.</a:t>
            </a:r>
          </a:p>
          <a:p>
            <a:pPr lvl="1"/>
            <a:r>
              <a:rPr lang="en-US" dirty="0"/>
              <a:t>  While traversing level </a:t>
            </a:r>
            <a:r>
              <a:rPr lang="en-US" b="1" i="1" dirty="0"/>
              <a:t>l</a:t>
            </a:r>
            <a:r>
              <a:rPr lang="en-US" dirty="0"/>
              <a:t> , keep all the elements at level  </a:t>
            </a:r>
            <a:r>
              <a:rPr lang="en-US" b="1" i="1" dirty="0"/>
              <a:t>l</a:t>
            </a:r>
            <a:r>
              <a:rPr lang="en-US" b="1" dirty="0"/>
              <a:t>+1</a:t>
            </a:r>
            <a:r>
              <a:rPr lang="en-US" dirty="0"/>
              <a:t> in queue.</a:t>
            </a:r>
          </a:p>
          <a:p>
            <a:pPr lvl="1"/>
            <a:r>
              <a:rPr lang="en-US" dirty="0"/>
              <a:t>  Go to the next level and visit all the nodes at that level.</a:t>
            </a:r>
          </a:p>
          <a:p>
            <a:pPr lvl="1"/>
            <a:r>
              <a:rPr lang="en-US" dirty="0"/>
              <a:t>  Repeat this until all levels are completed.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655320"/>
          </a:xfrm>
        </p:spPr>
        <p:txBody>
          <a:bodyPr>
            <a:normAutofit fontScale="90000"/>
          </a:bodyPr>
          <a:lstStyle/>
          <a:p>
            <a:r>
              <a:rPr lang="en-US" dirty="0" smtClean="0"/>
              <a:t>Binary Search Tree</a:t>
            </a:r>
            <a:endParaRPr lang="en-US" dirty="0"/>
          </a:p>
        </p:txBody>
      </p:sp>
      <p:sp>
        <p:nvSpPr>
          <p:cNvPr id="3" name="Content Placeholder 2"/>
          <p:cNvSpPr>
            <a:spLocks noGrp="1"/>
          </p:cNvSpPr>
          <p:nvPr>
            <p:ph idx="1"/>
          </p:nvPr>
        </p:nvSpPr>
        <p:spPr>
          <a:xfrm>
            <a:off x="257175" y="1127125"/>
            <a:ext cx="8429625" cy="5349240"/>
          </a:xfrm>
        </p:spPr>
        <p:txBody>
          <a:bodyPr>
            <a:normAutofit fontScale="97500" lnSpcReduction="10000"/>
          </a:bodyPr>
          <a:lstStyle/>
          <a:p>
            <a:r>
              <a:rPr lang="en-US" dirty="0"/>
              <a:t>In the previous tree representations, to search for an element we need to check both in left subtree and in right subtree.  </a:t>
            </a:r>
          </a:p>
          <a:p>
            <a:r>
              <a:rPr lang="en-US" dirty="0"/>
              <a:t>Due to this, the worst case complexity of search operation is O(n). </a:t>
            </a:r>
          </a:p>
          <a:p>
            <a:r>
              <a:rPr lang="en-US" dirty="0"/>
              <a:t>The main use of Binary Search Trees(BST) representation is for searching. </a:t>
            </a:r>
          </a:p>
          <a:p>
            <a:r>
              <a:rPr lang="en-US" dirty="0"/>
              <a:t>In this, we impose restriction on the kind of data a node can contain.  </a:t>
            </a:r>
          </a:p>
          <a:p>
            <a:r>
              <a:rPr lang="en-US" dirty="0"/>
              <a:t>As a result, it reduces the worst case average search operation to O(logn).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normAutofit fontScale="92500"/>
          </a:bodyPr>
          <a:lstStyle/>
          <a:p>
            <a:r>
              <a:rPr lang="en-US" spc="-20" dirty="0">
                <a:latin typeface="Arial" panose="020B0604020202020204"/>
                <a:cs typeface="Arial" panose="020B0604020202020204"/>
              </a:rPr>
              <a:t>Graphically, </a:t>
            </a:r>
            <a:r>
              <a:rPr lang="en-US" dirty="0">
                <a:latin typeface="Arial" panose="020B0604020202020204"/>
                <a:cs typeface="Arial" panose="020B0604020202020204"/>
              </a:rPr>
              <a:t>we </a:t>
            </a:r>
            <a:r>
              <a:rPr lang="en-US" spc="-5" dirty="0">
                <a:latin typeface="Arial" panose="020B0604020202020204"/>
                <a:cs typeface="Arial" panose="020B0604020202020204"/>
              </a:rPr>
              <a:t>may show </a:t>
            </a:r>
            <a:r>
              <a:rPr lang="en-US" dirty="0">
                <a:latin typeface="Arial" panose="020B0604020202020204"/>
                <a:cs typeface="Arial" panose="020B0604020202020204"/>
              </a:rPr>
              <a:t>the relationship</a:t>
            </a:r>
            <a:r>
              <a:rPr lang="en-US" spc="-114" dirty="0">
                <a:latin typeface="Arial" panose="020B0604020202020204"/>
                <a:cs typeface="Arial" panose="020B0604020202020204"/>
              </a:rPr>
              <a:t> </a:t>
            </a:r>
            <a:r>
              <a:rPr lang="en-US" dirty="0" smtClean="0">
                <a:latin typeface="Arial" panose="020B0604020202020204"/>
                <a:cs typeface="Arial" panose="020B0604020202020204"/>
              </a:rPr>
              <a:t>as</a:t>
            </a:r>
          </a:p>
          <a:p>
            <a:endParaRPr lang="en-US" dirty="0">
              <a:latin typeface="Arial" panose="020B0604020202020204"/>
              <a:cs typeface="Arial" panose="020B0604020202020204"/>
            </a:endParaRPr>
          </a:p>
          <a:p>
            <a:endParaRPr lang="en-US" dirty="0" smtClean="0">
              <a:latin typeface="Arial" panose="020B0604020202020204"/>
              <a:cs typeface="Arial" panose="020B0604020202020204"/>
            </a:endParaRPr>
          </a:p>
          <a:p>
            <a:endParaRPr lang="en-US" dirty="0">
              <a:latin typeface="Arial" panose="020B0604020202020204"/>
              <a:cs typeface="Arial" panose="020B0604020202020204"/>
            </a:endParaRPr>
          </a:p>
          <a:p>
            <a:endParaRPr lang="en-US" dirty="0" smtClean="0">
              <a:latin typeface="Arial" panose="020B0604020202020204"/>
              <a:cs typeface="Arial" panose="020B0604020202020204"/>
            </a:endParaRPr>
          </a:p>
          <a:p>
            <a:endParaRPr lang="en-US" dirty="0">
              <a:latin typeface="Arial" panose="020B0604020202020204"/>
              <a:cs typeface="Arial" panose="020B0604020202020204"/>
            </a:endParaRPr>
          </a:p>
          <a:p>
            <a:r>
              <a:rPr lang="en-US" dirty="0">
                <a:latin typeface="Arial" panose="020B0604020202020204"/>
                <a:cs typeface="Arial" panose="020B0604020202020204"/>
              </a:rPr>
              <a:t>Each of the two sub-trees will themselves be  binary search</a:t>
            </a:r>
            <a:r>
              <a:rPr lang="en-US" spc="-30" dirty="0">
                <a:latin typeface="Arial" panose="020B0604020202020204"/>
                <a:cs typeface="Arial" panose="020B0604020202020204"/>
              </a:rPr>
              <a:t> </a:t>
            </a:r>
            <a:r>
              <a:rPr lang="en-US" dirty="0">
                <a:latin typeface="Arial" panose="020B0604020202020204"/>
                <a:cs typeface="Arial" panose="020B0604020202020204"/>
              </a:rPr>
              <a:t>trees</a:t>
            </a:r>
          </a:p>
          <a:p>
            <a:pPr marL="68580" indent="0">
              <a:buNone/>
            </a:pPr>
            <a:endParaRPr lang="en-US" dirty="0"/>
          </a:p>
        </p:txBody>
      </p:sp>
      <p:sp>
        <p:nvSpPr>
          <p:cNvPr id="4" name="object 6"/>
          <p:cNvSpPr/>
          <p:nvPr/>
        </p:nvSpPr>
        <p:spPr>
          <a:xfrm>
            <a:off x="2514600" y="2895600"/>
            <a:ext cx="3528060" cy="14767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2820" y="533410"/>
            <a:ext cx="7885890" cy="469800"/>
          </a:xfrm>
          <a:prstGeom prst="rect">
            <a:avLst/>
          </a:prstGeom>
        </p:spPr>
        <p:style>
          <a:lnRef idx="0">
            <a:scrgbClr r="0" g="0" b="0"/>
          </a:lnRef>
          <a:fillRef idx="0">
            <a:scrgbClr r="0" g="0" b="0"/>
          </a:fillRef>
          <a:effectRef idx="0">
            <a:scrgbClr r="0" g="0" b="0"/>
          </a:effectRef>
          <a:fontRef idx="minor">
            <a:schemeClr val="lt1"/>
          </a:fontRef>
        </p:style>
        <p:txBody>
          <a:bodyPr lIns="0" tIns="0" rIns="0" bIns="0" rtlCol="0" anchor="ctr">
            <a:normAutofit/>
          </a:bodyPr>
          <a:lstStyle/>
          <a:p>
            <a:pPr algn="ctr">
              <a:lnSpc>
                <a:spcPct val="90000"/>
              </a:lnSpc>
              <a:spcBef>
                <a:spcPct val="0"/>
              </a:spcBef>
              <a:spcAft>
                <a:spcPts val="600"/>
              </a:spcAft>
            </a:pPr>
            <a:r>
              <a:rPr lang="en-US" sz="2250" b="1" dirty="0">
                <a:solidFill>
                  <a:schemeClr val="tx1"/>
                </a:solidFill>
                <a:latin typeface="Calibri" panose="020F0502020204030204" charset="0"/>
                <a:ea typeface="+mj-ea"/>
                <a:cs typeface="Calibri" panose="020F0502020204030204" charset="0"/>
              </a:rPr>
              <a:t>PROBLEM STATEMENT  </a:t>
            </a:r>
            <a:endParaRPr lang="en-US" sz="2250" b="1" kern="1200" dirty="0">
              <a:solidFill>
                <a:schemeClr val="tx1"/>
              </a:solidFill>
              <a:latin typeface="Calibri" panose="020F0502020204030204" charset="0"/>
              <a:ea typeface="+mj-ea"/>
              <a:cs typeface="Calibri" panose="020F0502020204030204" charset="0"/>
            </a:endParaRPr>
          </a:p>
        </p:txBody>
      </p:sp>
      <p:cxnSp>
        <p:nvCxnSpPr>
          <p:cNvPr id="17" name="Straight Connector 16"/>
          <p:cNvCxnSpPr/>
          <p:nvPr/>
        </p:nvCxnSpPr>
        <p:spPr>
          <a:xfrm>
            <a:off x="533400" y="1219011"/>
            <a:ext cx="7473689" cy="12800"/>
          </a:xfrm>
          <a:prstGeom prst="line">
            <a:avLst/>
          </a:prstGeom>
          <a:effectLst/>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533400" y="1231900"/>
            <a:ext cx="8192770" cy="5339080"/>
          </a:xfrm>
          <a:prstGeom prst="rect">
            <a:avLst/>
          </a:prstGeom>
          <a:noFill/>
        </p:spPr>
        <p:txBody>
          <a:bodyPr wrap="square" rtlCol="0">
            <a:spAutoFit/>
          </a:bodyPr>
          <a:lstStyle/>
          <a:p>
            <a:pPr>
              <a:spcAft>
                <a:spcPts val="1100"/>
              </a:spcAft>
            </a:pPr>
            <a:r>
              <a:rPr lang="en-US" sz="2200" b="1" dirty="0">
                <a:latin typeface="Calibri" panose="020F0502020204030204" charset="0"/>
                <a:cs typeface="Calibri" panose="020F0502020204030204" charset="0"/>
              </a:rPr>
              <a:t>Input  Format</a:t>
            </a:r>
          </a:p>
          <a:p>
            <a:pPr>
              <a:spcAft>
                <a:spcPts val="1100"/>
              </a:spcAft>
            </a:pPr>
            <a:r>
              <a:rPr lang="en-US" sz="2200" dirty="0">
                <a:latin typeface="Calibri" panose="020F0502020204030204" charset="0"/>
                <a:cs typeface="Calibri" panose="020F0502020204030204" charset="0"/>
              </a:rPr>
              <a:t>1st Line: Input has 3 comma separated positive integers M,A,B. M is the length of a side of the board (the board is of size M X M). The </a:t>
            </a:r>
            <a:r>
              <a:rPr lang="en-US" sz="2200" dirty="0" err="1">
                <a:latin typeface="Calibri" panose="020F0502020204030204" charset="0"/>
                <a:cs typeface="Calibri" panose="020F0502020204030204" charset="0"/>
              </a:rPr>
              <a:t>NO.of</a:t>
            </a:r>
            <a:r>
              <a:rPr lang="en-US" sz="2200" dirty="0">
                <a:latin typeface="Calibri" panose="020F0502020204030204" charset="0"/>
                <a:cs typeface="Calibri" panose="020F0502020204030204" charset="0"/>
              </a:rPr>
              <a:t> jumps the beetle makes is AB (A multiplied by B)</a:t>
            </a:r>
            <a:endParaRPr lang="en-US" sz="2200" b="1" dirty="0">
              <a:latin typeface="Calibri" panose="020F0502020204030204" charset="0"/>
              <a:cs typeface="Calibri" panose="020F0502020204030204" charset="0"/>
            </a:endParaRPr>
          </a:p>
          <a:p>
            <a:pPr>
              <a:spcAft>
                <a:spcPts val="1100"/>
              </a:spcAft>
            </a:pPr>
            <a:r>
              <a:rPr lang="en-US" sz="2200" dirty="0">
                <a:latin typeface="Calibri" panose="020F0502020204030204" charset="0"/>
                <a:cs typeface="Calibri" panose="020F0502020204030204" charset="0"/>
              </a:rPr>
              <a:t>The next M lines</a:t>
            </a:r>
            <a:endParaRPr lang="en-US" sz="2200" b="1" dirty="0">
              <a:latin typeface="Calibri" panose="020F0502020204030204" charset="0"/>
              <a:cs typeface="Calibri" panose="020F0502020204030204" charset="0"/>
            </a:endParaRPr>
          </a:p>
          <a:p>
            <a:pPr>
              <a:spcAft>
                <a:spcPts val="1100"/>
              </a:spcAft>
            </a:pPr>
            <a:r>
              <a:rPr lang="en-US" sz="2200" dirty="0">
                <a:latin typeface="Calibri" panose="020F0502020204030204" charset="0"/>
                <a:cs typeface="Calibri" panose="020F0502020204030204" charset="0"/>
              </a:rPr>
              <a:t>consist of M pairs of comma separated positive integers, each pair separated by a semicolon(;). The </a:t>
            </a:r>
            <a:r>
              <a:rPr lang="en-US" sz="2200" dirty="0" err="1">
                <a:latin typeface="Calibri" panose="020F0502020204030204" charset="0"/>
                <a:cs typeface="Calibri" panose="020F0502020204030204" charset="0"/>
              </a:rPr>
              <a:t>Mth</a:t>
            </a:r>
            <a:r>
              <a:rPr lang="en-US" sz="2200" dirty="0">
                <a:latin typeface="Calibri" panose="020F0502020204030204" charset="0"/>
                <a:cs typeface="Calibri" panose="020F0502020204030204" charset="0"/>
              </a:rPr>
              <a:t> pair in each line </a:t>
            </a:r>
            <a:r>
              <a:rPr lang="en-US" sz="2200" dirty="0" err="1">
                <a:latin typeface="Calibri" panose="020F0502020204030204" charset="0"/>
                <a:cs typeface="Calibri" panose="020F0502020204030204" charset="0"/>
              </a:rPr>
              <a:t>i.e</a:t>
            </a:r>
            <a:r>
              <a:rPr lang="en-US" sz="2200" dirty="0">
                <a:latin typeface="Calibri" panose="020F0502020204030204" charset="0"/>
                <a:cs typeface="Calibri" panose="020F0502020204030204" charset="0"/>
              </a:rPr>
              <a:t> k shows the coordinates of the square it jumps to if and only if  it lands on square (</a:t>
            </a:r>
            <a:r>
              <a:rPr lang="en-US" sz="2200" dirty="0" err="1">
                <a:latin typeface="Calibri" panose="020F0502020204030204" charset="0"/>
                <a:cs typeface="Calibri" panose="020F0502020204030204" charset="0"/>
              </a:rPr>
              <a:t>k,m</a:t>
            </a:r>
            <a:r>
              <a:rPr lang="en-US" sz="2200" dirty="0">
                <a:latin typeface="Calibri" panose="020F0502020204030204" charset="0"/>
                <a:cs typeface="Calibri" panose="020F0502020204030204" charset="0"/>
              </a:rPr>
              <a:t>).</a:t>
            </a:r>
            <a:endParaRPr lang="en-US" sz="2200" b="1" dirty="0">
              <a:latin typeface="Calibri" panose="020F0502020204030204" charset="0"/>
              <a:cs typeface="Calibri" panose="020F0502020204030204" charset="0"/>
            </a:endParaRPr>
          </a:p>
          <a:p>
            <a:pPr>
              <a:spcAft>
                <a:spcPts val="1100"/>
              </a:spcAft>
            </a:pPr>
            <a:r>
              <a:rPr lang="en-US" sz="2200" dirty="0">
                <a:latin typeface="Calibri" panose="020F0502020204030204" charset="0"/>
                <a:cs typeface="Calibri" panose="020F0502020204030204" charset="0"/>
              </a:rPr>
              <a:t>Finally, there is one line with a comma separated pair of no.  giving the initial position of the Jumping Beetle</a:t>
            </a:r>
            <a:endParaRPr lang="en-US" sz="2200" b="1" dirty="0">
              <a:latin typeface="Calibri" panose="020F0502020204030204" charset="0"/>
              <a:cs typeface="Calibri" panose="020F0502020204030204" charset="0"/>
            </a:endParaRPr>
          </a:p>
          <a:p>
            <a:pPr>
              <a:spcAft>
                <a:spcPts val="1100"/>
              </a:spcAft>
            </a:pPr>
            <a:r>
              <a:rPr lang="en-US" sz="2200" b="1" dirty="0">
                <a:latin typeface="Calibri" panose="020F0502020204030204" charset="0"/>
                <a:cs typeface="Calibri" panose="020F0502020204030204" charset="0"/>
              </a:rPr>
              <a:t>Output Format</a:t>
            </a:r>
          </a:p>
          <a:p>
            <a:pPr>
              <a:spcAft>
                <a:spcPts val="1100"/>
              </a:spcAft>
            </a:pPr>
            <a:r>
              <a:rPr lang="en-US" sz="2200" dirty="0">
                <a:latin typeface="Calibri" panose="020F0502020204030204" charset="0"/>
                <a:cs typeface="Calibri" panose="020F0502020204030204" charset="0"/>
              </a:rPr>
              <a:t>The output is the coordinates of the beetle’s position after A,B moves</a:t>
            </a:r>
            <a:endParaRPr lang="en-US" sz="2200" b="1" dirty="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pPr marL="12700" marR="843915" algn="just">
              <a:lnSpc>
                <a:spcPct val="100000"/>
              </a:lnSpc>
              <a:spcBef>
                <a:spcPts val="105"/>
              </a:spcBef>
            </a:pPr>
            <a:r>
              <a:rPr lang="en-US" dirty="0">
                <a:latin typeface="Arial" panose="020B0604020202020204"/>
                <a:cs typeface="Arial" panose="020B0604020202020204"/>
              </a:rPr>
              <a:t>Thus, we </a:t>
            </a:r>
            <a:r>
              <a:rPr lang="en-US" spc="-5" dirty="0">
                <a:latin typeface="Arial" panose="020B0604020202020204"/>
                <a:cs typeface="Arial" panose="020B0604020202020204"/>
              </a:rPr>
              <a:t>define </a:t>
            </a:r>
            <a:r>
              <a:rPr lang="en-US" dirty="0">
                <a:latin typeface="Arial" panose="020B0604020202020204"/>
                <a:cs typeface="Arial" panose="020B0604020202020204"/>
              </a:rPr>
              <a:t>a </a:t>
            </a:r>
            <a:r>
              <a:rPr lang="en-US" spc="-5" dirty="0">
                <a:latin typeface="Arial" panose="020B0604020202020204"/>
                <a:cs typeface="Arial" panose="020B0604020202020204"/>
              </a:rPr>
              <a:t>non-empty</a:t>
            </a:r>
            <a:r>
              <a:rPr lang="en-US" spc="-110" dirty="0">
                <a:latin typeface="Arial" panose="020B0604020202020204"/>
                <a:cs typeface="Arial" panose="020B0604020202020204"/>
              </a:rPr>
              <a:t> </a:t>
            </a:r>
            <a:r>
              <a:rPr lang="en-US" spc="-5" dirty="0">
                <a:latin typeface="Arial" panose="020B0604020202020204"/>
                <a:cs typeface="Arial" panose="020B0604020202020204"/>
              </a:rPr>
              <a:t>binary  </a:t>
            </a:r>
            <a:r>
              <a:rPr lang="en-US" dirty="0">
                <a:latin typeface="Arial" panose="020B0604020202020204"/>
                <a:cs typeface="Arial" panose="020B0604020202020204"/>
              </a:rPr>
              <a:t>search tree as a </a:t>
            </a:r>
            <a:r>
              <a:rPr lang="en-US" spc="-5" dirty="0">
                <a:latin typeface="Arial" panose="020B0604020202020204"/>
                <a:cs typeface="Arial" panose="020B0604020202020204"/>
              </a:rPr>
              <a:t>binary tree </a:t>
            </a:r>
            <a:r>
              <a:rPr lang="en-US" dirty="0">
                <a:latin typeface="Arial" panose="020B0604020202020204"/>
                <a:cs typeface="Arial" panose="020B0604020202020204"/>
              </a:rPr>
              <a:t>with</a:t>
            </a:r>
            <a:r>
              <a:rPr lang="en-US" spc="-150" dirty="0">
                <a:latin typeface="Arial" panose="020B0604020202020204"/>
                <a:cs typeface="Arial" panose="020B0604020202020204"/>
              </a:rPr>
              <a:t> </a:t>
            </a:r>
            <a:r>
              <a:rPr lang="en-US" dirty="0">
                <a:latin typeface="Arial" panose="020B0604020202020204"/>
                <a:cs typeface="Arial" panose="020B0604020202020204"/>
              </a:rPr>
              <a:t>the  </a:t>
            </a:r>
            <a:r>
              <a:rPr lang="en-US" spc="-5" dirty="0">
                <a:latin typeface="Arial" panose="020B0604020202020204"/>
                <a:cs typeface="Arial" panose="020B0604020202020204"/>
              </a:rPr>
              <a:t>following properties:</a:t>
            </a:r>
          </a:p>
          <a:p>
            <a:pPr marL="0" marR="843915" indent="0" algn="just">
              <a:lnSpc>
                <a:spcPct val="100000"/>
              </a:lnSpc>
              <a:spcBef>
                <a:spcPts val="105"/>
              </a:spcBef>
              <a:buNone/>
            </a:pPr>
            <a:endParaRPr lang="en-US" dirty="0">
              <a:latin typeface="Arial" panose="020B0604020202020204"/>
              <a:cs typeface="Arial" panose="020B0604020202020204"/>
            </a:endParaRPr>
          </a:p>
          <a:p>
            <a:pPr marL="469900" marR="81280" indent="-342900">
              <a:spcBef>
                <a:spcPts val="690"/>
              </a:spcBef>
              <a:tabLst>
                <a:tab pos="414020" algn="l"/>
              </a:tabLst>
            </a:pPr>
            <a:r>
              <a:rPr lang="en-US" sz="2000" spc="-5" dirty="0">
                <a:latin typeface="Arial" panose="020B0604020202020204"/>
                <a:cs typeface="Arial" panose="020B0604020202020204"/>
              </a:rPr>
              <a:t>The </a:t>
            </a:r>
            <a:r>
              <a:rPr lang="en-US" sz="2000" dirty="0">
                <a:latin typeface="Arial" panose="020B0604020202020204"/>
                <a:cs typeface="Arial" panose="020B0604020202020204"/>
              </a:rPr>
              <a:t>left sub-tree (if </a:t>
            </a:r>
            <a:r>
              <a:rPr lang="en-US" sz="2000" spc="-5" dirty="0">
                <a:latin typeface="Arial" panose="020B0604020202020204"/>
                <a:cs typeface="Arial" panose="020B0604020202020204"/>
              </a:rPr>
              <a:t>any) is a </a:t>
            </a:r>
            <a:r>
              <a:rPr lang="en-US" sz="2000" dirty="0">
                <a:latin typeface="Arial" panose="020B0604020202020204"/>
                <a:cs typeface="Arial" panose="020B0604020202020204"/>
              </a:rPr>
              <a:t>binary search  tree and </a:t>
            </a:r>
            <a:r>
              <a:rPr lang="en-US" sz="2000" spc="-5" dirty="0">
                <a:latin typeface="Arial" panose="020B0604020202020204"/>
                <a:cs typeface="Arial" panose="020B0604020202020204"/>
              </a:rPr>
              <a:t>all elements </a:t>
            </a:r>
            <a:r>
              <a:rPr lang="en-US" sz="2000" dirty="0">
                <a:latin typeface="Arial" panose="020B0604020202020204"/>
                <a:cs typeface="Arial" panose="020B0604020202020204"/>
              </a:rPr>
              <a:t>are </a:t>
            </a:r>
            <a:r>
              <a:rPr lang="en-US" sz="2000" b="1" dirty="0">
                <a:latin typeface="Arial" panose="020B0604020202020204"/>
                <a:cs typeface="Arial" panose="020B0604020202020204"/>
              </a:rPr>
              <a:t>less </a:t>
            </a:r>
            <a:r>
              <a:rPr lang="en-US" sz="2000" dirty="0">
                <a:latin typeface="Arial" panose="020B0604020202020204"/>
                <a:cs typeface="Arial" panose="020B0604020202020204"/>
              </a:rPr>
              <a:t>than </a:t>
            </a:r>
            <a:r>
              <a:rPr lang="en-US" sz="2000" spc="-5" dirty="0">
                <a:latin typeface="Arial" panose="020B0604020202020204"/>
                <a:cs typeface="Arial" panose="020B0604020202020204"/>
              </a:rPr>
              <a:t>the </a:t>
            </a:r>
            <a:r>
              <a:rPr lang="en-US" sz="2000" dirty="0">
                <a:latin typeface="Arial" panose="020B0604020202020204"/>
                <a:cs typeface="Arial" panose="020B0604020202020204"/>
              </a:rPr>
              <a:t>root  </a:t>
            </a:r>
            <a:r>
              <a:rPr lang="en-US" sz="2000" spc="-5" dirty="0">
                <a:latin typeface="Arial" panose="020B0604020202020204"/>
                <a:cs typeface="Arial" panose="020B0604020202020204"/>
              </a:rPr>
              <a:t>element,</a:t>
            </a:r>
            <a:r>
              <a:rPr lang="en-US" sz="2000" dirty="0">
                <a:latin typeface="Arial" panose="020B0604020202020204"/>
                <a:cs typeface="Arial" panose="020B0604020202020204"/>
              </a:rPr>
              <a:t> and</a:t>
            </a:r>
          </a:p>
          <a:p>
            <a:pPr marL="469900" marR="5080" indent="-342900">
              <a:spcBef>
                <a:spcPts val="675"/>
              </a:spcBef>
              <a:tabLst>
                <a:tab pos="414020" algn="l"/>
              </a:tabLst>
            </a:pPr>
            <a:r>
              <a:rPr lang="en-US" sz="2000" spc="-5" dirty="0">
                <a:latin typeface="Arial" panose="020B0604020202020204"/>
                <a:cs typeface="Arial" panose="020B0604020202020204"/>
              </a:rPr>
              <a:t>The </a:t>
            </a:r>
            <a:r>
              <a:rPr lang="en-US" sz="2000" dirty="0">
                <a:latin typeface="Arial" panose="020B0604020202020204"/>
                <a:cs typeface="Arial" panose="020B0604020202020204"/>
              </a:rPr>
              <a:t>right sub-tree (if any) is </a:t>
            </a:r>
            <a:r>
              <a:rPr lang="en-US" sz="2000" spc="-5" dirty="0">
                <a:latin typeface="Arial" panose="020B0604020202020204"/>
                <a:cs typeface="Arial" panose="020B0604020202020204"/>
              </a:rPr>
              <a:t>a binary </a:t>
            </a:r>
            <a:r>
              <a:rPr lang="en-US" sz="2000" dirty="0">
                <a:latin typeface="Arial" panose="020B0604020202020204"/>
                <a:cs typeface="Arial" panose="020B0604020202020204"/>
              </a:rPr>
              <a:t>search  tree and </a:t>
            </a:r>
            <a:r>
              <a:rPr lang="en-US" sz="2000" spc="-5" dirty="0">
                <a:latin typeface="Arial" panose="020B0604020202020204"/>
                <a:cs typeface="Arial" panose="020B0604020202020204"/>
              </a:rPr>
              <a:t>all elements </a:t>
            </a:r>
            <a:r>
              <a:rPr lang="en-US" sz="2000" dirty="0">
                <a:latin typeface="Arial" panose="020B0604020202020204"/>
                <a:cs typeface="Arial" panose="020B0604020202020204"/>
              </a:rPr>
              <a:t>are </a:t>
            </a:r>
            <a:r>
              <a:rPr lang="en-US" sz="2000" b="1" spc="-5" dirty="0">
                <a:latin typeface="Arial" panose="020B0604020202020204"/>
                <a:cs typeface="Arial" panose="020B0604020202020204"/>
              </a:rPr>
              <a:t>greater </a:t>
            </a:r>
            <a:r>
              <a:rPr lang="en-US" sz="2000" dirty="0">
                <a:latin typeface="Arial" panose="020B0604020202020204"/>
                <a:cs typeface="Arial" panose="020B0604020202020204"/>
              </a:rPr>
              <a:t>than </a:t>
            </a:r>
            <a:r>
              <a:rPr lang="en-US" sz="2000" spc="-5" dirty="0">
                <a:latin typeface="Arial" panose="020B0604020202020204"/>
                <a:cs typeface="Arial" panose="020B0604020202020204"/>
              </a:rPr>
              <a:t>the  root</a:t>
            </a:r>
            <a:r>
              <a:rPr lang="en-US" sz="2000" dirty="0">
                <a:latin typeface="Arial" panose="020B0604020202020204"/>
                <a:cs typeface="Arial" panose="020B0604020202020204"/>
              </a:rPr>
              <a:t> </a:t>
            </a:r>
            <a:r>
              <a:rPr lang="en-US" sz="2000" spc="-5" dirty="0">
                <a:latin typeface="Arial" panose="020B0604020202020204"/>
                <a:cs typeface="Arial" panose="020B0604020202020204"/>
              </a:rPr>
              <a:t>element</a:t>
            </a:r>
            <a:endParaRPr lang="en-US" sz="2000" dirty="0">
              <a:latin typeface="Arial" panose="020B0604020202020204"/>
              <a:cs typeface="Arial" panose="020B0604020202020204"/>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Search Trees Examples</a:t>
            </a:r>
            <a:endParaRPr lang="en-US" dirty="0"/>
          </a:p>
        </p:txBody>
      </p:sp>
      <p:sp>
        <p:nvSpPr>
          <p:cNvPr id="3" name="Content Placeholder 2"/>
          <p:cNvSpPr>
            <a:spLocks noGrp="1"/>
          </p:cNvSpPr>
          <p:nvPr>
            <p:ph idx="1"/>
          </p:nvPr>
        </p:nvSpPr>
        <p:spPr/>
        <p:txBody>
          <a:bodyPr/>
          <a:lstStyle/>
          <a:p>
            <a:pPr marL="68580" indent="0">
              <a:buNone/>
            </a:pPr>
            <a:endParaRPr lang="en-US" dirty="0" smtClean="0"/>
          </a:p>
          <a:p>
            <a:pPr marL="68580" indent="0">
              <a:buNone/>
            </a:pPr>
            <a:endParaRPr lang="en-US" dirty="0"/>
          </a:p>
        </p:txBody>
      </p:sp>
      <p:sp>
        <p:nvSpPr>
          <p:cNvPr id="4" name="object 7"/>
          <p:cNvSpPr/>
          <p:nvPr/>
        </p:nvSpPr>
        <p:spPr>
          <a:xfrm>
            <a:off x="458724" y="2286000"/>
            <a:ext cx="3960876" cy="19065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0" y="2273808"/>
            <a:ext cx="4114800" cy="191871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34340" y="4419600"/>
            <a:ext cx="8138159" cy="21336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1066800"/>
          </a:xfrm>
        </p:spPr>
        <p:txBody>
          <a:bodyPr/>
          <a:lstStyle/>
          <a:p>
            <a:r>
              <a:rPr lang="en-US" dirty="0" smtClean="0"/>
              <a:t>Examples</a:t>
            </a:r>
            <a:endParaRPr lang="en-US" dirty="0"/>
          </a:p>
        </p:txBody>
      </p:sp>
      <p:sp>
        <p:nvSpPr>
          <p:cNvPr id="4" name="object 5"/>
          <p:cNvSpPr>
            <a:spLocks noGrp="1"/>
          </p:cNvSpPr>
          <p:nvPr>
            <p:ph idx="1"/>
          </p:nvPr>
        </p:nvSpPr>
        <p:spPr>
          <a:xfrm>
            <a:off x="533400" y="2057400"/>
            <a:ext cx="8077200" cy="4191000"/>
          </a:xfrm>
          <a:prstGeom prst="rect">
            <a:avLst/>
          </a:prstGeom>
          <a:blipFill>
            <a:blip r:embed="rId2" cstate="print"/>
            <a:stretch>
              <a:fillRect/>
            </a:stretch>
          </a:blipFill>
        </p:spPr>
        <p:txBody>
          <a:bodyPr wrap="square" lIns="0" tIns="0" rIns="0" bIns="0" rtlCol="0"/>
          <a:lstStyle/>
          <a:p>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Creation of Binary Search Tree</a:t>
            </a:r>
            <a:endParaRPr lang="en-US" dirty="0"/>
          </a:p>
        </p:txBody>
      </p:sp>
      <p:sp>
        <p:nvSpPr>
          <p:cNvPr id="3" name="Content Placeholder 2"/>
          <p:cNvSpPr>
            <a:spLocks noGrp="1"/>
          </p:cNvSpPr>
          <p:nvPr>
            <p:ph idx="1"/>
          </p:nvPr>
        </p:nvSpPr>
        <p:spPr/>
        <p:txBody>
          <a:bodyPr/>
          <a:lstStyle/>
          <a:p>
            <a:r>
              <a:rPr lang="en-US" dirty="0" smtClean="0"/>
              <a:t> </a:t>
            </a:r>
            <a:r>
              <a:rPr lang="en-US" dirty="0">
                <a:latin typeface="Arial" panose="020B0604020202020204"/>
                <a:cs typeface="Arial" panose="020B0604020202020204"/>
              </a:rPr>
              <a:t>31	</a:t>
            </a:r>
            <a:r>
              <a:rPr lang="en-US" dirty="0" smtClean="0">
                <a:latin typeface="Arial" panose="020B0604020202020204"/>
                <a:cs typeface="Arial" panose="020B0604020202020204"/>
              </a:rPr>
              <a:t> 45</a:t>
            </a:r>
            <a:r>
              <a:rPr lang="en-US" dirty="0">
                <a:latin typeface="Arial" panose="020B0604020202020204"/>
                <a:cs typeface="Arial" panose="020B0604020202020204"/>
              </a:rPr>
              <a:t>	36	14	52	</a:t>
            </a:r>
            <a:r>
              <a:rPr lang="en-US" spc="5" dirty="0">
                <a:latin typeface="Arial" panose="020B0604020202020204"/>
                <a:cs typeface="Arial" panose="020B0604020202020204"/>
              </a:rPr>
              <a:t>4</a:t>
            </a:r>
            <a:r>
              <a:rPr lang="en-US" dirty="0">
                <a:latin typeface="Arial" panose="020B0604020202020204"/>
                <a:cs typeface="Arial" panose="020B0604020202020204"/>
              </a:rPr>
              <a:t>2	</a:t>
            </a:r>
            <a:r>
              <a:rPr lang="en-US" dirty="0" smtClean="0">
                <a:latin typeface="Arial" panose="020B0604020202020204"/>
                <a:cs typeface="Arial" panose="020B0604020202020204"/>
              </a:rPr>
              <a:t>6</a:t>
            </a:r>
            <a:r>
              <a:rPr lang="en-US" dirty="0" smtClean="0"/>
              <a:t>			</a:t>
            </a:r>
            <a:endParaRPr lang="en-US" dirty="0"/>
          </a:p>
        </p:txBody>
      </p:sp>
      <p:sp>
        <p:nvSpPr>
          <p:cNvPr id="4" name="Oval 3"/>
          <p:cNvSpPr/>
          <p:nvPr/>
        </p:nvSpPr>
        <p:spPr>
          <a:xfrm>
            <a:off x="3733800" y="32766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31</a:t>
            </a:r>
            <a:endParaRPr lang="en-US" sz="1200" dirty="0"/>
          </a:p>
        </p:txBody>
      </p:sp>
      <p:cxnSp>
        <p:nvCxnSpPr>
          <p:cNvPr id="6" name="Straight Arrow Connector 5"/>
          <p:cNvCxnSpPr>
            <a:stCxn id="4" idx="5"/>
          </p:cNvCxnSpPr>
          <p:nvPr/>
        </p:nvCxnSpPr>
        <p:spPr>
          <a:xfrm>
            <a:off x="4189085" y="3601804"/>
            <a:ext cx="382915" cy="284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95800" y="38100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45</a:t>
            </a:r>
            <a:endParaRPr lang="en-US" sz="1200" dirty="0"/>
          </a:p>
        </p:txBody>
      </p:sp>
      <p:cxnSp>
        <p:nvCxnSpPr>
          <p:cNvPr id="9" name="Straight Arrow Connector 8"/>
          <p:cNvCxnSpPr>
            <a:stCxn id="7" idx="3"/>
          </p:cNvCxnSpPr>
          <p:nvPr/>
        </p:nvCxnSpPr>
        <p:spPr>
          <a:xfrm flipH="1">
            <a:off x="4380542" y="4135204"/>
            <a:ext cx="193373" cy="51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114800" y="45720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36</a:t>
            </a:r>
            <a:endParaRPr lang="en-US" sz="1200" dirty="0"/>
          </a:p>
        </p:txBody>
      </p:sp>
      <p:sp>
        <p:nvSpPr>
          <p:cNvPr id="11" name="Oval 10"/>
          <p:cNvSpPr/>
          <p:nvPr/>
        </p:nvSpPr>
        <p:spPr>
          <a:xfrm>
            <a:off x="3124200" y="38862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14</a:t>
            </a:r>
            <a:endParaRPr lang="en-US" sz="1200" dirty="0"/>
          </a:p>
        </p:txBody>
      </p:sp>
      <p:cxnSp>
        <p:nvCxnSpPr>
          <p:cNvPr id="13" name="Straight Arrow Connector 12"/>
          <p:cNvCxnSpPr>
            <a:stCxn id="4" idx="3"/>
            <a:endCxn id="11" idx="7"/>
          </p:cNvCxnSpPr>
          <p:nvPr/>
        </p:nvCxnSpPr>
        <p:spPr>
          <a:xfrm flipH="1">
            <a:off x="3579485" y="3601804"/>
            <a:ext cx="232430" cy="340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181600" y="44958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52</a:t>
            </a:r>
            <a:endParaRPr lang="en-US" sz="1200" dirty="0"/>
          </a:p>
        </p:txBody>
      </p:sp>
      <p:cxnSp>
        <p:nvCxnSpPr>
          <p:cNvPr id="16" name="Straight Arrow Connector 15"/>
          <p:cNvCxnSpPr>
            <a:stCxn id="7" idx="5"/>
            <a:endCxn id="14" idx="1"/>
          </p:cNvCxnSpPr>
          <p:nvPr/>
        </p:nvCxnSpPr>
        <p:spPr>
          <a:xfrm>
            <a:off x="4951085" y="4135204"/>
            <a:ext cx="308630" cy="416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724400" y="51816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42</a:t>
            </a:r>
            <a:endParaRPr lang="en-US" sz="1200" dirty="0"/>
          </a:p>
        </p:txBody>
      </p:sp>
      <p:cxnSp>
        <p:nvCxnSpPr>
          <p:cNvPr id="19" name="Straight Arrow Connector 18"/>
          <p:cNvCxnSpPr/>
          <p:nvPr/>
        </p:nvCxnSpPr>
        <p:spPr>
          <a:xfrm>
            <a:off x="4570085" y="4876800"/>
            <a:ext cx="344815" cy="360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90800" y="44958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cxnSp>
        <p:nvCxnSpPr>
          <p:cNvPr id="22" name="Straight Arrow Connector 21"/>
          <p:cNvCxnSpPr>
            <a:stCxn id="11" idx="3"/>
            <a:endCxn id="20" idx="7"/>
          </p:cNvCxnSpPr>
          <p:nvPr/>
        </p:nvCxnSpPr>
        <p:spPr>
          <a:xfrm flipH="1">
            <a:off x="3046085" y="4211404"/>
            <a:ext cx="156230" cy="340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ppt_x"/>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ppt_x"/>
                                          </p:val>
                                        </p:tav>
                                        <p:tav tm="100000">
                                          <p:val>
                                            <p:strVal val="#ppt_x"/>
                                          </p:val>
                                        </p:tav>
                                      </p:tavLst>
                                    </p:anim>
                                    <p:anim calcmode="lin" valueType="num">
                                      <p:cBhvr additive="base">
                                        <p:cTn id="6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ppt_x"/>
                                          </p:val>
                                        </p:tav>
                                        <p:tav tm="100000">
                                          <p:val>
                                            <p:strVal val="#ppt_x"/>
                                          </p:val>
                                        </p:tav>
                                      </p:tavLst>
                                    </p:anim>
                                    <p:anim calcmode="lin" valueType="num">
                                      <p:cBhvr additive="base">
                                        <p:cTn id="7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additive="base">
                                        <p:cTn id="80" dur="500" fill="hold"/>
                                        <p:tgtEl>
                                          <p:spTgt spid="20"/>
                                        </p:tgtEl>
                                        <p:attrNameLst>
                                          <p:attrName>ppt_x</p:attrName>
                                        </p:attrNameLst>
                                      </p:cBhvr>
                                      <p:tavLst>
                                        <p:tav tm="0">
                                          <p:val>
                                            <p:strVal val="#ppt_x"/>
                                          </p:val>
                                        </p:tav>
                                        <p:tav tm="100000">
                                          <p:val>
                                            <p:strVal val="#ppt_x"/>
                                          </p:val>
                                        </p:tav>
                                      </p:tavLst>
                                    </p:anim>
                                    <p:anim calcmode="lin" valueType="num">
                                      <p:cBhvr additive="base">
                                        <p:cTn id="8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fill="hold"/>
                                        <p:tgtEl>
                                          <p:spTgt spid="22"/>
                                        </p:tgtEl>
                                        <p:attrNameLst>
                                          <p:attrName>ppt_x</p:attrName>
                                        </p:attrNameLst>
                                      </p:cBhvr>
                                      <p:tavLst>
                                        <p:tav tm="0">
                                          <p:val>
                                            <p:strVal val="#ppt_x"/>
                                          </p:val>
                                        </p:tav>
                                        <p:tav tm="100000">
                                          <p:val>
                                            <p:strVal val="#ppt_x"/>
                                          </p:val>
                                        </p:tav>
                                      </p:tavLst>
                                    </p:anim>
                                    <p:anim calcmode="lin" valueType="num">
                                      <p:cBhvr additive="base">
                                        <p:cTn id="8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P spid="11" grpId="0" animBg="1"/>
      <p:bldP spid="14" grpId="0" animBg="1"/>
      <p:bldP spid="17" grpId="0"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28600"/>
            <a:ext cx="7024744" cy="762000"/>
          </a:xfrm>
        </p:spPr>
        <p:txBody>
          <a:bodyPr>
            <a:normAutofit/>
          </a:bodyPr>
          <a:lstStyle/>
          <a:p>
            <a:r>
              <a:rPr lang="en-US" dirty="0" smtClean="0"/>
              <a:t>Search</a:t>
            </a:r>
            <a:endParaRPr lang="en-US" dirty="0"/>
          </a:p>
        </p:txBody>
      </p:sp>
      <p:sp>
        <p:nvSpPr>
          <p:cNvPr id="3" name="Content Placeholder 2"/>
          <p:cNvSpPr>
            <a:spLocks noGrp="1"/>
          </p:cNvSpPr>
          <p:nvPr>
            <p:ph idx="1"/>
          </p:nvPr>
        </p:nvSpPr>
        <p:spPr>
          <a:xfrm>
            <a:off x="1043492" y="1066800"/>
            <a:ext cx="6777317" cy="5257800"/>
          </a:xfrm>
        </p:spPr>
        <p:txBody>
          <a:bodyPr/>
          <a:lstStyle/>
          <a:p>
            <a:pPr marL="12700" marR="5080">
              <a:lnSpc>
                <a:spcPct val="100000"/>
              </a:lnSpc>
              <a:spcBef>
                <a:spcPts val="100"/>
              </a:spcBef>
            </a:pPr>
            <a:r>
              <a:rPr lang="en-US" sz="2400" spc="-135" dirty="0">
                <a:latin typeface="Arial" panose="020B0604020202020204"/>
                <a:cs typeface="Arial" panose="020B0604020202020204"/>
              </a:rPr>
              <a:t>To </a:t>
            </a:r>
            <a:r>
              <a:rPr lang="en-US" sz="2400" spc="-5" dirty="0">
                <a:latin typeface="Arial" panose="020B0604020202020204"/>
                <a:cs typeface="Arial" panose="020B0604020202020204"/>
              </a:rPr>
              <a:t>determine membership, </a:t>
            </a:r>
            <a:r>
              <a:rPr lang="en-US" sz="2400" dirty="0">
                <a:latin typeface="Arial" panose="020B0604020202020204"/>
                <a:cs typeface="Arial" panose="020B0604020202020204"/>
              </a:rPr>
              <a:t>traverse the tree </a:t>
            </a:r>
            <a:r>
              <a:rPr lang="en-US" sz="2400" spc="-5" dirty="0">
                <a:latin typeface="Arial" panose="020B0604020202020204"/>
                <a:cs typeface="Arial" panose="020B0604020202020204"/>
              </a:rPr>
              <a:t>based on  the linear</a:t>
            </a:r>
            <a:r>
              <a:rPr lang="en-US" sz="2400" spc="25" dirty="0">
                <a:latin typeface="Arial" panose="020B0604020202020204"/>
                <a:cs typeface="Arial" panose="020B0604020202020204"/>
              </a:rPr>
              <a:t> </a:t>
            </a:r>
            <a:r>
              <a:rPr lang="en-US" sz="2400" spc="-5" dirty="0">
                <a:latin typeface="Arial" panose="020B0604020202020204"/>
                <a:cs typeface="Arial" panose="020B0604020202020204"/>
              </a:rPr>
              <a:t>relationship:</a:t>
            </a:r>
            <a:endParaRPr lang="en-US" sz="2400" dirty="0">
              <a:latin typeface="Arial" panose="020B0604020202020204"/>
              <a:cs typeface="Arial" panose="020B0604020202020204"/>
            </a:endParaRPr>
          </a:p>
          <a:p>
            <a:pPr marL="0" indent="0">
              <a:lnSpc>
                <a:spcPct val="100000"/>
              </a:lnSpc>
              <a:spcBef>
                <a:spcPts val="485"/>
              </a:spcBef>
              <a:buNone/>
              <a:tabLst>
                <a:tab pos="412750" algn="l"/>
              </a:tabLst>
            </a:pPr>
            <a:r>
              <a:rPr lang="en-US" sz="2000" dirty="0" smtClean="0">
                <a:latin typeface="Arial" panose="020B0604020202020204"/>
                <a:cs typeface="Arial" panose="020B0604020202020204"/>
              </a:rPr>
              <a:t>–If </a:t>
            </a:r>
            <a:r>
              <a:rPr lang="en-US" sz="2000" dirty="0">
                <a:latin typeface="Arial" panose="020B0604020202020204"/>
                <a:cs typeface="Arial" panose="020B0604020202020204"/>
              </a:rPr>
              <a:t>a node containing the value </a:t>
            </a:r>
            <a:r>
              <a:rPr lang="en-US" sz="2000" spc="-5" dirty="0">
                <a:latin typeface="Arial" panose="020B0604020202020204"/>
                <a:cs typeface="Arial" panose="020B0604020202020204"/>
              </a:rPr>
              <a:t>is </a:t>
            </a:r>
            <a:r>
              <a:rPr lang="en-US" sz="2000" dirty="0">
                <a:latin typeface="Arial" panose="020B0604020202020204"/>
                <a:cs typeface="Arial" panose="020B0604020202020204"/>
              </a:rPr>
              <a:t>found, </a:t>
            </a:r>
            <a:r>
              <a:rPr lang="en-US" sz="2000" i="1" dirty="0">
                <a:latin typeface="Arial" panose="020B0604020202020204"/>
                <a:cs typeface="Arial" panose="020B0604020202020204"/>
              </a:rPr>
              <a:t>e</a:t>
            </a:r>
            <a:r>
              <a:rPr lang="en-US" sz="2000" dirty="0">
                <a:latin typeface="Arial" panose="020B0604020202020204"/>
                <a:cs typeface="Arial" panose="020B0604020202020204"/>
              </a:rPr>
              <a:t>.</a:t>
            </a:r>
            <a:r>
              <a:rPr lang="en-US" sz="2000" i="1" dirty="0">
                <a:latin typeface="Arial" panose="020B0604020202020204"/>
                <a:cs typeface="Arial" panose="020B0604020202020204"/>
              </a:rPr>
              <a:t>g</a:t>
            </a:r>
            <a:r>
              <a:rPr lang="en-US" sz="2000" dirty="0">
                <a:latin typeface="Arial" panose="020B0604020202020204"/>
                <a:cs typeface="Arial" panose="020B0604020202020204"/>
              </a:rPr>
              <a:t>., 81, return</a:t>
            </a:r>
            <a:r>
              <a:rPr lang="en-US" sz="2000" spc="-215" dirty="0">
                <a:latin typeface="Arial" panose="020B0604020202020204"/>
                <a:cs typeface="Arial" panose="020B0604020202020204"/>
              </a:rPr>
              <a:t> </a:t>
            </a:r>
            <a:r>
              <a:rPr lang="en-US" sz="2000" dirty="0">
                <a:latin typeface="Arial" panose="020B0604020202020204"/>
                <a:cs typeface="Arial" panose="020B0604020202020204"/>
              </a:rPr>
              <a:t>1</a:t>
            </a:r>
          </a:p>
          <a:p>
            <a:endParaRPr lang="en-US" dirty="0"/>
          </a:p>
        </p:txBody>
      </p:sp>
      <p:sp>
        <p:nvSpPr>
          <p:cNvPr id="4" name="object 4"/>
          <p:cNvSpPr/>
          <p:nvPr/>
        </p:nvSpPr>
        <p:spPr>
          <a:xfrm>
            <a:off x="1447800" y="2514600"/>
            <a:ext cx="6963156" cy="1767839"/>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1219200" y="4422750"/>
            <a:ext cx="7191756" cy="710451"/>
          </a:xfrm>
          <a:prstGeom prst="rect">
            <a:avLst/>
          </a:prstGeom>
        </p:spPr>
        <p:txBody>
          <a:bodyPr wrap="square">
            <a:spAutoFit/>
          </a:bodyPr>
          <a:lstStyle/>
          <a:p>
            <a:pPr marL="299085" indent="-286385">
              <a:lnSpc>
                <a:spcPct val="100000"/>
              </a:lnSpc>
              <a:spcBef>
                <a:spcPts val="565"/>
              </a:spcBef>
              <a:buChar char="–"/>
              <a:tabLst>
                <a:tab pos="299085" algn="l"/>
                <a:tab pos="299720" algn="l"/>
              </a:tabLst>
            </a:pPr>
            <a:r>
              <a:rPr lang="en-US" dirty="0">
                <a:latin typeface="Arial" panose="020B0604020202020204"/>
                <a:cs typeface="Arial" panose="020B0604020202020204"/>
              </a:rPr>
              <a:t>If an empty node is reached, </a:t>
            </a:r>
            <a:r>
              <a:rPr lang="en-US" i="1" spc="-5" dirty="0">
                <a:latin typeface="Arial" panose="020B0604020202020204"/>
                <a:cs typeface="Arial" panose="020B0604020202020204"/>
              </a:rPr>
              <a:t>e</a:t>
            </a:r>
            <a:r>
              <a:rPr lang="en-US" spc="-5" dirty="0">
                <a:latin typeface="Arial" panose="020B0604020202020204"/>
                <a:cs typeface="Arial" panose="020B0604020202020204"/>
              </a:rPr>
              <a:t>.</a:t>
            </a:r>
            <a:r>
              <a:rPr lang="en-US" i="1" spc="-5" dirty="0">
                <a:latin typeface="Arial" panose="020B0604020202020204"/>
                <a:cs typeface="Arial" panose="020B0604020202020204"/>
              </a:rPr>
              <a:t>g</a:t>
            </a:r>
            <a:r>
              <a:rPr lang="en-US" spc="-5" dirty="0">
                <a:latin typeface="Arial" panose="020B0604020202020204"/>
                <a:cs typeface="Arial" panose="020B0604020202020204"/>
              </a:rPr>
              <a:t>., </a:t>
            </a:r>
            <a:r>
              <a:rPr lang="en-US" dirty="0">
                <a:latin typeface="Arial" panose="020B0604020202020204"/>
                <a:cs typeface="Arial" panose="020B0604020202020204"/>
              </a:rPr>
              <a:t>36, the object is not in </a:t>
            </a:r>
            <a:r>
              <a:rPr lang="en-US" spc="-5" dirty="0">
                <a:latin typeface="Arial" panose="020B0604020202020204"/>
                <a:cs typeface="Arial" panose="020B0604020202020204"/>
              </a:rPr>
              <a:t>the</a:t>
            </a:r>
            <a:r>
              <a:rPr lang="en-US" spc="-229" dirty="0">
                <a:latin typeface="Arial" panose="020B0604020202020204"/>
                <a:cs typeface="Arial" panose="020B0604020202020204"/>
              </a:rPr>
              <a:t> </a:t>
            </a:r>
            <a:r>
              <a:rPr lang="en-US" dirty="0">
                <a:latin typeface="Arial" panose="020B0604020202020204"/>
                <a:cs typeface="Arial" panose="020B0604020202020204"/>
              </a:rPr>
              <a:t>tree:</a:t>
            </a:r>
          </a:p>
          <a:p>
            <a:pPr marL="299085" indent="-286385">
              <a:lnSpc>
                <a:spcPct val="100000"/>
              </a:lnSpc>
              <a:spcBef>
                <a:spcPts val="470"/>
              </a:spcBef>
              <a:buChar char="–"/>
              <a:tabLst>
                <a:tab pos="299085" algn="l"/>
                <a:tab pos="299720" algn="l"/>
              </a:tabLst>
            </a:pPr>
            <a:r>
              <a:rPr lang="en-US" dirty="0">
                <a:latin typeface="Arial" panose="020B0604020202020204"/>
                <a:cs typeface="Arial" panose="020B0604020202020204"/>
              </a:rPr>
              <a:t>The run </a:t>
            </a:r>
            <a:r>
              <a:rPr lang="en-US" spc="-5" dirty="0">
                <a:latin typeface="Arial" panose="020B0604020202020204"/>
                <a:cs typeface="Arial" panose="020B0604020202020204"/>
              </a:rPr>
              <a:t>time </a:t>
            </a:r>
            <a:r>
              <a:rPr lang="en-US" dirty="0">
                <a:latin typeface="Arial" panose="020B0604020202020204"/>
                <a:cs typeface="Arial" panose="020B0604020202020204"/>
              </a:rPr>
              <a:t>is</a:t>
            </a:r>
            <a:r>
              <a:rPr lang="en-US" spc="-40" dirty="0">
                <a:latin typeface="Arial" panose="020B0604020202020204"/>
                <a:cs typeface="Arial" panose="020B0604020202020204"/>
              </a:rPr>
              <a:t> </a:t>
            </a:r>
            <a:r>
              <a:rPr lang="en-US" b="1" dirty="0">
                <a:latin typeface="Times New Roman" panose="02020603050405020304"/>
                <a:cs typeface="Times New Roman" panose="02020603050405020304"/>
              </a:rPr>
              <a:t>O</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h</a:t>
            </a:r>
            <a:r>
              <a:rPr lang="en-US" dirty="0">
                <a:latin typeface="Times New Roman" panose="02020603050405020304"/>
                <a:cs typeface="Times New Roman" panose="02020603050405020304"/>
              </a:rPr>
              <a:t>)</a:t>
            </a:r>
          </a:p>
        </p:txBody>
      </p:sp>
      <p:sp>
        <p:nvSpPr>
          <p:cNvPr id="6" name="object 3"/>
          <p:cNvSpPr/>
          <p:nvPr/>
        </p:nvSpPr>
        <p:spPr>
          <a:xfrm>
            <a:off x="1266444" y="5133201"/>
            <a:ext cx="6963156" cy="14961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p:txBody>
          <a:bodyPr>
            <a:noAutofit/>
          </a:bodyPr>
          <a:lstStyle/>
          <a:p>
            <a:pPr marL="68580" indent="0">
              <a:buNone/>
            </a:pPr>
            <a:r>
              <a:rPr lang="en-US" sz="2400" b="1" dirty="0" err="1"/>
              <a:t>struct</a:t>
            </a:r>
            <a:r>
              <a:rPr lang="en-US" sz="2400" dirty="0"/>
              <a:t> </a:t>
            </a:r>
            <a:r>
              <a:rPr lang="en-US" sz="2400" dirty="0" err="1" smtClean="0"/>
              <a:t>BNode</a:t>
            </a:r>
            <a:r>
              <a:rPr lang="en-US" sz="2400" dirty="0"/>
              <a:t>* search(</a:t>
            </a:r>
            <a:r>
              <a:rPr lang="en-US" sz="2400" b="1" dirty="0" err="1"/>
              <a:t>struct</a:t>
            </a:r>
            <a:r>
              <a:rPr lang="en-US" sz="2400" dirty="0"/>
              <a:t> </a:t>
            </a:r>
            <a:r>
              <a:rPr lang="en-US" sz="2400" dirty="0" err="1" smtClean="0"/>
              <a:t>BTNode</a:t>
            </a:r>
            <a:r>
              <a:rPr lang="en-US" sz="2400" dirty="0" smtClean="0"/>
              <a:t> </a:t>
            </a:r>
            <a:r>
              <a:rPr lang="en-US" sz="2400" dirty="0"/>
              <a:t>*root, </a:t>
            </a:r>
            <a:r>
              <a:rPr lang="en-US" sz="2400" b="1" dirty="0" err="1"/>
              <a:t>int</a:t>
            </a:r>
            <a:r>
              <a:rPr lang="en-US" sz="2400" dirty="0"/>
              <a:t> x) </a:t>
            </a:r>
            <a:endParaRPr lang="en-US" sz="2400" dirty="0" smtClean="0"/>
          </a:p>
          <a:p>
            <a:pPr marL="68580" indent="0">
              <a:buNone/>
            </a:pPr>
            <a:r>
              <a:rPr lang="en-US" sz="2400" dirty="0" smtClean="0"/>
              <a:t>{</a:t>
            </a:r>
          </a:p>
          <a:p>
            <a:pPr marL="68580" indent="0">
              <a:buNone/>
            </a:pPr>
            <a:r>
              <a:rPr lang="en-US" sz="2400" dirty="0"/>
              <a:t>	</a:t>
            </a:r>
            <a:r>
              <a:rPr lang="en-US" sz="2400" dirty="0" smtClean="0"/>
              <a:t> </a:t>
            </a:r>
            <a:r>
              <a:rPr lang="en-US" sz="2400" b="1" dirty="0"/>
              <a:t>if</a:t>
            </a:r>
            <a:r>
              <a:rPr lang="en-US" sz="2400" dirty="0"/>
              <a:t>(root==NULL || root-&gt;data==x) </a:t>
            </a:r>
            <a:endParaRPr lang="en-US" sz="2400" dirty="0" smtClean="0"/>
          </a:p>
          <a:p>
            <a:pPr marL="68580" indent="0">
              <a:buNone/>
            </a:pPr>
            <a:r>
              <a:rPr lang="en-US" sz="2400" i="1" dirty="0"/>
              <a:t>	</a:t>
            </a:r>
            <a:r>
              <a:rPr lang="en-US" sz="2400" i="1" dirty="0" smtClean="0"/>
              <a:t>//</a:t>
            </a:r>
            <a:r>
              <a:rPr lang="en-US" sz="2400" i="1" dirty="0"/>
              <a:t>if root-&gt;data is x then the element is </a:t>
            </a:r>
            <a:r>
              <a:rPr lang="en-US" sz="2400" i="1" dirty="0" smtClean="0"/>
              <a:t>found</a:t>
            </a:r>
          </a:p>
          <a:p>
            <a:pPr marL="68580" indent="0">
              <a:buNone/>
            </a:pPr>
            <a:r>
              <a:rPr lang="en-US" sz="2400" i="1" dirty="0"/>
              <a:t>	</a:t>
            </a:r>
            <a:r>
              <a:rPr lang="en-US" sz="2400" i="1" dirty="0" smtClean="0"/>
              <a:t>	</a:t>
            </a:r>
            <a:r>
              <a:rPr lang="en-US" sz="2400" dirty="0" smtClean="0"/>
              <a:t> </a:t>
            </a:r>
            <a:r>
              <a:rPr lang="en-US" sz="2400" b="1" dirty="0"/>
              <a:t>return</a:t>
            </a:r>
            <a:r>
              <a:rPr lang="en-US" sz="2400" dirty="0"/>
              <a:t> root; </a:t>
            </a:r>
            <a:endParaRPr lang="en-US" sz="2400" dirty="0" smtClean="0"/>
          </a:p>
          <a:p>
            <a:pPr marL="68580" indent="0">
              <a:buNone/>
            </a:pPr>
            <a:r>
              <a:rPr lang="en-US" sz="2400" b="1" dirty="0" smtClean="0"/>
              <a:t>	else</a:t>
            </a:r>
            <a:r>
              <a:rPr lang="en-US" sz="2400" dirty="0" smtClean="0"/>
              <a:t> </a:t>
            </a:r>
            <a:r>
              <a:rPr lang="en-US" sz="2400" b="1" dirty="0"/>
              <a:t>if</a:t>
            </a:r>
            <a:r>
              <a:rPr lang="en-US" sz="2400" dirty="0"/>
              <a:t>(x&gt;root-&gt;data) </a:t>
            </a:r>
            <a:endParaRPr lang="en-US" sz="2400" dirty="0" smtClean="0"/>
          </a:p>
          <a:p>
            <a:pPr marL="68580" indent="0">
              <a:buNone/>
            </a:pPr>
            <a:r>
              <a:rPr lang="en-US" sz="2400" i="1" dirty="0"/>
              <a:t>	</a:t>
            </a:r>
            <a:r>
              <a:rPr lang="en-US" sz="2400" i="1" dirty="0" smtClean="0"/>
              <a:t>// </a:t>
            </a:r>
            <a:r>
              <a:rPr lang="en-US" sz="2400" i="1" dirty="0"/>
              <a:t>x is greater, so we will search the right </a:t>
            </a:r>
            <a:r>
              <a:rPr lang="en-US" sz="2400" i="1" dirty="0" err="1"/>
              <a:t>subtree</a:t>
            </a:r>
            <a:r>
              <a:rPr lang="en-US" sz="2400" dirty="0"/>
              <a:t> </a:t>
            </a:r>
            <a:r>
              <a:rPr lang="en-US" sz="2400" dirty="0" smtClean="0"/>
              <a:t>			</a:t>
            </a:r>
          </a:p>
          <a:p>
            <a:pPr marL="68580" indent="0">
              <a:buNone/>
            </a:pPr>
            <a:r>
              <a:rPr lang="en-US" sz="2400" b="1" dirty="0"/>
              <a:t>	</a:t>
            </a:r>
            <a:r>
              <a:rPr lang="en-US" sz="2400" b="1" dirty="0" smtClean="0"/>
              <a:t>	return</a:t>
            </a:r>
            <a:r>
              <a:rPr lang="en-US" sz="2400" dirty="0" smtClean="0"/>
              <a:t> </a:t>
            </a:r>
            <a:r>
              <a:rPr lang="en-US" sz="2400" dirty="0"/>
              <a:t>search(root-&gt;</a:t>
            </a:r>
            <a:r>
              <a:rPr lang="en-US" sz="2400" dirty="0" err="1"/>
              <a:t>right_child</a:t>
            </a:r>
            <a:r>
              <a:rPr lang="en-US" sz="2400" dirty="0"/>
              <a:t>, x); </a:t>
            </a:r>
            <a:endParaRPr lang="en-US" sz="2400" dirty="0" smtClean="0"/>
          </a:p>
          <a:p>
            <a:pPr marL="68580" indent="0">
              <a:buNone/>
            </a:pPr>
            <a:r>
              <a:rPr lang="en-US" sz="2400" b="1" dirty="0"/>
              <a:t>	</a:t>
            </a:r>
            <a:r>
              <a:rPr lang="en-US" sz="2400" b="1" dirty="0" smtClean="0"/>
              <a:t>else</a:t>
            </a:r>
            <a:r>
              <a:rPr lang="en-US" sz="2400" dirty="0" smtClean="0"/>
              <a:t> </a:t>
            </a:r>
          </a:p>
          <a:p>
            <a:pPr marL="68580" indent="0">
              <a:buNone/>
            </a:pPr>
            <a:r>
              <a:rPr lang="en-US" sz="2400" i="1" dirty="0"/>
              <a:t>	</a:t>
            </a:r>
            <a:r>
              <a:rPr lang="en-US" sz="2400" i="1" dirty="0" smtClean="0"/>
              <a:t>//</a:t>
            </a:r>
            <a:r>
              <a:rPr lang="en-US" sz="2400" i="1" dirty="0"/>
              <a:t>x is smaller than the data, so we will search the left </a:t>
            </a:r>
            <a:r>
              <a:rPr lang="en-US" sz="2400" i="1" dirty="0" err="1"/>
              <a:t>subtree</a:t>
            </a:r>
            <a:r>
              <a:rPr lang="en-US" sz="2400" dirty="0"/>
              <a:t> </a:t>
            </a:r>
            <a:endParaRPr lang="en-US" sz="2400" dirty="0" smtClean="0"/>
          </a:p>
          <a:p>
            <a:pPr marL="68580" indent="0">
              <a:buNone/>
            </a:pPr>
            <a:r>
              <a:rPr lang="en-US" sz="2400" b="1" dirty="0"/>
              <a:t>	</a:t>
            </a:r>
            <a:r>
              <a:rPr lang="en-US" sz="2400" b="1" dirty="0" smtClean="0"/>
              <a:t>	return</a:t>
            </a:r>
            <a:r>
              <a:rPr lang="en-US" sz="2400" dirty="0" smtClean="0"/>
              <a:t> </a:t>
            </a:r>
            <a:r>
              <a:rPr lang="en-US" sz="2400" dirty="0"/>
              <a:t>search(root-&gt;</a:t>
            </a:r>
            <a:r>
              <a:rPr lang="en-US" sz="2400" dirty="0" err="1"/>
              <a:t>left_child,x</a:t>
            </a:r>
            <a:r>
              <a:rPr lang="en-US" sz="2400" dirty="0"/>
              <a:t>); </a:t>
            </a:r>
            <a:endParaRPr lang="en-US" sz="2400" dirty="0" smtClean="0"/>
          </a:p>
          <a:p>
            <a:pPr marL="68580" indent="0">
              <a:buNone/>
            </a:pP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lstStyle/>
          <a:p>
            <a:pPr marL="12700">
              <a:lnSpc>
                <a:spcPct val="100000"/>
              </a:lnSpc>
              <a:spcBef>
                <a:spcPts val="100"/>
              </a:spcBef>
            </a:pPr>
            <a:r>
              <a:rPr lang="en-US" sz="2000" spc="-5" dirty="0">
                <a:latin typeface="Arial" panose="020B0604020202020204"/>
                <a:cs typeface="Arial" panose="020B0604020202020204"/>
              </a:rPr>
              <a:t>An </a:t>
            </a:r>
            <a:r>
              <a:rPr lang="en-US" sz="2000" dirty="0">
                <a:latin typeface="Arial" panose="020B0604020202020204"/>
                <a:cs typeface="Arial" panose="020B0604020202020204"/>
              </a:rPr>
              <a:t>insertion </a:t>
            </a:r>
            <a:r>
              <a:rPr lang="en-US" sz="2000" spc="-5" dirty="0">
                <a:latin typeface="Arial" panose="020B0604020202020204"/>
                <a:cs typeface="Arial" panose="020B0604020202020204"/>
              </a:rPr>
              <a:t>will be </a:t>
            </a:r>
            <a:r>
              <a:rPr lang="en-US" sz="2000" dirty="0">
                <a:latin typeface="Arial" panose="020B0604020202020204"/>
                <a:cs typeface="Arial" panose="020B0604020202020204"/>
              </a:rPr>
              <a:t>performed at </a:t>
            </a:r>
            <a:r>
              <a:rPr lang="en-US" sz="2000" spc="-5" dirty="0">
                <a:latin typeface="Arial" panose="020B0604020202020204"/>
                <a:cs typeface="Arial" panose="020B0604020202020204"/>
              </a:rPr>
              <a:t>a </a:t>
            </a:r>
            <a:r>
              <a:rPr lang="en-US" sz="2000" b="1" dirty="0">
                <a:latin typeface="Arial" panose="020B0604020202020204"/>
                <a:cs typeface="Arial" panose="020B0604020202020204"/>
              </a:rPr>
              <a:t>leaf</a:t>
            </a:r>
            <a:r>
              <a:rPr lang="en-US" sz="2000" b="1" spc="-35" dirty="0">
                <a:latin typeface="Arial" panose="020B0604020202020204"/>
                <a:cs typeface="Arial" panose="020B0604020202020204"/>
              </a:rPr>
              <a:t> </a:t>
            </a:r>
            <a:r>
              <a:rPr lang="en-US" sz="2000" b="1" spc="-5" dirty="0">
                <a:latin typeface="Arial" panose="020B0604020202020204"/>
                <a:cs typeface="Arial" panose="020B0604020202020204"/>
              </a:rPr>
              <a:t>node</a:t>
            </a:r>
            <a:r>
              <a:rPr lang="en-US" sz="2000" spc="-5" dirty="0">
                <a:latin typeface="Arial" panose="020B0604020202020204"/>
                <a:cs typeface="Arial" panose="020B0604020202020204"/>
              </a:rPr>
              <a:t>:</a:t>
            </a:r>
            <a:endParaRPr lang="en-US" sz="2000" dirty="0">
              <a:latin typeface="Arial" panose="020B0604020202020204"/>
              <a:cs typeface="Arial" panose="020B0604020202020204"/>
            </a:endParaRPr>
          </a:p>
          <a:p>
            <a:pPr marL="297180" lvl="1" indent="0">
              <a:spcBef>
                <a:spcPts val="15"/>
              </a:spcBef>
              <a:buNone/>
            </a:pPr>
            <a:r>
              <a:rPr lang="en-US" sz="1800" dirty="0">
                <a:latin typeface="Arial" panose="020B0604020202020204"/>
                <a:cs typeface="Arial" panose="020B0604020202020204"/>
              </a:rPr>
              <a:t>– </a:t>
            </a:r>
            <a:r>
              <a:rPr lang="en-US" sz="1800" spc="-5" dirty="0">
                <a:latin typeface="Arial" panose="020B0604020202020204"/>
                <a:cs typeface="Arial" panose="020B0604020202020204"/>
              </a:rPr>
              <a:t>Any empty node is a possible location </a:t>
            </a:r>
            <a:r>
              <a:rPr lang="en-US" sz="1800" dirty="0">
                <a:latin typeface="Arial" panose="020B0604020202020204"/>
                <a:cs typeface="Arial" panose="020B0604020202020204"/>
              </a:rPr>
              <a:t>for </a:t>
            </a:r>
            <a:r>
              <a:rPr lang="en-US" sz="1800" spc="-10" dirty="0">
                <a:latin typeface="Arial" panose="020B0604020202020204"/>
                <a:cs typeface="Arial" panose="020B0604020202020204"/>
              </a:rPr>
              <a:t>an</a:t>
            </a:r>
            <a:r>
              <a:rPr lang="en-US" sz="1800" spc="-285" dirty="0">
                <a:latin typeface="Arial" panose="020B0604020202020204"/>
                <a:cs typeface="Arial" panose="020B0604020202020204"/>
              </a:rPr>
              <a:t> </a:t>
            </a:r>
            <a:r>
              <a:rPr lang="en-US" sz="1800" spc="-5" dirty="0">
                <a:latin typeface="Arial" panose="020B0604020202020204"/>
                <a:cs typeface="Arial" panose="020B0604020202020204"/>
              </a:rPr>
              <a:t>insertion</a:t>
            </a:r>
            <a:endParaRPr lang="en-US" sz="1800" dirty="0">
              <a:latin typeface="Arial" panose="020B0604020202020204"/>
              <a:cs typeface="Arial" panose="020B0604020202020204"/>
            </a:endParaRPr>
          </a:p>
          <a:p>
            <a:endParaRPr lang="en-US" dirty="0"/>
          </a:p>
        </p:txBody>
      </p:sp>
      <p:sp>
        <p:nvSpPr>
          <p:cNvPr id="4" name="object 3"/>
          <p:cNvSpPr/>
          <p:nvPr/>
        </p:nvSpPr>
        <p:spPr>
          <a:xfrm>
            <a:off x="457200" y="3124200"/>
            <a:ext cx="8229600" cy="223113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59529" y="483234"/>
            <a:ext cx="1424305" cy="696595"/>
          </a:xfrm>
          <a:prstGeom prst="rect">
            <a:avLst/>
          </a:prstGeom>
        </p:spPr>
        <p:txBody>
          <a:bodyPr vert="horz" wrap="square" lIns="0" tIns="13335" rIns="0" bIns="0" rtlCol="0">
            <a:spAutoFit/>
          </a:bodyPr>
          <a:lstStyle/>
          <a:p>
            <a:pPr marL="12700">
              <a:lnSpc>
                <a:spcPct val="100000"/>
              </a:lnSpc>
              <a:spcBef>
                <a:spcPts val="105"/>
              </a:spcBef>
            </a:pPr>
            <a:r>
              <a:rPr dirty="0"/>
              <a:t>Insert</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ts val="1240"/>
              </a:lnSpc>
            </a:pPr>
            <a:r>
              <a:rPr spc="-65" dirty="0"/>
              <a:t>9</a:t>
            </a:r>
            <a:r>
              <a:rPr spc="-30" dirty="0"/>
              <a:t>/</a:t>
            </a:r>
            <a:r>
              <a:rPr spc="-65" dirty="0"/>
              <a:t>6</a:t>
            </a:r>
            <a:r>
              <a:rPr spc="-30" dirty="0"/>
              <a:t>/</a:t>
            </a:r>
            <a:r>
              <a:rPr spc="-160" dirty="0"/>
              <a:t>2</a:t>
            </a:r>
            <a:r>
              <a:rPr spc="-155" dirty="0"/>
              <a:t>0</a:t>
            </a:r>
            <a:r>
              <a:rPr spc="-160" dirty="0"/>
              <a:t>16</a:t>
            </a: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47</a:t>
            </a:fld>
            <a:endParaRPr spc="-160" dirty="0"/>
          </a:p>
        </p:txBody>
      </p:sp>
      <p:sp>
        <p:nvSpPr>
          <p:cNvPr id="4" name="object 4"/>
          <p:cNvSpPr txBox="1"/>
          <p:nvPr/>
        </p:nvSpPr>
        <p:spPr>
          <a:xfrm>
            <a:off x="879144" y="1519943"/>
            <a:ext cx="7684134" cy="3896360"/>
          </a:xfrm>
          <a:prstGeom prst="rect">
            <a:avLst/>
          </a:prstGeom>
        </p:spPr>
        <p:txBody>
          <a:bodyPr vert="horz" wrap="square" lIns="0" tIns="114300" rIns="0" bIns="0" rtlCol="0">
            <a:spAutoFit/>
          </a:bodyPr>
          <a:lstStyle/>
          <a:p>
            <a:pPr marL="12700">
              <a:lnSpc>
                <a:spcPct val="100000"/>
              </a:lnSpc>
              <a:spcBef>
                <a:spcPts val="900"/>
              </a:spcBef>
            </a:pPr>
            <a:r>
              <a:rPr sz="3200" dirty="0">
                <a:latin typeface="Arial" panose="020B0604020202020204"/>
                <a:cs typeface="Arial" panose="020B0604020202020204"/>
              </a:rPr>
              <a:t>Like </a:t>
            </a:r>
            <a:r>
              <a:rPr sz="3200" spc="-5" dirty="0">
                <a:latin typeface="Arial" panose="020B0604020202020204"/>
                <a:cs typeface="Arial" panose="020B0604020202020204"/>
              </a:rPr>
              <a:t>find, </a:t>
            </a:r>
            <a:r>
              <a:rPr sz="3200" dirty="0">
                <a:latin typeface="Arial" panose="020B0604020202020204"/>
                <a:cs typeface="Arial" panose="020B0604020202020204"/>
              </a:rPr>
              <a:t>we will step </a:t>
            </a:r>
            <a:r>
              <a:rPr sz="3200" spc="-5" dirty="0">
                <a:latin typeface="Arial" panose="020B0604020202020204"/>
                <a:cs typeface="Arial" panose="020B0604020202020204"/>
              </a:rPr>
              <a:t>through the</a:t>
            </a:r>
            <a:r>
              <a:rPr sz="3200" spc="-114" dirty="0">
                <a:latin typeface="Arial" panose="020B0604020202020204"/>
                <a:cs typeface="Arial" panose="020B0604020202020204"/>
              </a:rPr>
              <a:t> </a:t>
            </a:r>
            <a:r>
              <a:rPr sz="3200" dirty="0">
                <a:latin typeface="Arial" panose="020B0604020202020204"/>
                <a:cs typeface="Arial" panose="020B0604020202020204"/>
              </a:rPr>
              <a:t>tree</a:t>
            </a:r>
            <a:endParaRPr sz="3200">
              <a:latin typeface="Arial" panose="020B0604020202020204"/>
              <a:cs typeface="Arial" panose="020B0604020202020204"/>
            </a:endParaRPr>
          </a:p>
          <a:p>
            <a:pPr marL="413385" marR="5080" indent="-286385">
              <a:lnSpc>
                <a:spcPct val="100000"/>
              </a:lnSpc>
              <a:spcBef>
                <a:spcPts val="690"/>
              </a:spcBef>
              <a:buChar char="–"/>
              <a:tabLst>
                <a:tab pos="414020" algn="l"/>
              </a:tabLst>
            </a:pPr>
            <a:r>
              <a:rPr sz="2800" spc="-5" dirty="0">
                <a:latin typeface="Arial" panose="020B0604020202020204"/>
                <a:cs typeface="Arial" panose="020B0604020202020204"/>
              </a:rPr>
              <a:t>If we </a:t>
            </a:r>
            <a:r>
              <a:rPr sz="2800" dirty="0">
                <a:latin typeface="Arial" panose="020B0604020202020204"/>
                <a:cs typeface="Arial" panose="020B0604020202020204"/>
              </a:rPr>
              <a:t>find </a:t>
            </a:r>
            <a:r>
              <a:rPr sz="2800" spc="-5" dirty="0">
                <a:latin typeface="Arial" panose="020B0604020202020204"/>
                <a:cs typeface="Arial" panose="020B0604020202020204"/>
              </a:rPr>
              <a:t>the </a:t>
            </a:r>
            <a:r>
              <a:rPr sz="2800" dirty="0">
                <a:latin typeface="Arial" panose="020B0604020202020204"/>
                <a:cs typeface="Arial" panose="020B0604020202020204"/>
              </a:rPr>
              <a:t>object already </a:t>
            </a:r>
            <a:r>
              <a:rPr sz="2800" spc="-5" dirty="0">
                <a:latin typeface="Arial" panose="020B0604020202020204"/>
                <a:cs typeface="Arial" panose="020B0604020202020204"/>
              </a:rPr>
              <a:t>in the </a:t>
            </a:r>
            <a:r>
              <a:rPr sz="2800" dirty="0">
                <a:latin typeface="Arial" panose="020B0604020202020204"/>
                <a:cs typeface="Arial" panose="020B0604020202020204"/>
              </a:rPr>
              <a:t>tree, </a:t>
            </a:r>
            <a:r>
              <a:rPr sz="2800" spc="-5" dirty="0">
                <a:latin typeface="Arial" panose="020B0604020202020204"/>
                <a:cs typeface="Arial" panose="020B0604020202020204"/>
              </a:rPr>
              <a:t>we will  </a:t>
            </a:r>
            <a:r>
              <a:rPr sz="2800" dirty="0">
                <a:latin typeface="Arial" panose="020B0604020202020204"/>
                <a:cs typeface="Arial" panose="020B0604020202020204"/>
              </a:rPr>
              <a:t>return</a:t>
            </a:r>
            <a:endParaRPr sz="2800">
              <a:latin typeface="Arial" panose="020B0604020202020204"/>
              <a:cs typeface="Arial" panose="020B0604020202020204"/>
            </a:endParaRPr>
          </a:p>
          <a:p>
            <a:pPr marL="812165" lvl="1" indent="-228600">
              <a:lnSpc>
                <a:spcPct val="100000"/>
              </a:lnSpc>
              <a:spcBef>
                <a:spcPts val="595"/>
              </a:spcBef>
              <a:buChar char="•"/>
              <a:tabLst>
                <a:tab pos="812800" algn="l"/>
              </a:tabLst>
            </a:pPr>
            <a:r>
              <a:rPr sz="2400" spc="-5" dirty="0">
                <a:latin typeface="Arial" panose="020B0604020202020204"/>
                <a:cs typeface="Arial" panose="020B0604020202020204"/>
              </a:rPr>
              <a:t>The </a:t>
            </a:r>
            <a:r>
              <a:rPr sz="2400" dirty="0">
                <a:latin typeface="Arial" panose="020B0604020202020204"/>
                <a:cs typeface="Arial" panose="020B0604020202020204"/>
              </a:rPr>
              <a:t>object is </a:t>
            </a:r>
            <a:r>
              <a:rPr sz="2400" spc="-5" dirty="0">
                <a:latin typeface="Arial" panose="020B0604020202020204"/>
                <a:cs typeface="Arial" panose="020B0604020202020204"/>
              </a:rPr>
              <a:t>already </a:t>
            </a:r>
            <a:r>
              <a:rPr sz="2400" dirty="0">
                <a:latin typeface="Arial" panose="020B0604020202020204"/>
                <a:cs typeface="Arial" panose="020B0604020202020204"/>
              </a:rPr>
              <a:t>in the </a:t>
            </a:r>
            <a:r>
              <a:rPr sz="2400" spc="-5" dirty="0">
                <a:latin typeface="Arial" panose="020B0604020202020204"/>
                <a:cs typeface="Arial" panose="020B0604020202020204"/>
              </a:rPr>
              <a:t>binary search </a:t>
            </a:r>
            <a:r>
              <a:rPr sz="2400" dirty="0">
                <a:latin typeface="Arial" panose="020B0604020202020204"/>
                <a:cs typeface="Arial" panose="020B0604020202020204"/>
              </a:rPr>
              <a:t>tree</a:t>
            </a:r>
            <a:r>
              <a:rPr sz="2400" spc="20" dirty="0">
                <a:latin typeface="Arial" panose="020B0604020202020204"/>
                <a:cs typeface="Arial" panose="020B0604020202020204"/>
              </a:rPr>
              <a:t> </a:t>
            </a:r>
            <a:r>
              <a:rPr sz="2400" dirty="0">
                <a:latin typeface="Arial" panose="020B0604020202020204"/>
                <a:cs typeface="Arial" panose="020B0604020202020204"/>
              </a:rPr>
              <a:t>(</a:t>
            </a:r>
            <a:r>
              <a:rPr sz="2400" b="1" dirty="0">
                <a:latin typeface="Arial" panose="020B0604020202020204"/>
                <a:cs typeface="Arial" panose="020B0604020202020204"/>
              </a:rPr>
              <a:t>no</a:t>
            </a:r>
            <a:endParaRPr sz="2400">
              <a:latin typeface="Arial" panose="020B0604020202020204"/>
              <a:cs typeface="Arial" panose="020B0604020202020204"/>
            </a:endParaRPr>
          </a:p>
          <a:p>
            <a:pPr marL="812165">
              <a:lnSpc>
                <a:spcPct val="100000"/>
              </a:lnSpc>
            </a:pPr>
            <a:r>
              <a:rPr sz="2400" b="1" dirty="0">
                <a:latin typeface="Arial" panose="020B0604020202020204"/>
                <a:cs typeface="Arial" panose="020B0604020202020204"/>
              </a:rPr>
              <a:t>duplicates</a:t>
            </a:r>
            <a:r>
              <a:rPr sz="2400" dirty="0">
                <a:latin typeface="Arial" panose="020B0604020202020204"/>
                <a:cs typeface="Arial" panose="020B0604020202020204"/>
              </a:rPr>
              <a:t>)</a:t>
            </a:r>
            <a:endParaRPr sz="2400">
              <a:latin typeface="Arial" panose="020B0604020202020204"/>
              <a:cs typeface="Arial" panose="020B0604020202020204"/>
            </a:endParaRPr>
          </a:p>
          <a:p>
            <a:pPr marL="413385" indent="-286385">
              <a:lnSpc>
                <a:spcPct val="100000"/>
              </a:lnSpc>
              <a:spcBef>
                <a:spcPts val="655"/>
              </a:spcBef>
              <a:buChar char="–"/>
              <a:tabLst>
                <a:tab pos="414020" algn="l"/>
              </a:tabLst>
            </a:pPr>
            <a:r>
              <a:rPr sz="2800" spc="-5" dirty="0">
                <a:latin typeface="Arial" panose="020B0604020202020204"/>
                <a:cs typeface="Arial" panose="020B0604020202020204"/>
              </a:rPr>
              <a:t>Otherwise, we will </a:t>
            </a:r>
            <a:r>
              <a:rPr sz="2800" dirty="0">
                <a:latin typeface="Arial" panose="020B0604020202020204"/>
                <a:cs typeface="Arial" panose="020B0604020202020204"/>
              </a:rPr>
              <a:t>arrive at </a:t>
            </a:r>
            <a:r>
              <a:rPr sz="2800" spc="-5" dirty="0">
                <a:latin typeface="Arial" panose="020B0604020202020204"/>
                <a:cs typeface="Arial" panose="020B0604020202020204"/>
              </a:rPr>
              <a:t>an empty</a:t>
            </a:r>
            <a:r>
              <a:rPr sz="2800" spc="45" dirty="0">
                <a:latin typeface="Arial" panose="020B0604020202020204"/>
                <a:cs typeface="Arial" panose="020B0604020202020204"/>
              </a:rPr>
              <a:t> </a:t>
            </a:r>
            <a:r>
              <a:rPr sz="2800" spc="-5" dirty="0">
                <a:latin typeface="Arial" panose="020B0604020202020204"/>
                <a:cs typeface="Arial" panose="020B0604020202020204"/>
              </a:rPr>
              <a:t>node</a:t>
            </a:r>
            <a:endParaRPr sz="2800">
              <a:latin typeface="Arial" panose="020B0604020202020204"/>
              <a:cs typeface="Arial" panose="020B0604020202020204"/>
            </a:endParaRPr>
          </a:p>
          <a:p>
            <a:pPr marL="413385" indent="-286385">
              <a:lnSpc>
                <a:spcPct val="100000"/>
              </a:lnSpc>
              <a:spcBef>
                <a:spcPts val="675"/>
              </a:spcBef>
              <a:buChar char="–"/>
              <a:tabLst>
                <a:tab pos="414020" algn="l"/>
              </a:tabLst>
            </a:pPr>
            <a:r>
              <a:rPr sz="2800" spc="-5" dirty="0">
                <a:latin typeface="Arial" panose="020B0604020202020204"/>
                <a:cs typeface="Arial" panose="020B0604020202020204"/>
              </a:rPr>
              <a:t>The object will be </a:t>
            </a:r>
            <a:r>
              <a:rPr sz="2800" dirty="0">
                <a:latin typeface="Arial" panose="020B0604020202020204"/>
                <a:cs typeface="Arial" panose="020B0604020202020204"/>
              </a:rPr>
              <a:t>inserted </a:t>
            </a:r>
            <a:r>
              <a:rPr sz="2800" spc="-5" dirty="0">
                <a:latin typeface="Arial" panose="020B0604020202020204"/>
                <a:cs typeface="Arial" panose="020B0604020202020204"/>
              </a:rPr>
              <a:t>into </a:t>
            </a:r>
            <a:r>
              <a:rPr sz="2800" dirty="0">
                <a:latin typeface="Arial" panose="020B0604020202020204"/>
                <a:cs typeface="Arial" panose="020B0604020202020204"/>
              </a:rPr>
              <a:t>that</a:t>
            </a:r>
            <a:r>
              <a:rPr sz="2800" spc="55" dirty="0">
                <a:latin typeface="Arial" panose="020B0604020202020204"/>
                <a:cs typeface="Arial" panose="020B0604020202020204"/>
              </a:rPr>
              <a:t> </a:t>
            </a:r>
            <a:r>
              <a:rPr sz="2800" spc="-5" dirty="0">
                <a:latin typeface="Arial" panose="020B0604020202020204"/>
                <a:cs typeface="Arial" panose="020B0604020202020204"/>
              </a:rPr>
              <a:t>location</a:t>
            </a:r>
            <a:endParaRPr sz="2800">
              <a:latin typeface="Arial" panose="020B0604020202020204"/>
              <a:cs typeface="Arial" panose="020B0604020202020204"/>
            </a:endParaRPr>
          </a:p>
          <a:p>
            <a:pPr marL="413385" indent="-286385">
              <a:lnSpc>
                <a:spcPct val="100000"/>
              </a:lnSpc>
              <a:spcBef>
                <a:spcPts val="660"/>
              </a:spcBef>
              <a:buChar char="–"/>
              <a:tabLst>
                <a:tab pos="414020" algn="l"/>
              </a:tabLst>
            </a:pPr>
            <a:r>
              <a:rPr sz="2800" spc="-5" dirty="0">
                <a:latin typeface="Arial" panose="020B0604020202020204"/>
                <a:cs typeface="Arial" panose="020B0604020202020204"/>
              </a:rPr>
              <a:t>The run time is</a:t>
            </a:r>
            <a:r>
              <a:rPr sz="2800" spc="35" dirty="0">
                <a:latin typeface="Arial" panose="020B0604020202020204"/>
                <a:cs typeface="Arial" panose="020B0604020202020204"/>
              </a:rPr>
              <a:t> </a:t>
            </a:r>
            <a:r>
              <a:rPr sz="2800" b="1" spc="-5" dirty="0">
                <a:latin typeface="Times New Roman" panose="02020603050405020304"/>
                <a:cs typeface="Times New Roman" panose="02020603050405020304"/>
              </a:rPr>
              <a:t>O</a:t>
            </a:r>
            <a:r>
              <a:rPr sz="2800" spc="-5" dirty="0">
                <a:latin typeface="Times New Roman" panose="02020603050405020304"/>
                <a:cs typeface="Times New Roman" panose="02020603050405020304"/>
              </a:rPr>
              <a:t>(</a:t>
            </a:r>
            <a:r>
              <a:rPr sz="2800" i="1" spc="-5" dirty="0">
                <a:latin typeface="Times New Roman" panose="02020603050405020304"/>
                <a:cs typeface="Times New Roman" panose="02020603050405020304"/>
              </a:rPr>
              <a:t>h</a:t>
            </a:r>
            <a:r>
              <a:rPr sz="2800" spc="-5"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3615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ts val="1240"/>
              </a:lnSpc>
            </a:pPr>
            <a:r>
              <a:rPr spc="-65" dirty="0"/>
              <a:t>9</a:t>
            </a:r>
            <a:r>
              <a:rPr spc="-30" dirty="0"/>
              <a:t>/</a:t>
            </a:r>
            <a:r>
              <a:rPr spc="-65" dirty="0"/>
              <a:t>6</a:t>
            </a:r>
            <a:r>
              <a:rPr spc="-30" dirty="0"/>
              <a:t>/</a:t>
            </a:r>
            <a:r>
              <a:rPr spc="-160" dirty="0"/>
              <a:t>2</a:t>
            </a:r>
            <a:r>
              <a:rPr spc="-155" dirty="0"/>
              <a:t>0</a:t>
            </a:r>
            <a:r>
              <a:rPr spc="-160" dirty="0"/>
              <a:t>16</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48</a:t>
            </a:fld>
            <a:endParaRPr spc="-160" dirty="0"/>
          </a:p>
        </p:txBody>
      </p:sp>
      <p:sp>
        <p:nvSpPr>
          <p:cNvPr id="4" name="object 4"/>
          <p:cNvSpPr txBox="1"/>
          <p:nvPr/>
        </p:nvSpPr>
        <p:spPr>
          <a:xfrm>
            <a:off x="533400" y="1624024"/>
            <a:ext cx="7930819" cy="2733441"/>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Arial" panose="020B0604020202020204"/>
                <a:cs typeface="Arial" panose="020B0604020202020204"/>
              </a:rPr>
              <a:t>A node being </a:t>
            </a:r>
            <a:r>
              <a:rPr lang="en-US" sz="2800" dirty="0" smtClean="0">
                <a:latin typeface="Arial" panose="020B0604020202020204"/>
                <a:cs typeface="Arial" panose="020B0604020202020204"/>
              </a:rPr>
              <a:t>deleted</a:t>
            </a:r>
            <a:r>
              <a:rPr sz="2800" dirty="0" smtClean="0">
                <a:latin typeface="Arial" panose="020B0604020202020204"/>
                <a:cs typeface="Arial" panose="020B0604020202020204"/>
              </a:rPr>
              <a:t> </a:t>
            </a:r>
            <a:r>
              <a:rPr sz="2800" dirty="0">
                <a:latin typeface="Arial" panose="020B0604020202020204"/>
                <a:cs typeface="Arial" panose="020B0604020202020204"/>
              </a:rPr>
              <a:t>is </a:t>
            </a:r>
            <a:r>
              <a:rPr sz="2800" spc="-5" dirty="0">
                <a:latin typeface="Arial" panose="020B0604020202020204"/>
                <a:cs typeface="Arial" panose="020B0604020202020204"/>
              </a:rPr>
              <a:t>not always going to be</a:t>
            </a:r>
            <a:r>
              <a:rPr sz="2800" spc="-55" dirty="0">
                <a:latin typeface="Arial" panose="020B0604020202020204"/>
                <a:cs typeface="Arial" panose="020B0604020202020204"/>
              </a:rPr>
              <a:t> </a:t>
            </a:r>
            <a:r>
              <a:rPr sz="2800" spc="-5" dirty="0">
                <a:latin typeface="Arial" panose="020B0604020202020204"/>
                <a:cs typeface="Arial" panose="020B0604020202020204"/>
              </a:rPr>
              <a:t>a  leaf</a:t>
            </a:r>
            <a:r>
              <a:rPr sz="2800" dirty="0">
                <a:latin typeface="Arial" panose="020B0604020202020204"/>
                <a:cs typeface="Arial" panose="020B0604020202020204"/>
              </a:rPr>
              <a:t> </a:t>
            </a:r>
            <a:r>
              <a:rPr sz="2800" spc="-5" dirty="0">
                <a:latin typeface="Arial" panose="020B0604020202020204"/>
                <a:cs typeface="Arial" panose="020B0604020202020204"/>
              </a:rPr>
              <a:t>node</a:t>
            </a:r>
            <a:endParaRPr sz="2800" dirty="0">
              <a:latin typeface="Arial" panose="020B0604020202020204"/>
              <a:cs typeface="Arial" panose="020B0604020202020204"/>
            </a:endParaRPr>
          </a:p>
          <a:p>
            <a:pPr marL="12700">
              <a:lnSpc>
                <a:spcPct val="100000"/>
              </a:lnSpc>
              <a:spcBef>
                <a:spcPts val="675"/>
              </a:spcBef>
            </a:pPr>
            <a:r>
              <a:rPr sz="2800" spc="-5" dirty="0">
                <a:latin typeface="Arial" panose="020B0604020202020204"/>
                <a:cs typeface="Arial" panose="020B0604020202020204"/>
              </a:rPr>
              <a:t>There are </a:t>
            </a:r>
            <a:r>
              <a:rPr sz="2800" dirty="0">
                <a:latin typeface="Arial" panose="020B0604020202020204"/>
                <a:cs typeface="Arial" panose="020B0604020202020204"/>
              </a:rPr>
              <a:t>three possible</a:t>
            </a:r>
            <a:r>
              <a:rPr sz="2800" spc="20" dirty="0">
                <a:latin typeface="Arial" panose="020B0604020202020204"/>
                <a:cs typeface="Arial" panose="020B0604020202020204"/>
              </a:rPr>
              <a:t> </a:t>
            </a:r>
            <a:r>
              <a:rPr sz="2800" dirty="0">
                <a:latin typeface="Arial" panose="020B0604020202020204"/>
                <a:cs typeface="Arial" panose="020B0604020202020204"/>
              </a:rPr>
              <a:t>scenarios:</a:t>
            </a:r>
          </a:p>
          <a:p>
            <a:pPr marL="413385" indent="-286385">
              <a:lnSpc>
                <a:spcPct val="100000"/>
              </a:lnSpc>
              <a:spcBef>
                <a:spcPts val="595"/>
              </a:spcBef>
              <a:buChar char="–"/>
              <a:tabLst>
                <a:tab pos="414020" algn="l"/>
              </a:tabLst>
            </a:pPr>
            <a:r>
              <a:rPr sz="2400" dirty="0">
                <a:latin typeface="Arial" panose="020B0604020202020204"/>
                <a:cs typeface="Arial" panose="020B0604020202020204"/>
              </a:rPr>
              <a:t>The </a:t>
            </a:r>
            <a:r>
              <a:rPr sz="2400" spc="-5" dirty="0">
                <a:latin typeface="Arial" panose="020B0604020202020204"/>
                <a:cs typeface="Arial" panose="020B0604020202020204"/>
              </a:rPr>
              <a:t>node is a leaf</a:t>
            </a:r>
            <a:r>
              <a:rPr sz="2400" spc="10" dirty="0">
                <a:latin typeface="Arial" panose="020B0604020202020204"/>
                <a:cs typeface="Arial" panose="020B0604020202020204"/>
              </a:rPr>
              <a:t> </a:t>
            </a:r>
            <a:r>
              <a:rPr sz="2400" spc="-5" dirty="0">
                <a:latin typeface="Arial" panose="020B0604020202020204"/>
                <a:cs typeface="Arial" panose="020B0604020202020204"/>
              </a:rPr>
              <a:t>node,</a:t>
            </a:r>
            <a:endParaRPr sz="2400" dirty="0">
              <a:latin typeface="Arial" panose="020B0604020202020204"/>
              <a:cs typeface="Arial" panose="020B0604020202020204"/>
            </a:endParaRPr>
          </a:p>
          <a:p>
            <a:pPr marL="413385" indent="-286385">
              <a:lnSpc>
                <a:spcPct val="100000"/>
              </a:lnSpc>
              <a:spcBef>
                <a:spcPts val="575"/>
              </a:spcBef>
              <a:buChar char="–"/>
              <a:tabLst>
                <a:tab pos="414020" algn="l"/>
              </a:tabLst>
            </a:pPr>
            <a:r>
              <a:rPr sz="2400" dirty="0">
                <a:latin typeface="Arial" panose="020B0604020202020204"/>
                <a:cs typeface="Arial" panose="020B0604020202020204"/>
              </a:rPr>
              <a:t>It </a:t>
            </a:r>
            <a:r>
              <a:rPr sz="2400" spc="-5" dirty="0">
                <a:latin typeface="Arial" panose="020B0604020202020204"/>
                <a:cs typeface="Arial" panose="020B0604020202020204"/>
              </a:rPr>
              <a:t>has exactly one child,</a:t>
            </a:r>
            <a:r>
              <a:rPr sz="2400" spc="10" dirty="0">
                <a:latin typeface="Arial" panose="020B0604020202020204"/>
                <a:cs typeface="Arial" panose="020B0604020202020204"/>
              </a:rPr>
              <a:t> </a:t>
            </a:r>
            <a:r>
              <a:rPr sz="2400" spc="-5" dirty="0">
                <a:latin typeface="Arial" panose="020B0604020202020204"/>
                <a:cs typeface="Arial" panose="020B0604020202020204"/>
              </a:rPr>
              <a:t>or</a:t>
            </a:r>
            <a:endParaRPr sz="2400" dirty="0">
              <a:latin typeface="Arial" panose="020B0604020202020204"/>
              <a:cs typeface="Arial" panose="020B0604020202020204"/>
            </a:endParaRPr>
          </a:p>
          <a:p>
            <a:pPr marL="413385" indent="-286385">
              <a:lnSpc>
                <a:spcPct val="100000"/>
              </a:lnSpc>
              <a:spcBef>
                <a:spcPts val="580"/>
              </a:spcBef>
              <a:buChar char="–"/>
              <a:tabLst>
                <a:tab pos="414020" algn="l"/>
              </a:tabLst>
            </a:pPr>
            <a:r>
              <a:rPr sz="2400" dirty="0">
                <a:latin typeface="Arial" panose="020B0604020202020204"/>
                <a:cs typeface="Arial" panose="020B0604020202020204"/>
              </a:rPr>
              <a:t>It </a:t>
            </a:r>
            <a:r>
              <a:rPr sz="2400" spc="-5" dirty="0">
                <a:latin typeface="Arial" panose="020B0604020202020204"/>
                <a:cs typeface="Arial" panose="020B0604020202020204"/>
              </a:rPr>
              <a:t>has </a:t>
            </a:r>
            <a:r>
              <a:rPr sz="2400" dirty="0">
                <a:latin typeface="Arial" panose="020B0604020202020204"/>
                <a:cs typeface="Arial" panose="020B0604020202020204"/>
              </a:rPr>
              <a:t>two </a:t>
            </a:r>
            <a:r>
              <a:rPr sz="2400" spc="-5" dirty="0">
                <a:latin typeface="Arial" panose="020B0604020202020204"/>
                <a:cs typeface="Arial" panose="020B0604020202020204"/>
              </a:rPr>
              <a:t>children </a:t>
            </a:r>
            <a:r>
              <a:rPr sz="2400" dirty="0">
                <a:latin typeface="Arial" panose="020B0604020202020204"/>
                <a:cs typeface="Arial" panose="020B0604020202020204"/>
              </a:rPr>
              <a:t>(it </a:t>
            </a:r>
            <a:r>
              <a:rPr sz="2400" spc="-10" dirty="0">
                <a:latin typeface="Arial" panose="020B0604020202020204"/>
                <a:cs typeface="Arial" panose="020B0604020202020204"/>
              </a:rPr>
              <a:t>is </a:t>
            </a:r>
            <a:r>
              <a:rPr sz="2400" spc="-5" dirty="0">
                <a:latin typeface="Arial" panose="020B0604020202020204"/>
                <a:cs typeface="Arial" panose="020B0604020202020204"/>
              </a:rPr>
              <a:t>a full</a:t>
            </a:r>
            <a:r>
              <a:rPr sz="2400" spc="35" dirty="0">
                <a:latin typeface="Arial" panose="020B0604020202020204"/>
                <a:cs typeface="Arial" panose="020B0604020202020204"/>
              </a:rPr>
              <a:t> </a:t>
            </a:r>
            <a:r>
              <a:rPr sz="2400" spc="-5" dirty="0">
                <a:latin typeface="Arial" panose="020B0604020202020204"/>
                <a:cs typeface="Arial" panose="020B0604020202020204"/>
              </a:rPr>
              <a:t>node)</a:t>
            </a:r>
            <a:endParaRPr sz="2400" dirty="0">
              <a:latin typeface="Arial" panose="020B0604020202020204"/>
              <a:cs typeface="Arial" panose="020B0604020202020204"/>
            </a:endParaRPr>
          </a:p>
        </p:txBody>
      </p:sp>
      <p:sp>
        <p:nvSpPr>
          <p:cNvPr id="5" name="object 5"/>
          <p:cNvSpPr/>
          <p:nvPr/>
        </p:nvSpPr>
        <p:spPr>
          <a:xfrm>
            <a:off x="838199" y="4575047"/>
            <a:ext cx="8124443"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8949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ts val="1240"/>
              </a:lnSpc>
            </a:pPr>
            <a:r>
              <a:rPr spc="-65" dirty="0"/>
              <a:t>9</a:t>
            </a:r>
            <a:r>
              <a:rPr spc="-30" dirty="0"/>
              <a:t>/</a:t>
            </a:r>
            <a:r>
              <a:rPr spc="-65" dirty="0"/>
              <a:t>6</a:t>
            </a:r>
            <a:r>
              <a:rPr spc="-30" dirty="0"/>
              <a:t>/</a:t>
            </a:r>
            <a:r>
              <a:rPr spc="-160" dirty="0"/>
              <a:t>2</a:t>
            </a:r>
            <a:r>
              <a:rPr spc="-155" dirty="0"/>
              <a:t>0</a:t>
            </a:r>
            <a:r>
              <a:rPr spc="-160" dirty="0"/>
              <a:t>16</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49</a:t>
            </a:fld>
            <a:endParaRPr spc="-160" dirty="0"/>
          </a:p>
        </p:txBody>
      </p:sp>
      <p:sp>
        <p:nvSpPr>
          <p:cNvPr id="4" name="object 4"/>
          <p:cNvSpPr txBox="1"/>
          <p:nvPr/>
        </p:nvSpPr>
        <p:spPr>
          <a:xfrm>
            <a:off x="609600" y="1620977"/>
            <a:ext cx="7627289" cy="2001125"/>
          </a:xfrm>
          <a:prstGeom prst="rect">
            <a:avLst/>
          </a:prstGeom>
        </p:spPr>
        <p:txBody>
          <a:bodyPr vert="horz" wrap="square" lIns="0" tIns="17780" rIns="0" bIns="0" rtlCol="0">
            <a:spAutoFit/>
          </a:bodyPr>
          <a:lstStyle/>
          <a:p>
            <a:pPr marL="12700" marR="5080">
              <a:lnSpc>
                <a:spcPct val="99000"/>
              </a:lnSpc>
              <a:spcBef>
                <a:spcPts val="140"/>
              </a:spcBef>
            </a:pPr>
            <a:r>
              <a:rPr sz="3200" dirty="0">
                <a:latin typeface="Arial" panose="020B0604020202020204"/>
                <a:cs typeface="Arial" panose="020B0604020202020204"/>
              </a:rPr>
              <a:t>A </a:t>
            </a:r>
            <a:r>
              <a:rPr sz="3200" spc="-5" dirty="0">
                <a:latin typeface="Arial" panose="020B0604020202020204"/>
                <a:cs typeface="Arial" panose="020B0604020202020204"/>
              </a:rPr>
              <a:t>leaf node </a:t>
            </a:r>
            <a:r>
              <a:rPr sz="3200" dirty="0">
                <a:latin typeface="Arial" panose="020B0604020202020204"/>
                <a:cs typeface="Arial" panose="020B0604020202020204"/>
              </a:rPr>
              <a:t>simply </a:t>
            </a:r>
            <a:r>
              <a:rPr sz="3200" spc="-5" dirty="0">
                <a:latin typeface="Arial" panose="020B0604020202020204"/>
                <a:cs typeface="Arial" panose="020B0604020202020204"/>
              </a:rPr>
              <a:t>must </a:t>
            </a:r>
            <a:r>
              <a:rPr sz="3200" dirty="0">
                <a:latin typeface="Arial" panose="020B0604020202020204"/>
                <a:cs typeface="Arial" panose="020B0604020202020204"/>
              </a:rPr>
              <a:t>be </a:t>
            </a:r>
            <a:r>
              <a:rPr sz="3200" spc="-5" dirty="0">
                <a:latin typeface="Arial" panose="020B0604020202020204"/>
                <a:cs typeface="Arial" panose="020B0604020202020204"/>
              </a:rPr>
              <a:t>removed</a:t>
            </a:r>
            <a:r>
              <a:rPr sz="3200" spc="-270" dirty="0">
                <a:latin typeface="Arial" panose="020B0604020202020204"/>
                <a:cs typeface="Arial" panose="020B0604020202020204"/>
              </a:rPr>
              <a:t> </a:t>
            </a:r>
            <a:r>
              <a:rPr sz="3200" spc="-5" dirty="0">
                <a:latin typeface="Arial" panose="020B0604020202020204"/>
                <a:cs typeface="Arial" panose="020B0604020202020204"/>
              </a:rPr>
              <a:t>and  </a:t>
            </a:r>
            <a:r>
              <a:rPr sz="3200" dirty="0">
                <a:latin typeface="Arial" panose="020B0604020202020204"/>
                <a:cs typeface="Arial" panose="020B0604020202020204"/>
              </a:rPr>
              <a:t>the </a:t>
            </a:r>
            <a:r>
              <a:rPr sz="3200" spc="-5" dirty="0">
                <a:latin typeface="Arial" panose="020B0604020202020204"/>
                <a:cs typeface="Arial" panose="020B0604020202020204"/>
              </a:rPr>
              <a:t>appropriate member variable </a:t>
            </a:r>
            <a:r>
              <a:rPr sz="3200" dirty="0">
                <a:latin typeface="Arial" panose="020B0604020202020204"/>
                <a:cs typeface="Arial" panose="020B0604020202020204"/>
              </a:rPr>
              <a:t>of the  </a:t>
            </a:r>
            <a:r>
              <a:rPr sz="3200" spc="-5" dirty="0">
                <a:latin typeface="Arial" panose="020B0604020202020204"/>
                <a:cs typeface="Arial" panose="020B0604020202020204"/>
              </a:rPr>
              <a:t>parent </a:t>
            </a:r>
            <a:r>
              <a:rPr sz="3200" dirty="0">
                <a:latin typeface="Arial" panose="020B0604020202020204"/>
                <a:cs typeface="Arial" panose="020B0604020202020204"/>
              </a:rPr>
              <a:t>is set </a:t>
            </a:r>
            <a:r>
              <a:rPr sz="3200" dirty="0" smtClean="0">
                <a:latin typeface="Arial" panose="020B0604020202020204"/>
                <a:cs typeface="Arial" panose="020B0604020202020204"/>
              </a:rPr>
              <a:t>to</a:t>
            </a:r>
            <a:r>
              <a:rPr lang="en-US" sz="3200" spc="-50" dirty="0">
                <a:latin typeface="Arial" panose="020B0604020202020204"/>
                <a:cs typeface="Arial" panose="020B0604020202020204"/>
              </a:rPr>
              <a:t> </a:t>
            </a:r>
            <a:r>
              <a:rPr lang="en-US" sz="3200" spc="-50" dirty="0" smtClean="0">
                <a:latin typeface="Arial" panose="020B0604020202020204"/>
                <a:cs typeface="Arial" panose="020B0604020202020204"/>
              </a:rPr>
              <a:t>NULL</a:t>
            </a:r>
            <a:endParaRPr sz="3200" dirty="0">
              <a:latin typeface="Arial" panose="020B0604020202020204"/>
              <a:cs typeface="Arial" panose="020B0604020202020204"/>
            </a:endParaRPr>
          </a:p>
          <a:p>
            <a:pPr marL="127000">
              <a:lnSpc>
                <a:spcPct val="100000"/>
              </a:lnSpc>
              <a:spcBef>
                <a:spcPts val="685"/>
              </a:spcBef>
            </a:pPr>
            <a:r>
              <a:rPr sz="2800" spc="-5" dirty="0">
                <a:latin typeface="Arial" panose="020B0604020202020204"/>
                <a:cs typeface="Arial" panose="020B0604020202020204"/>
              </a:rPr>
              <a:t>– </a:t>
            </a:r>
            <a:r>
              <a:rPr sz="2800" dirty="0">
                <a:latin typeface="Arial" panose="020B0604020202020204"/>
                <a:cs typeface="Arial" panose="020B0604020202020204"/>
              </a:rPr>
              <a:t>Consider removing</a:t>
            </a:r>
            <a:r>
              <a:rPr sz="2800" spc="-65" dirty="0">
                <a:latin typeface="Arial" panose="020B0604020202020204"/>
                <a:cs typeface="Arial" panose="020B0604020202020204"/>
              </a:rPr>
              <a:t> </a:t>
            </a:r>
            <a:r>
              <a:rPr sz="2800" spc="-5" dirty="0">
                <a:latin typeface="Arial" panose="020B0604020202020204"/>
                <a:cs typeface="Arial" panose="020B0604020202020204"/>
              </a:rPr>
              <a:t>75</a:t>
            </a:r>
            <a:endParaRPr sz="2800" dirty="0">
              <a:latin typeface="Arial" panose="020B0604020202020204"/>
              <a:cs typeface="Arial" panose="020B0604020202020204"/>
            </a:endParaRPr>
          </a:p>
        </p:txBody>
      </p:sp>
      <p:sp>
        <p:nvSpPr>
          <p:cNvPr id="5" name="object 5"/>
          <p:cNvSpPr/>
          <p:nvPr/>
        </p:nvSpPr>
        <p:spPr>
          <a:xfrm>
            <a:off x="181355" y="3965447"/>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4710" y="152410"/>
            <a:ext cx="7885890" cy="469800"/>
          </a:xfrm>
          <a:prstGeom prst="rect">
            <a:avLst/>
          </a:prstGeom>
        </p:spPr>
        <p:style>
          <a:lnRef idx="0">
            <a:scrgbClr r="0" g="0" b="0"/>
          </a:lnRef>
          <a:fillRef idx="0">
            <a:scrgbClr r="0" g="0" b="0"/>
          </a:fillRef>
          <a:effectRef idx="0">
            <a:scrgbClr r="0" g="0" b="0"/>
          </a:effectRef>
          <a:fontRef idx="minor">
            <a:schemeClr val="lt1"/>
          </a:fontRef>
        </p:style>
        <p:txBody>
          <a:bodyPr lIns="0" tIns="0" rIns="0" bIns="0" rtlCol="0" anchor="ctr">
            <a:normAutofit/>
          </a:bodyPr>
          <a:lstStyle/>
          <a:p>
            <a:pPr algn="ctr">
              <a:lnSpc>
                <a:spcPct val="90000"/>
              </a:lnSpc>
              <a:spcBef>
                <a:spcPct val="0"/>
              </a:spcBef>
              <a:spcAft>
                <a:spcPts val="600"/>
              </a:spcAft>
            </a:pPr>
            <a:r>
              <a:rPr lang="en-US" sz="2250" b="1" dirty="0">
                <a:solidFill>
                  <a:schemeClr val="tx1"/>
                </a:solidFill>
                <a:latin typeface="Calibri" panose="020F0502020204030204" charset="0"/>
                <a:ea typeface="+mj-ea"/>
                <a:cs typeface="Calibri" panose="020F0502020204030204" charset="0"/>
              </a:rPr>
              <a:t>PROBLEM STATEMENT  </a:t>
            </a:r>
            <a:endParaRPr lang="en-US" sz="2250" b="1" kern="1200" dirty="0">
              <a:solidFill>
                <a:schemeClr val="tx1"/>
              </a:solidFill>
              <a:latin typeface="Calibri" panose="020F0502020204030204" charset="0"/>
              <a:ea typeface="+mj-ea"/>
              <a:cs typeface="Calibri" panose="020F0502020204030204" charset="0"/>
            </a:endParaRPr>
          </a:p>
        </p:txBody>
      </p:sp>
      <p:sp>
        <p:nvSpPr>
          <p:cNvPr id="2" name="TextBox 1"/>
          <p:cNvSpPr txBox="1"/>
          <p:nvPr/>
        </p:nvSpPr>
        <p:spPr>
          <a:xfrm>
            <a:off x="380910" y="914310"/>
            <a:ext cx="8097296" cy="5785485"/>
          </a:xfrm>
          <a:prstGeom prst="rect">
            <a:avLst/>
          </a:prstGeom>
          <a:noFill/>
        </p:spPr>
        <p:txBody>
          <a:bodyPr wrap="square" rtlCol="0">
            <a:spAutoFit/>
          </a:bodyPr>
          <a:lstStyle/>
          <a:p>
            <a:pPr>
              <a:spcAft>
                <a:spcPts val="1100"/>
              </a:spcAft>
            </a:pPr>
            <a:r>
              <a:rPr lang="en-US" sz="2000" b="1" dirty="0">
                <a:latin typeface="Calibri" panose="020F0502020204030204" charset="0"/>
                <a:cs typeface="Calibri" panose="020F0502020204030204" charset="0"/>
              </a:rPr>
              <a:t>Input </a:t>
            </a:r>
          </a:p>
          <a:p>
            <a:pPr>
              <a:spcAft>
                <a:spcPts val="1100"/>
              </a:spcAft>
            </a:pPr>
            <a:r>
              <a:rPr lang="en-US" sz="2000" dirty="0">
                <a:latin typeface="Calibri" panose="020F0502020204030204" charset="0"/>
                <a:cs typeface="Calibri" panose="020F0502020204030204" charset="0"/>
              </a:rPr>
              <a:t>6,2,3 </a:t>
            </a:r>
          </a:p>
          <a:p>
            <a:pPr>
              <a:spcAft>
                <a:spcPts val="1100"/>
              </a:spcAft>
            </a:pPr>
            <a:r>
              <a:rPr lang="en-US" sz="2000" dirty="0">
                <a:latin typeface="Calibri" panose="020F0502020204030204" charset="0"/>
                <a:cs typeface="Calibri" panose="020F0502020204030204" charset="0"/>
              </a:rPr>
              <a:t>2,3;2,4;2,1;3,5;3,4;4,2 </a:t>
            </a:r>
          </a:p>
          <a:p>
            <a:pPr>
              <a:spcAft>
                <a:spcPts val="1100"/>
              </a:spcAft>
            </a:pPr>
            <a:r>
              <a:rPr lang="en-US" sz="2000" dirty="0">
                <a:latin typeface="Calibri" panose="020F0502020204030204" charset="0"/>
                <a:cs typeface="Calibri" panose="020F0502020204030204" charset="0"/>
              </a:rPr>
              <a:t>4,2;4,1;3,1;3,6;4,4;1,4 </a:t>
            </a:r>
          </a:p>
          <a:p>
            <a:pPr>
              <a:spcAft>
                <a:spcPts val="1100"/>
              </a:spcAft>
            </a:pPr>
            <a:r>
              <a:rPr lang="en-US" sz="2000" dirty="0">
                <a:latin typeface="Calibri" panose="020F0502020204030204" charset="0"/>
                <a:cs typeface="Calibri" panose="020F0502020204030204" charset="0"/>
              </a:rPr>
              <a:t>1,2;1,3;4,5;5,5;2,1;1,5 </a:t>
            </a:r>
          </a:p>
          <a:p>
            <a:pPr>
              <a:spcAft>
                <a:spcPts val="1100"/>
              </a:spcAft>
            </a:pPr>
            <a:r>
              <a:rPr lang="en-US" sz="2000" dirty="0">
                <a:latin typeface="Calibri" panose="020F0502020204030204" charset="0"/>
                <a:cs typeface="Calibri" panose="020F0502020204030204" charset="0"/>
              </a:rPr>
              <a:t>6,2;6,1;2,2;5,6;2,6;2,5 </a:t>
            </a:r>
          </a:p>
          <a:p>
            <a:pPr>
              <a:spcAft>
                <a:spcPts val="1100"/>
              </a:spcAft>
            </a:pPr>
            <a:r>
              <a:rPr lang="en-US" sz="2000" dirty="0">
                <a:latin typeface="Calibri" panose="020F0502020204030204" charset="0"/>
                <a:cs typeface="Calibri" panose="020F0502020204030204" charset="0"/>
              </a:rPr>
              <a:t>3,2;3,3;6,5;6,6;6,3;6,4 </a:t>
            </a:r>
          </a:p>
          <a:p>
            <a:pPr>
              <a:spcAft>
                <a:spcPts val="1100"/>
              </a:spcAft>
            </a:pPr>
            <a:r>
              <a:rPr lang="en-US" sz="2000" dirty="0">
                <a:latin typeface="Calibri" panose="020F0502020204030204" charset="0"/>
                <a:cs typeface="Calibri" panose="020F0502020204030204" charset="0"/>
              </a:rPr>
              <a:t>5,3;5,4;5,1;5,2;4,6;1,6 </a:t>
            </a:r>
          </a:p>
          <a:p>
            <a:pPr>
              <a:spcAft>
                <a:spcPts val="1100"/>
              </a:spcAft>
            </a:pPr>
            <a:r>
              <a:rPr lang="en-US" sz="2000" dirty="0">
                <a:latin typeface="Calibri" panose="020F0502020204030204" charset="0"/>
                <a:cs typeface="Calibri" panose="020F0502020204030204" charset="0"/>
              </a:rPr>
              <a:t>1,2 </a:t>
            </a:r>
          </a:p>
          <a:p>
            <a:pPr>
              <a:spcAft>
                <a:spcPts val="1100"/>
              </a:spcAft>
            </a:pPr>
            <a:r>
              <a:rPr lang="en-US" sz="2000" b="1" dirty="0">
                <a:latin typeface="Calibri" panose="020F0502020204030204" charset="0"/>
                <a:cs typeface="Calibri" panose="020F0502020204030204" charset="0"/>
                <a:sym typeface="+mn-ea"/>
              </a:rPr>
              <a:t>Output</a:t>
            </a:r>
            <a:endParaRPr lang="en-US" sz="2000" b="1" dirty="0">
              <a:latin typeface="Calibri" panose="020F0502020204030204" charset="0"/>
              <a:cs typeface="Calibri" panose="020F0502020204030204" charset="0"/>
            </a:endParaRPr>
          </a:p>
          <a:p>
            <a:pPr>
              <a:spcAft>
                <a:spcPts val="1100"/>
              </a:spcAft>
            </a:pPr>
            <a:r>
              <a:rPr lang="en-US" sz="2000" dirty="0">
                <a:latin typeface="Calibri" panose="020F0502020204030204" charset="0"/>
                <a:cs typeface="Calibri" panose="020F0502020204030204" charset="0"/>
                <a:sym typeface="+mn-ea"/>
              </a:rPr>
              <a:t>6,3 </a:t>
            </a:r>
            <a:endParaRPr lang="en-US" sz="2000" dirty="0">
              <a:latin typeface="Calibri" panose="020F0502020204030204" charset="0"/>
              <a:cs typeface="Calibri" panose="020F0502020204030204" charset="0"/>
            </a:endParaRPr>
          </a:p>
          <a:p>
            <a:pPr>
              <a:spcAft>
                <a:spcPts val="1100"/>
              </a:spcAft>
            </a:pPr>
            <a:endParaRPr lang="en-US" sz="2000" dirty="0">
              <a:latin typeface="Calibri" panose="020F0502020204030204" charset="0"/>
              <a:cs typeface="Calibri" panose="020F0502020204030204" charset="0"/>
            </a:endParaRPr>
          </a:p>
          <a:p>
            <a:pPr fontAlgn="base">
              <a:spcAft>
                <a:spcPts val="1500"/>
              </a:spcAft>
            </a:pPr>
            <a:endParaRPr lang="en-US" sz="2000" dirty="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3615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ts val="1240"/>
              </a:lnSpc>
            </a:pPr>
            <a:r>
              <a:rPr spc="-65" dirty="0"/>
              <a:t>9</a:t>
            </a:r>
            <a:r>
              <a:rPr spc="-30" dirty="0"/>
              <a:t>/</a:t>
            </a:r>
            <a:r>
              <a:rPr spc="-65" dirty="0"/>
              <a:t>6</a:t>
            </a:r>
            <a:r>
              <a:rPr spc="-30" dirty="0"/>
              <a:t>/</a:t>
            </a:r>
            <a:r>
              <a:rPr spc="-160" dirty="0"/>
              <a:t>2</a:t>
            </a:r>
            <a:r>
              <a:rPr spc="-155" dirty="0"/>
              <a:t>0</a:t>
            </a:r>
            <a:r>
              <a:rPr spc="-160" dirty="0"/>
              <a:t>16</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50</a:t>
            </a:fld>
            <a:endParaRPr spc="-160" dirty="0"/>
          </a:p>
        </p:txBody>
      </p:sp>
      <p:sp>
        <p:nvSpPr>
          <p:cNvPr id="4" name="object 4"/>
          <p:cNvSpPr txBox="1"/>
          <p:nvPr/>
        </p:nvSpPr>
        <p:spPr>
          <a:xfrm>
            <a:off x="879144" y="1620977"/>
            <a:ext cx="7490459" cy="2004060"/>
          </a:xfrm>
          <a:prstGeom prst="rect">
            <a:avLst/>
          </a:prstGeom>
        </p:spPr>
        <p:txBody>
          <a:bodyPr vert="horz" wrap="square" lIns="0" tIns="13335" rIns="0" bIns="0" rtlCol="0">
            <a:spAutoFit/>
          </a:bodyPr>
          <a:lstStyle/>
          <a:p>
            <a:pPr marL="12700" marR="384175">
              <a:lnSpc>
                <a:spcPct val="100000"/>
              </a:lnSpc>
              <a:spcBef>
                <a:spcPts val="105"/>
              </a:spcBef>
            </a:pPr>
            <a:r>
              <a:rPr sz="3200" dirty="0">
                <a:latin typeface="Arial" panose="020B0604020202020204"/>
                <a:cs typeface="Arial" panose="020B0604020202020204"/>
              </a:rPr>
              <a:t>If a </a:t>
            </a:r>
            <a:r>
              <a:rPr sz="3200" spc="-5" dirty="0">
                <a:latin typeface="Arial" panose="020B0604020202020204"/>
                <a:cs typeface="Arial" panose="020B0604020202020204"/>
              </a:rPr>
              <a:t>node has only one child, </a:t>
            </a:r>
            <a:r>
              <a:rPr sz="3200" dirty="0">
                <a:latin typeface="Arial" panose="020B0604020202020204"/>
                <a:cs typeface="Arial" panose="020B0604020202020204"/>
              </a:rPr>
              <a:t>we can  simply </a:t>
            </a:r>
            <a:r>
              <a:rPr sz="3200" spc="-5" dirty="0">
                <a:latin typeface="Arial" panose="020B0604020202020204"/>
                <a:cs typeface="Arial" panose="020B0604020202020204"/>
              </a:rPr>
              <a:t>promote </a:t>
            </a:r>
            <a:r>
              <a:rPr sz="3200" dirty="0">
                <a:latin typeface="Arial" panose="020B0604020202020204"/>
                <a:cs typeface="Arial" panose="020B0604020202020204"/>
              </a:rPr>
              <a:t>the sub-tree</a:t>
            </a:r>
            <a:r>
              <a:rPr sz="3200" spc="-150" dirty="0">
                <a:latin typeface="Arial" panose="020B0604020202020204"/>
                <a:cs typeface="Arial" panose="020B0604020202020204"/>
              </a:rPr>
              <a:t> </a:t>
            </a:r>
            <a:r>
              <a:rPr sz="3200" dirty="0">
                <a:latin typeface="Arial" panose="020B0604020202020204"/>
                <a:cs typeface="Arial" panose="020B0604020202020204"/>
              </a:rPr>
              <a:t>associated  with the</a:t>
            </a:r>
            <a:r>
              <a:rPr sz="3200" spc="-35" dirty="0">
                <a:latin typeface="Arial" panose="020B0604020202020204"/>
                <a:cs typeface="Arial" panose="020B0604020202020204"/>
              </a:rPr>
              <a:t> </a:t>
            </a:r>
            <a:r>
              <a:rPr sz="3200" dirty="0">
                <a:latin typeface="Arial" panose="020B0604020202020204"/>
                <a:cs typeface="Arial" panose="020B0604020202020204"/>
              </a:rPr>
              <a:t>child</a:t>
            </a:r>
          </a:p>
          <a:p>
            <a:pPr marL="127000">
              <a:lnSpc>
                <a:spcPct val="100000"/>
              </a:lnSpc>
              <a:spcBef>
                <a:spcPts val="690"/>
              </a:spcBef>
            </a:pPr>
            <a:r>
              <a:rPr sz="2800" spc="-5" dirty="0">
                <a:latin typeface="Arial" panose="020B0604020202020204"/>
                <a:cs typeface="Arial" panose="020B0604020202020204"/>
              </a:rPr>
              <a:t>– </a:t>
            </a:r>
            <a:r>
              <a:rPr sz="2800" dirty="0">
                <a:latin typeface="Arial" panose="020B0604020202020204"/>
                <a:cs typeface="Arial" panose="020B0604020202020204"/>
              </a:rPr>
              <a:t>Consider removing </a:t>
            </a:r>
            <a:r>
              <a:rPr sz="2800" spc="-5" dirty="0">
                <a:latin typeface="Arial" panose="020B0604020202020204"/>
                <a:cs typeface="Arial" panose="020B0604020202020204"/>
              </a:rPr>
              <a:t>8 which </a:t>
            </a:r>
            <a:r>
              <a:rPr sz="2800" dirty="0">
                <a:latin typeface="Arial" panose="020B0604020202020204"/>
                <a:cs typeface="Arial" panose="020B0604020202020204"/>
              </a:rPr>
              <a:t>has one left</a:t>
            </a:r>
            <a:r>
              <a:rPr sz="2800" spc="-75" dirty="0">
                <a:latin typeface="Arial" panose="020B0604020202020204"/>
                <a:cs typeface="Arial" panose="020B0604020202020204"/>
              </a:rPr>
              <a:t> </a:t>
            </a:r>
            <a:r>
              <a:rPr sz="2800" spc="-5" dirty="0">
                <a:latin typeface="Arial" panose="020B0604020202020204"/>
                <a:cs typeface="Arial" panose="020B0604020202020204"/>
              </a:rPr>
              <a:t>child</a:t>
            </a:r>
            <a:endParaRPr sz="2800" dirty="0">
              <a:latin typeface="Arial" panose="020B0604020202020204"/>
              <a:cs typeface="Arial" panose="020B0604020202020204"/>
            </a:endParaRPr>
          </a:p>
        </p:txBody>
      </p:sp>
      <p:sp>
        <p:nvSpPr>
          <p:cNvPr id="5" name="object 5"/>
          <p:cNvSpPr/>
          <p:nvPr/>
        </p:nvSpPr>
        <p:spPr>
          <a:xfrm>
            <a:off x="181355" y="4041647"/>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6663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ts val="1240"/>
              </a:lnSpc>
            </a:pPr>
            <a:r>
              <a:rPr spc="-65" dirty="0"/>
              <a:t>9</a:t>
            </a:r>
            <a:r>
              <a:rPr spc="-30" dirty="0"/>
              <a:t>/</a:t>
            </a:r>
            <a:r>
              <a:rPr spc="-65" dirty="0"/>
              <a:t>6</a:t>
            </a:r>
            <a:r>
              <a:rPr spc="-30" dirty="0"/>
              <a:t>/</a:t>
            </a:r>
            <a:r>
              <a:rPr spc="-160" dirty="0"/>
              <a:t>2</a:t>
            </a:r>
            <a:r>
              <a:rPr spc="-155" dirty="0"/>
              <a:t>0</a:t>
            </a:r>
            <a:r>
              <a:rPr spc="-160" dirty="0"/>
              <a:t>16</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51</a:t>
            </a:fld>
            <a:endParaRPr spc="-160" dirty="0"/>
          </a:p>
        </p:txBody>
      </p:sp>
      <p:sp>
        <p:nvSpPr>
          <p:cNvPr id="4" name="object 4"/>
          <p:cNvSpPr txBox="1"/>
          <p:nvPr/>
        </p:nvSpPr>
        <p:spPr>
          <a:xfrm>
            <a:off x="879144" y="1611833"/>
            <a:ext cx="7524115" cy="1499235"/>
          </a:xfrm>
          <a:prstGeom prst="rect">
            <a:avLst/>
          </a:prstGeom>
        </p:spPr>
        <p:txBody>
          <a:bodyPr vert="horz" wrap="square" lIns="0" tIns="13335" rIns="0" bIns="0" rtlCol="0">
            <a:spAutoFit/>
          </a:bodyPr>
          <a:lstStyle/>
          <a:p>
            <a:pPr marL="12700">
              <a:lnSpc>
                <a:spcPct val="100000"/>
              </a:lnSpc>
              <a:spcBef>
                <a:spcPts val="105"/>
              </a:spcBef>
            </a:pPr>
            <a:r>
              <a:rPr sz="3200" dirty="0">
                <a:latin typeface="Arial" panose="020B0604020202020204"/>
                <a:cs typeface="Arial" panose="020B0604020202020204"/>
              </a:rPr>
              <a:t>The </a:t>
            </a:r>
            <a:r>
              <a:rPr sz="3200" spc="-5" dirty="0">
                <a:latin typeface="Arial" panose="020B0604020202020204"/>
                <a:cs typeface="Arial" panose="020B0604020202020204"/>
              </a:rPr>
              <a:t>node </a:t>
            </a:r>
            <a:r>
              <a:rPr sz="3200" dirty="0">
                <a:latin typeface="Arial" panose="020B0604020202020204"/>
                <a:cs typeface="Arial" panose="020B0604020202020204"/>
              </a:rPr>
              <a:t>8 is </a:t>
            </a:r>
            <a:r>
              <a:rPr sz="3200" spc="-5" dirty="0">
                <a:latin typeface="Arial" panose="020B0604020202020204"/>
                <a:cs typeface="Arial" panose="020B0604020202020204"/>
              </a:rPr>
              <a:t>deleted and the</a:t>
            </a:r>
            <a:r>
              <a:rPr sz="3200" spc="-90" dirty="0">
                <a:latin typeface="Arial" panose="020B0604020202020204"/>
                <a:cs typeface="Arial" panose="020B0604020202020204"/>
              </a:rPr>
              <a:t> </a:t>
            </a:r>
            <a:r>
              <a:rPr sz="3200" spc="475" dirty="0">
                <a:latin typeface="Arial" panose="020B0604020202020204"/>
                <a:cs typeface="Arial" panose="020B0604020202020204"/>
              </a:rPr>
              <a:t>left_tree</a:t>
            </a:r>
            <a:endParaRPr sz="3200">
              <a:latin typeface="Arial" panose="020B0604020202020204"/>
              <a:cs typeface="Arial" panose="020B0604020202020204"/>
            </a:endParaRPr>
          </a:p>
          <a:p>
            <a:pPr marL="12700">
              <a:lnSpc>
                <a:spcPct val="100000"/>
              </a:lnSpc>
              <a:spcBef>
                <a:spcPts val="75"/>
              </a:spcBef>
            </a:pPr>
            <a:r>
              <a:rPr sz="3200" dirty="0">
                <a:latin typeface="Arial" panose="020B0604020202020204"/>
                <a:cs typeface="Arial" panose="020B0604020202020204"/>
              </a:rPr>
              <a:t>of</a:t>
            </a:r>
            <a:r>
              <a:rPr sz="3200" spc="-15" dirty="0">
                <a:latin typeface="Arial" panose="020B0604020202020204"/>
                <a:cs typeface="Arial" panose="020B0604020202020204"/>
              </a:rPr>
              <a:t> </a:t>
            </a:r>
            <a:r>
              <a:rPr sz="3200" spc="-125" dirty="0">
                <a:latin typeface="Arial" panose="020B0604020202020204"/>
                <a:cs typeface="Arial" panose="020B0604020202020204"/>
              </a:rPr>
              <a:t>11</a:t>
            </a:r>
            <a:endParaRPr sz="3200">
              <a:latin typeface="Arial" panose="020B0604020202020204"/>
              <a:cs typeface="Arial" panose="020B0604020202020204"/>
            </a:endParaRPr>
          </a:p>
          <a:p>
            <a:pPr marL="12700">
              <a:lnSpc>
                <a:spcPct val="100000"/>
              </a:lnSpc>
            </a:pPr>
            <a:r>
              <a:rPr sz="3200" dirty="0">
                <a:latin typeface="Arial" panose="020B0604020202020204"/>
                <a:cs typeface="Arial" panose="020B0604020202020204"/>
              </a:rPr>
              <a:t>is </a:t>
            </a:r>
            <a:r>
              <a:rPr sz="3200" spc="-5" dirty="0">
                <a:latin typeface="Arial" panose="020B0604020202020204"/>
                <a:cs typeface="Arial" panose="020B0604020202020204"/>
              </a:rPr>
              <a:t>updated </a:t>
            </a:r>
            <a:r>
              <a:rPr sz="3200" dirty="0">
                <a:latin typeface="Arial" panose="020B0604020202020204"/>
                <a:cs typeface="Arial" panose="020B0604020202020204"/>
              </a:rPr>
              <a:t>to </a:t>
            </a:r>
            <a:r>
              <a:rPr sz="3200" spc="-5" dirty="0">
                <a:latin typeface="Arial" panose="020B0604020202020204"/>
                <a:cs typeface="Arial" panose="020B0604020202020204"/>
              </a:rPr>
              <a:t>point </a:t>
            </a:r>
            <a:r>
              <a:rPr sz="3200" dirty="0">
                <a:latin typeface="Arial" panose="020B0604020202020204"/>
                <a:cs typeface="Arial" panose="020B0604020202020204"/>
              </a:rPr>
              <a:t>to</a:t>
            </a:r>
            <a:r>
              <a:rPr sz="3200" spc="-65" dirty="0">
                <a:latin typeface="Arial" panose="020B0604020202020204"/>
                <a:cs typeface="Arial" panose="020B0604020202020204"/>
              </a:rPr>
              <a:t> </a:t>
            </a:r>
            <a:r>
              <a:rPr sz="3200" dirty="0">
                <a:latin typeface="Arial" panose="020B0604020202020204"/>
                <a:cs typeface="Arial" panose="020B0604020202020204"/>
              </a:rPr>
              <a:t>3</a:t>
            </a:r>
            <a:endParaRPr sz="3200">
              <a:latin typeface="Arial" panose="020B0604020202020204"/>
              <a:cs typeface="Arial" panose="020B0604020202020204"/>
            </a:endParaRPr>
          </a:p>
        </p:txBody>
      </p:sp>
      <p:sp>
        <p:nvSpPr>
          <p:cNvPr id="5" name="object 5"/>
          <p:cNvSpPr/>
          <p:nvPr/>
        </p:nvSpPr>
        <p:spPr>
          <a:xfrm>
            <a:off x="181355" y="3357371"/>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5901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ts val="1240"/>
              </a:lnSpc>
            </a:pPr>
            <a:r>
              <a:rPr spc="-65" dirty="0"/>
              <a:t>9</a:t>
            </a:r>
            <a:r>
              <a:rPr spc="-30" dirty="0"/>
              <a:t>/</a:t>
            </a:r>
            <a:r>
              <a:rPr spc="-65" dirty="0"/>
              <a:t>6</a:t>
            </a:r>
            <a:r>
              <a:rPr spc="-30" dirty="0"/>
              <a:t>/</a:t>
            </a:r>
            <a:r>
              <a:rPr spc="-160" dirty="0"/>
              <a:t>2</a:t>
            </a:r>
            <a:r>
              <a:rPr spc="-155" dirty="0"/>
              <a:t>0</a:t>
            </a:r>
            <a:r>
              <a:rPr spc="-160" dirty="0"/>
              <a:t>16</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52</a:t>
            </a:fld>
            <a:endParaRPr spc="-160" dirty="0"/>
          </a:p>
        </p:txBody>
      </p:sp>
      <p:sp>
        <p:nvSpPr>
          <p:cNvPr id="4" name="object 4"/>
          <p:cNvSpPr txBox="1"/>
          <p:nvPr/>
        </p:nvSpPr>
        <p:spPr>
          <a:xfrm>
            <a:off x="879144" y="1620977"/>
            <a:ext cx="6626859" cy="1516380"/>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Arial" panose="020B0604020202020204"/>
                <a:cs typeface="Arial" panose="020B0604020202020204"/>
              </a:rPr>
              <a:t>There is no </a:t>
            </a:r>
            <a:r>
              <a:rPr sz="3200" spc="-10" dirty="0">
                <a:latin typeface="Arial" panose="020B0604020202020204"/>
                <a:cs typeface="Arial" panose="020B0604020202020204"/>
              </a:rPr>
              <a:t>difference </a:t>
            </a:r>
            <a:r>
              <a:rPr sz="3200" dirty="0">
                <a:latin typeface="Arial" panose="020B0604020202020204"/>
                <a:cs typeface="Arial" panose="020B0604020202020204"/>
              </a:rPr>
              <a:t>in </a:t>
            </a:r>
            <a:r>
              <a:rPr sz="3200" spc="-5" dirty="0">
                <a:latin typeface="Arial" panose="020B0604020202020204"/>
                <a:cs typeface="Arial" panose="020B0604020202020204"/>
              </a:rPr>
              <a:t>promoting</a:t>
            </a:r>
            <a:r>
              <a:rPr sz="3200" spc="-114" dirty="0">
                <a:latin typeface="Arial" panose="020B0604020202020204"/>
                <a:cs typeface="Arial" panose="020B0604020202020204"/>
              </a:rPr>
              <a:t> </a:t>
            </a:r>
            <a:r>
              <a:rPr sz="3200" dirty="0">
                <a:latin typeface="Arial" panose="020B0604020202020204"/>
                <a:cs typeface="Arial" panose="020B0604020202020204"/>
              </a:rPr>
              <a:t>a  </a:t>
            </a:r>
            <a:r>
              <a:rPr sz="3200" spc="-5" dirty="0">
                <a:latin typeface="Arial" panose="020B0604020202020204"/>
                <a:cs typeface="Arial" panose="020B0604020202020204"/>
              </a:rPr>
              <a:t>single node </a:t>
            </a:r>
            <a:r>
              <a:rPr sz="3200" dirty="0">
                <a:latin typeface="Arial" panose="020B0604020202020204"/>
                <a:cs typeface="Arial" panose="020B0604020202020204"/>
              </a:rPr>
              <a:t>or a</a:t>
            </a:r>
            <a:r>
              <a:rPr sz="3200" spc="-40" dirty="0">
                <a:latin typeface="Arial" panose="020B0604020202020204"/>
                <a:cs typeface="Arial" panose="020B0604020202020204"/>
              </a:rPr>
              <a:t> </a:t>
            </a:r>
            <a:r>
              <a:rPr sz="3200" dirty="0">
                <a:latin typeface="Arial" panose="020B0604020202020204"/>
                <a:cs typeface="Arial" panose="020B0604020202020204"/>
              </a:rPr>
              <a:t>sub-tree</a:t>
            </a:r>
            <a:endParaRPr sz="3200">
              <a:latin typeface="Arial" panose="020B0604020202020204"/>
              <a:cs typeface="Arial" panose="020B0604020202020204"/>
            </a:endParaRPr>
          </a:p>
          <a:p>
            <a:pPr marL="127000">
              <a:lnSpc>
                <a:spcPct val="100000"/>
              </a:lnSpc>
              <a:spcBef>
                <a:spcPts val="690"/>
              </a:spcBef>
            </a:pPr>
            <a:r>
              <a:rPr sz="2800" spc="-5" dirty="0">
                <a:latin typeface="Arial" panose="020B0604020202020204"/>
                <a:cs typeface="Arial" panose="020B0604020202020204"/>
              </a:rPr>
              <a:t>– </a:t>
            </a:r>
            <a:r>
              <a:rPr sz="2800" spc="-165" dirty="0">
                <a:latin typeface="Arial" panose="020B0604020202020204"/>
                <a:cs typeface="Arial" panose="020B0604020202020204"/>
              </a:rPr>
              <a:t>To </a:t>
            </a:r>
            <a:r>
              <a:rPr sz="2800" spc="-5" dirty="0">
                <a:latin typeface="Arial" panose="020B0604020202020204"/>
                <a:cs typeface="Arial" panose="020B0604020202020204"/>
              </a:rPr>
              <a:t>remove </a:t>
            </a:r>
            <a:r>
              <a:rPr sz="2800" dirty="0">
                <a:latin typeface="Arial" panose="020B0604020202020204"/>
                <a:cs typeface="Arial" panose="020B0604020202020204"/>
              </a:rPr>
              <a:t>39, </a:t>
            </a:r>
            <a:r>
              <a:rPr sz="2800" spc="-5" dirty="0">
                <a:latin typeface="Arial" panose="020B0604020202020204"/>
                <a:cs typeface="Arial" panose="020B0604020202020204"/>
              </a:rPr>
              <a:t>it has a single </a:t>
            </a:r>
            <a:r>
              <a:rPr sz="2800" dirty="0">
                <a:latin typeface="Arial" panose="020B0604020202020204"/>
                <a:cs typeface="Arial" panose="020B0604020202020204"/>
              </a:rPr>
              <a:t>child</a:t>
            </a:r>
            <a:r>
              <a:rPr sz="2800" spc="140" dirty="0">
                <a:latin typeface="Arial" panose="020B0604020202020204"/>
                <a:cs typeface="Arial" panose="020B0604020202020204"/>
              </a:rPr>
              <a:t> </a:t>
            </a:r>
            <a:r>
              <a:rPr sz="2800" spc="-105" dirty="0">
                <a:latin typeface="Arial" panose="020B0604020202020204"/>
                <a:cs typeface="Arial" panose="020B0604020202020204"/>
              </a:rPr>
              <a:t>11</a:t>
            </a:r>
            <a:endParaRPr sz="2800">
              <a:latin typeface="Arial" panose="020B0604020202020204"/>
              <a:cs typeface="Arial" panose="020B0604020202020204"/>
            </a:endParaRPr>
          </a:p>
        </p:txBody>
      </p:sp>
      <p:sp>
        <p:nvSpPr>
          <p:cNvPr id="5" name="object 5"/>
          <p:cNvSpPr/>
          <p:nvPr/>
        </p:nvSpPr>
        <p:spPr>
          <a:xfrm>
            <a:off x="181355" y="3357371"/>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4377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ts val="1240"/>
              </a:lnSpc>
            </a:pPr>
            <a:r>
              <a:rPr spc="-65" dirty="0"/>
              <a:t>9</a:t>
            </a:r>
            <a:r>
              <a:rPr spc="-30" dirty="0"/>
              <a:t>/</a:t>
            </a:r>
            <a:r>
              <a:rPr spc="-65" dirty="0"/>
              <a:t>6</a:t>
            </a:r>
            <a:r>
              <a:rPr spc="-30" dirty="0"/>
              <a:t>/</a:t>
            </a:r>
            <a:r>
              <a:rPr spc="-160" dirty="0"/>
              <a:t>2</a:t>
            </a:r>
            <a:r>
              <a:rPr spc="-155" dirty="0"/>
              <a:t>0</a:t>
            </a:r>
            <a:r>
              <a:rPr spc="-160" dirty="0"/>
              <a:t>16</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53</a:t>
            </a:fld>
            <a:endParaRPr spc="-160" dirty="0"/>
          </a:p>
        </p:txBody>
      </p:sp>
      <p:sp>
        <p:nvSpPr>
          <p:cNvPr id="4" name="object 4"/>
          <p:cNvSpPr txBox="1"/>
          <p:nvPr/>
        </p:nvSpPr>
        <p:spPr>
          <a:xfrm>
            <a:off x="879144" y="1620977"/>
            <a:ext cx="7467600" cy="1516380"/>
          </a:xfrm>
          <a:prstGeom prst="rect">
            <a:avLst/>
          </a:prstGeom>
        </p:spPr>
        <p:txBody>
          <a:bodyPr vert="horz" wrap="square" lIns="0" tIns="13335" rIns="0" bIns="0" rtlCol="0">
            <a:spAutoFit/>
          </a:bodyPr>
          <a:lstStyle/>
          <a:p>
            <a:pPr marL="12700">
              <a:lnSpc>
                <a:spcPts val="3805"/>
              </a:lnSpc>
              <a:spcBef>
                <a:spcPts val="105"/>
              </a:spcBef>
            </a:pPr>
            <a:r>
              <a:rPr sz="3200" dirty="0">
                <a:latin typeface="Arial" panose="020B0604020202020204"/>
                <a:cs typeface="Arial" panose="020B0604020202020204"/>
              </a:rPr>
              <a:t>The </a:t>
            </a:r>
            <a:r>
              <a:rPr sz="3200" spc="-5" dirty="0">
                <a:latin typeface="Arial" panose="020B0604020202020204"/>
                <a:cs typeface="Arial" panose="020B0604020202020204"/>
              </a:rPr>
              <a:t>node containing </a:t>
            </a:r>
            <a:r>
              <a:rPr sz="3200" dirty="0">
                <a:latin typeface="Arial" panose="020B0604020202020204"/>
                <a:cs typeface="Arial" panose="020B0604020202020204"/>
              </a:rPr>
              <a:t>39 is </a:t>
            </a:r>
            <a:r>
              <a:rPr sz="3200" spc="-5" dirty="0">
                <a:latin typeface="Arial" panose="020B0604020202020204"/>
                <a:cs typeface="Arial" panose="020B0604020202020204"/>
              </a:rPr>
              <a:t>deleted</a:t>
            </a:r>
            <a:r>
              <a:rPr sz="3200" spc="-90" dirty="0">
                <a:latin typeface="Arial" panose="020B0604020202020204"/>
                <a:cs typeface="Arial" panose="020B0604020202020204"/>
              </a:rPr>
              <a:t> </a:t>
            </a:r>
            <a:r>
              <a:rPr sz="3200" spc="-5" dirty="0">
                <a:latin typeface="Arial" panose="020B0604020202020204"/>
                <a:cs typeface="Arial" panose="020B0604020202020204"/>
              </a:rPr>
              <a:t>and</a:t>
            </a:r>
            <a:endParaRPr sz="3200" dirty="0">
              <a:latin typeface="Arial" panose="020B0604020202020204"/>
              <a:cs typeface="Arial" panose="020B0604020202020204"/>
            </a:endParaRPr>
          </a:p>
          <a:p>
            <a:pPr marL="12700">
              <a:lnSpc>
                <a:spcPts val="3805"/>
              </a:lnSpc>
            </a:pPr>
            <a:r>
              <a:rPr sz="3200" spc="295" dirty="0">
                <a:latin typeface="Arial" panose="020B0604020202020204"/>
                <a:cs typeface="Arial" panose="020B0604020202020204"/>
              </a:rPr>
              <a:t>left_node </a:t>
            </a:r>
            <a:r>
              <a:rPr sz="3200" dirty="0">
                <a:latin typeface="Arial" panose="020B0604020202020204"/>
                <a:cs typeface="Arial" panose="020B0604020202020204"/>
              </a:rPr>
              <a:t>of 42 is </a:t>
            </a:r>
            <a:r>
              <a:rPr sz="3200" spc="-5" dirty="0">
                <a:latin typeface="Arial" panose="020B0604020202020204"/>
                <a:cs typeface="Arial" panose="020B0604020202020204"/>
              </a:rPr>
              <a:t>updated </a:t>
            </a:r>
            <a:r>
              <a:rPr sz="3200" dirty="0">
                <a:latin typeface="Arial" panose="020B0604020202020204"/>
                <a:cs typeface="Arial" panose="020B0604020202020204"/>
              </a:rPr>
              <a:t>to </a:t>
            </a:r>
            <a:r>
              <a:rPr sz="3200" spc="-5" dirty="0">
                <a:latin typeface="Arial" panose="020B0604020202020204"/>
                <a:cs typeface="Arial" panose="020B0604020202020204"/>
              </a:rPr>
              <a:t>point </a:t>
            </a:r>
            <a:r>
              <a:rPr sz="3200" dirty="0">
                <a:latin typeface="Arial" panose="020B0604020202020204"/>
                <a:cs typeface="Arial" panose="020B0604020202020204"/>
              </a:rPr>
              <a:t>to</a:t>
            </a:r>
            <a:r>
              <a:rPr sz="3200" spc="-395" dirty="0">
                <a:latin typeface="Arial" panose="020B0604020202020204"/>
                <a:cs typeface="Arial" panose="020B0604020202020204"/>
              </a:rPr>
              <a:t> </a:t>
            </a:r>
            <a:r>
              <a:rPr sz="3200" spc="-125" dirty="0">
                <a:latin typeface="Arial" panose="020B0604020202020204"/>
                <a:cs typeface="Arial" panose="020B0604020202020204"/>
              </a:rPr>
              <a:t>11</a:t>
            </a:r>
            <a:endParaRPr sz="3200" dirty="0">
              <a:latin typeface="Arial" panose="020B0604020202020204"/>
              <a:cs typeface="Arial" panose="020B0604020202020204"/>
            </a:endParaRPr>
          </a:p>
          <a:p>
            <a:pPr marL="127000">
              <a:lnSpc>
                <a:spcPct val="100000"/>
              </a:lnSpc>
              <a:spcBef>
                <a:spcPts val="760"/>
              </a:spcBef>
            </a:pPr>
            <a:r>
              <a:rPr sz="2800" spc="-5" dirty="0">
                <a:latin typeface="Arial" panose="020B0604020202020204"/>
                <a:cs typeface="Arial" panose="020B0604020202020204"/>
              </a:rPr>
              <a:t>– Notice that order is still</a:t>
            </a:r>
            <a:r>
              <a:rPr sz="2800" spc="-40" dirty="0">
                <a:latin typeface="Arial" panose="020B0604020202020204"/>
                <a:cs typeface="Arial" panose="020B0604020202020204"/>
              </a:rPr>
              <a:t> </a:t>
            </a:r>
            <a:r>
              <a:rPr sz="2800" spc="-5" dirty="0">
                <a:latin typeface="Arial" panose="020B0604020202020204"/>
                <a:cs typeface="Arial" panose="020B0604020202020204"/>
              </a:rPr>
              <a:t>maintained</a:t>
            </a:r>
            <a:endParaRPr sz="2800" dirty="0">
              <a:latin typeface="Arial" panose="020B0604020202020204"/>
              <a:cs typeface="Arial" panose="020B0604020202020204"/>
            </a:endParaRPr>
          </a:p>
        </p:txBody>
      </p:sp>
      <p:sp>
        <p:nvSpPr>
          <p:cNvPr id="5" name="object 5"/>
          <p:cNvSpPr/>
          <p:nvPr/>
        </p:nvSpPr>
        <p:spPr>
          <a:xfrm>
            <a:off x="181355" y="3357371"/>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685800" y="76200"/>
            <a:ext cx="7772400" cy="1470025"/>
          </a:xfrm>
          <a:prstGeom prst="rect">
            <a:avLst/>
          </a:prstGeom>
        </p:spPr>
        <p:txBody>
          <a:bodyPr vert="horz" wrap="square" lIns="0" tIns="13335" rIns="0" bIns="0" rtlCol="0">
            <a:spAutoFit/>
          </a:bodyPr>
          <a:lstStyle/>
          <a:p>
            <a:pPr marL="13335">
              <a:lnSpc>
                <a:spcPct val="100000"/>
              </a:lnSpc>
              <a:spcBef>
                <a:spcPts val="105"/>
              </a:spcBef>
            </a:pPr>
            <a:r>
              <a:rPr dirty="0"/>
              <a:t>Erase</a:t>
            </a: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54</a:t>
            </a:fld>
            <a:endParaRPr spc="-160" dirty="0"/>
          </a:p>
        </p:txBody>
      </p:sp>
      <p:sp>
        <p:nvSpPr>
          <p:cNvPr id="4" name="object 4"/>
          <p:cNvSpPr txBox="1"/>
          <p:nvPr/>
        </p:nvSpPr>
        <p:spPr>
          <a:xfrm>
            <a:off x="879144" y="1620977"/>
            <a:ext cx="6943725" cy="1002665"/>
          </a:xfrm>
          <a:prstGeom prst="rect">
            <a:avLst/>
          </a:prstGeom>
        </p:spPr>
        <p:txBody>
          <a:bodyPr vert="horz" wrap="square" lIns="0" tIns="13335" rIns="0" bIns="0" rtlCol="0">
            <a:spAutoFit/>
          </a:bodyPr>
          <a:lstStyle/>
          <a:p>
            <a:pPr marL="12700" marR="5080">
              <a:lnSpc>
                <a:spcPct val="100000"/>
              </a:lnSpc>
              <a:spcBef>
                <a:spcPts val="105"/>
              </a:spcBef>
            </a:pPr>
            <a:r>
              <a:rPr sz="3200" spc="-35" dirty="0">
                <a:latin typeface="Arial" panose="020B0604020202020204"/>
                <a:cs typeface="Arial" panose="020B0604020202020204"/>
              </a:rPr>
              <a:t>Finally, </a:t>
            </a:r>
            <a:r>
              <a:rPr sz="3200" dirty="0">
                <a:latin typeface="Arial" panose="020B0604020202020204"/>
                <a:cs typeface="Arial" panose="020B0604020202020204"/>
              </a:rPr>
              <a:t>we </a:t>
            </a:r>
            <a:r>
              <a:rPr sz="3200" spc="-5" dirty="0">
                <a:latin typeface="Arial" panose="020B0604020202020204"/>
                <a:cs typeface="Arial" panose="020B0604020202020204"/>
              </a:rPr>
              <a:t>will consider the problem of  </a:t>
            </a:r>
            <a:r>
              <a:rPr sz="3200" dirty="0">
                <a:latin typeface="Arial" panose="020B0604020202020204"/>
                <a:cs typeface="Arial" panose="020B0604020202020204"/>
              </a:rPr>
              <a:t>erasing a </a:t>
            </a:r>
            <a:r>
              <a:rPr sz="3200" spc="-5" dirty="0">
                <a:latin typeface="Arial" panose="020B0604020202020204"/>
                <a:cs typeface="Arial" panose="020B0604020202020204"/>
              </a:rPr>
              <a:t>full node, </a:t>
            </a:r>
            <a:r>
              <a:rPr sz="3200" i="1" spc="-5" dirty="0">
                <a:latin typeface="Arial" panose="020B0604020202020204"/>
                <a:cs typeface="Arial" panose="020B0604020202020204"/>
              </a:rPr>
              <a:t>e</a:t>
            </a:r>
            <a:r>
              <a:rPr sz="3200" spc="-5" dirty="0">
                <a:latin typeface="Arial" panose="020B0604020202020204"/>
                <a:cs typeface="Arial" panose="020B0604020202020204"/>
              </a:rPr>
              <a:t>.</a:t>
            </a:r>
            <a:r>
              <a:rPr sz="3200" i="1" spc="-5" dirty="0">
                <a:latin typeface="Arial" panose="020B0604020202020204"/>
                <a:cs typeface="Arial" panose="020B0604020202020204"/>
              </a:rPr>
              <a:t>g</a:t>
            </a:r>
            <a:r>
              <a:rPr sz="3200" spc="-5" dirty="0">
                <a:latin typeface="Arial" panose="020B0604020202020204"/>
                <a:cs typeface="Arial" panose="020B0604020202020204"/>
              </a:rPr>
              <a:t>.,</a:t>
            </a:r>
            <a:r>
              <a:rPr sz="3200" spc="-50" dirty="0">
                <a:latin typeface="Arial" panose="020B0604020202020204"/>
                <a:cs typeface="Arial" panose="020B0604020202020204"/>
              </a:rPr>
              <a:t> </a:t>
            </a:r>
            <a:r>
              <a:rPr sz="3200" spc="-10" dirty="0">
                <a:latin typeface="Arial" panose="020B0604020202020204"/>
                <a:cs typeface="Arial" panose="020B0604020202020204"/>
              </a:rPr>
              <a:t>42</a:t>
            </a:r>
            <a:endParaRPr sz="3200">
              <a:latin typeface="Arial" panose="020B0604020202020204"/>
              <a:cs typeface="Arial" panose="020B0604020202020204"/>
            </a:endParaRPr>
          </a:p>
        </p:txBody>
      </p:sp>
      <p:sp>
        <p:nvSpPr>
          <p:cNvPr id="5" name="object 5"/>
          <p:cNvSpPr txBox="1"/>
          <p:nvPr/>
        </p:nvSpPr>
        <p:spPr>
          <a:xfrm>
            <a:off x="891844" y="3331274"/>
            <a:ext cx="7089140" cy="1906905"/>
          </a:xfrm>
          <a:prstGeom prst="rect">
            <a:avLst/>
          </a:prstGeom>
        </p:spPr>
        <p:txBody>
          <a:bodyPr vert="horz" wrap="square" lIns="0" tIns="0" rIns="0" bIns="0" rtlCol="0">
            <a:spAutoFit/>
          </a:bodyPr>
          <a:lstStyle/>
          <a:p>
            <a:pPr>
              <a:lnSpc>
                <a:spcPts val="3540"/>
              </a:lnSpc>
            </a:pPr>
            <a:r>
              <a:rPr sz="3200" spc="-30" dirty="0">
                <a:latin typeface="Arial" panose="020B0604020202020204"/>
                <a:cs typeface="Arial" panose="020B0604020202020204"/>
              </a:rPr>
              <a:t>We </a:t>
            </a:r>
            <a:r>
              <a:rPr sz="3200" spc="-5" dirty="0">
                <a:latin typeface="Arial" panose="020B0604020202020204"/>
                <a:cs typeface="Arial" panose="020B0604020202020204"/>
              </a:rPr>
              <a:t>will perform </a:t>
            </a:r>
            <a:r>
              <a:rPr sz="3200" dirty="0">
                <a:latin typeface="Arial" panose="020B0604020202020204"/>
                <a:cs typeface="Arial" panose="020B0604020202020204"/>
              </a:rPr>
              <a:t>two</a:t>
            </a:r>
            <a:r>
              <a:rPr sz="3200" spc="-5" dirty="0">
                <a:latin typeface="Arial" panose="020B0604020202020204"/>
                <a:cs typeface="Arial" panose="020B0604020202020204"/>
              </a:rPr>
              <a:t> operations:</a:t>
            </a:r>
            <a:endParaRPr sz="3200">
              <a:latin typeface="Arial" panose="020B0604020202020204"/>
              <a:cs typeface="Arial" panose="020B0604020202020204"/>
            </a:endParaRPr>
          </a:p>
          <a:p>
            <a:pPr marL="400685" indent="-287020">
              <a:lnSpc>
                <a:spcPct val="100000"/>
              </a:lnSpc>
              <a:spcBef>
                <a:spcPts val="685"/>
              </a:spcBef>
            </a:pPr>
            <a:r>
              <a:rPr sz="2800" spc="-5" dirty="0">
                <a:latin typeface="Arial" panose="020B0604020202020204"/>
                <a:cs typeface="Arial" panose="020B0604020202020204"/>
              </a:rPr>
              <a:t>– Replace 42 with the minimum object in the  </a:t>
            </a:r>
            <a:r>
              <a:rPr sz="2800" dirty="0">
                <a:latin typeface="Arial" panose="020B0604020202020204"/>
                <a:cs typeface="Arial" panose="020B0604020202020204"/>
              </a:rPr>
              <a:t>right sub-tree</a:t>
            </a:r>
            <a:endParaRPr sz="2800">
              <a:latin typeface="Arial" panose="020B0604020202020204"/>
              <a:cs typeface="Arial" panose="020B0604020202020204"/>
            </a:endParaRPr>
          </a:p>
          <a:p>
            <a:pPr marL="114300">
              <a:lnSpc>
                <a:spcPct val="100000"/>
              </a:lnSpc>
              <a:spcBef>
                <a:spcPts val="675"/>
              </a:spcBef>
            </a:pPr>
            <a:r>
              <a:rPr sz="2800" spc="-5" dirty="0">
                <a:latin typeface="Arial" panose="020B0604020202020204"/>
                <a:cs typeface="Arial" panose="020B0604020202020204"/>
              </a:rPr>
              <a:t>– Erase </a:t>
            </a:r>
            <a:r>
              <a:rPr sz="2800" dirty="0">
                <a:latin typeface="Arial" panose="020B0604020202020204"/>
                <a:cs typeface="Arial" panose="020B0604020202020204"/>
              </a:rPr>
              <a:t>that </a:t>
            </a:r>
            <a:r>
              <a:rPr sz="2800" spc="-5" dirty="0">
                <a:latin typeface="Arial" panose="020B0604020202020204"/>
                <a:cs typeface="Arial" panose="020B0604020202020204"/>
              </a:rPr>
              <a:t>object </a:t>
            </a:r>
            <a:r>
              <a:rPr sz="2800" dirty="0">
                <a:latin typeface="Arial" panose="020B0604020202020204"/>
                <a:cs typeface="Arial" panose="020B0604020202020204"/>
              </a:rPr>
              <a:t>from the right</a:t>
            </a:r>
            <a:r>
              <a:rPr sz="2800" spc="-65" dirty="0">
                <a:latin typeface="Arial" panose="020B0604020202020204"/>
                <a:cs typeface="Arial" panose="020B0604020202020204"/>
              </a:rPr>
              <a:t> </a:t>
            </a:r>
            <a:r>
              <a:rPr sz="2800" dirty="0">
                <a:latin typeface="Arial" panose="020B0604020202020204"/>
                <a:cs typeface="Arial" panose="020B0604020202020204"/>
              </a:rPr>
              <a:t>sub-tree</a:t>
            </a:r>
            <a:endParaRPr sz="2800">
              <a:latin typeface="Arial" panose="020B0604020202020204"/>
              <a:cs typeface="Arial" panose="020B0604020202020204"/>
            </a:endParaRPr>
          </a:p>
        </p:txBody>
      </p:sp>
      <p:sp>
        <p:nvSpPr>
          <p:cNvPr id="6" name="object 6"/>
          <p:cNvSpPr/>
          <p:nvPr/>
        </p:nvSpPr>
        <p:spPr>
          <a:xfrm>
            <a:off x="181355" y="3357371"/>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5139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55</a:t>
            </a:fld>
            <a:endParaRPr spc="-160" dirty="0"/>
          </a:p>
        </p:txBody>
      </p:sp>
      <p:sp>
        <p:nvSpPr>
          <p:cNvPr id="4" name="object 4"/>
          <p:cNvSpPr txBox="1"/>
          <p:nvPr/>
        </p:nvSpPr>
        <p:spPr>
          <a:xfrm>
            <a:off x="879144" y="1519943"/>
            <a:ext cx="7322820" cy="1556385"/>
          </a:xfrm>
          <a:prstGeom prst="rect">
            <a:avLst/>
          </a:prstGeom>
        </p:spPr>
        <p:txBody>
          <a:bodyPr vert="horz" wrap="square" lIns="0" tIns="114300" rIns="0" bIns="0" rtlCol="0">
            <a:spAutoFit/>
          </a:bodyPr>
          <a:lstStyle/>
          <a:p>
            <a:pPr marL="12700">
              <a:lnSpc>
                <a:spcPct val="100000"/>
              </a:lnSpc>
              <a:spcBef>
                <a:spcPts val="900"/>
              </a:spcBef>
            </a:pPr>
            <a:r>
              <a:rPr sz="3200" dirty="0">
                <a:latin typeface="Arial" panose="020B0604020202020204"/>
                <a:cs typeface="Arial" panose="020B0604020202020204"/>
              </a:rPr>
              <a:t>In </a:t>
            </a:r>
            <a:r>
              <a:rPr sz="3200" spc="-5" dirty="0">
                <a:latin typeface="Arial" panose="020B0604020202020204"/>
                <a:cs typeface="Arial" panose="020B0604020202020204"/>
              </a:rPr>
              <a:t>this </a:t>
            </a:r>
            <a:r>
              <a:rPr sz="3200" dirty="0">
                <a:latin typeface="Arial" panose="020B0604020202020204"/>
                <a:cs typeface="Arial" panose="020B0604020202020204"/>
              </a:rPr>
              <a:t>case, we </a:t>
            </a:r>
            <a:r>
              <a:rPr sz="3200" spc="-5" dirty="0">
                <a:latin typeface="Arial" panose="020B0604020202020204"/>
                <a:cs typeface="Arial" panose="020B0604020202020204"/>
              </a:rPr>
              <a:t>replace </a:t>
            </a:r>
            <a:r>
              <a:rPr sz="3200" dirty="0">
                <a:latin typeface="Arial" panose="020B0604020202020204"/>
                <a:cs typeface="Arial" panose="020B0604020202020204"/>
              </a:rPr>
              <a:t>42 with</a:t>
            </a:r>
            <a:r>
              <a:rPr sz="3200" spc="-114" dirty="0">
                <a:latin typeface="Arial" panose="020B0604020202020204"/>
                <a:cs typeface="Arial" panose="020B0604020202020204"/>
              </a:rPr>
              <a:t> </a:t>
            </a:r>
            <a:r>
              <a:rPr sz="3200" spc="-5" dirty="0">
                <a:latin typeface="Arial" panose="020B0604020202020204"/>
                <a:cs typeface="Arial" panose="020B0604020202020204"/>
              </a:rPr>
              <a:t>47</a:t>
            </a:r>
            <a:endParaRPr sz="3200">
              <a:latin typeface="Arial" panose="020B0604020202020204"/>
              <a:cs typeface="Arial" panose="020B0604020202020204"/>
            </a:endParaRPr>
          </a:p>
          <a:p>
            <a:pPr marL="413385" marR="5080" indent="-287020">
              <a:lnSpc>
                <a:spcPct val="100000"/>
              </a:lnSpc>
              <a:spcBef>
                <a:spcPts val="690"/>
              </a:spcBef>
            </a:pPr>
            <a:r>
              <a:rPr sz="2800" spc="-5" dirty="0">
                <a:latin typeface="Arial" panose="020B0604020202020204"/>
                <a:cs typeface="Arial" panose="020B0604020202020204"/>
              </a:rPr>
              <a:t>– </a:t>
            </a:r>
            <a:r>
              <a:rPr sz="2800" spc="-30" dirty="0">
                <a:latin typeface="Arial" panose="020B0604020202020204"/>
                <a:cs typeface="Arial" panose="020B0604020202020204"/>
              </a:rPr>
              <a:t>We </a:t>
            </a:r>
            <a:r>
              <a:rPr sz="2800" spc="-5" dirty="0">
                <a:latin typeface="Arial" panose="020B0604020202020204"/>
                <a:cs typeface="Arial" panose="020B0604020202020204"/>
              </a:rPr>
              <a:t>temporarily have two copies of 47 in the  </a:t>
            </a:r>
            <a:r>
              <a:rPr sz="2800" dirty="0">
                <a:latin typeface="Arial" panose="020B0604020202020204"/>
                <a:cs typeface="Arial" panose="020B0604020202020204"/>
              </a:rPr>
              <a:t>tree</a:t>
            </a:r>
            <a:endParaRPr sz="2800">
              <a:latin typeface="Arial" panose="020B0604020202020204"/>
              <a:cs typeface="Arial" panose="020B0604020202020204"/>
            </a:endParaRPr>
          </a:p>
        </p:txBody>
      </p:sp>
      <p:sp>
        <p:nvSpPr>
          <p:cNvPr id="5" name="object 5"/>
          <p:cNvSpPr/>
          <p:nvPr/>
        </p:nvSpPr>
        <p:spPr>
          <a:xfrm>
            <a:off x="181355" y="3357371"/>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609600"/>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4" name="object 4"/>
          <p:cNvSpPr txBox="1">
            <a:spLocks noGrp="1"/>
          </p:cNvSpPr>
          <p:nvPr>
            <p:ph idx="1"/>
          </p:nvPr>
        </p:nvSpPr>
        <p:spPr>
          <a:prstGeom prst="rect">
            <a:avLst/>
          </a:prstGeom>
        </p:spPr>
        <p:txBody>
          <a:bodyPr vert="horz" wrap="square" lIns="0" tIns="13335" rIns="0" bIns="0" rtlCol="0">
            <a:spAutoFit/>
          </a:bodyPr>
          <a:lstStyle/>
          <a:p>
            <a:pPr marL="341630" marR="880110">
              <a:lnSpc>
                <a:spcPct val="100000"/>
              </a:lnSpc>
              <a:spcBef>
                <a:spcPts val="105"/>
              </a:spcBef>
            </a:pPr>
            <a:r>
              <a:rPr spc="-30" dirty="0"/>
              <a:t>We </a:t>
            </a:r>
            <a:r>
              <a:rPr spc="-5" dirty="0"/>
              <a:t>now </a:t>
            </a:r>
            <a:r>
              <a:rPr dirty="0"/>
              <a:t>recursively </a:t>
            </a:r>
            <a:r>
              <a:rPr spc="-5" dirty="0"/>
              <a:t>erase </a:t>
            </a:r>
            <a:r>
              <a:rPr dirty="0"/>
              <a:t>47 </a:t>
            </a:r>
            <a:r>
              <a:rPr spc="-5" dirty="0"/>
              <a:t>from</a:t>
            </a:r>
            <a:r>
              <a:rPr spc="-90" dirty="0"/>
              <a:t> </a:t>
            </a:r>
            <a:r>
              <a:rPr spc="-5" dirty="0"/>
              <a:t>the  right sub-tree</a:t>
            </a:r>
          </a:p>
          <a:p>
            <a:pPr marL="742315" marR="5080" indent="-287020">
              <a:lnSpc>
                <a:spcPct val="100000"/>
              </a:lnSpc>
              <a:spcBef>
                <a:spcPts val="690"/>
              </a:spcBef>
            </a:pPr>
            <a:r>
              <a:rPr sz="2800" spc="-5" dirty="0"/>
              <a:t>– </a:t>
            </a:r>
            <a:r>
              <a:rPr sz="2800" spc="-30" dirty="0"/>
              <a:t>We </a:t>
            </a:r>
            <a:r>
              <a:rPr sz="2800" spc="-5" dirty="0"/>
              <a:t>note </a:t>
            </a:r>
            <a:r>
              <a:rPr sz="2800" dirty="0"/>
              <a:t>that </a:t>
            </a:r>
            <a:r>
              <a:rPr sz="2800" spc="-5" dirty="0"/>
              <a:t>47 </a:t>
            </a:r>
            <a:r>
              <a:rPr sz="2800" dirty="0"/>
              <a:t>is </a:t>
            </a:r>
            <a:r>
              <a:rPr sz="2800" spc="-5" dirty="0"/>
              <a:t>a leaf node in the </a:t>
            </a:r>
            <a:r>
              <a:rPr sz="2800" dirty="0"/>
              <a:t>right </a:t>
            </a:r>
            <a:r>
              <a:rPr sz="2800" spc="10" dirty="0"/>
              <a:t>sub-  </a:t>
            </a:r>
            <a:r>
              <a:rPr sz="2800" dirty="0"/>
              <a:t>tree</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56</a:t>
            </a:fld>
            <a:endParaRPr spc="-160" dirty="0"/>
          </a:p>
        </p:txBody>
      </p:sp>
      <p:sp>
        <p:nvSpPr>
          <p:cNvPr id="5" name="object 5"/>
          <p:cNvSpPr/>
          <p:nvPr/>
        </p:nvSpPr>
        <p:spPr>
          <a:xfrm>
            <a:off x="533399" y="4194048"/>
            <a:ext cx="8077201"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5901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57</a:t>
            </a:fld>
            <a:endParaRPr spc="-160" dirty="0"/>
          </a:p>
        </p:txBody>
      </p:sp>
      <p:sp>
        <p:nvSpPr>
          <p:cNvPr id="4" name="object 4"/>
          <p:cNvSpPr txBox="1"/>
          <p:nvPr/>
        </p:nvSpPr>
        <p:spPr>
          <a:xfrm>
            <a:off x="879144" y="1620977"/>
            <a:ext cx="7689215" cy="2446020"/>
          </a:xfrm>
          <a:prstGeom prst="rect">
            <a:avLst/>
          </a:prstGeom>
        </p:spPr>
        <p:txBody>
          <a:bodyPr vert="horz" wrap="square" lIns="0" tIns="13335" rIns="0" bIns="0" rtlCol="0">
            <a:spAutoFit/>
          </a:bodyPr>
          <a:lstStyle/>
          <a:p>
            <a:pPr marL="12700">
              <a:lnSpc>
                <a:spcPts val="3805"/>
              </a:lnSpc>
              <a:spcBef>
                <a:spcPts val="105"/>
              </a:spcBef>
            </a:pPr>
            <a:r>
              <a:rPr sz="3200" spc="-5" dirty="0">
                <a:latin typeface="Arial" panose="020B0604020202020204"/>
                <a:cs typeface="Arial" panose="020B0604020202020204"/>
              </a:rPr>
              <a:t>Leaf nodes </a:t>
            </a:r>
            <a:r>
              <a:rPr sz="3200" dirty="0">
                <a:latin typeface="Arial" panose="020B0604020202020204"/>
                <a:cs typeface="Arial" panose="020B0604020202020204"/>
              </a:rPr>
              <a:t>are simply removed</a:t>
            </a:r>
            <a:r>
              <a:rPr sz="3200" spc="-105" dirty="0">
                <a:latin typeface="Arial" panose="020B0604020202020204"/>
                <a:cs typeface="Arial" panose="020B0604020202020204"/>
              </a:rPr>
              <a:t> </a:t>
            </a:r>
            <a:r>
              <a:rPr sz="3200" spc="-5" dirty="0">
                <a:latin typeface="Arial" panose="020B0604020202020204"/>
                <a:cs typeface="Arial" panose="020B0604020202020204"/>
              </a:rPr>
              <a:t>and</a:t>
            </a:r>
            <a:endParaRPr sz="3200" dirty="0">
              <a:latin typeface="Arial" panose="020B0604020202020204"/>
              <a:cs typeface="Arial" panose="020B0604020202020204"/>
            </a:endParaRPr>
          </a:p>
          <a:p>
            <a:pPr marL="12700">
              <a:lnSpc>
                <a:spcPts val="3805"/>
              </a:lnSpc>
            </a:pPr>
            <a:r>
              <a:rPr sz="3200" spc="475" dirty="0">
                <a:latin typeface="Arial" panose="020B0604020202020204"/>
                <a:cs typeface="Arial" panose="020B0604020202020204"/>
              </a:rPr>
              <a:t>left_tree </a:t>
            </a:r>
            <a:r>
              <a:rPr sz="3200" dirty="0">
                <a:latin typeface="Arial" panose="020B0604020202020204"/>
                <a:cs typeface="Arial" panose="020B0604020202020204"/>
              </a:rPr>
              <a:t>of 51 is set to</a:t>
            </a:r>
            <a:r>
              <a:rPr sz="3200" spc="-565" dirty="0">
                <a:latin typeface="Arial" panose="020B0604020202020204"/>
                <a:cs typeface="Arial" panose="020B0604020202020204"/>
              </a:rPr>
              <a:t> </a:t>
            </a:r>
            <a:r>
              <a:rPr sz="3200" spc="515" dirty="0">
                <a:latin typeface="Arial" panose="020B0604020202020204"/>
                <a:cs typeface="Arial" panose="020B0604020202020204"/>
              </a:rPr>
              <a:t>nullptr</a:t>
            </a:r>
            <a:endParaRPr sz="3200" dirty="0">
              <a:latin typeface="Arial" panose="020B0604020202020204"/>
              <a:cs typeface="Arial" panose="020B0604020202020204"/>
            </a:endParaRPr>
          </a:p>
          <a:p>
            <a:pPr marL="127000">
              <a:lnSpc>
                <a:spcPct val="100000"/>
              </a:lnSpc>
              <a:spcBef>
                <a:spcPts val="760"/>
              </a:spcBef>
            </a:pPr>
            <a:r>
              <a:rPr sz="2800" spc="-5" dirty="0">
                <a:latin typeface="Arial" panose="020B0604020202020204"/>
                <a:cs typeface="Arial" panose="020B0604020202020204"/>
              </a:rPr>
              <a:t>– Notice that the tree is still</a:t>
            </a:r>
            <a:r>
              <a:rPr sz="2800" spc="-50" dirty="0">
                <a:latin typeface="Arial" panose="020B0604020202020204"/>
                <a:cs typeface="Arial" panose="020B0604020202020204"/>
              </a:rPr>
              <a:t> </a:t>
            </a:r>
            <a:r>
              <a:rPr sz="2800" dirty="0">
                <a:latin typeface="Arial" panose="020B0604020202020204"/>
                <a:cs typeface="Arial" panose="020B0604020202020204"/>
              </a:rPr>
              <a:t>sorted:</a:t>
            </a:r>
          </a:p>
          <a:p>
            <a:pPr marL="1497965">
              <a:lnSpc>
                <a:spcPts val="3325"/>
              </a:lnSpc>
              <a:spcBef>
                <a:spcPts val="670"/>
              </a:spcBef>
            </a:pPr>
            <a:r>
              <a:rPr sz="2800" spc="-5" dirty="0">
                <a:latin typeface="Arial" panose="020B0604020202020204"/>
                <a:cs typeface="Arial" panose="020B0604020202020204"/>
              </a:rPr>
              <a:t>47 was </a:t>
            </a:r>
            <a:r>
              <a:rPr sz="2800" dirty="0">
                <a:latin typeface="Arial" panose="020B0604020202020204"/>
                <a:cs typeface="Arial" panose="020B0604020202020204"/>
              </a:rPr>
              <a:t>the least </a:t>
            </a:r>
            <a:r>
              <a:rPr sz="2800" spc="-5" dirty="0">
                <a:latin typeface="Arial" panose="020B0604020202020204"/>
                <a:cs typeface="Arial" panose="020B0604020202020204"/>
              </a:rPr>
              <a:t>object in the </a:t>
            </a:r>
            <a:r>
              <a:rPr sz="2800" dirty="0">
                <a:latin typeface="Arial" panose="020B0604020202020204"/>
                <a:cs typeface="Arial" panose="020B0604020202020204"/>
              </a:rPr>
              <a:t>right</a:t>
            </a:r>
            <a:r>
              <a:rPr sz="2800" spc="15" dirty="0">
                <a:latin typeface="Arial" panose="020B0604020202020204"/>
                <a:cs typeface="Arial" panose="020B0604020202020204"/>
              </a:rPr>
              <a:t> </a:t>
            </a:r>
            <a:r>
              <a:rPr sz="2800" spc="10" dirty="0">
                <a:latin typeface="Arial" panose="020B0604020202020204"/>
                <a:cs typeface="Arial" panose="020B0604020202020204"/>
              </a:rPr>
              <a:t>sub-</a:t>
            </a:r>
            <a:endParaRPr sz="2800" dirty="0">
              <a:latin typeface="Arial" panose="020B0604020202020204"/>
              <a:cs typeface="Arial" panose="020B0604020202020204"/>
            </a:endParaRPr>
          </a:p>
          <a:p>
            <a:pPr marL="127000">
              <a:lnSpc>
                <a:spcPts val="3325"/>
              </a:lnSpc>
            </a:pPr>
            <a:r>
              <a:rPr sz="2800" dirty="0">
                <a:latin typeface="Arial" panose="020B0604020202020204"/>
                <a:cs typeface="Arial" panose="020B0604020202020204"/>
              </a:rPr>
              <a:t>tree</a:t>
            </a:r>
          </a:p>
        </p:txBody>
      </p:sp>
      <p:sp>
        <p:nvSpPr>
          <p:cNvPr id="5" name="object 5"/>
          <p:cNvSpPr/>
          <p:nvPr/>
        </p:nvSpPr>
        <p:spPr>
          <a:xfrm>
            <a:off x="181355" y="4419600"/>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3490" y="590182"/>
            <a:ext cx="7024744" cy="629018"/>
          </a:xfrm>
          <a:prstGeom prst="rect">
            <a:avLst/>
          </a:prstGeom>
        </p:spPr>
        <p:txBody>
          <a:bodyPr vert="horz" wrap="square" lIns="0" tIns="13335" rIns="0" bIns="0" rtlCol="0">
            <a:spAutoFit/>
          </a:bodyPr>
          <a:lstStyle/>
          <a:p>
            <a:pPr marL="13335">
              <a:lnSpc>
                <a:spcPct val="100000"/>
              </a:lnSpc>
              <a:spcBef>
                <a:spcPts val="105"/>
              </a:spcBef>
            </a:pPr>
            <a:r>
              <a:rPr lang="en-US" dirty="0" smtClean="0"/>
              <a:t>Delete</a:t>
            </a:r>
            <a:endParaRPr dirty="0"/>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190" dirty="0"/>
              <a:t>D</a:t>
            </a:r>
            <a:r>
              <a:rPr spc="-229" dirty="0"/>
              <a:t>S</a:t>
            </a:r>
            <a:r>
              <a:rPr spc="-130" dirty="0"/>
              <a:t>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160" dirty="0"/>
              <a:t>58</a:t>
            </a:fld>
            <a:endParaRPr spc="-160" dirty="0"/>
          </a:p>
        </p:txBody>
      </p:sp>
      <p:sp>
        <p:nvSpPr>
          <p:cNvPr id="4" name="object 4"/>
          <p:cNvSpPr txBox="1"/>
          <p:nvPr/>
        </p:nvSpPr>
        <p:spPr>
          <a:xfrm>
            <a:off x="879144" y="1620977"/>
            <a:ext cx="7560309" cy="2872740"/>
          </a:xfrm>
          <a:prstGeom prst="rect">
            <a:avLst/>
          </a:prstGeom>
        </p:spPr>
        <p:txBody>
          <a:bodyPr vert="horz" wrap="square" lIns="0" tIns="13335" rIns="0" bIns="0" rtlCol="0">
            <a:spAutoFit/>
          </a:bodyPr>
          <a:lstStyle/>
          <a:p>
            <a:pPr marL="12700" marR="704850">
              <a:lnSpc>
                <a:spcPct val="100000"/>
              </a:lnSpc>
              <a:spcBef>
                <a:spcPts val="105"/>
              </a:spcBef>
            </a:pPr>
            <a:r>
              <a:rPr sz="3200" spc="-5" dirty="0">
                <a:latin typeface="Arial" panose="020B0604020202020204"/>
                <a:cs typeface="Arial" panose="020B0604020202020204"/>
              </a:rPr>
              <a:t>Suppose </a:t>
            </a:r>
            <a:r>
              <a:rPr sz="3200" dirty="0">
                <a:latin typeface="Arial" panose="020B0604020202020204"/>
                <a:cs typeface="Arial" panose="020B0604020202020204"/>
              </a:rPr>
              <a:t>we </a:t>
            </a:r>
            <a:r>
              <a:rPr sz="3200" spc="-5" dirty="0">
                <a:latin typeface="Arial" panose="020B0604020202020204"/>
                <a:cs typeface="Arial" panose="020B0604020202020204"/>
              </a:rPr>
              <a:t>want </a:t>
            </a:r>
            <a:r>
              <a:rPr sz="3200" dirty="0">
                <a:latin typeface="Arial" panose="020B0604020202020204"/>
                <a:cs typeface="Arial" panose="020B0604020202020204"/>
              </a:rPr>
              <a:t>to erase </a:t>
            </a:r>
            <a:r>
              <a:rPr sz="3200" spc="-5" dirty="0">
                <a:latin typeface="Arial" panose="020B0604020202020204"/>
                <a:cs typeface="Arial" panose="020B0604020202020204"/>
              </a:rPr>
              <a:t>the root</a:t>
            </a:r>
            <a:r>
              <a:rPr sz="3200" spc="-100" dirty="0">
                <a:latin typeface="Arial" panose="020B0604020202020204"/>
                <a:cs typeface="Arial" panose="020B0604020202020204"/>
              </a:rPr>
              <a:t> </a:t>
            </a:r>
            <a:r>
              <a:rPr sz="3200" spc="-5" dirty="0">
                <a:latin typeface="Arial" panose="020B0604020202020204"/>
                <a:cs typeface="Arial" panose="020B0604020202020204"/>
              </a:rPr>
              <a:t>47  again:</a:t>
            </a:r>
            <a:endParaRPr sz="3200" dirty="0">
              <a:latin typeface="Arial" panose="020B0604020202020204"/>
              <a:cs typeface="Arial" panose="020B0604020202020204"/>
            </a:endParaRPr>
          </a:p>
          <a:p>
            <a:pPr marL="413385" marR="179705" indent="-286385">
              <a:lnSpc>
                <a:spcPct val="100000"/>
              </a:lnSpc>
              <a:spcBef>
                <a:spcPts val="690"/>
              </a:spcBef>
              <a:buChar char="–"/>
              <a:tabLst>
                <a:tab pos="414020" algn="l"/>
              </a:tabLst>
            </a:pPr>
            <a:r>
              <a:rPr sz="2800" spc="-30" dirty="0">
                <a:latin typeface="Arial" panose="020B0604020202020204"/>
                <a:cs typeface="Arial" panose="020B0604020202020204"/>
              </a:rPr>
              <a:t>We </a:t>
            </a:r>
            <a:r>
              <a:rPr sz="2800" spc="-5" dirty="0">
                <a:latin typeface="Arial" panose="020B0604020202020204"/>
                <a:cs typeface="Arial" panose="020B0604020202020204"/>
              </a:rPr>
              <a:t>must </a:t>
            </a:r>
            <a:r>
              <a:rPr sz="2800" dirty="0">
                <a:latin typeface="Arial" panose="020B0604020202020204"/>
                <a:cs typeface="Arial" panose="020B0604020202020204"/>
              </a:rPr>
              <a:t>copy </a:t>
            </a:r>
            <a:r>
              <a:rPr sz="2800" spc="-5" dirty="0">
                <a:latin typeface="Arial" panose="020B0604020202020204"/>
                <a:cs typeface="Arial" panose="020B0604020202020204"/>
              </a:rPr>
              <a:t>the minimum of the </a:t>
            </a:r>
            <a:r>
              <a:rPr sz="2800" dirty="0">
                <a:latin typeface="Arial" panose="020B0604020202020204"/>
                <a:cs typeface="Arial" panose="020B0604020202020204"/>
              </a:rPr>
              <a:t>right </a:t>
            </a:r>
            <a:r>
              <a:rPr sz="2800" spc="5" dirty="0">
                <a:latin typeface="Arial" panose="020B0604020202020204"/>
                <a:cs typeface="Arial" panose="020B0604020202020204"/>
              </a:rPr>
              <a:t>sub-  </a:t>
            </a:r>
            <a:r>
              <a:rPr sz="2800" dirty="0">
                <a:latin typeface="Arial" panose="020B0604020202020204"/>
                <a:cs typeface="Arial" panose="020B0604020202020204"/>
              </a:rPr>
              <a:t>tree</a:t>
            </a:r>
          </a:p>
          <a:p>
            <a:pPr marL="413385" marR="5080" indent="-286385">
              <a:lnSpc>
                <a:spcPts val="3290"/>
              </a:lnSpc>
              <a:spcBef>
                <a:spcPts val="845"/>
              </a:spcBef>
              <a:buChar char="–"/>
              <a:tabLst>
                <a:tab pos="414020" algn="l"/>
              </a:tabLst>
            </a:pPr>
            <a:r>
              <a:rPr sz="2800" spc="-30" dirty="0">
                <a:latin typeface="Arial" panose="020B0604020202020204"/>
                <a:cs typeface="Arial" panose="020B0604020202020204"/>
              </a:rPr>
              <a:t>We </a:t>
            </a:r>
            <a:r>
              <a:rPr sz="2800" spc="-5" dirty="0">
                <a:latin typeface="Arial" panose="020B0604020202020204"/>
                <a:cs typeface="Arial" panose="020B0604020202020204"/>
              </a:rPr>
              <a:t>could promote the maximum object in the  left </a:t>
            </a:r>
            <a:r>
              <a:rPr sz="2800" dirty="0">
                <a:latin typeface="Arial" panose="020B0604020202020204"/>
                <a:cs typeface="Arial" panose="020B0604020202020204"/>
              </a:rPr>
              <a:t>sub-tree and achieve similar</a:t>
            </a:r>
            <a:r>
              <a:rPr sz="2800" spc="-5" dirty="0">
                <a:latin typeface="Arial" panose="020B0604020202020204"/>
                <a:cs typeface="Arial" panose="020B0604020202020204"/>
              </a:rPr>
              <a:t> results</a:t>
            </a:r>
            <a:endParaRPr sz="2800" dirty="0">
              <a:latin typeface="Arial" panose="020B0604020202020204"/>
              <a:cs typeface="Arial" panose="020B0604020202020204"/>
            </a:endParaRPr>
          </a:p>
        </p:txBody>
      </p:sp>
      <p:sp>
        <p:nvSpPr>
          <p:cNvPr id="5" name="object 5"/>
          <p:cNvSpPr/>
          <p:nvPr/>
        </p:nvSpPr>
        <p:spPr>
          <a:xfrm>
            <a:off x="181355" y="4572000"/>
            <a:ext cx="8781288" cy="1901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Multiple Choice Questions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28560" y="1290330"/>
            <a:ext cx="7885890" cy="469800"/>
          </a:xfrm>
          <a:prstGeom prst="rect">
            <a:avLst/>
          </a:prstGeom>
        </p:spPr>
        <p:style>
          <a:lnRef idx="0">
            <a:scrgbClr r="0" g="0" b="0"/>
          </a:lnRef>
          <a:fillRef idx="0">
            <a:scrgbClr r="0" g="0" b="0"/>
          </a:fillRef>
          <a:effectRef idx="0">
            <a:scrgbClr r="0" g="0" b="0"/>
          </a:effectRef>
          <a:fontRef idx="minor">
            <a:schemeClr val="lt1"/>
          </a:fontRef>
        </p:style>
        <p:txBody>
          <a:bodyPr lIns="0" tIns="0" rIns="0" bIns="0" rtlCol="0" anchor="ctr">
            <a:normAutofit/>
          </a:bodyPr>
          <a:lstStyle/>
          <a:p>
            <a:pPr algn="ctr">
              <a:lnSpc>
                <a:spcPct val="90000"/>
              </a:lnSpc>
              <a:spcBef>
                <a:spcPct val="0"/>
              </a:spcBef>
              <a:spcAft>
                <a:spcPts val="600"/>
              </a:spcAft>
            </a:pPr>
            <a:r>
              <a:rPr lang="en-US" sz="2250" b="1" dirty="0">
                <a:solidFill>
                  <a:schemeClr val="tx1"/>
                </a:solidFill>
                <a:latin typeface="Calibri" panose="020F0502020204030204" charset="0"/>
                <a:ea typeface="+mj-ea"/>
                <a:cs typeface="Calibri" panose="020F0502020204030204" charset="0"/>
              </a:rPr>
              <a:t>PROBLEM STATEMENT  </a:t>
            </a:r>
            <a:endParaRPr lang="en-US" sz="2250" b="1" kern="1200" dirty="0">
              <a:solidFill>
                <a:schemeClr val="tx1"/>
              </a:solidFill>
              <a:latin typeface="Calibri" panose="020F0502020204030204" charset="0"/>
              <a:ea typeface="+mj-ea"/>
              <a:cs typeface="Calibri" panose="020F0502020204030204" charset="0"/>
            </a:endParaRPr>
          </a:p>
        </p:txBody>
      </p:sp>
      <p:cxnSp>
        <p:nvCxnSpPr>
          <p:cNvPr id="17" name="Straight Connector 16"/>
          <p:cNvCxnSpPr/>
          <p:nvPr/>
        </p:nvCxnSpPr>
        <p:spPr>
          <a:xfrm>
            <a:off x="628650" y="1747331"/>
            <a:ext cx="7473689" cy="12800"/>
          </a:xfrm>
          <a:prstGeom prst="line">
            <a:avLst/>
          </a:prstGeom>
          <a:effectLst/>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628560" y="1760130"/>
            <a:ext cx="8097296" cy="5085080"/>
          </a:xfrm>
          <a:prstGeom prst="rect">
            <a:avLst/>
          </a:prstGeom>
          <a:noFill/>
        </p:spPr>
        <p:txBody>
          <a:bodyPr wrap="square" rtlCol="0">
            <a:spAutoFit/>
          </a:bodyPr>
          <a:lstStyle/>
          <a:p>
            <a:pPr>
              <a:spcAft>
                <a:spcPts val="1100"/>
              </a:spcAft>
            </a:pPr>
            <a:r>
              <a:rPr lang="en-US" sz="1650" b="1" i="1" dirty="0">
                <a:latin typeface="Calibri" panose="020F0502020204030204" charset="0"/>
                <a:cs typeface="Calibri" panose="020F0502020204030204" charset="0"/>
              </a:rPr>
              <a:t>Example 2</a:t>
            </a:r>
            <a:endParaRPr lang="en-US" sz="1650" b="1" dirty="0">
              <a:latin typeface="Calibri" panose="020F0502020204030204" charset="0"/>
              <a:cs typeface="Calibri" panose="020F0502020204030204" charset="0"/>
            </a:endParaRPr>
          </a:p>
          <a:p>
            <a:pPr>
              <a:spcAft>
                <a:spcPts val="1100"/>
              </a:spcAft>
            </a:pPr>
            <a:r>
              <a:rPr lang="en-US" sz="1650" b="1" dirty="0">
                <a:latin typeface="Calibri" panose="020F0502020204030204" charset="0"/>
                <a:cs typeface="Calibri" panose="020F0502020204030204" charset="0"/>
              </a:rPr>
              <a:t>Input</a:t>
            </a:r>
          </a:p>
          <a:p>
            <a:pPr>
              <a:spcAft>
                <a:spcPts val="1100"/>
              </a:spcAft>
            </a:pPr>
            <a:r>
              <a:rPr lang="en-US" sz="1650" dirty="0">
                <a:latin typeface="Calibri" panose="020F0502020204030204" charset="0"/>
                <a:cs typeface="Calibri" panose="020F0502020204030204" charset="0"/>
              </a:rPr>
              <a:t>6,12,2 </a:t>
            </a:r>
          </a:p>
          <a:p>
            <a:pPr>
              <a:spcAft>
                <a:spcPts val="1100"/>
              </a:spcAft>
            </a:pPr>
            <a:r>
              <a:rPr lang="en-US" sz="1650" dirty="0">
                <a:latin typeface="Calibri" panose="020F0502020204030204" charset="0"/>
                <a:cs typeface="Calibri" panose="020F0502020204030204" charset="0"/>
              </a:rPr>
              <a:t>2,3;2,4;2,1;3,5;3,4;4,2</a:t>
            </a:r>
          </a:p>
          <a:p>
            <a:pPr>
              <a:spcAft>
                <a:spcPts val="1100"/>
              </a:spcAft>
            </a:pPr>
            <a:r>
              <a:rPr lang="en-US" sz="1650" dirty="0">
                <a:latin typeface="Calibri" panose="020F0502020204030204" charset="0"/>
                <a:cs typeface="Calibri" panose="020F0502020204030204" charset="0"/>
              </a:rPr>
              <a:t>4,2;4,1;3,1;3,6;4,4;1,4</a:t>
            </a:r>
          </a:p>
          <a:p>
            <a:pPr>
              <a:spcAft>
                <a:spcPts val="1100"/>
              </a:spcAft>
            </a:pPr>
            <a:r>
              <a:rPr lang="en-US" sz="1650" dirty="0">
                <a:latin typeface="Calibri" panose="020F0502020204030204" charset="0"/>
                <a:cs typeface="Calibri" panose="020F0502020204030204" charset="0"/>
              </a:rPr>
              <a:t>1,2;1,3;4,5;5,5;2,1;1,5 </a:t>
            </a:r>
          </a:p>
          <a:p>
            <a:pPr>
              <a:spcAft>
                <a:spcPts val="1100"/>
              </a:spcAft>
            </a:pPr>
            <a:r>
              <a:rPr lang="en-US" sz="1650" dirty="0">
                <a:latin typeface="Calibri" panose="020F0502020204030204" charset="0"/>
                <a:cs typeface="Calibri" panose="020F0502020204030204" charset="0"/>
              </a:rPr>
              <a:t>6,2;6,1;2,2;5,6;2,6;2,5</a:t>
            </a:r>
          </a:p>
          <a:p>
            <a:pPr>
              <a:spcAft>
                <a:spcPts val="1100"/>
              </a:spcAft>
            </a:pPr>
            <a:r>
              <a:rPr lang="en-US" sz="1650" dirty="0">
                <a:latin typeface="Calibri" panose="020F0502020204030204" charset="0"/>
                <a:cs typeface="Calibri" panose="020F0502020204030204" charset="0"/>
              </a:rPr>
              <a:t>3,2;3,3;6,5;6,6;6,3;6,4  </a:t>
            </a:r>
          </a:p>
          <a:p>
            <a:pPr>
              <a:spcAft>
                <a:spcPts val="1100"/>
              </a:spcAft>
            </a:pPr>
            <a:r>
              <a:rPr lang="en-US" sz="1650" dirty="0">
                <a:latin typeface="Calibri" panose="020F0502020204030204" charset="0"/>
                <a:cs typeface="Calibri" panose="020F0502020204030204" charset="0"/>
              </a:rPr>
              <a:t>5 ,3;5,4;5,1;5,2;4,6;1,6  </a:t>
            </a:r>
          </a:p>
          <a:p>
            <a:pPr>
              <a:spcAft>
                <a:spcPts val="1100"/>
              </a:spcAft>
            </a:pPr>
            <a:r>
              <a:rPr lang="en-US" sz="1650" dirty="0">
                <a:latin typeface="Calibri" panose="020F0502020204030204" charset="0"/>
                <a:cs typeface="Calibri" panose="020F0502020204030204" charset="0"/>
              </a:rPr>
              <a:t>4 ,3</a:t>
            </a:r>
          </a:p>
          <a:p>
            <a:pPr>
              <a:spcAft>
                <a:spcPts val="1100"/>
              </a:spcAft>
            </a:pPr>
            <a:r>
              <a:rPr lang="en-IN" sz="1650" b="1" dirty="0">
                <a:latin typeface="Calibri" panose="020F0502020204030204" charset="0"/>
                <a:cs typeface="Calibri" panose="020F0502020204030204" charset="0"/>
              </a:rPr>
              <a:t>Output</a:t>
            </a:r>
          </a:p>
          <a:p>
            <a:pPr>
              <a:spcAft>
                <a:spcPts val="1100"/>
              </a:spcAft>
            </a:pPr>
            <a:r>
              <a:rPr lang="en-IN" sz="1650" dirty="0">
                <a:latin typeface="Calibri" panose="020F0502020204030204" charset="0"/>
                <a:cs typeface="Calibri" panose="020F0502020204030204" charset="0"/>
              </a:rPr>
              <a:t>6,1</a:t>
            </a:r>
          </a:p>
          <a:p>
            <a:pPr>
              <a:spcAft>
                <a:spcPts val="1100"/>
              </a:spcAft>
            </a:pPr>
            <a:endParaRPr lang="en-US" sz="1650" dirty="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1. Identify the Traversal code below</a:t>
            </a:r>
          </a:p>
        </p:txBody>
      </p:sp>
      <p:sp>
        <p:nvSpPr>
          <p:cNvPr id="3" name="Content Placeholder 2"/>
          <p:cNvSpPr>
            <a:spLocks noGrp="1"/>
          </p:cNvSpPr>
          <p:nvPr>
            <p:ph idx="1"/>
          </p:nvPr>
        </p:nvSpPr>
        <p:spPr/>
        <p:txBody>
          <a:bodyPr>
            <a:normAutofit lnSpcReduction="10000"/>
          </a:bodyPr>
          <a:lstStyle/>
          <a:p>
            <a:pPr marL="0" indent="0">
              <a:buNone/>
            </a:pPr>
            <a:r>
              <a:rPr lang="en-US"/>
              <a:t>void traversal(struct BTNode *node)</a:t>
            </a:r>
          </a:p>
          <a:p>
            <a:pPr marL="0" indent="0">
              <a:buNone/>
            </a:pPr>
            <a:r>
              <a:rPr lang="en-US"/>
              <a:t>{</a:t>
            </a:r>
          </a:p>
          <a:p>
            <a:pPr marL="0" indent="0">
              <a:buNone/>
            </a:pPr>
            <a:r>
              <a:rPr lang="en-US"/>
              <a:t>if(root) {</a:t>
            </a:r>
          </a:p>
          <a:p>
            <a:pPr marL="0" indent="0">
              <a:buNone/>
            </a:pPr>
            <a:r>
              <a:rPr lang="en-US"/>
              <a:t>	traversal(root-&gt;left);</a:t>
            </a:r>
          </a:p>
          <a:p>
            <a:pPr marL="0" indent="0">
              <a:buNone/>
            </a:pPr>
            <a:r>
              <a:rPr lang="en-US"/>
              <a:t>	printf(“%d”,root-&gt;data);</a:t>
            </a:r>
          </a:p>
          <a:p>
            <a:pPr marL="0" indent="0">
              <a:buNone/>
            </a:pPr>
            <a:r>
              <a:rPr lang="en-US"/>
              <a:t>	traversal(root-&gt;right);</a:t>
            </a:r>
          </a:p>
          <a:p>
            <a:pPr marL="0" indent="0">
              <a:buNone/>
            </a:pPr>
            <a:r>
              <a:rPr lang="en-US"/>
              <a:t>}</a:t>
            </a:r>
          </a:p>
          <a:p>
            <a:pPr marL="0" indent="0">
              <a:buNone/>
            </a:pPr>
            <a:r>
              <a:rPr lang="en-US"/>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Identify type of the tree.</a:t>
            </a:r>
          </a:p>
        </p:txBody>
      </p:sp>
      <p:pic>
        <p:nvPicPr>
          <p:cNvPr id="4" name="Content Placeholder 3" descr="CBT"/>
          <p:cNvPicPr>
            <a:picLocks noGrp="1" noChangeAspect="1"/>
          </p:cNvPicPr>
          <p:nvPr>
            <p:ph idx="1"/>
          </p:nvPr>
        </p:nvPicPr>
        <p:blipFill>
          <a:blip r:embed="rId2"/>
          <a:srcRect b="24721"/>
          <a:stretch>
            <a:fillRect/>
          </a:stretch>
        </p:blipFill>
        <p:spPr>
          <a:xfrm>
            <a:off x="2362200" y="1646555"/>
            <a:ext cx="3877945" cy="356425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What is the height of the tree. </a:t>
            </a:r>
          </a:p>
        </p:txBody>
      </p:sp>
      <p:pic>
        <p:nvPicPr>
          <p:cNvPr id="4" name="Content Placeholder 3" descr="Height"/>
          <p:cNvPicPr>
            <a:picLocks noGrp="1" noChangeAspect="1"/>
          </p:cNvPicPr>
          <p:nvPr>
            <p:ph idx="1"/>
          </p:nvPr>
        </p:nvPicPr>
        <p:blipFill>
          <a:blip r:embed="rId2"/>
          <a:stretch>
            <a:fillRect/>
          </a:stretch>
        </p:blipFill>
        <p:spPr>
          <a:xfrm>
            <a:off x="2895600" y="2133600"/>
            <a:ext cx="2759710" cy="33801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669290"/>
          </a:xfrm>
        </p:spPr>
        <p:txBody>
          <a:bodyPr>
            <a:normAutofit fontScale="90000"/>
          </a:bodyPr>
          <a:lstStyle/>
          <a:p>
            <a:r>
              <a:rPr lang="en-US" dirty="0" smtClean="0"/>
              <a:t>Limit Order Book</a:t>
            </a:r>
          </a:p>
        </p:txBody>
      </p:sp>
      <p:sp>
        <p:nvSpPr>
          <p:cNvPr id="3" name="Content Placeholder 2"/>
          <p:cNvSpPr>
            <a:spLocks noGrp="1"/>
          </p:cNvSpPr>
          <p:nvPr>
            <p:ph idx="1"/>
          </p:nvPr>
        </p:nvSpPr>
        <p:spPr>
          <a:xfrm>
            <a:off x="446405" y="943610"/>
            <a:ext cx="8564245" cy="5784215"/>
          </a:xfrm>
        </p:spPr>
        <p:txBody>
          <a:bodyPr>
            <a:normAutofit fontScale="95000"/>
          </a:bodyPr>
          <a:lstStyle/>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sz="2400" dirty="0"/>
              <a:t>In Stock trading, exchanges like NYSE (New York Stock Exchange) maintains an order book for every security or stock which is traded on their exchange e.g. GOOG, which is a symbol of Google's stock. There are mainly two kinds of orders customers can send, a buy order, and a sell order. </a:t>
            </a:r>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GB" sz="2400" dirty="0"/>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sz="2400" dirty="0"/>
              <a:t>When we use Limit Price, which means buy order with a limit price of $50 can be executed if it found a sell order of $50 or an order of lower price says $49, but it can not be executed with a sell order of price $51. Similarly, a sell order can execute for a price, which is either equal to or higher than the limit price. In general, a LIMIT order executes if it found a specified price or better price(lower in the case of a buy, and higher in the case of sell).</a:t>
            </a:r>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GB" sz="2400" dirty="0"/>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669290"/>
          </a:xfrm>
        </p:spPr>
        <p:txBody>
          <a:bodyPr>
            <a:normAutofit fontScale="90000"/>
          </a:bodyPr>
          <a:lstStyle/>
          <a:p>
            <a:r>
              <a:rPr lang="en-US" dirty="0" smtClean="0"/>
              <a:t>Limit Order Book</a:t>
            </a:r>
          </a:p>
        </p:txBody>
      </p:sp>
      <p:sp>
        <p:nvSpPr>
          <p:cNvPr id="3" name="Content Placeholder 2"/>
          <p:cNvSpPr>
            <a:spLocks noGrp="1"/>
          </p:cNvSpPr>
          <p:nvPr>
            <p:ph idx="1"/>
          </p:nvPr>
        </p:nvSpPr>
        <p:spPr>
          <a:xfrm>
            <a:off x="446405" y="943610"/>
            <a:ext cx="8564245" cy="5784215"/>
          </a:xfrm>
        </p:spPr>
        <p:txBody>
          <a:bodyPr>
            <a:normAutofit fontScale="30000" lnSpcReduction="20000"/>
          </a:bodyPr>
          <a:lstStyle/>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sz="7600" dirty="0">
                <a:sym typeface="+mn-ea"/>
              </a:rPr>
              <a:t>Orders are executed on a first come first serve basis, so exchange also maintains a time priority. Now, let's see the flow, an order comes to exchange, exchange looks order book for that symbol, if it found a match it executes order otherwise, it adds that order at the end of a price queue, which represents time priority, head of the queue represents the order with highest time priority i.e. the order which comes before all the order below it.</a:t>
            </a:r>
            <a:endParaRPr lang="en-GB" sz="7600" dirty="0"/>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GB" sz="7600" dirty="0"/>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sz="7600" dirty="0">
                <a:sym typeface="+mn-ea"/>
              </a:rPr>
              <a:t>Now our goal is to perform the above operation as quickly as possible. If you look at it closely, it involves finding the opposite order of matching the price, which is equal to or less/greater than the specified price, removing the order from the order book if it matched or canceled, adding order into the order book at an appropriate place if not matched.</a:t>
            </a:r>
            <a:endParaRPr lang="en-GB" sz="7600" dirty="0"/>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GB" sz="7600" dirty="0"/>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US" sz="7600" dirty="0"/>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GB" sz="7600"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Content Placeholder 2"/>
          <p:cNvSpPr>
            <a:spLocks noGrp="1"/>
          </p:cNvSpPr>
          <p:nvPr>
            <p:ph idx="1"/>
          </p:nvPr>
        </p:nvSpPr>
        <p:spPr>
          <a:xfrm>
            <a:off x="533400" y="1752600"/>
            <a:ext cx="8353136" cy="4419600"/>
          </a:xfrm>
        </p:spPr>
        <p:txBody>
          <a:bodyPr>
            <a:normAutofit/>
          </a:bodyPr>
          <a:lstStyle/>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dirty="0">
                <a:solidFill>
                  <a:srgbClr val="FF0000"/>
                </a:solidFill>
              </a:rPr>
              <a:t>Tree</a:t>
            </a:r>
            <a:r>
              <a:rPr lang="en-GB" dirty="0">
                <a:solidFill>
                  <a:srgbClr val="BF0F18"/>
                </a:solidFill>
              </a:rPr>
              <a:t> </a:t>
            </a:r>
            <a:r>
              <a:rPr lang="en-GB" dirty="0"/>
              <a:t>represents hierarchy.</a:t>
            </a:r>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sz="2200" i="1" dirty="0">
                <a:solidFill>
                  <a:srgbClr val="0066FF"/>
                </a:solidFill>
              </a:rPr>
              <a:t> </a:t>
            </a:r>
          </a:p>
          <a:p>
            <a:pPr marL="0"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sz="2200" dirty="0">
                <a:solidFill>
                  <a:srgbClr val="FF0000"/>
                </a:solidFill>
              </a:rPr>
              <a:t>Examples of trees:</a:t>
            </a:r>
          </a:p>
          <a:p>
            <a:pPr marL="0" lvl="1"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dirty="0"/>
              <a:t>- Directory tree</a:t>
            </a:r>
          </a:p>
          <a:p>
            <a:pPr marL="0" lvl="1"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dirty="0"/>
              <a:t>- Family tree</a:t>
            </a:r>
          </a:p>
          <a:p>
            <a:pPr marL="0" lvl="1" indent="0">
              <a:buSzPct val="100000"/>
              <a:buFont typeface="Wingdings" panose="05000000000000000000" pitchFamily="2" charset="2"/>
              <a:buNone/>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dirty="0"/>
              <a:t>- Company organization chart</a:t>
            </a:r>
          </a:p>
          <a:p>
            <a:pPr marL="0" lvl="1" indent="0">
              <a:buSzPct val="100000"/>
              <a:buFontTx/>
              <a:buChar char="-"/>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dirty="0"/>
              <a:t>Table of contents</a:t>
            </a:r>
          </a:p>
          <a:p>
            <a:pPr marL="0" lvl="1" indent="0">
              <a:buSzPct val="100000"/>
              <a:buFontTx/>
              <a:buChar char="-"/>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GB" dirty="0"/>
          </a:p>
          <a:p>
            <a:pPr marL="0" lvl="1" indent="0">
              <a:buSzPct val="100000"/>
              <a:buFontTx/>
              <a:buChar char="-"/>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r>
              <a:rPr lang="en-GB" sz="2400" dirty="0"/>
              <a:t>structure resembles branches of a “tree”, hence the name.</a:t>
            </a:r>
          </a:p>
          <a:p>
            <a:pPr marL="0" lvl="1" indent="0">
              <a:buSzPct val="100000"/>
              <a:buFontTx/>
              <a:buChar char="-"/>
              <a:tabLst>
                <a:tab pos="133350" algn="l"/>
                <a:tab pos="590550" algn="l"/>
                <a:tab pos="1047750" algn="l"/>
                <a:tab pos="1504950" algn="l"/>
                <a:tab pos="1962150" algn="l"/>
                <a:tab pos="2419350" algn="l"/>
                <a:tab pos="2876550" algn="l"/>
                <a:tab pos="3333750" algn="l"/>
                <a:tab pos="3790950" algn="l"/>
                <a:tab pos="4248150" algn="l"/>
                <a:tab pos="4705350" algn="l"/>
                <a:tab pos="5162550" algn="l"/>
                <a:tab pos="5619750" algn="l"/>
                <a:tab pos="6076950" algn="l"/>
                <a:tab pos="6534150" algn="l"/>
                <a:tab pos="6991350" algn="l"/>
                <a:tab pos="7448550" algn="l"/>
                <a:tab pos="7905750" algn="l"/>
                <a:tab pos="8362950" algn="l"/>
                <a:tab pos="8820150" algn="l"/>
              </a:tabLst>
            </a:pPr>
            <a:endParaRPr lang="en-GB"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5257800" y="2743200"/>
            <a:ext cx="3429000" cy="228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2160</Words>
  <Application>Microsoft Office PowerPoint</Application>
  <PresentationFormat>On-screen Show (4:3)</PresentationFormat>
  <Paragraphs>418</Paragraphs>
  <Slides>62</Slides>
  <Notes>9</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Trees</vt:lpstr>
      <vt:lpstr>PowerPoint Presentation</vt:lpstr>
      <vt:lpstr>PowerPoint Presentation</vt:lpstr>
      <vt:lpstr>PowerPoint Presentation</vt:lpstr>
      <vt:lpstr>PowerPoint Presentation</vt:lpstr>
      <vt:lpstr>PowerPoint Presentation</vt:lpstr>
      <vt:lpstr>Limit Order Book</vt:lpstr>
      <vt:lpstr>Limit Order Book</vt:lpstr>
      <vt:lpstr>Tree</vt:lpstr>
      <vt:lpstr>Tree</vt:lpstr>
      <vt:lpstr>Trees: More Definitions</vt:lpstr>
      <vt:lpstr>Tree Terminology (1)</vt:lpstr>
      <vt:lpstr>Tree Terminology (2)</vt:lpstr>
      <vt:lpstr>Binary Trees</vt:lpstr>
      <vt:lpstr>Types of Binary Trees</vt:lpstr>
      <vt:lpstr>Full Binary Tree</vt:lpstr>
      <vt:lpstr>Strict Binary Tree</vt:lpstr>
      <vt:lpstr>Complete Binary Tree</vt:lpstr>
      <vt:lpstr>Skewed Binary Tree</vt:lpstr>
      <vt:lpstr>Binary Tree Representation</vt:lpstr>
      <vt:lpstr>Binary Tree Representation using Array </vt:lpstr>
      <vt:lpstr>Example</vt:lpstr>
      <vt:lpstr>Advantages and Disadvantages</vt:lpstr>
      <vt:lpstr>Binary Tree Representation using Linked List</vt:lpstr>
      <vt:lpstr>Example</vt:lpstr>
      <vt:lpstr>Advantages and Disadvantages</vt:lpstr>
      <vt:lpstr>Height of Binary Tree</vt:lpstr>
      <vt:lpstr>Maximum in Binary Tree</vt:lpstr>
      <vt:lpstr>Size of binary tree</vt:lpstr>
      <vt:lpstr>Height of Binary Tree</vt:lpstr>
      <vt:lpstr>Question</vt:lpstr>
      <vt:lpstr>Binary Tree Traversals</vt:lpstr>
      <vt:lpstr>Classifying the Traversals</vt:lpstr>
      <vt:lpstr>Preorder Traversal</vt:lpstr>
      <vt:lpstr>Inorder Traversal</vt:lpstr>
      <vt:lpstr>Postorder Traversal</vt:lpstr>
      <vt:lpstr>Level Order Traversal</vt:lpstr>
      <vt:lpstr>Binary Search Tree</vt:lpstr>
      <vt:lpstr>Binary Search Tree</vt:lpstr>
      <vt:lpstr>Definition</vt:lpstr>
      <vt:lpstr>Binary Search Trees Examples</vt:lpstr>
      <vt:lpstr>Examples</vt:lpstr>
      <vt:lpstr>Creation of Binary Search Tree</vt:lpstr>
      <vt:lpstr>Search</vt:lpstr>
      <vt:lpstr>Search Algorithm</vt:lpstr>
      <vt:lpstr>Insertion</vt:lpstr>
      <vt:lpstr>Insert</vt:lpstr>
      <vt:lpstr>Delete</vt:lpstr>
      <vt:lpstr>Delete</vt:lpstr>
      <vt:lpstr>Delete</vt:lpstr>
      <vt:lpstr>Delete</vt:lpstr>
      <vt:lpstr>Delete</vt:lpstr>
      <vt:lpstr>Delete</vt:lpstr>
      <vt:lpstr>Erase</vt:lpstr>
      <vt:lpstr>Delete</vt:lpstr>
      <vt:lpstr>Delete</vt:lpstr>
      <vt:lpstr>Delete</vt:lpstr>
      <vt:lpstr>Delete</vt:lpstr>
      <vt:lpstr>Multiple Choice Questions</vt:lpstr>
      <vt:lpstr>1. Identify the Traversal code below</vt:lpstr>
      <vt:lpstr>2. Identify type of the tree.</vt:lpstr>
      <vt:lpstr>3. What is the height of the tree.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admin</dc:creator>
  <cp:lastModifiedBy>admin</cp:lastModifiedBy>
  <cp:revision>63</cp:revision>
  <dcterms:created xsi:type="dcterms:W3CDTF">2006-08-16T00:00:00Z</dcterms:created>
  <dcterms:modified xsi:type="dcterms:W3CDTF">2021-10-01T10:09:41Z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E6537D988C364E45B94F3118F754F937</vt:lpwstr>
  </property>
  <property fmtid="{D5CDD505-2E9C-101B-9397-08002B2CF9AE}" pid="3" name="KSOProductBuildVer">
    <vt:lpwstr>1033-11.2.0.10323</vt:lpwstr>
  </property>
</Properties>
</file>