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59" r:id="rId3"/>
    <p:sldId id="260" r:id="rId4"/>
    <p:sldId id="323" r:id="rId5"/>
    <p:sldId id="288" r:id="rId6"/>
    <p:sldId id="301" r:id="rId7"/>
    <p:sldId id="302" r:id="rId8"/>
    <p:sldId id="295" r:id="rId9"/>
    <p:sldId id="307" r:id="rId10"/>
    <p:sldId id="308" r:id="rId11"/>
    <p:sldId id="298" r:id="rId12"/>
    <p:sldId id="312" r:id="rId13"/>
    <p:sldId id="315" r:id="rId14"/>
    <p:sldId id="316" r:id="rId15"/>
    <p:sldId id="322" r:id="rId16"/>
    <p:sldId id="319" r:id="rId17"/>
    <p:sldId id="309" r:id="rId18"/>
    <p:sldId id="25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1FF"/>
    <a:srgbClr val="6EEBFF"/>
    <a:srgbClr val="68E4FF"/>
    <a:srgbClr val="25998E"/>
    <a:srgbClr val="8AD378"/>
    <a:srgbClr val="499F46"/>
    <a:srgbClr val="6FC1B4"/>
    <a:srgbClr val="D1814F"/>
    <a:srgbClr val="DFA785"/>
    <a:srgbClr val="9EC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86" d="100"/>
          <a:sy n="86" d="100"/>
        </p:scale>
        <p:origin x="47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24E6C-2933-455D-B335-5A5B34E6CCC5}" type="datetimeFigureOut">
              <a:rPr lang="zh-CN" altLang="en-US" smtClean="0"/>
              <a:t>2022/11/11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F724-CF52-4F08-A481-78F2AB25734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66800" y="628650"/>
            <a:ext cx="2803525" cy="3867150"/>
          </a:xfrm>
        </p:spPr>
        <p:txBody>
          <a:bodyPr/>
          <a:lstStyle/>
          <a:p>
            <a:endParaRPr lang="zh-CN" altLang="en-US"/>
          </a:p>
        </p:txBody>
      </p:sp>
      <p:sp>
        <p:nvSpPr>
          <p:cNvPr id="5" name="图片占位符 6"/>
          <p:cNvSpPr>
            <a:spLocks noGrp="1"/>
          </p:cNvSpPr>
          <p:nvPr>
            <p:ph type="pic" sz="quarter" idx="11"/>
          </p:nvPr>
        </p:nvSpPr>
        <p:spPr>
          <a:xfrm>
            <a:off x="4724400" y="628650"/>
            <a:ext cx="2803525" cy="3867150"/>
          </a:xfrm>
        </p:spPr>
        <p:txBody>
          <a:bodyPr/>
          <a:lstStyle/>
          <a:p>
            <a:endParaRPr lang="zh-CN" altLang="en-US"/>
          </a:p>
        </p:txBody>
      </p:sp>
      <p:sp>
        <p:nvSpPr>
          <p:cNvPr id="6" name="图片占位符 6"/>
          <p:cNvSpPr>
            <a:spLocks noGrp="1"/>
          </p:cNvSpPr>
          <p:nvPr>
            <p:ph type="pic" sz="quarter" idx="12"/>
          </p:nvPr>
        </p:nvSpPr>
        <p:spPr>
          <a:xfrm>
            <a:off x="8382000" y="628650"/>
            <a:ext cx="2803525" cy="386715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290" r="10641"/>
          <a:stretch>
            <a:fillRect/>
          </a:stretch>
        </p:blipFill>
        <p:spPr>
          <a:xfrm>
            <a:off x="7335388" y="756470"/>
            <a:ext cx="4856612" cy="6101530"/>
          </a:xfrm>
          <a:prstGeom prst="rect">
            <a:avLst/>
          </a:prstGeom>
        </p:spPr>
      </p:pic>
      <p:sp>
        <p:nvSpPr>
          <p:cNvPr id="18" name="图片占位符 17"/>
          <p:cNvSpPr>
            <a:spLocks noGrp="1"/>
          </p:cNvSpPr>
          <p:nvPr>
            <p:ph type="pic" sz="quarter" idx="10"/>
          </p:nvPr>
        </p:nvSpPr>
        <p:spPr>
          <a:xfrm>
            <a:off x="7997826" y="1063835"/>
            <a:ext cx="2095242" cy="4558880"/>
          </a:xfrm>
          <a:custGeom>
            <a:avLst/>
            <a:gdLst>
              <a:gd name="connsiteX0" fmla="*/ 237244 w 2355011"/>
              <a:gd name="connsiteY0" fmla="*/ 0 h 5124092"/>
              <a:gd name="connsiteX1" fmla="*/ 2117767 w 2355011"/>
              <a:gd name="connsiteY1" fmla="*/ 0 h 5124092"/>
              <a:gd name="connsiteX2" fmla="*/ 2355011 w 2355011"/>
              <a:gd name="connsiteY2" fmla="*/ 237244 h 5124092"/>
              <a:gd name="connsiteX3" fmla="*/ 2355011 w 2355011"/>
              <a:gd name="connsiteY3" fmla="*/ 4886848 h 5124092"/>
              <a:gd name="connsiteX4" fmla="*/ 2117767 w 2355011"/>
              <a:gd name="connsiteY4" fmla="*/ 5124092 h 5124092"/>
              <a:gd name="connsiteX5" fmla="*/ 237244 w 2355011"/>
              <a:gd name="connsiteY5" fmla="*/ 5124092 h 5124092"/>
              <a:gd name="connsiteX6" fmla="*/ 0 w 2355011"/>
              <a:gd name="connsiteY6" fmla="*/ 4886848 h 5124092"/>
              <a:gd name="connsiteX7" fmla="*/ 0 w 2355011"/>
              <a:gd name="connsiteY7" fmla="*/ 4819977 h 5124092"/>
              <a:gd name="connsiteX8" fmla="*/ 30933 w 2355011"/>
              <a:gd name="connsiteY8" fmla="*/ 4797780 h 5124092"/>
              <a:gd name="connsiteX9" fmla="*/ 91034 w 2355011"/>
              <a:gd name="connsiteY9" fmla="*/ 4745367 h 5124092"/>
              <a:gd name="connsiteX10" fmla="*/ 154534 w 2355011"/>
              <a:gd name="connsiteY10" fmla="*/ 4554867 h 5124092"/>
              <a:gd name="connsiteX11" fmla="*/ 113259 w 2355011"/>
              <a:gd name="connsiteY11" fmla="*/ 4421517 h 5124092"/>
              <a:gd name="connsiteX12" fmla="*/ 62062 w 2355011"/>
              <a:gd name="connsiteY12" fmla="*/ 4379449 h 5124092"/>
              <a:gd name="connsiteX13" fmla="*/ 0 w 2355011"/>
              <a:gd name="connsiteY13" fmla="*/ 4352126 h 5124092"/>
              <a:gd name="connsiteX14" fmla="*/ 0 w 2355011"/>
              <a:gd name="connsiteY14" fmla="*/ 237244 h 5124092"/>
              <a:gd name="connsiteX15" fmla="*/ 237244 w 2355011"/>
              <a:gd name="connsiteY15" fmla="*/ 0 h 512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011" h="5124092">
                <a:moveTo>
                  <a:pt x="237244" y="0"/>
                </a:moveTo>
                <a:lnTo>
                  <a:pt x="2117767" y="0"/>
                </a:lnTo>
                <a:cubicBezTo>
                  <a:pt x="2248793" y="0"/>
                  <a:pt x="2355011" y="106218"/>
                  <a:pt x="2355011" y="237244"/>
                </a:cubicBezTo>
                <a:lnTo>
                  <a:pt x="2355011" y="4886848"/>
                </a:lnTo>
                <a:cubicBezTo>
                  <a:pt x="2355011" y="5017874"/>
                  <a:pt x="2248793" y="5124092"/>
                  <a:pt x="2117767" y="5124092"/>
                </a:cubicBezTo>
                <a:lnTo>
                  <a:pt x="237244" y="5124092"/>
                </a:lnTo>
                <a:cubicBezTo>
                  <a:pt x="106218" y="5124092"/>
                  <a:pt x="0" y="5017874"/>
                  <a:pt x="0" y="4886848"/>
                </a:cubicBezTo>
                <a:lnTo>
                  <a:pt x="0" y="4819977"/>
                </a:lnTo>
                <a:lnTo>
                  <a:pt x="30933" y="4797780"/>
                </a:lnTo>
                <a:cubicBezTo>
                  <a:pt x="55779" y="4777779"/>
                  <a:pt x="77144" y="4758729"/>
                  <a:pt x="91034" y="4745367"/>
                </a:cubicBezTo>
                <a:cubicBezTo>
                  <a:pt x="146596" y="4691921"/>
                  <a:pt x="150830" y="4608842"/>
                  <a:pt x="154534" y="4554867"/>
                </a:cubicBezTo>
                <a:cubicBezTo>
                  <a:pt x="158238" y="4500892"/>
                  <a:pt x="139188" y="4455384"/>
                  <a:pt x="113259" y="4421517"/>
                </a:cubicBezTo>
                <a:cubicBezTo>
                  <a:pt x="100295" y="4404584"/>
                  <a:pt x="82171" y="4390826"/>
                  <a:pt x="62062" y="4379449"/>
                </a:cubicBezTo>
                <a:lnTo>
                  <a:pt x="0" y="4352126"/>
                </a:lnTo>
                <a:lnTo>
                  <a:pt x="0" y="237244"/>
                </a:lnTo>
                <a:cubicBezTo>
                  <a:pt x="0" y="106218"/>
                  <a:pt x="106218" y="0"/>
                  <a:pt x="237244" y="0"/>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2"/>
          <p:cNvSpPr>
            <a:spLocks noGrp="1"/>
          </p:cNvSpPr>
          <p:nvPr>
            <p:ph type="pic" sz="quarter" idx="10"/>
          </p:nvPr>
        </p:nvSpPr>
        <p:spPr>
          <a:xfrm>
            <a:off x="6096000" y="723900"/>
            <a:ext cx="2514600" cy="2514600"/>
          </a:xfrm>
        </p:spPr>
        <p:txBody>
          <a:bodyPr/>
          <a:lstStyle/>
          <a:p>
            <a:endParaRPr lang="zh-CN" altLang="en-US"/>
          </a:p>
        </p:txBody>
      </p:sp>
      <p:sp>
        <p:nvSpPr>
          <p:cNvPr id="3" name="图片占位符 2"/>
          <p:cNvSpPr>
            <a:spLocks noGrp="1"/>
          </p:cNvSpPr>
          <p:nvPr>
            <p:ph type="pic" sz="quarter" idx="11"/>
          </p:nvPr>
        </p:nvSpPr>
        <p:spPr>
          <a:xfrm>
            <a:off x="9077325" y="723900"/>
            <a:ext cx="2514600" cy="2514600"/>
          </a:xfrm>
        </p:spPr>
        <p:txBody>
          <a:bodyPr/>
          <a:lstStyle/>
          <a:p>
            <a:endParaRPr lang="zh-CN" altLang="en-US"/>
          </a:p>
        </p:txBody>
      </p:sp>
      <p:sp>
        <p:nvSpPr>
          <p:cNvPr id="4" name="图片占位符 2"/>
          <p:cNvSpPr>
            <a:spLocks noGrp="1"/>
          </p:cNvSpPr>
          <p:nvPr>
            <p:ph type="pic" sz="quarter" idx="12"/>
          </p:nvPr>
        </p:nvSpPr>
        <p:spPr>
          <a:xfrm>
            <a:off x="6096000" y="3657600"/>
            <a:ext cx="2514600" cy="2514600"/>
          </a:xfrm>
        </p:spPr>
        <p:txBody>
          <a:bodyPr/>
          <a:lstStyle/>
          <a:p>
            <a:endParaRPr lang="zh-CN" altLang="en-US"/>
          </a:p>
        </p:txBody>
      </p:sp>
      <p:sp>
        <p:nvSpPr>
          <p:cNvPr id="5" name="图片占位符 2"/>
          <p:cNvSpPr>
            <a:spLocks noGrp="1"/>
          </p:cNvSpPr>
          <p:nvPr>
            <p:ph type="pic" sz="quarter" idx="13"/>
          </p:nvPr>
        </p:nvSpPr>
        <p:spPr>
          <a:xfrm>
            <a:off x="9077325" y="3657600"/>
            <a:ext cx="2514600" cy="2514600"/>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2"/>
          </p:nvPr>
        </p:nvSpPr>
        <p:spPr>
          <a:xfrm>
            <a:off x="8212998" y="2020953"/>
            <a:ext cx="3058185" cy="3617286"/>
          </a:xfrm>
          <a:custGeom>
            <a:avLst/>
            <a:gdLst>
              <a:gd name="connsiteX0" fmla="*/ 0 w 3058185"/>
              <a:gd name="connsiteY0" fmla="*/ 0 h 3617286"/>
              <a:gd name="connsiteX1" fmla="*/ 3058185 w 3058185"/>
              <a:gd name="connsiteY1" fmla="*/ 0 h 3617286"/>
              <a:gd name="connsiteX2" fmla="*/ 3058185 w 3058185"/>
              <a:gd name="connsiteY2" fmla="*/ 3617286 h 3617286"/>
              <a:gd name="connsiteX3" fmla="*/ 0 w 3058185"/>
              <a:gd name="connsiteY3" fmla="*/ 3617286 h 3617286"/>
            </a:gdLst>
            <a:ahLst/>
            <a:cxnLst>
              <a:cxn ang="0">
                <a:pos x="connsiteX0" y="connsiteY0"/>
              </a:cxn>
              <a:cxn ang="0">
                <a:pos x="connsiteX1" y="connsiteY1"/>
              </a:cxn>
              <a:cxn ang="0">
                <a:pos x="connsiteX2" y="connsiteY2"/>
              </a:cxn>
              <a:cxn ang="0">
                <a:pos x="connsiteX3" y="connsiteY3"/>
              </a:cxn>
            </a:cxnLst>
            <a:rect l="l" t="t" r="r" b="b"/>
            <a:pathLst>
              <a:path w="3058185" h="3617286">
                <a:moveTo>
                  <a:pt x="0" y="0"/>
                </a:moveTo>
                <a:lnTo>
                  <a:pt x="3058185" y="0"/>
                </a:lnTo>
                <a:lnTo>
                  <a:pt x="3058185" y="3617286"/>
                </a:lnTo>
                <a:lnTo>
                  <a:pt x="0" y="3617286"/>
                </a:lnTo>
                <a:close/>
              </a:path>
            </a:pathLst>
          </a:custGeom>
        </p:spPr>
        <p:txBody>
          <a:bodyPr wrap="square">
            <a:noAutofit/>
          </a:body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6"/>
          <p:cNvSpPr>
            <a:spLocks noGrp="1"/>
          </p:cNvSpPr>
          <p:nvPr>
            <p:ph type="pic" sz="quarter" idx="10"/>
          </p:nvPr>
        </p:nvSpPr>
        <p:spPr>
          <a:xfrm>
            <a:off x="1030514" y="1690234"/>
            <a:ext cx="5578021" cy="3477532"/>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16910" y="3075940"/>
            <a:ext cx="5615305" cy="706755"/>
          </a:xfrm>
          <a:prstGeom prst="rect">
            <a:avLst/>
          </a:prstGeom>
        </p:spPr>
        <p:txBody>
          <a:bodyPr wrap="square">
            <a:spAutoFit/>
          </a:bodyPr>
          <a:lstStyle/>
          <a:p>
            <a:pPr algn="dist"/>
            <a:r>
              <a:rPr lang="en-US" altLang="zh-CN" sz="4000" b="1" dirty="0">
                <a:solidFill>
                  <a:schemeClr val="bg1"/>
                </a:solidFill>
                <a:latin typeface="Times New Roman" panose="02020603050405020304" charset="0"/>
                <a:cs typeface="Times New Roman" panose="02020603050405020304" charset="0"/>
                <a:sym typeface="+mn-lt"/>
              </a:rPr>
              <a:t> Fake-News   Detection </a:t>
            </a:r>
          </a:p>
        </p:txBody>
      </p:sp>
      <p:sp>
        <p:nvSpPr>
          <p:cNvPr id="4" name="矩形 3"/>
          <p:cNvSpPr/>
          <p:nvPr/>
        </p:nvSpPr>
        <p:spPr>
          <a:xfrm>
            <a:off x="2516505" y="1871980"/>
            <a:ext cx="7200265" cy="311404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 Box 1"/>
          <p:cNvSpPr txBox="1"/>
          <p:nvPr/>
        </p:nvSpPr>
        <p:spPr>
          <a:xfrm>
            <a:off x="7701280" y="5140325"/>
            <a:ext cx="3357880" cy="1476375"/>
          </a:xfrm>
          <a:prstGeom prst="rect">
            <a:avLst/>
          </a:prstGeom>
          <a:noFill/>
        </p:spPr>
        <p:txBody>
          <a:bodyPr wrap="none" rtlCol="0">
            <a:spAutoFit/>
          </a:bodyPr>
          <a:lstStyle/>
          <a:p>
            <a:pPr algn="l"/>
            <a:r>
              <a:rPr lang="en-US"/>
              <a:t>BATCH  : 8</a:t>
            </a:r>
          </a:p>
          <a:p>
            <a:pPr algn="l"/>
            <a:endParaRPr lang="en-US"/>
          </a:p>
          <a:p>
            <a:pPr algn="l"/>
            <a:r>
              <a:rPr lang="en-US"/>
              <a:t>1. D. Meghana   - 19K41A04A6</a:t>
            </a:r>
          </a:p>
          <a:p>
            <a:pPr algn="l"/>
            <a:r>
              <a:rPr lang="en-US"/>
              <a:t>2. Anju Haliya     - </a:t>
            </a:r>
            <a:r>
              <a:rPr lang="en-US">
                <a:sym typeface="+mn-ea"/>
              </a:rPr>
              <a:t>19K41A0563</a:t>
            </a:r>
            <a:endParaRPr lang="en-US"/>
          </a:p>
          <a:p>
            <a:pPr algn="l"/>
            <a:r>
              <a:rPr lang="en-US"/>
              <a:t>3. B. Sreshta      - </a:t>
            </a:r>
            <a:r>
              <a:rPr lang="en-US">
                <a:sym typeface="+mn-ea"/>
              </a:rPr>
              <a:t>19K41A0565</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2121535" y="1235075"/>
            <a:ext cx="953008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17830" y="1706880"/>
            <a:ext cx="11570970" cy="502920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04</a:t>
            </a:r>
            <a:endParaRPr lang="zh-CN" altLang="en-US" sz="8800" b="1" dirty="0">
              <a:solidFill>
                <a:schemeClr val="accent1"/>
              </a:solidFill>
              <a:cs typeface="+mn-ea"/>
              <a:sym typeface="+mn-lt"/>
            </a:endParaRPr>
          </a:p>
        </p:txBody>
      </p:sp>
      <p:sp>
        <p:nvSpPr>
          <p:cNvPr id="6" name="文本框 35"/>
          <p:cNvSpPr txBox="1"/>
          <p:nvPr/>
        </p:nvSpPr>
        <p:spPr>
          <a:xfrm>
            <a:off x="672465" y="408940"/>
            <a:ext cx="12133580" cy="768350"/>
          </a:xfrm>
          <a:prstGeom prst="rect">
            <a:avLst/>
          </a:prstGeom>
          <a:noFill/>
        </p:spPr>
        <p:txBody>
          <a:bodyPr wrap="square" rtlCol="0">
            <a:spAutoFit/>
          </a:bodyPr>
          <a:lstStyle/>
          <a:p>
            <a:pPr algn="ctr"/>
            <a:r>
              <a:rPr lang="en-US" altLang="zh-CN" sz="4400" dirty="0">
                <a:solidFill>
                  <a:schemeClr val="bg1"/>
                </a:solidFill>
                <a:cs typeface="+mn-ea"/>
                <a:sym typeface="+mn-lt"/>
              </a:rPr>
              <a:t>METHADOLOGY AND PROCEDURE</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2" name="Text Box 1"/>
          <p:cNvSpPr txBox="1"/>
          <p:nvPr/>
        </p:nvSpPr>
        <p:spPr>
          <a:xfrm>
            <a:off x="417830" y="1706880"/>
            <a:ext cx="11334750" cy="5077460"/>
          </a:xfrm>
          <a:prstGeom prst="rect">
            <a:avLst/>
          </a:prstGeom>
          <a:noFill/>
        </p:spPr>
        <p:txBody>
          <a:bodyPr wrap="square" rtlCol="0">
            <a:spAutoFit/>
          </a:bodyPr>
          <a:lstStyle/>
          <a:p>
            <a:pPr indent="0" algn="l">
              <a:buNone/>
            </a:pPr>
            <a:r>
              <a:rPr lang="en-US">
                <a:solidFill>
                  <a:schemeClr val="bg1"/>
                </a:solidFill>
              </a:rPr>
              <a:t>After Data pre-processing we are going to perform word embedding using the Word2Vec vectorizer.</a:t>
            </a:r>
          </a:p>
          <a:p>
            <a:pPr indent="0" algn="l">
              <a:buNone/>
            </a:pPr>
            <a:endParaRPr lang="en-US">
              <a:solidFill>
                <a:schemeClr val="bg1"/>
              </a:solidFill>
            </a:endParaRPr>
          </a:p>
          <a:p>
            <a:pPr indent="0" algn="l">
              <a:buNone/>
            </a:pPr>
            <a:r>
              <a:rPr lang="en-US">
                <a:solidFill>
                  <a:schemeClr val="bg1"/>
                </a:solidFill>
              </a:rPr>
              <a:t>Word2Vec</a:t>
            </a:r>
          </a:p>
          <a:p>
            <a:pPr indent="0" algn="l">
              <a:buNone/>
            </a:pPr>
            <a:endParaRPr lang="en-US">
              <a:solidFill>
                <a:schemeClr val="bg1"/>
              </a:solidFill>
            </a:endParaRPr>
          </a:p>
          <a:p>
            <a:pPr indent="0" algn="l">
              <a:buNone/>
            </a:pPr>
            <a:r>
              <a:rPr lang="en-US">
                <a:solidFill>
                  <a:schemeClr val="bg1"/>
                </a:solidFill>
              </a:rPr>
              <a:t>Word2vec is not a singular algorithm, rather, it is a family of model architectures and optimizations that can be used to learn word embeddings from large datasets. Embeddings learned through word2vec have proven to be successful on a variety of downstream natural language processing tasks. These papers proposed two methods for learning representations of words</a:t>
            </a:r>
          </a:p>
          <a:p>
            <a:pPr indent="0" algn="l">
              <a:buNone/>
            </a:pPr>
            <a:endParaRPr lang="en-US">
              <a:solidFill>
                <a:schemeClr val="bg1"/>
              </a:solidFill>
            </a:endParaRPr>
          </a:p>
          <a:p>
            <a:pPr indent="0" algn="l">
              <a:buNone/>
            </a:pPr>
            <a:r>
              <a:rPr lang="en-US">
                <a:solidFill>
                  <a:schemeClr val="bg1"/>
                </a:solidFill>
              </a:rPr>
              <a:t>After word embedding, we are going to load the LSTM model for text classification.</a:t>
            </a:r>
          </a:p>
          <a:p>
            <a:pPr indent="0" algn="l">
              <a:buNone/>
            </a:pPr>
            <a:r>
              <a:rPr lang="en-US">
                <a:solidFill>
                  <a:schemeClr val="bg1"/>
                </a:solidFill>
              </a:rPr>
              <a:t>  </a:t>
            </a:r>
          </a:p>
          <a:p>
            <a:pPr indent="0" algn="l">
              <a:buNone/>
            </a:pPr>
            <a:r>
              <a:rPr lang="en-US">
                <a:solidFill>
                  <a:schemeClr val="bg1"/>
                </a:solidFill>
              </a:rPr>
              <a:t>LSTM</a:t>
            </a:r>
          </a:p>
          <a:p>
            <a:pPr indent="0" algn="l">
              <a:buNone/>
            </a:pPr>
            <a:endParaRPr lang="en-US">
              <a:solidFill>
                <a:schemeClr val="bg1"/>
              </a:solidFill>
            </a:endParaRPr>
          </a:p>
          <a:p>
            <a:pPr indent="0" algn="l">
              <a:buNone/>
            </a:pPr>
            <a:r>
              <a:rPr lang="en-US">
                <a:solidFill>
                  <a:schemeClr val="bg1"/>
                </a:solidFill>
              </a:rPr>
              <a:t>LSTM (Long Short-Term Memory) network is a type of RNN (Recurrent Neural Network) that is widely used for learning sequential data prediction problems. As every other neural network LSTM also has some layers which help it to learn and recognize the pattern for better performance. The basic operation of LSTM can be considered to hold the required information and discard the information which is not required or useful for further prediction.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04</a:t>
            </a:r>
            <a:endParaRPr lang="zh-CN" altLang="en-US" sz="8800" b="1" dirty="0">
              <a:solidFill>
                <a:schemeClr val="accent1"/>
              </a:solidFill>
              <a:cs typeface="+mn-ea"/>
              <a:sym typeface="+mn-lt"/>
            </a:endParaRP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7" name="文本框 35"/>
          <p:cNvSpPr txBox="1"/>
          <p:nvPr/>
        </p:nvSpPr>
        <p:spPr>
          <a:xfrm>
            <a:off x="1007745" y="70485"/>
            <a:ext cx="12133580" cy="2122805"/>
          </a:xfrm>
          <a:prstGeom prst="rect">
            <a:avLst/>
          </a:prstGeom>
          <a:noFill/>
        </p:spPr>
        <p:txBody>
          <a:bodyPr wrap="square" rtlCol="0">
            <a:spAutoFit/>
          </a:bodyPr>
          <a:lstStyle/>
          <a:p>
            <a:pPr algn="ctr"/>
            <a:r>
              <a:rPr lang="en-US" altLang="zh-CN" sz="4400" dirty="0">
                <a:solidFill>
                  <a:schemeClr val="bg1"/>
                </a:solidFill>
                <a:cs typeface="+mn-ea"/>
                <a:sym typeface="+mn-lt"/>
              </a:rPr>
              <a:t>METHADOLOGY AND PROCEDURE</a:t>
            </a:r>
          </a:p>
          <a:p>
            <a:pPr algn="ctr"/>
            <a:r>
              <a:rPr lang="en-US" altLang="zh-CN" sz="4400" dirty="0">
                <a:solidFill>
                  <a:schemeClr val="bg1"/>
                </a:solidFill>
                <a:cs typeface="+mn-ea"/>
                <a:sym typeface="+mn-lt"/>
              </a:rPr>
              <a:t>FLOWCHART</a:t>
            </a:r>
          </a:p>
          <a:p>
            <a:pPr algn="ctr"/>
            <a:endParaRPr lang="en-US" altLang="zh-CN" sz="4400" dirty="0">
              <a:solidFill>
                <a:schemeClr val="bg1"/>
              </a:solidFill>
              <a:cs typeface="+mn-ea"/>
              <a:sym typeface="+mn-lt"/>
            </a:endParaRPr>
          </a:p>
        </p:txBody>
      </p:sp>
      <p:pic>
        <p:nvPicPr>
          <p:cNvPr id="2" name="Picture Placeholder 1"/>
          <p:cNvPicPr>
            <a:picLocks noGrp="1" noChangeAspect="1"/>
          </p:cNvPicPr>
          <p:nvPr>
            <p:ph type="pic" sz="quarter" idx="11"/>
          </p:nvPr>
        </p:nvPicPr>
        <p:blipFill>
          <a:blip r:embed="rId4"/>
          <a:stretch>
            <a:fillRect/>
          </a:stretch>
        </p:blipFill>
        <p:spPr>
          <a:xfrm>
            <a:off x="927735" y="1831975"/>
            <a:ext cx="10796270" cy="4510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2121535" y="1235075"/>
            <a:ext cx="953008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17830" y="1706880"/>
            <a:ext cx="11570970" cy="502920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05</a:t>
            </a:r>
            <a:endParaRPr lang="zh-CN" altLang="en-US" sz="8800" b="1" dirty="0">
              <a:solidFill>
                <a:schemeClr val="accent1"/>
              </a:solidFill>
              <a:cs typeface="+mn-ea"/>
              <a:sym typeface="+mn-lt"/>
            </a:endParaRPr>
          </a:p>
        </p:txBody>
      </p:sp>
      <p:sp>
        <p:nvSpPr>
          <p:cNvPr id="6" name="文本框 35"/>
          <p:cNvSpPr txBox="1"/>
          <p:nvPr/>
        </p:nvSpPr>
        <p:spPr>
          <a:xfrm>
            <a:off x="672465" y="408940"/>
            <a:ext cx="12133580" cy="768350"/>
          </a:xfrm>
          <a:prstGeom prst="rect">
            <a:avLst/>
          </a:prstGeom>
          <a:noFill/>
        </p:spPr>
        <p:txBody>
          <a:bodyPr wrap="square" rtlCol="0">
            <a:spAutoFit/>
          </a:bodyPr>
          <a:lstStyle/>
          <a:p>
            <a:pPr algn="ctr"/>
            <a:r>
              <a:rPr lang="en-US" altLang="zh-CN" sz="4400" dirty="0">
                <a:solidFill>
                  <a:schemeClr val="bg1"/>
                </a:solidFill>
                <a:cs typeface="+mn-ea"/>
                <a:sym typeface="+mn-lt"/>
              </a:rPr>
              <a:t>RESULTS</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2" name="Text Box 1"/>
          <p:cNvSpPr txBox="1"/>
          <p:nvPr/>
        </p:nvSpPr>
        <p:spPr>
          <a:xfrm>
            <a:off x="417830" y="1706880"/>
            <a:ext cx="11334750" cy="2030095"/>
          </a:xfrm>
          <a:prstGeom prst="rect">
            <a:avLst/>
          </a:prstGeom>
          <a:noFill/>
        </p:spPr>
        <p:txBody>
          <a:bodyPr wrap="square" rtlCol="0">
            <a:spAutoFit/>
          </a:bodyPr>
          <a:lstStyle/>
          <a:p>
            <a:pPr indent="0" algn="l">
              <a:buNone/>
            </a:pPr>
            <a:r>
              <a:rPr lang="en-US">
                <a:solidFill>
                  <a:schemeClr val="bg1"/>
                </a:solidFill>
              </a:rPr>
              <a:t>Our project gave out the accuracy of 95%</a:t>
            </a:r>
          </a:p>
          <a:p>
            <a:pPr indent="0" algn="l">
              <a:buNone/>
            </a:pPr>
            <a:r>
              <a:rPr lang="en-US">
                <a:solidFill>
                  <a:schemeClr val="bg1"/>
                </a:solidFill>
              </a:rPr>
              <a:t>The output labels are the predictions if the data sample is real or not. </a:t>
            </a:r>
          </a:p>
          <a:p>
            <a:pPr indent="0" algn="l">
              <a:buNone/>
            </a:pPr>
            <a:endParaRPr lang="en-US">
              <a:solidFill>
                <a:schemeClr val="bg1"/>
              </a:solidFill>
            </a:endParaRPr>
          </a:p>
          <a:p>
            <a:pPr marL="285750" indent="-285750" algn="l">
              <a:buFont typeface="Arial" panose="020B0604020202020204" pitchFamily="34" charset="0"/>
              <a:buChar char="•"/>
            </a:pPr>
            <a:r>
              <a:rPr lang="en-US">
                <a:solidFill>
                  <a:schemeClr val="bg1"/>
                </a:solidFill>
              </a:rPr>
              <a:t>The dataset containing samples of real and fake news.</a:t>
            </a:r>
          </a:p>
          <a:p>
            <a:pPr marL="285750" indent="-285750" algn="l">
              <a:buFont typeface="Arial" panose="020B0604020202020204" pitchFamily="34" charset="0"/>
              <a:buChar char="•"/>
            </a:pPr>
            <a:endParaRPr lang="en-US">
              <a:solidFill>
                <a:schemeClr val="bg1"/>
              </a:solidFill>
            </a:endParaRPr>
          </a:p>
          <a:p>
            <a:pPr indent="0" algn="l">
              <a:buFont typeface="Arial" panose="020B0604020202020204" pitchFamily="34" charset="0"/>
              <a:buNone/>
            </a:pPr>
            <a:endParaRPr lang="en-US">
              <a:solidFill>
                <a:schemeClr val="bg1"/>
              </a:solidFill>
            </a:endParaRPr>
          </a:p>
          <a:p>
            <a:pPr indent="0" algn="l">
              <a:buNone/>
            </a:pPr>
            <a:endParaRPr lang="en-US">
              <a:solidFill>
                <a:schemeClr val="bg1"/>
              </a:solidFill>
            </a:endParaRPr>
          </a:p>
        </p:txBody>
      </p:sp>
      <p:pic>
        <p:nvPicPr>
          <p:cNvPr id="23" name="Picture 2"/>
          <p:cNvPicPr>
            <a:picLocks noGrp="1" noChangeAspect="1"/>
          </p:cNvPicPr>
          <p:nvPr>
            <p:ph type="pic" sz="quarter" idx="10"/>
          </p:nvPr>
        </p:nvPicPr>
        <p:blipFill>
          <a:blip r:embed="rId4"/>
          <a:stretch>
            <a:fillRect/>
          </a:stretch>
        </p:blipFill>
        <p:spPr>
          <a:xfrm>
            <a:off x="1025525" y="2921000"/>
            <a:ext cx="9679940" cy="1936750"/>
          </a:xfrm>
          <a:prstGeom prst="rect">
            <a:avLst/>
          </a:prstGeom>
          <a:noFill/>
          <a:ln>
            <a:solidFill>
              <a:schemeClr val="accent1"/>
            </a:solidFill>
          </a:ln>
        </p:spPr>
      </p:pic>
      <p:pic>
        <p:nvPicPr>
          <p:cNvPr id="24" name="Picture 3"/>
          <p:cNvPicPr>
            <a:picLocks noGrp="1" noChangeAspect="1"/>
          </p:cNvPicPr>
          <p:nvPr>
            <p:ph type="pic" sz="quarter" idx="11"/>
          </p:nvPr>
        </p:nvPicPr>
        <p:blipFill>
          <a:blip r:embed="rId5"/>
          <a:stretch>
            <a:fillRect/>
          </a:stretch>
        </p:blipFill>
        <p:spPr>
          <a:xfrm>
            <a:off x="1024890" y="5017770"/>
            <a:ext cx="9680575" cy="14579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2121535" y="1235075"/>
            <a:ext cx="953008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17830" y="1706880"/>
            <a:ext cx="11570970" cy="502920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05</a:t>
            </a:r>
            <a:endParaRPr lang="zh-CN" altLang="en-US" sz="8800" b="1" dirty="0">
              <a:solidFill>
                <a:schemeClr val="accent1"/>
              </a:solidFill>
              <a:cs typeface="+mn-ea"/>
              <a:sym typeface="+mn-lt"/>
            </a:endParaRPr>
          </a:p>
        </p:txBody>
      </p:sp>
      <p:sp>
        <p:nvSpPr>
          <p:cNvPr id="6" name="文本框 35"/>
          <p:cNvSpPr txBox="1"/>
          <p:nvPr/>
        </p:nvSpPr>
        <p:spPr>
          <a:xfrm>
            <a:off x="672465" y="408940"/>
            <a:ext cx="12133580" cy="768350"/>
          </a:xfrm>
          <a:prstGeom prst="rect">
            <a:avLst/>
          </a:prstGeom>
          <a:noFill/>
        </p:spPr>
        <p:txBody>
          <a:bodyPr wrap="square" rtlCol="0">
            <a:spAutoFit/>
          </a:bodyPr>
          <a:lstStyle/>
          <a:p>
            <a:pPr algn="ctr"/>
            <a:r>
              <a:rPr lang="en-US" altLang="zh-CN" sz="4400" dirty="0">
                <a:solidFill>
                  <a:schemeClr val="bg1"/>
                </a:solidFill>
                <a:cs typeface="+mn-ea"/>
                <a:sym typeface="+mn-lt"/>
              </a:rPr>
              <a:t>RESULTS</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2" name="Text Box 1"/>
          <p:cNvSpPr txBox="1"/>
          <p:nvPr/>
        </p:nvSpPr>
        <p:spPr>
          <a:xfrm>
            <a:off x="417830" y="1706880"/>
            <a:ext cx="9067800" cy="3138170"/>
          </a:xfrm>
          <a:prstGeom prst="rect">
            <a:avLst/>
          </a:prstGeom>
          <a:noFill/>
        </p:spPr>
        <p:txBody>
          <a:bodyPr wrap="square" rtlCol="0">
            <a:spAutoFit/>
          </a:bodyPr>
          <a:lstStyle/>
          <a:p>
            <a:pPr marL="285750" indent="-285750" algn="l">
              <a:buFont typeface="Arial" panose="020B0604020202020204" pitchFamily="34" charset="0"/>
              <a:buChar char="•"/>
            </a:pPr>
            <a:r>
              <a:rPr lang="en-US">
                <a:solidFill>
                  <a:schemeClr val="bg1"/>
                </a:solidFill>
              </a:rPr>
              <a:t>Word embedding results</a:t>
            </a:r>
          </a:p>
          <a:p>
            <a:pPr marL="285750" indent="-285750" algn="l">
              <a:buFont typeface="Arial" panose="020B0604020202020204" pitchFamily="34" charset="0"/>
              <a:buChar char="•"/>
            </a:pPr>
            <a:endParaRPr lang="en-US">
              <a:solidFill>
                <a:schemeClr val="bg1"/>
              </a:solidFill>
            </a:endParaRPr>
          </a:p>
          <a:p>
            <a:pPr marL="285750" indent="-285750" algn="l">
              <a:buFont typeface="Arial" panose="020B0604020202020204" pitchFamily="34" charset="0"/>
              <a:buChar char="•"/>
            </a:pPr>
            <a:endParaRPr lang="en-US">
              <a:solidFill>
                <a:schemeClr val="bg1"/>
              </a:solidFill>
            </a:endParaRPr>
          </a:p>
          <a:p>
            <a:pPr marL="285750" indent="-285750" algn="l">
              <a:buFont typeface="Arial" panose="020B0604020202020204" pitchFamily="34" charset="0"/>
              <a:buChar char="•"/>
            </a:pPr>
            <a:endParaRPr lang="en-US">
              <a:solidFill>
                <a:schemeClr val="bg1"/>
              </a:solidFill>
            </a:endParaRPr>
          </a:p>
          <a:p>
            <a:pPr marL="285750" indent="-285750" algn="l">
              <a:buFont typeface="Arial" panose="020B0604020202020204" pitchFamily="34" charset="0"/>
              <a:buChar char="•"/>
            </a:pPr>
            <a:endParaRPr lang="en-US">
              <a:solidFill>
                <a:schemeClr val="bg1"/>
              </a:solidFill>
            </a:endParaRPr>
          </a:p>
          <a:p>
            <a:pPr marL="285750" indent="-285750" algn="l">
              <a:buFont typeface="Arial" panose="020B0604020202020204" pitchFamily="34" charset="0"/>
              <a:buChar char="•"/>
            </a:pPr>
            <a:endParaRPr lang="en-US">
              <a:solidFill>
                <a:schemeClr val="bg1"/>
              </a:solidFill>
            </a:endParaRPr>
          </a:p>
          <a:p>
            <a:pPr marL="285750" indent="-285750" algn="l">
              <a:buFont typeface="Arial" panose="020B0604020202020204" pitchFamily="34" charset="0"/>
              <a:buChar char="•"/>
            </a:pPr>
            <a:endParaRPr lang="en-US">
              <a:solidFill>
                <a:schemeClr val="bg1"/>
              </a:solidFill>
            </a:endParaRPr>
          </a:p>
          <a:p>
            <a:pPr marL="285750" indent="-285750" algn="l">
              <a:buFont typeface="Arial" panose="020B0604020202020204" pitchFamily="34" charset="0"/>
              <a:buChar char="•"/>
            </a:pPr>
            <a:endParaRPr lang="en-US">
              <a:solidFill>
                <a:schemeClr val="bg1"/>
              </a:solidFill>
            </a:endParaRPr>
          </a:p>
          <a:p>
            <a:pPr marL="285750" indent="-285750" algn="l">
              <a:buFont typeface="Arial" panose="020B0604020202020204" pitchFamily="34" charset="0"/>
              <a:buChar char="•"/>
            </a:pPr>
            <a:endParaRPr lang="en-US">
              <a:solidFill>
                <a:schemeClr val="bg1"/>
              </a:solidFill>
            </a:endParaRPr>
          </a:p>
          <a:p>
            <a:pPr marL="285750" indent="-285750" algn="l">
              <a:buFont typeface="Arial" panose="020B0604020202020204" pitchFamily="34" charset="0"/>
              <a:buChar char="•"/>
            </a:pPr>
            <a:r>
              <a:rPr lang="en-US">
                <a:solidFill>
                  <a:schemeClr val="bg1"/>
                </a:solidFill>
              </a:rPr>
              <a:t>LSTM model results</a:t>
            </a:r>
          </a:p>
          <a:p>
            <a:pPr indent="0" algn="l">
              <a:buFont typeface="Arial" panose="020B0604020202020204" pitchFamily="34" charset="0"/>
              <a:buNone/>
            </a:pPr>
            <a:endParaRPr lang="en-US">
              <a:solidFill>
                <a:schemeClr val="bg1"/>
              </a:solidFill>
            </a:endParaRPr>
          </a:p>
        </p:txBody>
      </p:sp>
      <p:pic>
        <p:nvPicPr>
          <p:cNvPr id="25" name="Picture 4"/>
          <p:cNvPicPr>
            <a:picLocks noGrp="1" noChangeAspect="1"/>
          </p:cNvPicPr>
          <p:nvPr>
            <p:ph type="pic" sz="quarter" idx="10"/>
          </p:nvPr>
        </p:nvPicPr>
        <p:blipFill>
          <a:blip r:embed="rId4"/>
          <a:stretch>
            <a:fillRect/>
          </a:stretch>
        </p:blipFill>
        <p:spPr>
          <a:xfrm>
            <a:off x="1006475" y="2092325"/>
            <a:ext cx="10573385" cy="2069465"/>
          </a:xfrm>
          <a:prstGeom prst="rect">
            <a:avLst/>
          </a:prstGeom>
          <a:noFill/>
          <a:ln>
            <a:noFill/>
          </a:ln>
        </p:spPr>
      </p:pic>
      <p:pic>
        <p:nvPicPr>
          <p:cNvPr id="26" name="Picture 5"/>
          <p:cNvPicPr>
            <a:picLocks noGrp="1" noChangeAspect="1"/>
          </p:cNvPicPr>
          <p:nvPr>
            <p:ph type="pic" sz="quarter" idx="11"/>
          </p:nvPr>
        </p:nvPicPr>
        <p:blipFill>
          <a:blip r:embed="rId5"/>
          <a:stretch>
            <a:fillRect/>
          </a:stretch>
        </p:blipFill>
        <p:spPr>
          <a:xfrm>
            <a:off x="1006475" y="4488815"/>
            <a:ext cx="10572750" cy="20262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2121535" y="1235075"/>
            <a:ext cx="953008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17830" y="1706880"/>
            <a:ext cx="11570970" cy="502920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05</a:t>
            </a:r>
            <a:endParaRPr lang="zh-CN" altLang="en-US" sz="8800" b="1" dirty="0">
              <a:solidFill>
                <a:schemeClr val="accent1"/>
              </a:solidFill>
              <a:cs typeface="+mn-ea"/>
              <a:sym typeface="+mn-lt"/>
            </a:endParaRPr>
          </a:p>
        </p:txBody>
      </p:sp>
      <p:sp>
        <p:nvSpPr>
          <p:cNvPr id="6" name="文本框 35"/>
          <p:cNvSpPr txBox="1"/>
          <p:nvPr/>
        </p:nvSpPr>
        <p:spPr>
          <a:xfrm>
            <a:off x="672465" y="408940"/>
            <a:ext cx="12133580" cy="768350"/>
          </a:xfrm>
          <a:prstGeom prst="rect">
            <a:avLst/>
          </a:prstGeom>
          <a:noFill/>
        </p:spPr>
        <p:txBody>
          <a:bodyPr wrap="square" rtlCol="0">
            <a:spAutoFit/>
          </a:bodyPr>
          <a:lstStyle/>
          <a:p>
            <a:pPr algn="ctr"/>
            <a:r>
              <a:rPr lang="en-US" altLang="zh-CN" sz="4400" dirty="0">
                <a:solidFill>
                  <a:schemeClr val="bg1"/>
                </a:solidFill>
                <a:cs typeface="+mn-ea"/>
                <a:sym typeface="+mn-lt"/>
              </a:rPr>
              <a:t>RESULTS</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2" name="Text Box 1"/>
          <p:cNvSpPr txBox="1"/>
          <p:nvPr/>
        </p:nvSpPr>
        <p:spPr>
          <a:xfrm>
            <a:off x="417830" y="1706880"/>
            <a:ext cx="11334750" cy="1753235"/>
          </a:xfrm>
          <a:prstGeom prst="rect">
            <a:avLst/>
          </a:prstGeom>
          <a:noFill/>
        </p:spPr>
        <p:txBody>
          <a:bodyPr wrap="square" rtlCol="0">
            <a:spAutoFit/>
          </a:bodyPr>
          <a:lstStyle/>
          <a:p>
            <a:pPr marL="285750" indent="-285750" algn="l">
              <a:buFont typeface="Arial" panose="020B0604020202020204" pitchFamily="34" charset="0"/>
              <a:buChar char="•"/>
            </a:pPr>
            <a:r>
              <a:rPr lang="en-US">
                <a:solidFill>
                  <a:schemeClr val="bg1"/>
                </a:solidFill>
              </a:rPr>
              <a:t>RESULT</a:t>
            </a:r>
          </a:p>
          <a:p>
            <a:pPr marL="285750" indent="-285750" algn="l">
              <a:buFont typeface="Arial" panose="020B0604020202020204" pitchFamily="34" charset="0"/>
              <a:buChar char="•"/>
            </a:pPr>
            <a:endParaRPr lang="en-US">
              <a:solidFill>
                <a:schemeClr val="bg1"/>
              </a:solidFill>
            </a:endParaRPr>
          </a:p>
          <a:p>
            <a:pPr indent="0" algn="l">
              <a:buFont typeface="Arial" panose="020B0604020202020204" pitchFamily="34" charset="0"/>
              <a:buNone/>
            </a:pPr>
            <a:endParaRPr lang="en-US">
              <a:solidFill>
                <a:schemeClr val="bg1"/>
              </a:solidFill>
            </a:endParaRPr>
          </a:p>
          <a:p>
            <a:pPr marL="285750" indent="-285750" algn="l">
              <a:buFont typeface="Arial" panose="020B0604020202020204" pitchFamily="34" charset="0"/>
              <a:buChar char="•"/>
            </a:pPr>
            <a:endParaRPr lang="en-US">
              <a:solidFill>
                <a:schemeClr val="bg1"/>
              </a:solidFill>
            </a:endParaRPr>
          </a:p>
          <a:p>
            <a:pPr indent="0" algn="l">
              <a:buFont typeface="Arial" panose="020B0604020202020204" pitchFamily="34" charset="0"/>
              <a:buNone/>
            </a:pPr>
            <a:endParaRPr lang="en-US">
              <a:solidFill>
                <a:schemeClr val="bg1"/>
              </a:solidFill>
            </a:endParaRPr>
          </a:p>
          <a:p>
            <a:pPr indent="0" algn="l">
              <a:buNone/>
            </a:pPr>
            <a:endParaRPr lang="en-US">
              <a:solidFill>
                <a:schemeClr val="bg1"/>
              </a:solidFill>
            </a:endParaRPr>
          </a:p>
        </p:txBody>
      </p:sp>
      <p:pic>
        <p:nvPicPr>
          <p:cNvPr id="27" name="Picture 6"/>
          <p:cNvPicPr>
            <a:picLocks noGrp="1" noChangeAspect="1"/>
          </p:cNvPicPr>
          <p:nvPr>
            <p:ph type="pic" sz="quarter" idx="12"/>
          </p:nvPr>
        </p:nvPicPr>
        <p:blipFill>
          <a:blip r:embed="rId4"/>
          <a:stretch>
            <a:fillRect/>
          </a:stretch>
        </p:blipFill>
        <p:spPr>
          <a:xfrm>
            <a:off x="840105" y="2305685"/>
            <a:ext cx="10431145" cy="17278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2121535" y="1235075"/>
            <a:ext cx="953008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17830" y="1706880"/>
            <a:ext cx="11570970" cy="502920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06</a:t>
            </a:r>
            <a:endParaRPr lang="zh-CN" altLang="en-US" sz="8800" b="1" dirty="0">
              <a:solidFill>
                <a:schemeClr val="accent1"/>
              </a:solidFill>
              <a:cs typeface="+mn-ea"/>
              <a:sym typeface="+mn-lt"/>
            </a:endParaRPr>
          </a:p>
        </p:txBody>
      </p:sp>
      <p:sp>
        <p:nvSpPr>
          <p:cNvPr id="6" name="文本框 35"/>
          <p:cNvSpPr txBox="1"/>
          <p:nvPr/>
        </p:nvSpPr>
        <p:spPr>
          <a:xfrm>
            <a:off x="672465" y="408940"/>
            <a:ext cx="12133580" cy="768350"/>
          </a:xfrm>
          <a:prstGeom prst="rect">
            <a:avLst/>
          </a:prstGeom>
          <a:noFill/>
        </p:spPr>
        <p:txBody>
          <a:bodyPr wrap="square" rtlCol="0">
            <a:spAutoFit/>
          </a:bodyPr>
          <a:lstStyle/>
          <a:p>
            <a:pPr algn="ctr"/>
            <a:r>
              <a:rPr lang="en-US" altLang="zh-CN" sz="4400" dirty="0">
                <a:solidFill>
                  <a:schemeClr val="bg1"/>
                </a:solidFill>
                <a:cs typeface="+mn-ea"/>
                <a:sym typeface="+mn-lt"/>
              </a:rPr>
              <a:t>DESIGN</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7" name="Text Box 6"/>
          <p:cNvSpPr txBox="1"/>
          <p:nvPr/>
        </p:nvSpPr>
        <p:spPr>
          <a:xfrm>
            <a:off x="1223010" y="1898650"/>
            <a:ext cx="10222230" cy="5262245"/>
          </a:xfrm>
          <a:prstGeom prst="rect">
            <a:avLst/>
          </a:prstGeom>
          <a:noFill/>
          <a:ln w="9525">
            <a:noFill/>
          </a:ln>
        </p:spPr>
        <p:txBody>
          <a:bodyPr wrap="square">
            <a:spAutoFit/>
          </a:bodyPr>
          <a:lstStyle/>
          <a:p>
            <a:pPr indent="0"/>
            <a:r>
              <a:rPr lang="en-US" sz="2400" b="1">
                <a:solidFill>
                  <a:schemeClr val="bg1"/>
                </a:solidFill>
                <a:latin typeface="Times New Roman" panose="02020603050405020304" charset="0"/>
              </a:rPr>
              <a:t>Requirement Specifications (S/W &amp; H/W)</a:t>
            </a:r>
          </a:p>
          <a:p>
            <a:pPr indent="0"/>
            <a:r>
              <a:rPr lang="en-US" sz="2400" b="1">
                <a:solidFill>
                  <a:schemeClr val="bg1"/>
                </a:solidFill>
                <a:latin typeface="Times New Roman" panose="02020603050405020304" charset="0"/>
              </a:rPr>
              <a:t>	</a:t>
            </a:r>
            <a:r>
              <a:rPr lang="en-US" sz="2400" b="1" u="sng">
                <a:solidFill>
                  <a:schemeClr val="bg1"/>
                </a:solidFill>
                <a:latin typeface="Times New Roman" panose="02020603050405020304" charset="0"/>
                <a:cs typeface="Calibri" panose="020F0502020204030204" charset="0"/>
              </a:rPr>
              <a:t>Hardware Requirements</a:t>
            </a:r>
            <a:endParaRPr lang="en-US" sz="2400" b="0">
              <a:solidFill>
                <a:schemeClr val="bg1"/>
              </a:solidFill>
              <a:latin typeface="Wingdings" panose="05000000000000000000" charset="0"/>
              <a:cs typeface="Calibri" panose="020F0502020204030204" charset="0"/>
            </a:endParaRPr>
          </a:p>
          <a:p>
            <a:pPr indent="0"/>
            <a:r>
              <a:rPr lang="en-US" sz="2400" b="0">
                <a:solidFill>
                  <a:schemeClr val="bg1"/>
                </a:solidFill>
                <a:latin typeface="Wingdings" panose="05000000000000000000" charset="0"/>
                <a:cs typeface="Calibri" panose="020F0502020204030204" charset="0"/>
              </a:rPr>
              <a:t>ü </a:t>
            </a:r>
            <a:r>
              <a:rPr lang="en-US" sz="2400" b="1">
                <a:solidFill>
                  <a:schemeClr val="bg1"/>
                </a:solidFill>
                <a:latin typeface="Times New Roman" panose="02020603050405020304" charset="0"/>
                <a:cs typeface="Calibri" panose="020F0502020204030204" charset="0"/>
              </a:rPr>
              <a:t>System</a:t>
            </a:r>
            <a:r>
              <a:rPr lang="en-US" sz="2400" b="0">
                <a:solidFill>
                  <a:schemeClr val="bg1"/>
                </a:solidFill>
                <a:latin typeface="Times New Roman" panose="02020603050405020304" charset="0"/>
                <a:cs typeface="Calibri" panose="020F0502020204030204" charset="0"/>
              </a:rPr>
              <a:t>			: Processor Intel(R) Core (TM) i5-8265U CPU @ 					  	1.60GHz, 1800 MHz, 4 Cores, 8 Logical Processors</a:t>
            </a:r>
            <a:endParaRPr lang="en-US" sz="2400" b="0">
              <a:solidFill>
                <a:schemeClr val="bg1"/>
              </a:solidFill>
              <a:latin typeface="Wingdings" panose="05000000000000000000" charset="0"/>
              <a:cs typeface="Calibri" panose="020F0502020204030204" charset="0"/>
            </a:endParaRPr>
          </a:p>
          <a:p>
            <a:pPr indent="0"/>
            <a:r>
              <a:rPr lang="en-US" sz="2400" b="0">
                <a:solidFill>
                  <a:schemeClr val="bg1"/>
                </a:solidFill>
                <a:latin typeface="Wingdings" panose="05000000000000000000" charset="0"/>
                <a:cs typeface="Calibri" panose="020F0502020204030204" charset="0"/>
              </a:rPr>
              <a:t>ü </a:t>
            </a:r>
            <a:r>
              <a:rPr lang="en-US" sz="2400" b="1">
                <a:solidFill>
                  <a:schemeClr val="bg1"/>
                </a:solidFill>
                <a:latin typeface="Times New Roman" panose="02020603050405020304" charset="0"/>
                <a:cs typeface="Calibri" panose="020F0502020204030204" charset="0"/>
              </a:rPr>
              <a:t>RAM</a:t>
            </a:r>
            <a:r>
              <a:rPr lang="en-US" sz="2400" b="0">
                <a:solidFill>
                  <a:schemeClr val="bg1"/>
                </a:solidFill>
                <a:latin typeface="Times New Roman" panose="02020603050405020304" charset="0"/>
                <a:cs typeface="Calibri" panose="020F0502020204030204" charset="0"/>
              </a:rPr>
              <a:t> 			: 8 GB</a:t>
            </a:r>
            <a:endParaRPr lang="en-US" sz="2400" b="0">
              <a:solidFill>
                <a:schemeClr val="bg1"/>
              </a:solidFill>
              <a:latin typeface="Wingdings" panose="05000000000000000000" charset="0"/>
              <a:cs typeface="Calibri" panose="020F0502020204030204" charset="0"/>
            </a:endParaRPr>
          </a:p>
          <a:p>
            <a:pPr indent="0"/>
            <a:r>
              <a:rPr lang="en-US" sz="2400" b="0">
                <a:solidFill>
                  <a:schemeClr val="bg1"/>
                </a:solidFill>
                <a:latin typeface="Wingdings" panose="05000000000000000000" charset="0"/>
                <a:cs typeface="Calibri" panose="020F0502020204030204" charset="0"/>
              </a:rPr>
              <a:t>ü </a:t>
            </a:r>
            <a:r>
              <a:rPr lang="en-US" sz="2400" b="1">
                <a:solidFill>
                  <a:schemeClr val="bg1"/>
                </a:solidFill>
                <a:latin typeface="Times New Roman" panose="02020603050405020304" charset="0"/>
                <a:cs typeface="Calibri" panose="020F0502020204030204" charset="0"/>
              </a:rPr>
              <a:t>Hard Disk</a:t>
            </a:r>
            <a:r>
              <a:rPr lang="en-US" sz="2400" b="0">
                <a:solidFill>
                  <a:schemeClr val="bg1"/>
                </a:solidFill>
                <a:latin typeface="Times New Roman" panose="02020603050405020304" charset="0"/>
                <a:cs typeface="Calibri" panose="020F0502020204030204" charset="0"/>
              </a:rPr>
              <a:t> 			: 557 GB</a:t>
            </a:r>
            <a:endParaRPr lang="en-US" sz="2400" b="0">
              <a:solidFill>
                <a:schemeClr val="bg1"/>
              </a:solidFill>
              <a:latin typeface="Wingdings" panose="05000000000000000000" charset="0"/>
              <a:cs typeface="Calibri" panose="020F0502020204030204" charset="0"/>
            </a:endParaRPr>
          </a:p>
          <a:p>
            <a:pPr indent="0"/>
            <a:r>
              <a:rPr lang="en-US" sz="2400" b="0">
                <a:solidFill>
                  <a:schemeClr val="bg1"/>
                </a:solidFill>
                <a:latin typeface="Wingdings" panose="05000000000000000000" charset="0"/>
                <a:cs typeface="Calibri" panose="020F0502020204030204" charset="0"/>
              </a:rPr>
              <a:t>ü </a:t>
            </a:r>
            <a:r>
              <a:rPr lang="en-US" sz="2400" b="1">
                <a:solidFill>
                  <a:schemeClr val="bg1"/>
                </a:solidFill>
                <a:latin typeface="Times New Roman" panose="02020603050405020304" charset="0"/>
                <a:cs typeface="Calibri" panose="020F0502020204030204" charset="0"/>
              </a:rPr>
              <a:t>Input </a:t>
            </a:r>
            <a:r>
              <a:rPr lang="en-US" sz="2400" b="0">
                <a:solidFill>
                  <a:schemeClr val="bg1"/>
                </a:solidFill>
                <a:latin typeface="Times New Roman" panose="02020603050405020304" charset="0"/>
                <a:cs typeface="Calibri" panose="020F0502020204030204" charset="0"/>
              </a:rPr>
              <a:t>			: Keyboard and Mouse</a:t>
            </a:r>
            <a:endParaRPr lang="en-US" sz="2400" b="0">
              <a:solidFill>
                <a:schemeClr val="bg1"/>
              </a:solidFill>
              <a:latin typeface="Wingdings" panose="05000000000000000000" charset="0"/>
              <a:cs typeface="Calibri" panose="020F0502020204030204" charset="0"/>
            </a:endParaRPr>
          </a:p>
          <a:p>
            <a:pPr indent="0"/>
            <a:r>
              <a:rPr lang="en-US" sz="2400" b="0">
                <a:solidFill>
                  <a:schemeClr val="bg1"/>
                </a:solidFill>
                <a:latin typeface="Wingdings" panose="05000000000000000000" charset="0"/>
                <a:cs typeface="Calibri" panose="020F0502020204030204" charset="0"/>
              </a:rPr>
              <a:t>ü </a:t>
            </a:r>
            <a:r>
              <a:rPr lang="en-US" sz="2400" b="1">
                <a:solidFill>
                  <a:schemeClr val="bg1"/>
                </a:solidFill>
                <a:latin typeface="Times New Roman" panose="02020603050405020304" charset="0"/>
                <a:cs typeface="Calibri" panose="020F0502020204030204" charset="0"/>
              </a:rPr>
              <a:t>Output</a:t>
            </a:r>
            <a:r>
              <a:rPr lang="en-US" sz="2400" b="0">
                <a:solidFill>
                  <a:schemeClr val="bg1"/>
                </a:solidFill>
                <a:latin typeface="Times New Roman" panose="02020603050405020304" charset="0"/>
                <a:cs typeface="Calibri" panose="020F0502020204030204" charset="0"/>
              </a:rPr>
              <a:t>			: PC</a:t>
            </a:r>
            <a:endParaRPr lang="en-US" sz="2400" b="1" u="sng">
              <a:solidFill>
                <a:schemeClr val="bg1"/>
              </a:solidFill>
              <a:latin typeface="Times New Roman" panose="02020603050405020304" charset="0"/>
              <a:cs typeface="Calibri" panose="020F0502020204030204" charset="0"/>
            </a:endParaRPr>
          </a:p>
          <a:p>
            <a:pPr indent="0"/>
            <a:r>
              <a:rPr lang="en-US" sz="2400" b="1" u="sng">
                <a:solidFill>
                  <a:schemeClr val="bg1"/>
                </a:solidFill>
                <a:latin typeface="Times New Roman" panose="02020603050405020304" charset="0"/>
                <a:cs typeface="Calibri" panose="020F0502020204030204" charset="0"/>
              </a:rPr>
              <a:t>Software Requirements</a:t>
            </a:r>
            <a:endParaRPr lang="en-US" sz="2400" b="0">
              <a:solidFill>
                <a:schemeClr val="bg1"/>
              </a:solidFill>
              <a:latin typeface="Wingdings" panose="05000000000000000000" charset="0"/>
              <a:cs typeface="Calibri" panose="020F0502020204030204" charset="0"/>
            </a:endParaRPr>
          </a:p>
          <a:p>
            <a:pPr indent="0"/>
            <a:r>
              <a:rPr lang="en-US" sz="2400" b="0">
                <a:solidFill>
                  <a:schemeClr val="bg1"/>
                </a:solidFill>
                <a:latin typeface="Wingdings" panose="05000000000000000000" charset="0"/>
                <a:cs typeface="Calibri" panose="020F0502020204030204" charset="0"/>
              </a:rPr>
              <a:t>ü </a:t>
            </a:r>
            <a:r>
              <a:rPr lang="en-US" sz="2400" b="1">
                <a:solidFill>
                  <a:schemeClr val="bg1"/>
                </a:solidFill>
                <a:latin typeface="Times New Roman" panose="02020603050405020304" charset="0"/>
                <a:cs typeface="Calibri" panose="020F0502020204030204" charset="0"/>
              </a:rPr>
              <a:t>OS</a:t>
            </a:r>
            <a:r>
              <a:rPr lang="en-US" sz="2400" b="0">
                <a:solidFill>
                  <a:schemeClr val="bg1"/>
                </a:solidFill>
                <a:latin typeface="Times New Roman" panose="02020603050405020304" charset="0"/>
                <a:cs typeface="Calibri" panose="020F0502020204030204" charset="0"/>
              </a:rPr>
              <a:t>				: Windows 10</a:t>
            </a:r>
            <a:endParaRPr lang="en-US" sz="2400" b="0">
              <a:solidFill>
                <a:schemeClr val="bg1"/>
              </a:solidFill>
              <a:latin typeface="Wingdings" panose="05000000000000000000" charset="0"/>
              <a:cs typeface="Calibri" panose="020F0502020204030204" charset="0"/>
            </a:endParaRPr>
          </a:p>
          <a:p>
            <a:pPr indent="0"/>
            <a:r>
              <a:rPr lang="en-US" sz="2400" b="0">
                <a:solidFill>
                  <a:schemeClr val="bg1"/>
                </a:solidFill>
                <a:latin typeface="Wingdings" panose="05000000000000000000" charset="0"/>
                <a:cs typeface="Calibri" panose="020F0502020204030204" charset="0"/>
              </a:rPr>
              <a:t>ü </a:t>
            </a:r>
            <a:r>
              <a:rPr lang="en-US" sz="2400" b="1">
                <a:solidFill>
                  <a:schemeClr val="bg1"/>
                </a:solidFill>
                <a:latin typeface="Times New Roman" panose="02020603050405020304" charset="0"/>
                <a:cs typeface="Calibri" panose="020F0502020204030204" charset="0"/>
              </a:rPr>
              <a:t>Platform</a:t>
            </a:r>
            <a:r>
              <a:rPr lang="en-US" sz="2400" b="0">
                <a:solidFill>
                  <a:schemeClr val="bg1"/>
                </a:solidFill>
                <a:latin typeface="Times New Roman" panose="02020603050405020304" charset="0"/>
                <a:cs typeface="Calibri" panose="020F0502020204030204" charset="0"/>
              </a:rPr>
              <a:t> 			: Google Colaboratory / Jupyter Notebook</a:t>
            </a:r>
            <a:endParaRPr lang="en-US" sz="2400" b="0">
              <a:solidFill>
                <a:schemeClr val="bg1"/>
              </a:solidFill>
              <a:latin typeface="Wingdings" panose="05000000000000000000" charset="0"/>
              <a:cs typeface="Calibri" panose="020F0502020204030204" charset="0"/>
            </a:endParaRPr>
          </a:p>
          <a:p>
            <a:pPr indent="0"/>
            <a:r>
              <a:rPr lang="en-US" sz="2400" b="0">
                <a:solidFill>
                  <a:schemeClr val="bg1"/>
                </a:solidFill>
                <a:latin typeface="Wingdings" panose="05000000000000000000" charset="0"/>
                <a:cs typeface="Calibri" panose="020F0502020204030204" charset="0"/>
              </a:rPr>
              <a:t>ü </a:t>
            </a:r>
            <a:r>
              <a:rPr lang="en-US" sz="2400" b="1">
                <a:solidFill>
                  <a:schemeClr val="bg1"/>
                </a:solidFill>
                <a:latin typeface="Times New Roman" panose="02020603050405020304" charset="0"/>
                <a:cs typeface="Calibri" panose="020F0502020204030204" charset="0"/>
              </a:rPr>
              <a:t>Program Language</a:t>
            </a:r>
            <a:r>
              <a:rPr lang="en-US" sz="2400" b="0">
                <a:solidFill>
                  <a:schemeClr val="bg1"/>
                </a:solidFill>
                <a:latin typeface="Times New Roman" panose="02020603050405020304" charset="0"/>
                <a:cs typeface="Calibri" panose="020F0502020204030204" charset="0"/>
              </a:rPr>
              <a:t>	: Python</a:t>
            </a:r>
          </a:p>
          <a:p>
            <a:pPr indent="0"/>
            <a:r>
              <a:rPr lang="en-US" sz="2400" b="0">
                <a:solidFill>
                  <a:schemeClr val="bg1"/>
                </a:solidFill>
                <a:latin typeface="Times New Roman" panose="02020603050405020304" charset="0"/>
                <a:cs typeface="Calibri" panose="020F0502020204030204" charset="0"/>
              </a:rPr>
              <a:t>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2131695" y="1249045"/>
            <a:ext cx="826008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72160" y="1706880"/>
            <a:ext cx="10648315" cy="491744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07</a:t>
            </a:r>
            <a:endParaRPr lang="zh-CN" altLang="en-US" sz="8800" b="1" dirty="0">
              <a:solidFill>
                <a:schemeClr val="accent1"/>
              </a:solidFill>
              <a:cs typeface="+mn-ea"/>
              <a:sym typeface="+mn-lt"/>
            </a:endParaRPr>
          </a:p>
        </p:txBody>
      </p:sp>
      <p:sp>
        <p:nvSpPr>
          <p:cNvPr id="6" name="文本框 35"/>
          <p:cNvSpPr txBox="1"/>
          <p:nvPr/>
        </p:nvSpPr>
        <p:spPr>
          <a:xfrm>
            <a:off x="1647190" y="409575"/>
            <a:ext cx="9056370" cy="768350"/>
          </a:xfrm>
          <a:prstGeom prst="rect">
            <a:avLst/>
          </a:prstGeom>
          <a:noFill/>
        </p:spPr>
        <p:txBody>
          <a:bodyPr wrap="square" rtlCol="0">
            <a:spAutoFit/>
          </a:bodyPr>
          <a:lstStyle/>
          <a:p>
            <a:pPr algn="ctr"/>
            <a:r>
              <a:rPr lang="en-US" altLang="zh-CN" sz="4400" dirty="0">
                <a:solidFill>
                  <a:schemeClr val="bg1"/>
                </a:solidFill>
                <a:cs typeface="+mn-ea"/>
                <a:sym typeface="+mn-lt"/>
              </a:rPr>
              <a:t>CONCLUSION</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2" name="Text Box 1"/>
          <p:cNvSpPr txBox="1"/>
          <p:nvPr/>
        </p:nvSpPr>
        <p:spPr>
          <a:xfrm>
            <a:off x="2818765" y="2480310"/>
            <a:ext cx="525780" cy="645160"/>
          </a:xfrm>
          <a:prstGeom prst="rect">
            <a:avLst/>
          </a:prstGeom>
          <a:noFill/>
        </p:spPr>
        <p:txBody>
          <a:bodyPr wrap="none" rtlCol="0">
            <a:spAutoFit/>
          </a:bodyPr>
          <a:lstStyle/>
          <a:p>
            <a:pPr marL="342900" indent="-342900">
              <a:buAutoNum type="arabicPeriod"/>
            </a:pPr>
            <a:endParaRPr lang="en-US"/>
          </a:p>
          <a:p>
            <a:pPr marL="342900" indent="-342900">
              <a:buAutoNum type="arabicPeriod"/>
            </a:pPr>
            <a:endParaRPr lang="en-US"/>
          </a:p>
        </p:txBody>
      </p:sp>
      <p:sp>
        <p:nvSpPr>
          <p:cNvPr id="5" name="Text Box 4"/>
          <p:cNvSpPr txBox="1"/>
          <p:nvPr/>
        </p:nvSpPr>
        <p:spPr>
          <a:xfrm>
            <a:off x="1118870" y="1793240"/>
            <a:ext cx="9953625" cy="4831080"/>
          </a:xfrm>
          <a:prstGeom prst="rect">
            <a:avLst/>
          </a:prstGeom>
          <a:noFill/>
        </p:spPr>
        <p:txBody>
          <a:bodyPr wrap="square" rtlCol="0">
            <a:spAutoFit/>
          </a:bodyPr>
          <a:lstStyle/>
          <a:p>
            <a:pPr indent="0">
              <a:buNone/>
            </a:pPr>
            <a:r>
              <a:rPr lang="en-US" sz="2800">
                <a:solidFill>
                  <a:schemeClr val="bg1"/>
                </a:solidFill>
              </a:rPr>
              <a:t>To conclude, our project meets its objective of countering the threat to deomocracty through the fake news and restore the public trust and give them access to real news for proper awareness and decision making. Our model uses the tensorflow and keras libraries for data preprocessing, text, embedding and classification. The data preprocessing has been done by tokenizing,  label encoding, stemming, pad sequencing methods and word embedding is done by word2vec model from Gensim and text classification between true and fake by LSTM - long short term memory libabry.  Our model accounts for an accuracy of 95%.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2131695" y="1249045"/>
            <a:ext cx="826008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72160" y="1706880"/>
            <a:ext cx="10648315" cy="491744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08</a:t>
            </a:r>
            <a:endParaRPr lang="zh-CN" altLang="en-US" sz="8800" b="1" dirty="0">
              <a:solidFill>
                <a:schemeClr val="accent1"/>
              </a:solidFill>
              <a:cs typeface="+mn-ea"/>
              <a:sym typeface="+mn-lt"/>
            </a:endParaRPr>
          </a:p>
        </p:txBody>
      </p:sp>
      <p:sp>
        <p:nvSpPr>
          <p:cNvPr id="6" name="文本框 35"/>
          <p:cNvSpPr txBox="1"/>
          <p:nvPr/>
        </p:nvSpPr>
        <p:spPr>
          <a:xfrm>
            <a:off x="1647190" y="409575"/>
            <a:ext cx="9056370" cy="768350"/>
          </a:xfrm>
          <a:prstGeom prst="rect">
            <a:avLst/>
          </a:prstGeom>
          <a:noFill/>
        </p:spPr>
        <p:txBody>
          <a:bodyPr wrap="square" rtlCol="0">
            <a:spAutoFit/>
          </a:bodyPr>
          <a:lstStyle/>
          <a:p>
            <a:pPr algn="ctr"/>
            <a:r>
              <a:rPr lang="en-US" altLang="zh-CN" sz="4400" dirty="0">
                <a:solidFill>
                  <a:schemeClr val="bg1"/>
                </a:solidFill>
                <a:cs typeface="+mn-ea"/>
                <a:sym typeface="+mn-lt"/>
              </a:rPr>
              <a:t>REFERENCES</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2" name="Text Box 1"/>
          <p:cNvSpPr txBox="1"/>
          <p:nvPr/>
        </p:nvSpPr>
        <p:spPr>
          <a:xfrm>
            <a:off x="2818765" y="2480310"/>
            <a:ext cx="525780" cy="645160"/>
          </a:xfrm>
          <a:prstGeom prst="rect">
            <a:avLst/>
          </a:prstGeom>
          <a:noFill/>
        </p:spPr>
        <p:txBody>
          <a:bodyPr wrap="none" rtlCol="0">
            <a:spAutoFit/>
          </a:bodyPr>
          <a:lstStyle/>
          <a:p>
            <a:pPr marL="342900" indent="-342900">
              <a:buAutoNum type="arabicPeriod"/>
            </a:pPr>
            <a:endParaRPr lang="en-US"/>
          </a:p>
          <a:p>
            <a:pPr marL="342900" indent="-342900">
              <a:buAutoNum type="arabicPeriod"/>
            </a:pPr>
            <a:endParaRPr lang="en-US"/>
          </a:p>
        </p:txBody>
      </p:sp>
      <p:sp>
        <p:nvSpPr>
          <p:cNvPr id="5" name="Text Box 4"/>
          <p:cNvSpPr txBox="1"/>
          <p:nvPr/>
        </p:nvSpPr>
        <p:spPr>
          <a:xfrm>
            <a:off x="1118870" y="1793240"/>
            <a:ext cx="9953625" cy="4523105"/>
          </a:xfrm>
          <a:prstGeom prst="rect">
            <a:avLst/>
          </a:prstGeom>
          <a:noFill/>
        </p:spPr>
        <p:txBody>
          <a:bodyPr wrap="square" rtlCol="0">
            <a:spAutoFit/>
          </a:bodyPr>
          <a:lstStyle/>
          <a:p>
            <a:pPr indent="0">
              <a:buNone/>
            </a:pPr>
            <a:endParaRPr lang="en-US">
              <a:solidFill>
                <a:schemeClr val="bg1"/>
              </a:solidFill>
            </a:endParaRPr>
          </a:p>
          <a:p>
            <a:pPr indent="0">
              <a:buNone/>
            </a:pPr>
            <a:r>
              <a:rPr lang="en-US">
                <a:solidFill>
                  <a:schemeClr val="bg1"/>
                </a:solidFill>
              </a:rPr>
              <a:t>[1] 	https://www.ijraset.com/research-paper/paper-on-fake-news-detection-using-machine-learning</a:t>
            </a:r>
          </a:p>
          <a:p>
            <a:pPr indent="0">
              <a:buNone/>
            </a:pPr>
            <a:r>
              <a:rPr lang="en-US">
                <a:solidFill>
                  <a:schemeClr val="bg1"/>
                </a:solidFill>
              </a:rPr>
              <a:t>[2]  	https://ieeexplore.ieee.org/document/8546944</a:t>
            </a:r>
          </a:p>
          <a:p>
            <a:pPr indent="0">
              <a:buNone/>
            </a:pPr>
            <a:r>
              <a:rPr lang="en-US">
                <a:solidFill>
                  <a:schemeClr val="bg1"/>
                </a:solidFill>
              </a:rPr>
              <a:t>[3]	https://www.sciencedirect.com/science/article/pii/S2667096820300070</a:t>
            </a:r>
          </a:p>
          <a:p>
            <a:pPr indent="0">
              <a:buNone/>
            </a:pPr>
            <a:r>
              <a:rPr lang="en-US">
                <a:solidFill>
                  <a:schemeClr val="bg1"/>
                </a:solidFill>
              </a:rPr>
              <a:t>[4] 	https://www.ijraset.com/research-paper/paper-on-fake-news-detection-using-machine-learning</a:t>
            </a:r>
          </a:p>
          <a:p>
            <a:pPr indent="0">
              <a:buNone/>
            </a:pPr>
            <a:r>
              <a:rPr lang="en-US">
                <a:solidFill>
                  <a:schemeClr val="bg1"/>
                </a:solidFill>
              </a:rPr>
              <a:t>[5] 	https://www.academia.edu/es/51346745/Fake_News_Detection_using_LSTM</a:t>
            </a:r>
          </a:p>
          <a:p>
            <a:pPr indent="0">
              <a:buNone/>
            </a:pPr>
            <a:r>
              <a:rPr lang="en-US">
                <a:solidFill>
                  <a:schemeClr val="bg1"/>
                </a:solidFill>
              </a:rPr>
              <a:t>[6] 	https://www.analyticsvidhya.com/blog/2021/07/detecting-fake-news-with-natural-language-processing</a:t>
            </a:r>
          </a:p>
          <a:p>
            <a:pPr indent="0">
              <a:buNone/>
            </a:pPr>
            <a:r>
              <a:rPr lang="en-US">
                <a:solidFill>
                  <a:schemeClr val="bg1"/>
                </a:solidFill>
              </a:rPr>
              <a:t>[7] 	https://towardsdatascience.com/predicting-fake-news-using-nlp-and-machine-learning-scikit-learn-glove-keras-lstm-7bbd557c3443?gi=4de371a5a91e</a:t>
            </a:r>
          </a:p>
          <a:p>
            <a:pPr indent="0">
              <a:buNone/>
            </a:pPr>
            <a:r>
              <a:rPr lang="en-US">
                <a:solidFill>
                  <a:schemeClr val="bg1"/>
                </a:solidFill>
              </a:rPr>
              <a:t>[8]  	https://www.sciencedirect.com/science/article/pii/S187705092101797X</a:t>
            </a:r>
          </a:p>
          <a:p>
            <a:pPr indent="0">
              <a:buNone/>
            </a:pPr>
            <a:r>
              <a:rPr lang="en-US">
                <a:solidFill>
                  <a:schemeClr val="bg1"/>
                </a:solidFill>
              </a:rPr>
              <a:t>[9]	https://link.springer.com/article/10.1007/s42979-021-00775-6</a:t>
            </a:r>
          </a:p>
          <a:p>
            <a:pPr indent="0">
              <a:buNone/>
            </a:pPr>
            <a:r>
              <a:rPr lang="en-US">
                <a:solidFill>
                  <a:schemeClr val="bg1"/>
                </a:solidFill>
              </a:rPr>
              <a:t>[10]	https://medium.com/analytics-vidhya/fake-news-detection-using-nlp-techniques-c2dc4be05f99</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32605" y="2921000"/>
            <a:ext cx="3526790" cy="708025"/>
          </a:xfrm>
          <a:prstGeom prst="rect">
            <a:avLst/>
          </a:prstGeom>
        </p:spPr>
        <p:txBody>
          <a:bodyPr wrap="square">
            <a:spAutoFit/>
          </a:bodyPr>
          <a:lstStyle/>
          <a:p>
            <a:pPr algn="dist"/>
            <a:r>
              <a:rPr lang="en-US" altLang="zh-CN" sz="4000" b="1" dirty="0">
                <a:solidFill>
                  <a:schemeClr val="bg1"/>
                </a:solidFill>
                <a:cs typeface="+mn-ea"/>
                <a:sym typeface="+mn-lt"/>
              </a:rPr>
              <a:t>THANKS</a:t>
            </a:r>
          </a:p>
        </p:txBody>
      </p:sp>
      <p:sp>
        <p:nvSpPr>
          <p:cNvPr id="13" name="矩形 12"/>
          <p:cNvSpPr/>
          <p:nvPr/>
        </p:nvSpPr>
        <p:spPr>
          <a:xfrm>
            <a:off x="2516294" y="1871980"/>
            <a:ext cx="7159413" cy="311404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1795"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OBJECTIVES</a:t>
            </a:r>
          </a:p>
        </p:txBody>
      </p:sp>
      <p:cxnSp>
        <p:nvCxnSpPr>
          <p:cNvPr id="12" name="直接连接符 11"/>
          <p:cNvCxnSpPr/>
          <p:nvPr/>
        </p:nvCxnSpPr>
        <p:spPr>
          <a:xfrm>
            <a:off x="642260"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80"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01</a:t>
            </a:r>
            <a:endParaRPr lang="zh-CN" altLang="en-US" sz="4000" b="1" spc="300" dirty="0">
              <a:solidFill>
                <a:schemeClr val="bg1"/>
              </a:solidFill>
              <a:cs typeface="+mn-ea"/>
              <a:sym typeface="+mn-lt"/>
            </a:endParaRPr>
          </a:p>
        </p:txBody>
      </p:sp>
      <p:sp>
        <p:nvSpPr>
          <p:cNvPr id="14" name="文本框 13"/>
          <p:cNvSpPr txBox="1"/>
          <p:nvPr/>
        </p:nvSpPr>
        <p:spPr>
          <a:xfrm>
            <a:off x="2274900"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DATASET</a:t>
            </a:r>
          </a:p>
        </p:txBody>
      </p:sp>
      <p:sp>
        <p:nvSpPr>
          <p:cNvPr id="15" name="文本框 14"/>
          <p:cNvSpPr txBox="1"/>
          <p:nvPr/>
        </p:nvSpPr>
        <p:spPr>
          <a:xfrm>
            <a:off x="2274900"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02</a:t>
            </a:r>
            <a:endParaRPr lang="zh-CN" altLang="en-US" sz="4000" b="1" spc="300" dirty="0">
              <a:solidFill>
                <a:schemeClr val="bg1"/>
              </a:solidFill>
              <a:cs typeface="+mn-ea"/>
              <a:sym typeface="+mn-lt"/>
            </a:endParaRPr>
          </a:p>
        </p:txBody>
      </p:sp>
      <p:sp>
        <p:nvSpPr>
          <p:cNvPr id="16" name="文本框 15"/>
          <p:cNvSpPr txBox="1"/>
          <p:nvPr/>
        </p:nvSpPr>
        <p:spPr>
          <a:xfrm>
            <a:off x="4155110" y="3545700"/>
            <a:ext cx="1983130" cy="583565"/>
          </a:xfrm>
          <a:prstGeom prst="rect">
            <a:avLst/>
          </a:prstGeom>
          <a:noFill/>
        </p:spPr>
        <p:txBody>
          <a:bodyPr wrap="square" rtlCol="0">
            <a:spAutoFit/>
          </a:bodyPr>
          <a:lstStyle/>
          <a:p>
            <a:pPr algn="ctr"/>
            <a:r>
              <a:rPr lang="en-US" altLang="zh-CN" sz="1600" dirty="0">
                <a:solidFill>
                  <a:schemeClr val="bg1"/>
                </a:solidFill>
                <a:cs typeface="+mn-ea"/>
                <a:sym typeface="+mn-lt"/>
              </a:rPr>
              <a:t>LITERATURE SURVEY</a:t>
            </a:r>
          </a:p>
        </p:txBody>
      </p:sp>
      <p:sp>
        <p:nvSpPr>
          <p:cNvPr id="17" name="文本框 16"/>
          <p:cNvSpPr txBox="1"/>
          <p:nvPr/>
        </p:nvSpPr>
        <p:spPr>
          <a:xfrm>
            <a:off x="4062400"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03</a:t>
            </a:r>
            <a:endParaRPr lang="zh-CN" altLang="en-US" sz="4000" b="1" spc="300" dirty="0">
              <a:solidFill>
                <a:schemeClr val="bg1"/>
              </a:solidFill>
              <a:cs typeface="+mn-ea"/>
              <a:sym typeface="+mn-lt"/>
            </a:endParaRPr>
          </a:p>
        </p:txBody>
      </p:sp>
      <p:sp>
        <p:nvSpPr>
          <p:cNvPr id="18" name="文本框 17"/>
          <p:cNvSpPr txBox="1"/>
          <p:nvPr/>
        </p:nvSpPr>
        <p:spPr>
          <a:xfrm>
            <a:off x="6046115"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METHADOLOGY</a:t>
            </a:r>
          </a:p>
        </p:txBody>
      </p:sp>
      <p:sp>
        <p:nvSpPr>
          <p:cNvPr id="19" name="文本框 18"/>
          <p:cNvSpPr txBox="1"/>
          <p:nvPr/>
        </p:nvSpPr>
        <p:spPr>
          <a:xfrm>
            <a:off x="6046115"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04</a:t>
            </a:r>
            <a:endParaRPr lang="zh-CN" altLang="en-US" sz="4000" b="1" spc="300" dirty="0">
              <a:solidFill>
                <a:schemeClr val="bg1"/>
              </a:solidFill>
              <a:cs typeface="+mn-ea"/>
              <a:sym typeface="+mn-lt"/>
            </a:endParaRPr>
          </a:p>
        </p:txBody>
      </p:sp>
      <p:sp>
        <p:nvSpPr>
          <p:cNvPr id="21" name="文本框 20"/>
          <p:cNvSpPr txBox="1"/>
          <p:nvPr/>
        </p:nvSpPr>
        <p:spPr>
          <a:xfrm>
            <a:off x="3776345" y="1498600"/>
            <a:ext cx="4639945" cy="923290"/>
          </a:xfrm>
          <a:prstGeom prst="rect">
            <a:avLst/>
          </a:prstGeom>
          <a:noFill/>
        </p:spPr>
        <p:txBody>
          <a:bodyPr wrap="square" rtlCol="0">
            <a:spAutoFit/>
          </a:bodyPr>
          <a:lstStyle/>
          <a:p>
            <a:pPr algn="ctr"/>
            <a:r>
              <a:rPr lang="en-US" altLang="zh-CN" sz="5400" b="1" dirty="0">
                <a:solidFill>
                  <a:schemeClr val="bg1"/>
                </a:solidFill>
                <a:cs typeface="+mn-ea"/>
                <a:sym typeface="+mn-lt"/>
              </a:rPr>
              <a:t>CONTENTS</a:t>
            </a:r>
            <a:endParaRPr lang="zh-CN" altLang="en-US" sz="5400" b="1" dirty="0">
              <a:solidFill>
                <a:schemeClr val="bg1"/>
              </a:solidFill>
              <a:cs typeface="+mn-ea"/>
              <a:sym typeface="+mn-lt"/>
            </a:endParaRPr>
          </a:p>
        </p:txBody>
      </p:sp>
      <p:sp>
        <p:nvSpPr>
          <p:cNvPr id="23" name="文本框 22"/>
          <p:cNvSpPr txBox="1"/>
          <p:nvPr/>
        </p:nvSpPr>
        <p:spPr>
          <a:xfrm>
            <a:off x="8218425" y="362952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RESULTS</a:t>
            </a:r>
          </a:p>
        </p:txBody>
      </p:sp>
      <p:sp>
        <p:nvSpPr>
          <p:cNvPr id="24" name="文本框 23"/>
          <p:cNvSpPr txBox="1"/>
          <p:nvPr/>
        </p:nvSpPr>
        <p:spPr>
          <a:xfrm>
            <a:off x="8125080" y="2921061"/>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05</a:t>
            </a:r>
            <a:endParaRPr lang="zh-CN" altLang="en-US" sz="4000" b="1" spc="300" dirty="0">
              <a:solidFill>
                <a:schemeClr val="bg1"/>
              </a:solidFill>
              <a:cs typeface="+mn-ea"/>
              <a:sym typeface="+mn-lt"/>
            </a:endParaRPr>
          </a:p>
        </p:txBody>
      </p:sp>
      <p:cxnSp>
        <p:nvCxnSpPr>
          <p:cNvPr id="25" name="直接连接符 24"/>
          <p:cNvCxnSpPr/>
          <p:nvPr/>
        </p:nvCxnSpPr>
        <p:spPr>
          <a:xfrm>
            <a:off x="2873625"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612230" y="4129200"/>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671510"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768255" y="4127930"/>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2"/>
          <p:cNvSpPr txBox="1"/>
          <p:nvPr/>
        </p:nvSpPr>
        <p:spPr>
          <a:xfrm>
            <a:off x="9896730" y="362952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DESIGN</a:t>
            </a:r>
          </a:p>
        </p:txBody>
      </p:sp>
      <p:sp>
        <p:nvSpPr>
          <p:cNvPr id="4" name="文本框 23"/>
          <p:cNvSpPr txBox="1"/>
          <p:nvPr/>
        </p:nvSpPr>
        <p:spPr>
          <a:xfrm>
            <a:off x="9995790" y="2921696"/>
            <a:ext cx="1983130" cy="706755"/>
          </a:xfrm>
          <a:prstGeom prst="rect">
            <a:avLst/>
          </a:prstGeom>
          <a:noFill/>
        </p:spPr>
        <p:txBody>
          <a:bodyPr wrap="square" rtlCol="0">
            <a:spAutoFit/>
          </a:bodyPr>
          <a:lstStyle/>
          <a:p>
            <a:pPr algn="ctr"/>
            <a:r>
              <a:rPr lang="en-US" altLang="zh-CN" sz="4000" b="1" spc="300" dirty="0">
                <a:solidFill>
                  <a:schemeClr val="bg1"/>
                </a:solidFill>
                <a:cs typeface="+mn-ea"/>
                <a:sym typeface="+mn-lt"/>
              </a:rPr>
              <a:t>06</a:t>
            </a:r>
            <a:endParaRPr lang="zh-CN" altLang="en-US" sz="4000" b="1" spc="300" dirty="0">
              <a:solidFill>
                <a:schemeClr val="bg1"/>
              </a:solidFill>
              <a:cs typeface="+mn-ea"/>
              <a:sym typeface="+mn-lt"/>
            </a:endParaRPr>
          </a:p>
        </p:txBody>
      </p:sp>
      <p:cxnSp>
        <p:nvCxnSpPr>
          <p:cNvPr id="5" name="直接连接符 27"/>
          <p:cNvCxnSpPr/>
          <p:nvPr/>
        </p:nvCxnSpPr>
        <p:spPr>
          <a:xfrm>
            <a:off x="10638965" y="412856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 name="直接连接符 11"/>
          <p:cNvCxnSpPr/>
          <p:nvPr/>
        </p:nvCxnSpPr>
        <p:spPr>
          <a:xfrm>
            <a:off x="4612915" y="574146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12"/>
          <p:cNvSpPr txBox="1"/>
          <p:nvPr/>
        </p:nvSpPr>
        <p:spPr>
          <a:xfrm>
            <a:off x="4158335" y="4782881"/>
            <a:ext cx="1983130" cy="706755"/>
          </a:xfrm>
          <a:prstGeom prst="rect">
            <a:avLst/>
          </a:prstGeom>
          <a:noFill/>
        </p:spPr>
        <p:txBody>
          <a:bodyPr wrap="square" rtlCol="0">
            <a:spAutoFit/>
          </a:bodyPr>
          <a:lstStyle/>
          <a:p>
            <a:pPr algn="ctr"/>
            <a:r>
              <a:rPr lang="en-US" altLang="zh-CN" sz="4000" b="1" spc="300" dirty="0">
                <a:solidFill>
                  <a:schemeClr val="bg1"/>
                </a:solidFill>
                <a:cs typeface="+mn-ea"/>
                <a:sym typeface="+mn-lt"/>
              </a:rPr>
              <a:t>07</a:t>
            </a:r>
            <a:endParaRPr lang="zh-CN" altLang="en-US" sz="4000" b="1" spc="300" dirty="0">
              <a:solidFill>
                <a:schemeClr val="bg1"/>
              </a:solidFill>
              <a:cs typeface="+mn-ea"/>
              <a:sym typeface="+mn-lt"/>
            </a:endParaRPr>
          </a:p>
        </p:txBody>
      </p:sp>
      <p:sp>
        <p:nvSpPr>
          <p:cNvPr id="8" name="文本框 12"/>
          <p:cNvSpPr txBox="1"/>
          <p:nvPr/>
        </p:nvSpPr>
        <p:spPr>
          <a:xfrm>
            <a:off x="6141440" y="4782881"/>
            <a:ext cx="1983130" cy="706755"/>
          </a:xfrm>
          <a:prstGeom prst="rect">
            <a:avLst/>
          </a:prstGeom>
          <a:noFill/>
        </p:spPr>
        <p:txBody>
          <a:bodyPr wrap="square" rtlCol="0">
            <a:spAutoFit/>
          </a:bodyPr>
          <a:lstStyle/>
          <a:p>
            <a:pPr algn="ctr"/>
            <a:r>
              <a:rPr lang="en-US" altLang="zh-CN" sz="4000" b="1" spc="300" dirty="0">
                <a:solidFill>
                  <a:schemeClr val="bg1"/>
                </a:solidFill>
                <a:cs typeface="+mn-ea"/>
                <a:sym typeface="+mn-lt"/>
              </a:rPr>
              <a:t>08</a:t>
            </a:r>
            <a:endParaRPr lang="zh-CN" altLang="en-US" sz="4000" b="1" spc="300" dirty="0">
              <a:solidFill>
                <a:schemeClr val="bg1"/>
              </a:solidFill>
              <a:cs typeface="+mn-ea"/>
              <a:sym typeface="+mn-lt"/>
            </a:endParaRPr>
          </a:p>
        </p:txBody>
      </p:sp>
      <p:cxnSp>
        <p:nvCxnSpPr>
          <p:cNvPr id="9" name="直接连接符 11"/>
          <p:cNvCxnSpPr/>
          <p:nvPr/>
        </p:nvCxnSpPr>
        <p:spPr>
          <a:xfrm>
            <a:off x="6691905" y="574146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4338955" y="5373370"/>
            <a:ext cx="1706880" cy="368300"/>
          </a:xfrm>
          <a:prstGeom prst="rect">
            <a:avLst/>
          </a:prstGeom>
          <a:noFill/>
        </p:spPr>
        <p:txBody>
          <a:bodyPr wrap="none" rtlCol="0">
            <a:spAutoFit/>
          </a:bodyPr>
          <a:lstStyle/>
          <a:p>
            <a:r>
              <a:rPr lang="en-US">
                <a:solidFill>
                  <a:schemeClr val="bg1"/>
                </a:solidFill>
              </a:rPr>
              <a:t>CONCLUSION</a:t>
            </a:r>
          </a:p>
        </p:txBody>
      </p:sp>
      <p:sp>
        <p:nvSpPr>
          <p:cNvPr id="11" name="Text Box 10"/>
          <p:cNvSpPr txBox="1"/>
          <p:nvPr/>
        </p:nvSpPr>
        <p:spPr>
          <a:xfrm>
            <a:off x="6300470" y="5373370"/>
            <a:ext cx="3807460" cy="368300"/>
          </a:xfrm>
          <a:prstGeom prst="rect">
            <a:avLst/>
          </a:prstGeom>
          <a:noFill/>
        </p:spPr>
        <p:txBody>
          <a:bodyPr wrap="square" rtlCol="0">
            <a:spAutoFit/>
          </a:bodyPr>
          <a:lstStyle/>
          <a:p>
            <a:r>
              <a:rPr lang="en-US">
                <a:solidFill>
                  <a:schemeClr val="bg1"/>
                </a:solidFill>
              </a:rPr>
              <a:t>REFERENCES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anim calcmode="lin" valueType="num">
                                      <p:cBhvr>
                                        <p:cTn id="53" dur="1000" fill="hold"/>
                                        <p:tgtEl>
                                          <p:spTgt spid="23"/>
                                        </p:tgtEl>
                                        <p:attrNameLst>
                                          <p:attrName>ppt_x</p:attrName>
                                        </p:attrNameLst>
                                      </p:cBhvr>
                                      <p:tavLst>
                                        <p:tav tm="0">
                                          <p:val>
                                            <p:strVal val="#ppt_x"/>
                                          </p:val>
                                        </p:tav>
                                        <p:tav tm="100000">
                                          <p:val>
                                            <p:strVal val="#ppt_x"/>
                                          </p:val>
                                        </p:tav>
                                      </p:tavLst>
                                    </p:anim>
                                    <p:anim calcmode="lin" valueType="num">
                                      <p:cBhvr>
                                        <p:cTn id="54" dur="10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anim calcmode="lin" valueType="num">
                                      <p:cBhvr>
                                        <p:cTn id="58" dur="1000" fill="hold"/>
                                        <p:tgtEl>
                                          <p:spTgt spid="24"/>
                                        </p:tgtEl>
                                        <p:attrNameLst>
                                          <p:attrName>ppt_x</p:attrName>
                                        </p:attrNameLst>
                                      </p:cBhvr>
                                      <p:tavLst>
                                        <p:tav tm="0">
                                          <p:val>
                                            <p:strVal val="#ppt_x"/>
                                          </p:val>
                                        </p:tav>
                                        <p:tav tm="100000">
                                          <p:val>
                                            <p:strVal val="#ppt_x"/>
                                          </p:val>
                                        </p:tav>
                                      </p:tavLst>
                                    </p:anim>
                                    <p:anim calcmode="lin" valueType="num">
                                      <p:cBhvr>
                                        <p:cTn id="59" dur="10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1000"/>
                                        <p:tgtEl>
                                          <p:spTgt spid="3"/>
                                        </p:tgtEl>
                                      </p:cBhvr>
                                    </p:animEffect>
                                    <p:anim calcmode="lin" valueType="num">
                                      <p:cBhvr>
                                        <p:cTn id="83" dur="1000" fill="hold"/>
                                        <p:tgtEl>
                                          <p:spTgt spid="3"/>
                                        </p:tgtEl>
                                        <p:attrNameLst>
                                          <p:attrName>ppt_x</p:attrName>
                                        </p:attrNameLst>
                                      </p:cBhvr>
                                      <p:tavLst>
                                        <p:tav tm="0">
                                          <p:val>
                                            <p:strVal val="#ppt_x"/>
                                          </p:val>
                                        </p:tav>
                                        <p:tav tm="100000">
                                          <p:val>
                                            <p:strVal val="#ppt_x"/>
                                          </p:val>
                                        </p:tav>
                                      </p:tavLst>
                                    </p:anim>
                                    <p:anim calcmode="lin" valueType="num">
                                      <p:cBhvr>
                                        <p:cTn id="84" dur="1000" fill="hold"/>
                                        <p:tgtEl>
                                          <p:spTgt spid="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fade">
                                      <p:cBhvr>
                                        <p:cTn id="87" dur="1000"/>
                                        <p:tgtEl>
                                          <p:spTgt spid="4"/>
                                        </p:tgtEl>
                                      </p:cBhvr>
                                    </p:animEffect>
                                    <p:anim calcmode="lin" valueType="num">
                                      <p:cBhvr>
                                        <p:cTn id="88" dur="1000" fill="hold"/>
                                        <p:tgtEl>
                                          <p:spTgt spid="4"/>
                                        </p:tgtEl>
                                        <p:attrNameLst>
                                          <p:attrName>ppt_x</p:attrName>
                                        </p:attrNameLst>
                                      </p:cBhvr>
                                      <p:tavLst>
                                        <p:tav tm="0">
                                          <p:val>
                                            <p:strVal val="#ppt_x"/>
                                          </p:val>
                                        </p:tav>
                                        <p:tav tm="100000">
                                          <p:val>
                                            <p:strVal val="#ppt_x"/>
                                          </p:val>
                                        </p:tav>
                                      </p:tavLst>
                                    </p:anim>
                                    <p:anim calcmode="lin" valueType="num">
                                      <p:cBhvr>
                                        <p:cTn id="89" dur="1000" fill="hold"/>
                                        <p:tgtEl>
                                          <p:spTgt spid="4"/>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fade">
                                      <p:cBhvr>
                                        <p:cTn id="92" dur="1000"/>
                                        <p:tgtEl>
                                          <p:spTgt spid="5"/>
                                        </p:tgtEl>
                                      </p:cBhvr>
                                    </p:animEffect>
                                    <p:anim calcmode="lin" valueType="num">
                                      <p:cBhvr>
                                        <p:cTn id="93" dur="1000" fill="hold"/>
                                        <p:tgtEl>
                                          <p:spTgt spid="5"/>
                                        </p:tgtEl>
                                        <p:attrNameLst>
                                          <p:attrName>ppt_x</p:attrName>
                                        </p:attrNameLst>
                                      </p:cBhvr>
                                      <p:tavLst>
                                        <p:tav tm="0">
                                          <p:val>
                                            <p:strVal val="#ppt_x"/>
                                          </p:val>
                                        </p:tav>
                                        <p:tav tm="100000">
                                          <p:val>
                                            <p:strVal val="#ppt_x"/>
                                          </p:val>
                                        </p:tav>
                                      </p:tavLst>
                                    </p:anim>
                                    <p:anim calcmode="lin" valueType="num">
                                      <p:cBhvr>
                                        <p:cTn id="94" dur="1000" fill="hold"/>
                                        <p:tgtEl>
                                          <p:spTgt spid="5"/>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fade">
                                      <p:cBhvr>
                                        <p:cTn id="97" dur="1000"/>
                                        <p:tgtEl>
                                          <p:spTgt spid="2"/>
                                        </p:tgtEl>
                                      </p:cBhvr>
                                    </p:animEffect>
                                    <p:anim calcmode="lin" valueType="num">
                                      <p:cBhvr>
                                        <p:cTn id="98" dur="1000" fill="hold"/>
                                        <p:tgtEl>
                                          <p:spTgt spid="2"/>
                                        </p:tgtEl>
                                        <p:attrNameLst>
                                          <p:attrName>ppt_x</p:attrName>
                                        </p:attrNameLst>
                                      </p:cBhvr>
                                      <p:tavLst>
                                        <p:tav tm="0">
                                          <p:val>
                                            <p:strVal val="#ppt_x"/>
                                          </p:val>
                                        </p:tav>
                                        <p:tav tm="100000">
                                          <p:val>
                                            <p:strVal val="#ppt_x"/>
                                          </p:val>
                                        </p:tav>
                                      </p:tavLst>
                                    </p:anim>
                                    <p:anim calcmode="lin" valueType="num">
                                      <p:cBhvr>
                                        <p:cTn id="99" dur="1000" fill="hold"/>
                                        <p:tgtEl>
                                          <p:spTgt spid="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
                                        </p:tgtEl>
                                        <p:attrNameLst>
                                          <p:attrName>style.visibility</p:attrName>
                                        </p:attrNameLst>
                                      </p:cBhvr>
                                      <p:to>
                                        <p:strVal val="visible"/>
                                      </p:to>
                                    </p:set>
                                    <p:animEffect transition="in" filter="fade">
                                      <p:cBhvr>
                                        <p:cTn id="102" dur="1000"/>
                                        <p:tgtEl>
                                          <p:spTgt spid="6"/>
                                        </p:tgtEl>
                                      </p:cBhvr>
                                    </p:animEffect>
                                    <p:anim calcmode="lin" valueType="num">
                                      <p:cBhvr>
                                        <p:cTn id="103" dur="1000" fill="hold"/>
                                        <p:tgtEl>
                                          <p:spTgt spid="6"/>
                                        </p:tgtEl>
                                        <p:attrNameLst>
                                          <p:attrName>ppt_x</p:attrName>
                                        </p:attrNameLst>
                                      </p:cBhvr>
                                      <p:tavLst>
                                        <p:tav tm="0">
                                          <p:val>
                                            <p:strVal val="#ppt_x"/>
                                          </p:val>
                                        </p:tav>
                                        <p:tav tm="100000">
                                          <p:val>
                                            <p:strVal val="#ppt_x"/>
                                          </p:val>
                                        </p:tav>
                                      </p:tavLst>
                                    </p:anim>
                                    <p:anim calcmode="lin" valueType="num">
                                      <p:cBhvr>
                                        <p:cTn id="104" dur="1000" fill="hold"/>
                                        <p:tgtEl>
                                          <p:spTgt spid="6"/>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fade">
                                      <p:cBhvr>
                                        <p:cTn id="107" dur="1000"/>
                                        <p:tgtEl>
                                          <p:spTgt spid="8"/>
                                        </p:tgtEl>
                                      </p:cBhvr>
                                    </p:animEffect>
                                    <p:anim calcmode="lin" valueType="num">
                                      <p:cBhvr>
                                        <p:cTn id="108" dur="1000" fill="hold"/>
                                        <p:tgtEl>
                                          <p:spTgt spid="8"/>
                                        </p:tgtEl>
                                        <p:attrNameLst>
                                          <p:attrName>ppt_x</p:attrName>
                                        </p:attrNameLst>
                                      </p:cBhvr>
                                      <p:tavLst>
                                        <p:tav tm="0">
                                          <p:val>
                                            <p:strVal val="#ppt_x"/>
                                          </p:val>
                                        </p:tav>
                                        <p:tav tm="100000">
                                          <p:val>
                                            <p:strVal val="#ppt_x"/>
                                          </p:val>
                                        </p:tav>
                                      </p:tavLst>
                                    </p:anim>
                                    <p:anim calcmode="lin" valueType="num">
                                      <p:cBhvr>
                                        <p:cTn id="109" dur="1000" fill="hold"/>
                                        <p:tgtEl>
                                          <p:spTgt spid="8"/>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fade">
                                      <p:cBhvr>
                                        <p:cTn id="112" dur="1000"/>
                                        <p:tgtEl>
                                          <p:spTgt spid="9"/>
                                        </p:tgtEl>
                                      </p:cBhvr>
                                    </p:animEffect>
                                    <p:anim calcmode="lin" valueType="num">
                                      <p:cBhvr>
                                        <p:cTn id="113" dur="1000" fill="hold"/>
                                        <p:tgtEl>
                                          <p:spTgt spid="9"/>
                                        </p:tgtEl>
                                        <p:attrNameLst>
                                          <p:attrName>ppt_x</p:attrName>
                                        </p:attrNameLst>
                                      </p:cBhvr>
                                      <p:tavLst>
                                        <p:tav tm="0">
                                          <p:val>
                                            <p:strVal val="#ppt_x"/>
                                          </p:val>
                                        </p:tav>
                                        <p:tav tm="100000">
                                          <p:val>
                                            <p:strVal val="#ppt_x"/>
                                          </p:val>
                                        </p:tav>
                                      </p:tavLst>
                                    </p:anim>
                                    <p:anim calcmode="lin" valueType="num">
                                      <p:cBhvr>
                                        <p:cTn id="1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5" grpId="0"/>
      <p:bldP spid="16" grpId="0"/>
      <p:bldP spid="17" grpId="0"/>
      <p:bldP spid="18" grpId="0"/>
      <p:bldP spid="19" grpId="0"/>
      <p:bldP spid="23" grpId="0"/>
      <p:bldP spid="24" grpId="0"/>
      <p:bldP spid="3" grpId="0"/>
      <p:bldP spid="4"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3839210" y="1268095"/>
            <a:ext cx="3331210"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48055" y="2031365"/>
            <a:ext cx="7566025" cy="423926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01</a:t>
            </a:r>
            <a:endParaRPr lang="zh-CN" altLang="en-US" sz="8800" b="1" dirty="0">
              <a:solidFill>
                <a:schemeClr val="accent1"/>
              </a:solidFill>
              <a:cs typeface="+mn-ea"/>
              <a:sym typeface="+mn-lt"/>
            </a:endParaRPr>
          </a:p>
        </p:txBody>
      </p:sp>
      <p:sp>
        <p:nvSpPr>
          <p:cNvPr id="6" name="文本框 35"/>
          <p:cNvSpPr txBox="1"/>
          <p:nvPr/>
        </p:nvSpPr>
        <p:spPr>
          <a:xfrm>
            <a:off x="3230880" y="509270"/>
            <a:ext cx="4413885" cy="768350"/>
          </a:xfrm>
          <a:prstGeom prst="rect">
            <a:avLst/>
          </a:prstGeom>
          <a:noFill/>
        </p:spPr>
        <p:txBody>
          <a:bodyPr wrap="square" rtlCol="0">
            <a:spAutoFit/>
          </a:bodyPr>
          <a:lstStyle/>
          <a:p>
            <a:pPr algn="ctr"/>
            <a:r>
              <a:rPr lang="en-US" altLang="zh-CN" sz="4400" dirty="0">
                <a:solidFill>
                  <a:schemeClr val="bg1"/>
                </a:solidFill>
                <a:cs typeface="+mn-ea"/>
                <a:sym typeface="+mn-lt"/>
              </a:rPr>
              <a:t>OBJECTIVES</a:t>
            </a:r>
          </a:p>
        </p:txBody>
      </p:sp>
      <p:sp>
        <p:nvSpPr>
          <p:cNvPr id="9" name="Text Box 8"/>
          <p:cNvSpPr txBox="1"/>
          <p:nvPr/>
        </p:nvSpPr>
        <p:spPr>
          <a:xfrm>
            <a:off x="1151255" y="2170430"/>
            <a:ext cx="6970395" cy="4030980"/>
          </a:xfrm>
          <a:prstGeom prst="rect">
            <a:avLst/>
          </a:prstGeom>
          <a:noFill/>
        </p:spPr>
        <p:txBody>
          <a:bodyPr wrap="square" rtlCol="0">
            <a:spAutoFit/>
          </a:bodyPr>
          <a:lstStyle/>
          <a:p>
            <a:pPr marL="457200" indent="-457200">
              <a:buFont typeface="Arial" panose="020B0604020202020204" pitchFamily="34" charset="0"/>
              <a:buChar char="•"/>
            </a:pPr>
            <a:r>
              <a:rPr lang="en-US" sz="3200">
                <a:solidFill>
                  <a:schemeClr val="bg1"/>
                </a:solidFill>
              </a:rPr>
              <a:t>Inhibit the threat to democracy </a:t>
            </a:r>
          </a:p>
          <a:p>
            <a:pPr marL="457200" indent="-457200">
              <a:buFont typeface="Arial" panose="020B0604020202020204" pitchFamily="34" charset="0"/>
              <a:buChar char="•"/>
            </a:pPr>
            <a:r>
              <a:rPr lang="en-US" sz="3200">
                <a:solidFill>
                  <a:schemeClr val="bg1"/>
                </a:solidFill>
              </a:rPr>
              <a:t>Restore public trust </a:t>
            </a:r>
          </a:p>
          <a:p>
            <a:pPr marL="457200" indent="-457200">
              <a:buFont typeface="Arial" panose="020B0604020202020204" pitchFamily="34" charset="0"/>
              <a:buChar char="•"/>
            </a:pPr>
            <a:r>
              <a:rPr lang="en-US" sz="3200">
                <a:solidFill>
                  <a:schemeClr val="bg1"/>
                </a:solidFill>
              </a:rPr>
              <a:t>Reliable justice </a:t>
            </a:r>
          </a:p>
          <a:p>
            <a:pPr marL="457200" indent="-457200">
              <a:buFont typeface="Arial" panose="020B0604020202020204" pitchFamily="34" charset="0"/>
              <a:buChar char="•"/>
            </a:pPr>
            <a:r>
              <a:rPr lang="en-US" sz="3200">
                <a:solidFill>
                  <a:schemeClr val="bg1"/>
                </a:solidFill>
              </a:rPr>
              <a:t>Understanding the intuition behind the machine learning algorithms of Natural language processing tool kit and its packages.</a:t>
            </a:r>
          </a:p>
          <a:p>
            <a:pPr indent="0">
              <a:buFont typeface="Arial" panose="020B0604020202020204" pitchFamily="34" charset="0"/>
              <a:buNone/>
            </a:pPr>
            <a:endParaRPr lang="en-US" sz="3200">
              <a:solidFill>
                <a:schemeClr val="bg1"/>
              </a:solidFill>
            </a:endParaRP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pic>
        <p:nvPicPr>
          <p:cNvPr id="104" name="Picture 103"/>
          <p:cNvPicPr/>
          <p:nvPr/>
        </p:nvPicPr>
        <p:blipFill>
          <a:blip r:embed="rId3"/>
          <a:stretch>
            <a:fillRect/>
          </a:stretch>
        </p:blipFill>
        <p:spPr>
          <a:xfrm>
            <a:off x="8800465" y="2294255"/>
            <a:ext cx="3061335" cy="273431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3839210" y="1268095"/>
            <a:ext cx="3331210"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72160" y="1748790"/>
            <a:ext cx="10648315" cy="4897755"/>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02</a:t>
            </a:r>
            <a:endParaRPr lang="zh-CN" altLang="en-US" sz="8800" b="1" dirty="0">
              <a:solidFill>
                <a:schemeClr val="accent1"/>
              </a:solidFill>
              <a:cs typeface="+mn-ea"/>
              <a:sym typeface="+mn-lt"/>
            </a:endParaRPr>
          </a:p>
        </p:txBody>
      </p:sp>
      <p:sp>
        <p:nvSpPr>
          <p:cNvPr id="6" name="文本框 35"/>
          <p:cNvSpPr txBox="1"/>
          <p:nvPr/>
        </p:nvSpPr>
        <p:spPr>
          <a:xfrm>
            <a:off x="3230880" y="509270"/>
            <a:ext cx="4413885" cy="768350"/>
          </a:xfrm>
          <a:prstGeom prst="rect">
            <a:avLst/>
          </a:prstGeom>
          <a:noFill/>
        </p:spPr>
        <p:txBody>
          <a:bodyPr wrap="square" rtlCol="0">
            <a:spAutoFit/>
          </a:bodyPr>
          <a:lstStyle/>
          <a:p>
            <a:pPr algn="ctr"/>
            <a:r>
              <a:rPr lang="en-US" altLang="zh-CN" sz="4400" dirty="0">
                <a:solidFill>
                  <a:schemeClr val="bg1"/>
                </a:solidFill>
                <a:cs typeface="+mn-ea"/>
                <a:sym typeface="+mn-lt"/>
              </a:rPr>
              <a:t>DATASET</a:t>
            </a:r>
          </a:p>
        </p:txBody>
      </p:sp>
      <p:sp>
        <p:nvSpPr>
          <p:cNvPr id="9" name="Text Box 8"/>
          <p:cNvSpPr txBox="1"/>
          <p:nvPr/>
        </p:nvSpPr>
        <p:spPr>
          <a:xfrm>
            <a:off x="873760" y="1748790"/>
            <a:ext cx="10791498" cy="6740307"/>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bg1"/>
                </a:solidFill>
              </a:rPr>
              <a:t>Dataset has been acquired from </a:t>
            </a:r>
            <a:r>
              <a:rPr lang="en-US" sz="2400" dirty="0" err="1">
                <a:solidFill>
                  <a:schemeClr val="bg1"/>
                </a:solidFill>
              </a:rPr>
              <a:t>kaggle</a:t>
            </a:r>
            <a:r>
              <a:rPr lang="en-US" sz="2400" dirty="0">
                <a:solidFill>
                  <a:schemeClr val="bg1"/>
                </a:solidFill>
              </a:rPr>
              <a:t> : </a:t>
            </a:r>
          </a:p>
          <a:p>
            <a:pPr indent="0">
              <a:buFont typeface="Arial" panose="020B0604020202020204" pitchFamily="34" charset="0"/>
              <a:buNone/>
            </a:pPr>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The thus collected news has features of :</a:t>
            </a:r>
          </a:p>
          <a:p>
            <a:pPr indent="0">
              <a:buFont typeface="Arial" panose="020B0604020202020204" pitchFamily="34" charset="0"/>
              <a:buNone/>
            </a:pPr>
            <a:r>
              <a:rPr lang="en-US" sz="2400" dirty="0">
                <a:solidFill>
                  <a:schemeClr val="bg1"/>
                </a:solidFill>
              </a:rPr>
              <a:t>                Input features :</a:t>
            </a:r>
          </a:p>
          <a:p>
            <a:pPr algn="l" fontAlgn="base"/>
            <a:r>
              <a:rPr lang="en-US" sz="2400" dirty="0">
                <a:solidFill>
                  <a:schemeClr val="bg1"/>
                </a:solidFill>
              </a:rPr>
              <a:t>		</a:t>
            </a:r>
            <a:r>
              <a:rPr lang="en-US" sz="2400" b="1" i="0" dirty="0">
                <a:solidFill>
                  <a:schemeClr val="bg1"/>
                </a:solidFill>
                <a:effectLst/>
                <a:latin typeface="+mj-lt"/>
              </a:rPr>
              <a:t>id</a:t>
            </a:r>
            <a:r>
              <a:rPr lang="en-US" sz="2400" b="0" i="0" dirty="0">
                <a:solidFill>
                  <a:schemeClr val="bg1"/>
                </a:solidFill>
                <a:effectLst/>
                <a:latin typeface="+mj-lt"/>
              </a:rPr>
              <a:t>: unique id for a news article</a:t>
            </a:r>
          </a:p>
          <a:p>
            <a:pPr algn="l" fontAlgn="base"/>
            <a:r>
              <a:rPr lang="en-US" sz="2400" b="1" i="0" dirty="0">
                <a:solidFill>
                  <a:schemeClr val="bg1"/>
                </a:solidFill>
                <a:effectLst/>
                <a:latin typeface="+mj-lt"/>
              </a:rPr>
              <a:t>		title</a:t>
            </a:r>
            <a:r>
              <a:rPr lang="en-US" sz="2400" b="0" i="0" dirty="0">
                <a:solidFill>
                  <a:schemeClr val="bg1"/>
                </a:solidFill>
                <a:effectLst/>
                <a:latin typeface="+mj-lt"/>
              </a:rPr>
              <a:t>: the title of a news article</a:t>
            </a:r>
          </a:p>
          <a:p>
            <a:pPr algn="l" fontAlgn="base"/>
            <a:r>
              <a:rPr lang="en-US" sz="2400" b="1" i="0" dirty="0">
                <a:solidFill>
                  <a:schemeClr val="bg1"/>
                </a:solidFill>
                <a:effectLst/>
                <a:latin typeface="+mj-lt"/>
              </a:rPr>
              <a:t>		author</a:t>
            </a:r>
            <a:r>
              <a:rPr lang="en-US" sz="2400" b="0" i="0" dirty="0">
                <a:solidFill>
                  <a:schemeClr val="bg1"/>
                </a:solidFill>
                <a:effectLst/>
                <a:latin typeface="+mj-lt"/>
              </a:rPr>
              <a:t>: author of the news article</a:t>
            </a:r>
          </a:p>
          <a:p>
            <a:pPr algn="l" fontAlgn="base"/>
            <a:r>
              <a:rPr lang="en-US" sz="2400" b="1" i="0" dirty="0">
                <a:solidFill>
                  <a:schemeClr val="bg1"/>
                </a:solidFill>
                <a:effectLst/>
                <a:latin typeface="+mj-lt"/>
              </a:rPr>
              <a:t>		text</a:t>
            </a:r>
            <a:r>
              <a:rPr lang="en-US" sz="2400" b="0" i="0" dirty="0">
                <a:solidFill>
                  <a:schemeClr val="bg1"/>
                </a:solidFill>
                <a:effectLst/>
                <a:latin typeface="+mj-lt"/>
              </a:rPr>
              <a:t>: the text of the article</a:t>
            </a:r>
          </a:p>
          <a:p>
            <a:pPr fontAlgn="base"/>
            <a:r>
              <a:rPr lang="en-US" sz="2400" dirty="0">
                <a:solidFill>
                  <a:schemeClr val="bg1"/>
                </a:solidFill>
                <a:latin typeface="+mj-lt"/>
              </a:rPr>
              <a:t>	     </a:t>
            </a:r>
            <a:r>
              <a:rPr lang="en-US" sz="2400" dirty="0">
                <a:solidFill>
                  <a:schemeClr val="bg1"/>
                </a:solidFill>
              </a:rPr>
              <a:t>Output feature :</a:t>
            </a:r>
          </a:p>
          <a:p>
            <a:pPr algn="l" fontAlgn="base"/>
            <a:r>
              <a:rPr lang="en-US" sz="2400" dirty="0">
                <a:solidFill>
                  <a:schemeClr val="bg1"/>
                </a:solidFill>
                <a:latin typeface="+mj-lt"/>
              </a:rPr>
              <a:t>		</a:t>
            </a:r>
            <a:r>
              <a:rPr lang="en-US" sz="2400" b="1" i="0" dirty="0">
                <a:solidFill>
                  <a:schemeClr val="bg1"/>
                </a:solidFill>
                <a:effectLst/>
                <a:latin typeface="+mj-lt"/>
              </a:rPr>
              <a:t>label</a:t>
            </a:r>
            <a:r>
              <a:rPr lang="en-US" sz="2400" b="0" i="0" dirty="0">
                <a:solidFill>
                  <a:schemeClr val="bg1"/>
                </a:solidFill>
                <a:effectLst/>
                <a:latin typeface="+mj-lt"/>
              </a:rPr>
              <a:t>: a label that marks the article as potentially unreliable</a:t>
            </a:r>
          </a:p>
          <a:p>
            <a:pPr lvl="1" algn="l" fontAlgn="base"/>
            <a:r>
              <a:rPr lang="en-US" sz="2400" b="0" i="0" dirty="0">
                <a:solidFill>
                  <a:schemeClr val="bg1"/>
                </a:solidFill>
                <a:effectLst/>
                <a:latin typeface="+mj-lt"/>
              </a:rPr>
              <a:t>		1: unreliable(fake)</a:t>
            </a:r>
          </a:p>
          <a:p>
            <a:pPr lvl="1" algn="l" fontAlgn="base"/>
            <a:r>
              <a:rPr lang="en-US" sz="2400" dirty="0">
                <a:solidFill>
                  <a:schemeClr val="bg1"/>
                </a:solidFill>
                <a:latin typeface="+mj-lt"/>
              </a:rPr>
              <a:t>		</a:t>
            </a:r>
            <a:r>
              <a:rPr lang="en-US" sz="2400" b="0" i="0" dirty="0">
                <a:solidFill>
                  <a:schemeClr val="bg1"/>
                </a:solidFill>
                <a:effectLst/>
                <a:latin typeface="+mj-lt"/>
              </a:rPr>
              <a:t>0: reliable(real)</a:t>
            </a:r>
          </a:p>
          <a:p>
            <a:pPr indent="0">
              <a:buFont typeface="Arial" panose="020B0604020202020204" pitchFamily="34" charset="0"/>
              <a:buNone/>
            </a:pPr>
            <a:endParaRPr lang="en-US" sz="2400" dirty="0">
              <a:solidFill>
                <a:schemeClr val="bg1"/>
              </a:solidFill>
            </a:endParaRPr>
          </a:p>
          <a:p>
            <a:pPr indent="0">
              <a:buFont typeface="Arial" panose="020B0604020202020204" pitchFamily="34" charset="0"/>
              <a:buNone/>
            </a:pPr>
            <a:endParaRPr lang="en-US" sz="2400" dirty="0">
              <a:solidFill>
                <a:schemeClr val="bg1"/>
              </a:solidFill>
            </a:endParaRPr>
          </a:p>
          <a:p>
            <a:pPr indent="0">
              <a:buFont typeface="Arial" panose="020B0604020202020204" pitchFamily="34" charset="0"/>
              <a:buNone/>
            </a:pPr>
            <a:r>
              <a:rPr lang="en-US" sz="2400" dirty="0">
                <a:solidFill>
                  <a:schemeClr val="bg1"/>
                </a:solidFill>
              </a:rPr>
              <a:t>               Output feature :</a:t>
            </a:r>
          </a:p>
          <a:p>
            <a:pPr indent="0">
              <a:buFont typeface="Arial" panose="020B0604020202020204" pitchFamily="34" charset="0"/>
              <a:buNone/>
            </a:pPr>
            <a:r>
              <a:rPr lang="en-US" sz="2400" dirty="0">
                <a:solidFill>
                  <a:schemeClr val="bg1"/>
                </a:solidFill>
              </a:rPr>
              <a:t>                         </a:t>
            </a:r>
          </a:p>
          <a:p>
            <a:pPr marL="457200" indent="-457200">
              <a:buFont typeface="Wingdings" panose="05000000000000000000" charset="0"/>
              <a:buChar char="q"/>
            </a:pPr>
            <a:endParaRPr lang="en-US" sz="2400" dirty="0">
              <a:solidFill>
                <a:schemeClr val="bg1"/>
              </a:solidFill>
            </a:endParaRPr>
          </a:p>
          <a:p>
            <a:pPr marL="457200" indent="-457200">
              <a:buFont typeface="Arial" panose="020B0604020202020204" pitchFamily="34" charset="0"/>
              <a:buChar char="•"/>
            </a:pPr>
            <a:endParaRPr lang="en-US" sz="2400" dirty="0">
              <a:solidFill>
                <a:schemeClr val="bg1"/>
              </a:solidFill>
            </a:endParaRP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3839210" y="1268095"/>
            <a:ext cx="3331210"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02</a:t>
            </a:r>
            <a:endParaRPr lang="zh-CN" altLang="en-US" sz="8800" b="1" dirty="0">
              <a:solidFill>
                <a:schemeClr val="accent1"/>
              </a:solidFill>
              <a:cs typeface="+mn-ea"/>
              <a:sym typeface="+mn-lt"/>
            </a:endParaRPr>
          </a:p>
        </p:txBody>
      </p:sp>
      <p:sp>
        <p:nvSpPr>
          <p:cNvPr id="6" name="文本框 35"/>
          <p:cNvSpPr txBox="1"/>
          <p:nvPr/>
        </p:nvSpPr>
        <p:spPr>
          <a:xfrm>
            <a:off x="3230880" y="509270"/>
            <a:ext cx="4413885" cy="768350"/>
          </a:xfrm>
          <a:prstGeom prst="rect">
            <a:avLst/>
          </a:prstGeom>
          <a:noFill/>
        </p:spPr>
        <p:txBody>
          <a:bodyPr wrap="square" rtlCol="0">
            <a:spAutoFit/>
          </a:bodyPr>
          <a:lstStyle/>
          <a:p>
            <a:pPr algn="ctr"/>
            <a:r>
              <a:rPr lang="en-US" altLang="zh-CN" sz="4400" dirty="0">
                <a:solidFill>
                  <a:schemeClr val="bg1"/>
                </a:solidFill>
                <a:cs typeface="+mn-ea"/>
                <a:sym typeface="+mn-lt"/>
              </a:rPr>
              <a:t>DATASET</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8" name="Text Box 7"/>
          <p:cNvSpPr txBox="1"/>
          <p:nvPr/>
        </p:nvSpPr>
        <p:spPr>
          <a:xfrm>
            <a:off x="1800860" y="1515745"/>
            <a:ext cx="8590280" cy="368300"/>
          </a:xfrm>
          <a:prstGeom prst="rect">
            <a:avLst/>
          </a:prstGeom>
          <a:noFill/>
        </p:spPr>
        <p:txBody>
          <a:bodyPr wrap="none" rtlCol="0">
            <a:spAutoFit/>
          </a:bodyPr>
          <a:lstStyle/>
          <a:p>
            <a:r>
              <a:rPr lang="en-US">
                <a:solidFill>
                  <a:schemeClr val="bg1"/>
                </a:solidFill>
              </a:rPr>
              <a:t>we have acquired dataset from kaggle of 20799 samples of fake and true text news</a:t>
            </a:r>
          </a:p>
        </p:txBody>
      </p:sp>
      <p:pic>
        <p:nvPicPr>
          <p:cNvPr id="5" name="Picture 2"/>
          <p:cNvPicPr>
            <a:picLocks noGrp="1" noChangeAspect="1"/>
          </p:cNvPicPr>
          <p:nvPr>
            <p:ph type="pic" sz="quarter" idx="11"/>
          </p:nvPr>
        </p:nvPicPr>
        <p:blipFill>
          <a:blip r:embed="rId4"/>
          <a:stretch>
            <a:fillRect/>
          </a:stretch>
        </p:blipFill>
        <p:spPr>
          <a:xfrm>
            <a:off x="619760" y="2320290"/>
            <a:ext cx="10738485" cy="3946525"/>
          </a:xfrm>
          <a:prstGeom prst="rect">
            <a:avLst/>
          </a:prstGeom>
          <a:noFill/>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2802255" y="1256030"/>
            <a:ext cx="71424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03</a:t>
            </a:r>
            <a:endParaRPr lang="zh-CN" altLang="en-US" sz="8800" b="1" dirty="0">
              <a:solidFill>
                <a:schemeClr val="accent1"/>
              </a:solidFill>
              <a:cs typeface="+mn-ea"/>
              <a:sym typeface="+mn-lt"/>
            </a:endParaRPr>
          </a:p>
        </p:txBody>
      </p:sp>
      <p:sp>
        <p:nvSpPr>
          <p:cNvPr id="6" name="文本框 35"/>
          <p:cNvSpPr txBox="1"/>
          <p:nvPr/>
        </p:nvSpPr>
        <p:spPr>
          <a:xfrm>
            <a:off x="3039110" y="408940"/>
            <a:ext cx="6669405" cy="768350"/>
          </a:xfrm>
          <a:prstGeom prst="rect">
            <a:avLst/>
          </a:prstGeom>
          <a:noFill/>
        </p:spPr>
        <p:txBody>
          <a:bodyPr wrap="square" rtlCol="0">
            <a:spAutoFit/>
          </a:bodyPr>
          <a:lstStyle/>
          <a:p>
            <a:pPr algn="ctr"/>
            <a:r>
              <a:rPr lang="en-US" altLang="zh-CN" sz="4400" dirty="0">
                <a:solidFill>
                  <a:schemeClr val="bg1"/>
                </a:solidFill>
                <a:cs typeface="+mn-ea"/>
                <a:sym typeface="+mn-lt"/>
              </a:rPr>
              <a:t>LITERATURE SURVEY</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graphicFrame>
        <p:nvGraphicFramePr>
          <p:cNvPr id="13" name="Picture Placeholder 12"/>
          <p:cNvGraphicFramePr>
            <a:graphicFrameLocks noGrp="1"/>
          </p:cNvGraphicFramePr>
          <p:nvPr>
            <p:ph type="pic" sz="quarter" idx="10"/>
          </p:nvPr>
        </p:nvGraphicFramePr>
        <p:xfrm>
          <a:off x="1053465" y="1689735"/>
          <a:ext cx="10461625" cy="4845685"/>
        </p:xfrm>
        <a:graphic>
          <a:graphicData uri="http://schemas.openxmlformats.org/drawingml/2006/table">
            <a:tbl>
              <a:tblPr bandCol="1">
                <a:tableStyleId>{C4B1156A-380E-4F78-BDF5-A606A8083BF9}</a:tableStyleId>
              </a:tblPr>
              <a:tblGrid>
                <a:gridCol w="678180">
                  <a:extLst>
                    <a:ext uri="{9D8B030D-6E8A-4147-A177-3AD203B41FA5}">
                      <a16:colId xmlns:a16="http://schemas.microsoft.com/office/drawing/2014/main" val="20000"/>
                    </a:ext>
                  </a:extLst>
                </a:gridCol>
                <a:gridCol w="2357755">
                  <a:extLst>
                    <a:ext uri="{9D8B030D-6E8A-4147-A177-3AD203B41FA5}">
                      <a16:colId xmlns:a16="http://schemas.microsoft.com/office/drawing/2014/main" val="20001"/>
                    </a:ext>
                  </a:extLst>
                </a:gridCol>
                <a:gridCol w="1517650">
                  <a:extLst>
                    <a:ext uri="{9D8B030D-6E8A-4147-A177-3AD203B41FA5}">
                      <a16:colId xmlns:a16="http://schemas.microsoft.com/office/drawing/2014/main" val="20002"/>
                    </a:ext>
                  </a:extLst>
                </a:gridCol>
                <a:gridCol w="1835150">
                  <a:extLst>
                    <a:ext uri="{9D8B030D-6E8A-4147-A177-3AD203B41FA5}">
                      <a16:colId xmlns:a16="http://schemas.microsoft.com/office/drawing/2014/main" val="20003"/>
                    </a:ext>
                  </a:extLst>
                </a:gridCol>
                <a:gridCol w="1794510">
                  <a:extLst>
                    <a:ext uri="{9D8B030D-6E8A-4147-A177-3AD203B41FA5}">
                      <a16:colId xmlns:a16="http://schemas.microsoft.com/office/drawing/2014/main" val="20004"/>
                    </a:ext>
                  </a:extLst>
                </a:gridCol>
                <a:gridCol w="1294765">
                  <a:extLst>
                    <a:ext uri="{9D8B030D-6E8A-4147-A177-3AD203B41FA5}">
                      <a16:colId xmlns:a16="http://schemas.microsoft.com/office/drawing/2014/main" val="20005"/>
                    </a:ext>
                  </a:extLst>
                </a:gridCol>
                <a:gridCol w="983615">
                  <a:extLst>
                    <a:ext uri="{9D8B030D-6E8A-4147-A177-3AD203B41FA5}">
                      <a16:colId xmlns:a16="http://schemas.microsoft.com/office/drawing/2014/main" val="20006"/>
                    </a:ext>
                  </a:extLst>
                </a:gridCol>
              </a:tblGrid>
              <a:tr h="281305">
                <a:tc>
                  <a:txBody>
                    <a:bodyPr/>
                    <a:lstStyle/>
                    <a:p>
                      <a:pPr indent="0" algn="ctr">
                        <a:buNone/>
                      </a:pPr>
                      <a:r>
                        <a:rPr lang="en-US" sz="1000"/>
                        <a:t>SI NO</a:t>
                      </a:r>
                    </a:p>
                  </a:txBody>
                  <a:tcPr marL="12700" marR="12700" marT="12700" anchor="ctr"/>
                </a:tc>
                <a:tc>
                  <a:txBody>
                    <a:bodyPr/>
                    <a:lstStyle/>
                    <a:p>
                      <a:pPr indent="0" algn="ctr">
                        <a:buNone/>
                      </a:pPr>
                      <a:r>
                        <a:rPr lang="en-US" sz="1000"/>
                        <a:t>DATE OF PUBLICATION</a:t>
                      </a:r>
                    </a:p>
                  </a:txBody>
                  <a:tcPr marL="12700" marR="12700" marT="12700" anchor="ctr"/>
                </a:tc>
                <a:tc>
                  <a:txBody>
                    <a:bodyPr/>
                    <a:lstStyle/>
                    <a:p>
                      <a:pPr indent="0">
                        <a:buNone/>
                      </a:pPr>
                      <a:r>
                        <a:rPr lang="en-US" sz="1000"/>
                        <a:t>AUTHORS</a:t>
                      </a:r>
                    </a:p>
                  </a:txBody>
                  <a:tcPr marL="12700" marR="12700" marT="12700" anchor="ctr"/>
                </a:tc>
                <a:tc>
                  <a:txBody>
                    <a:bodyPr/>
                    <a:lstStyle/>
                    <a:p>
                      <a:pPr indent="0">
                        <a:buNone/>
                      </a:pPr>
                      <a:r>
                        <a:rPr lang="en-US" sz="1000"/>
                        <a:t>NAME</a:t>
                      </a:r>
                    </a:p>
                  </a:txBody>
                  <a:tcPr marL="12700" marR="12700" marT="12700" anchor="ctr"/>
                </a:tc>
                <a:tc>
                  <a:txBody>
                    <a:bodyPr/>
                    <a:lstStyle/>
                    <a:p>
                      <a:pPr indent="0">
                        <a:buNone/>
                      </a:pPr>
                      <a:r>
                        <a:rPr lang="en-US" sz="1000"/>
                        <a:t>METHADOLOGY</a:t>
                      </a:r>
                    </a:p>
                  </a:txBody>
                  <a:tcPr marL="12700" marR="12700" marT="12700" anchor="ctr"/>
                </a:tc>
                <a:tc>
                  <a:txBody>
                    <a:bodyPr/>
                    <a:lstStyle/>
                    <a:p>
                      <a:pPr indent="0">
                        <a:buNone/>
                      </a:pPr>
                      <a:r>
                        <a:rPr lang="en-US" sz="1000"/>
                        <a:t>DATASET</a:t>
                      </a:r>
                    </a:p>
                  </a:txBody>
                  <a:tcPr marL="12700" marR="12700" marT="12700" anchor="ctr"/>
                </a:tc>
                <a:tc>
                  <a:txBody>
                    <a:bodyPr/>
                    <a:lstStyle/>
                    <a:p>
                      <a:pPr indent="0">
                        <a:buNone/>
                      </a:pPr>
                      <a:r>
                        <a:rPr lang="en-US" sz="1000"/>
                        <a:t>ACCURACY</a:t>
                      </a:r>
                    </a:p>
                  </a:txBody>
                  <a:tcPr marL="12700" marR="12700" marT="12700" anchor="ctr"/>
                </a:tc>
                <a:extLst>
                  <a:ext uri="{0D108BD9-81ED-4DB2-BD59-A6C34878D82A}">
                    <a16:rowId xmlns:a16="http://schemas.microsoft.com/office/drawing/2014/main" val="10000"/>
                  </a:ext>
                </a:extLst>
              </a:tr>
              <a:tr h="1154430">
                <a:tc>
                  <a:txBody>
                    <a:bodyPr/>
                    <a:lstStyle/>
                    <a:p>
                      <a:pPr indent="0" algn="ctr">
                        <a:buNone/>
                      </a:pPr>
                      <a:r>
                        <a:rPr lang="en-US" sz="1000"/>
                        <a:t>1</a:t>
                      </a:r>
                    </a:p>
                  </a:txBody>
                  <a:tcPr marL="12700" marR="12700" marT="12700" anchor="ctr"/>
                </a:tc>
                <a:tc>
                  <a:txBody>
                    <a:bodyPr/>
                    <a:lstStyle/>
                    <a:p>
                      <a:pPr indent="0" algn="ctr">
                        <a:buNone/>
                      </a:pPr>
                      <a:r>
                        <a:rPr lang="en-US" sz="1000"/>
                        <a:t>29 July, 2021.</a:t>
                      </a:r>
                    </a:p>
                  </a:txBody>
                  <a:tcPr marL="12700" marR="12700" marT="12700" anchor="ctr"/>
                </a:tc>
                <a:tc>
                  <a:txBody>
                    <a:bodyPr/>
                    <a:lstStyle/>
                    <a:p>
                      <a:pPr indent="0">
                        <a:buNone/>
                      </a:pPr>
                      <a:r>
                        <a:rPr lang="en-US" sz="1000"/>
                        <a:t>Arvin Hansrajh</a:t>
                      </a:r>
                    </a:p>
                    <a:p>
                      <a:pPr indent="0">
                        <a:buNone/>
                      </a:pPr>
                      <a:r>
                        <a:rPr lang="en-US" sz="1000"/>
                        <a:t>Timothy T. Adeliyi</a:t>
                      </a:r>
                    </a:p>
                    <a:p>
                      <a:pPr indent="0">
                        <a:buNone/>
                      </a:pPr>
                      <a:r>
                        <a:rPr lang="en-US" sz="1000"/>
                        <a:t>Jeanette Wing1</a:t>
                      </a:r>
                    </a:p>
                  </a:txBody>
                  <a:tcPr marL="12700" marR="12700" marT="12700" anchor="ctr"/>
                </a:tc>
                <a:tc>
                  <a:txBody>
                    <a:bodyPr/>
                    <a:lstStyle/>
                    <a:p>
                      <a:pPr indent="0">
                        <a:buNone/>
                      </a:pPr>
                      <a:r>
                        <a:rPr lang="en-US" sz="1000"/>
                        <a:t>Detection of Online Fake News Using Blending Ensemble Learning</a:t>
                      </a:r>
                    </a:p>
                  </a:txBody>
                  <a:tcPr marL="12700" marR="12700" marT="12700" anchor="ctr"/>
                </a:tc>
                <a:tc>
                  <a:txBody>
                    <a:bodyPr/>
                    <a:lstStyle/>
                    <a:p>
                      <a:pPr indent="0">
                        <a:buNone/>
                      </a:pPr>
                      <a:r>
                        <a:rPr lang="en-US" sz="1000"/>
                        <a:t>logistic regression</a:t>
                      </a:r>
                    </a:p>
                    <a:p>
                      <a:pPr indent="0">
                        <a:buNone/>
                      </a:pPr>
                      <a:r>
                        <a:rPr lang="en-US" sz="1000"/>
                        <a:t>support vector machine</a:t>
                      </a:r>
                    </a:p>
                    <a:p>
                      <a:pPr indent="0">
                        <a:buNone/>
                      </a:pPr>
                      <a:r>
                        <a:rPr lang="en-US" sz="1000"/>
                        <a:t>linear discriminant analysis</a:t>
                      </a:r>
                    </a:p>
                    <a:p>
                      <a:pPr indent="0">
                        <a:buNone/>
                      </a:pPr>
                      <a:r>
                        <a:rPr lang="en-US" sz="1000"/>
                        <a:t>stochastic gradient descent</a:t>
                      </a:r>
                    </a:p>
                    <a:p>
                      <a:pPr indent="0">
                        <a:buNone/>
                      </a:pPr>
                      <a:r>
                        <a:rPr lang="en-US" sz="1000"/>
                        <a:t>and ridge regression</a:t>
                      </a:r>
                    </a:p>
                  </a:txBody>
                  <a:tcPr marL="12700" marR="12700" marT="12700" anchor="ctr"/>
                </a:tc>
                <a:tc>
                  <a:txBody>
                    <a:bodyPr/>
                    <a:lstStyle/>
                    <a:p>
                      <a:pPr indent="0">
                        <a:buNone/>
                      </a:pPr>
                      <a:r>
                        <a:rPr lang="en-US" sz="1000"/>
                        <a:t>LIAR                      ISOT </a:t>
                      </a:r>
                    </a:p>
                  </a:txBody>
                  <a:tcPr marL="12700" marR="12700" marT="12700" anchor="ctr"/>
                </a:tc>
                <a:tc>
                  <a:txBody>
                    <a:bodyPr/>
                    <a:lstStyle/>
                    <a:p>
                      <a:pPr indent="0">
                        <a:buNone/>
                      </a:pPr>
                      <a:r>
                        <a:rPr lang="en-US" sz="1000"/>
                        <a:t>60.8             98.4      </a:t>
                      </a:r>
                    </a:p>
                  </a:txBody>
                  <a:tcPr marL="12700" marR="12700" marT="12700" anchor="ctr"/>
                </a:tc>
                <a:extLst>
                  <a:ext uri="{0D108BD9-81ED-4DB2-BD59-A6C34878D82A}">
                    <a16:rowId xmlns:a16="http://schemas.microsoft.com/office/drawing/2014/main" val="10001"/>
                  </a:ext>
                </a:extLst>
              </a:tr>
              <a:tr h="507365">
                <a:tc>
                  <a:txBody>
                    <a:bodyPr/>
                    <a:lstStyle/>
                    <a:p>
                      <a:pPr indent="0" algn="ctr">
                        <a:buNone/>
                      </a:pPr>
                      <a:r>
                        <a:rPr lang="en-US" sz="1000"/>
                        <a:t>2</a:t>
                      </a:r>
                    </a:p>
                  </a:txBody>
                  <a:tcPr marL="12700" marR="12700" marT="12700" anchor="ctr"/>
                </a:tc>
                <a:tc>
                  <a:txBody>
                    <a:bodyPr/>
                    <a:lstStyle/>
                    <a:p>
                      <a:pPr indent="0" algn="ctr">
                        <a:buNone/>
                      </a:pPr>
                      <a:r>
                        <a:rPr lang="en-US" sz="1000"/>
                        <a:t>29 November, 2018.</a:t>
                      </a:r>
                    </a:p>
                  </a:txBody>
                  <a:tcPr marL="12700" marR="12700" marT="12700" anchor="ctr"/>
                </a:tc>
                <a:tc>
                  <a:txBody>
                    <a:bodyPr/>
                    <a:lstStyle/>
                    <a:p>
                      <a:pPr indent="0">
                        <a:buNone/>
                      </a:pPr>
                      <a:r>
                        <a:rPr lang="en-US" sz="1000"/>
                        <a:t>Akshay Jain</a:t>
                      </a:r>
                    </a:p>
                    <a:p>
                      <a:pPr indent="0">
                        <a:buNone/>
                      </a:pPr>
                      <a:r>
                        <a:rPr lang="en-US" sz="1000"/>
                        <a:t>Amey Kasbe</a:t>
                      </a:r>
                    </a:p>
                  </a:txBody>
                  <a:tcPr marL="12700" marR="12700" marT="12700" anchor="ctr"/>
                </a:tc>
                <a:tc>
                  <a:txBody>
                    <a:bodyPr/>
                    <a:lstStyle/>
                    <a:p>
                      <a:pPr indent="0">
                        <a:buNone/>
                      </a:pPr>
                      <a:r>
                        <a:rPr lang="en-US" sz="1000"/>
                        <a:t>Fake News Detection</a:t>
                      </a:r>
                    </a:p>
                  </a:txBody>
                  <a:tcPr marL="12700" marR="12700" marT="12700" anchor="ctr"/>
                </a:tc>
                <a:tc>
                  <a:txBody>
                    <a:bodyPr/>
                    <a:lstStyle/>
                    <a:p>
                      <a:pPr indent="0">
                        <a:buNone/>
                      </a:pPr>
                      <a:r>
                        <a:rPr lang="en-US" sz="1000"/>
                        <a:t>Naive Bayes classification</a:t>
                      </a:r>
                    </a:p>
                  </a:txBody>
                  <a:tcPr marL="12700" marR="12700" marT="12700" anchor="ctr"/>
                </a:tc>
                <a:tc>
                  <a:txBody>
                    <a:bodyPr/>
                    <a:lstStyle/>
                    <a:p>
                      <a:pPr indent="0">
                        <a:buNone/>
                      </a:pPr>
                      <a:r>
                        <a:rPr lang="en-US" sz="1000"/>
                        <a:t>GIT HUB - Labelled as authentic.             </a:t>
                      </a:r>
                    </a:p>
                  </a:txBody>
                  <a:tcPr marL="12700" marR="12700" marT="12700" anchor="ctr"/>
                </a:tc>
                <a:tc>
                  <a:txBody>
                    <a:bodyPr/>
                    <a:lstStyle/>
                    <a:p>
                      <a:pPr indent="0">
                        <a:buNone/>
                      </a:pPr>
                      <a:r>
                        <a:rPr lang="en-US" sz="1000"/>
                        <a:t>Title : 80     Text   :   93</a:t>
                      </a:r>
                    </a:p>
                  </a:txBody>
                  <a:tcPr marL="12700" marR="12700" marT="12700" anchor="ctr"/>
                </a:tc>
                <a:extLst>
                  <a:ext uri="{0D108BD9-81ED-4DB2-BD59-A6C34878D82A}">
                    <a16:rowId xmlns:a16="http://schemas.microsoft.com/office/drawing/2014/main" val="10002"/>
                  </a:ext>
                </a:extLst>
              </a:tr>
              <a:tr h="657225">
                <a:tc>
                  <a:txBody>
                    <a:bodyPr/>
                    <a:lstStyle/>
                    <a:p>
                      <a:pPr indent="0" algn="ctr">
                        <a:buNone/>
                      </a:pPr>
                      <a:r>
                        <a:rPr lang="en-US" sz="1000"/>
                        <a:t>3</a:t>
                      </a:r>
                    </a:p>
                  </a:txBody>
                  <a:tcPr marL="12700" marR="12700" marT="12700" anchor="ctr"/>
                </a:tc>
                <a:tc>
                  <a:txBody>
                    <a:bodyPr/>
                    <a:lstStyle/>
                    <a:p>
                      <a:pPr indent="0" algn="ctr">
                        <a:buNone/>
                      </a:pPr>
                      <a:r>
                        <a:rPr lang="en-US" sz="1000"/>
                        <a:t>April, 2021.</a:t>
                      </a:r>
                    </a:p>
                  </a:txBody>
                  <a:tcPr marL="12700" marR="12700" marT="12700" anchor="ctr"/>
                </a:tc>
                <a:tc>
                  <a:txBody>
                    <a:bodyPr/>
                    <a:lstStyle/>
                    <a:p>
                      <a:pPr indent="0">
                        <a:buNone/>
                      </a:pPr>
                      <a:r>
                        <a:rPr lang="en-US" sz="1000"/>
                        <a:t>Jamal AbdulNasirOsama SubhaniKhan  IraklisVarlamis</a:t>
                      </a:r>
                    </a:p>
                  </a:txBody>
                  <a:tcPr marL="12700" marR="12700" marT="12700" anchor="ctr"/>
                </a:tc>
                <a:tc>
                  <a:txBody>
                    <a:bodyPr/>
                    <a:lstStyle/>
                    <a:p>
                      <a:pPr indent="0">
                        <a:buNone/>
                      </a:pPr>
                      <a:r>
                        <a:rPr lang="en-US" sz="1000"/>
                        <a:t>Fake news detection: A hybrid CNN-RNN based deep learning approach</a:t>
                      </a:r>
                    </a:p>
                  </a:txBody>
                  <a:tcPr marL="12700" marR="12700" marT="12700" anchor="ctr"/>
                </a:tc>
                <a:tc>
                  <a:txBody>
                    <a:bodyPr/>
                    <a:lstStyle/>
                    <a:p>
                      <a:pPr indent="0">
                        <a:buNone/>
                      </a:pPr>
                      <a:r>
                        <a:rPr lang="en-US" sz="1000"/>
                        <a:t>Deep learning : CNN - RNN</a:t>
                      </a:r>
                    </a:p>
                  </a:txBody>
                  <a:tcPr marL="12700" marR="12700" marT="12700" anchor="ctr"/>
                </a:tc>
                <a:tc>
                  <a:txBody>
                    <a:bodyPr/>
                    <a:lstStyle/>
                    <a:p>
                      <a:pPr indent="0">
                        <a:buNone/>
                      </a:pPr>
                      <a:r>
                        <a:rPr lang="en-US" sz="1000"/>
                        <a:t>FA-KES         ISOT</a:t>
                      </a:r>
                    </a:p>
                  </a:txBody>
                  <a:tcPr marL="12700" marR="12700" marT="12700" anchor="ctr"/>
                </a:tc>
                <a:tc>
                  <a:txBody>
                    <a:bodyPr/>
                    <a:lstStyle/>
                    <a:p>
                      <a:pPr indent="0">
                        <a:buNone/>
                      </a:pPr>
                      <a:r>
                        <a:rPr lang="en-US" sz="1000"/>
                        <a:t>60                99</a:t>
                      </a:r>
                    </a:p>
                  </a:txBody>
                  <a:tcPr marL="12700" marR="12700" marT="12700" anchor="ctr"/>
                </a:tc>
                <a:extLst>
                  <a:ext uri="{0D108BD9-81ED-4DB2-BD59-A6C34878D82A}">
                    <a16:rowId xmlns:a16="http://schemas.microsoft.com/office/drawing/2014/main" val="10003"/>
                  </a:ext>
                </a:extLst>
              </a:tr>
              <a:tr h="1326515">
                <a:tc>
                  <a:txBody>
                    <a:bodyPr/>
                    <a:lstStyle/>
                    <a:p>
                      <a:pPr indent="0" algn="ctr">
                        <a:buNone/>
                      </a:pPr>
                      <a:r>
                        <a:rPr lang="en-US" sz="1000"/>
                        <a:t>4</a:t>
                      </a:r>
                    </a:p>
                  </a:txBody>
                  <a:tcPr marL="12700" marR="12700" marT="12700" anchor="ctr"/>
                </a:tc>
                <a:tc>
                  <a:txBody>
                    <a:bodyPr/>
                    <a:lstStyle/>
                    <a:p>
                      <a:pPr indent="0" algn="ctr">
                        <a:buNone/>
                      </a:pPr>
                      <a:r>
                        <a:rPr lang="en-US" sz="1000"/>
                        <a:t>June, 2022.</a:t>
                      </a:r>
                    </a:p>
                  </a:txBody>
                  <a:tcPr marL="12700" marR="12700" marT="12700" anchor="ctr"/>
                </a:tc>
                <a:tc>
                  <a:txBody>
                    <a:bodyPr/>
                    <a:lstStyle/>
                    <a:p>
                      <a:pPr indent="0">
                        <a:buNone/>
                      </a:pPr>
                      <a:r>
                        <a:rPr lang="en-US" sz="1000"/>
                        <a:t>Hemalatha A              </a:t>
                      </a:r>
                    </a:p>
                    <a:p>
                      <a:pPr indent="0">
                        <a:buNone/>
                      </a:pPr>
                      <a:r>
                        <a:rPr lang="en-US" sz="1000"/>
                        <a:t>Karpahalakshmi S</a:t>
                      </a:r>
                    </a:p>
                    <a:p>
                      <a:pPr indent="0">
                        <a:buNone/>
                      </a:pPr>
                      <a:r>
                        <a:rPr lang="en-US" sz="1000"/>
                        <a:t>Thanga Sri R</a:t>
                      </a:r>
                    </a:p>
                    <a:p>
                      <a:pPr indent="0">
                        <a:buNone/>
                      </a:pPr>
                      <a:r>
                        <a:rPr lang="en-US" sz="1000"/>
                        <a:t>Vaishnavi M    </a:t>
                      </a:r>
                    </a:p>
                    <a:p>
                      <a:pPr indent="0">
                        <a:buNone/>
                      </a:pPr>
                      <a:r>
                        <a:rPr lang="en-US" sz="1000"/>
                        <a:t>Bhavani N</a:t>
                      </a:r>
                    </a:p>
                  </a:txBody>
                  <a:tcPr marL="12700" marR="12700" marT="12700" anchor="ctr"/>
                </a:tc>
                <a:tc>
                  <a:txBody>
                    <a:bodyPr/>
                    <a:lstStyle/>
                    <a:p>
                      <a:pPr indent="0">
                        <a:buNone/>
                      </a:pPr>
                      <a:r>
                        <a:rPr lang="en-US" sz="1000"/>
                        <a:t>Fake News Detection Using Machine Learning</a:t>
                      </a:r>
                    </a:p>
                  </a:txBody>
                  <a:tcPr marL="12700" marR="12700" marT="12700" anchor="ctr"/>
                </a:tc>
                <a:tc>
                  <a:txBody>
                    <a:bodyPr/>
                    <a:lstStyle/>
                    <a:p>
                      <a:pPr indent="0">
                        <a:buNone/>
                      </a:pPr>
                      <a:r>
                        <a:rPr lang="en-US" sz="1000"/>
                        <a:t>Feature extraction                   </a:t>
                      </a:r>
                    </a:p>
                    <a:p>
                      <a:pPr indent="0">
                        <a:buNone/>
                      </a:pPr>
                      <a:r>
                        <a:rPr lang="en-US" sz="1000"/>
                        <a:t> vectorization :                 </a:t>
                      </a:r>
                    </a:p>
                    <a:p>
                      <a:pPr indent="0">
                        <a:buNone/>
                      </a:pPr>
                      <a:r>
                        <a:rPr lang="en-US" sz="1000"/>
                        <a:t> Count Vectorizer and</a:t>
                      </a:r>
                    </a:p>
                    <a:p>
                      <a:pPr indent="0">
                        <a:buNone/>
                      </a:pPr>
                      <a:r>
                        <a:rPr lang="en-US" sz="1000"/>
                        <a:t>Tiff Vectorizer                               </a:t>
                      </a:r>
                    </a:p>
                    <a:p>
                      <a:pPr indent="0">
                        <a:buNone/>
                      </a:pPr>
                      <a:r>
                        <a:rPr lang="en-US" sz="1000"/>
                        <a:t>From</a:t>
                      </a:r>
                    </a:p>
                    <a:p>
                      <a:pPr indent="0">
                        <a:buNone/>
                      </a:pPr>
                      <a:r>
                        <a:rPr lang="en-US" sz="1000"/>
                        <a:t>Python scikit-learn library      SVM                                           Naive Bayes                                       </a:t>
                      </a:r>
                    </a:p>
                  </a:txBody>
                  <a:tcPr marL="12700" marR="12700" marT="12700" anchor="ctr"/>
                </a:tc>
                <a:tc>
                  <a:txBody>
                    <a:bodyPr/>
                    <a:lstStyle/>
                    <a:p>
                      <a:pPr indent="0">
                        <a:buNone/>
                      </a:pPr>
                      <a:r>
                        <a:rPr lang="en-US" sz="1000"/>
                        <a:t>fake and real news from the online media.</a:t>
                      </a:r>
                    </a:p>
                  </a:txBody>
                  <a:tcPr marL="12700" marR="12700" marT="12700" anchor="ctr"/>
                </a:tc>
                <a:tc>
                  <a:txBody>
                    <a:bodyPr/>
                    <a:lstStyle/>
                    <a:p>
                      <a:pPr indent="0">
                        <a:buNone/>
                      </a:pPr>
                      <a:r>
                        <a:rPr lang="en-US" sz="1000"/>
                        <a:t>98.6</a:t>
                      </a:r>
                    </a:p>
                  </a:txBody>
                  <a:tcPr marL="12700" marR="12700" marT="12700" anchor="ctr"/>
                </a:tc>
                <a:extLst>
                  <a:ext uri="{0D108BD9-81ED-4DB2-BD59-A6C34878D82A}">
                    <a16:rowId xmlns:a16="http://schemas.microsoft.com/office/drawing/2014/main" val="10004"/>
                  </a:ext>
                </a:extLst>
              </a:tr>
              <a:tr h="918845">
                <a:tc>
                  <a:txBody>
                    <a:bodyPr/>
                    <a:lstStyle/>
                    <a:p>
                      <a:pPr indent="0" algn="ctr">
                        <a:buNone/>
                      </a:pPr>
                      <a:r>
                        <a:rPr lang="en-US" sz="1000"/>
                        <a:t>5</a:t>
                      </a:r>
                    </a:p>
                  </a:txBody>
                  <a:tcPr marL="12700" marR="12700" marT="12700" anchor="ctr"/>
                </a:tc>
                <a:tc>
                  <a:txBody>
                    <a:bodyPr/>
                    <a:lstStyle/>
                    <a:p>
                      <a:pPr indent="0" algn="ctr">
                        <a:buNone/>
                      </a:pPr>
                      <a:r>
                        <a:rPr lang="en-US" sz="1000"/>
                        <a:t>April, 2021.</a:t>
                      </a:r>
                    </a:p>
                  </a:txBody>
                  <a:tcPr marL="12700" marR="12700" marT="12700" anchor="ctr"/>
                </a:tc>
                <a:tc>
                  <a:txBody>
                    <a:bodyPr/>
                    <a:lstStyle/>
                    <a:p>
                      <a:pPr indent="0">
                        <a:buNone/>
                      </a:pPr>
                      <a:r>
                        <a:rPr lang="en-US" sz="1000"/>
                        <a:t>Tejaswini Yesugade</a:t>
                      </a:r>
                    </a:p>
                    <a:p>
                      <a:pPr indent="0">
                        <a:buNone/>
                      </a:pPr>
                      <a:r>
                        <a:rPr lang="en-US" sz="1000"/>
                        <a:t>Shrikant Kokate  </a:t>
                      </a:r>
                    </a:p>
                    <a:p>
                      <a:pPr indent="0">
                        <a:buNone/>
                      </a:pPr>
                      <a:r>
                        <a:rPr lang="en-US" sz="1000"/>
                        <a:t>Sarjana Patil             </a:t>
                      </a:r>
                    </a:p>
                    <a:p>
                      <a:pPr indent="0">
                        <a:buNone/>
                      </a:pPr>
                      <a:r>
                        <a:rPr lang="en-US" sz="1000"/>
                        <a:t>Ritik Varma              </a:t>
                      </a:r>
                    </a:p>
                    <a:p>
                      <a:pPr indent="0">
                        <a:buNone/>
                      </a:pPr>
                      <a:r>
                        <a:rPr lang="en-US" sz="1000"/>
                        <a:t>Sejal Pawar</a:t>
                      </a:r>
                    </a:p>
                  </a:txBody>
                  <a:tcPr marL="12700" marR="12700" marT="12700" anchor="ctr"/>
                </a:tc>
                <a:tc>
                  <a:txBody>
                    <a:bodyPr/>
                    <a:lstStyle/>
                    <a:p>
                      <a:pPr indent="0">
                        <a:buNone/>
                      </a:pPr>
                      <a:r>
                        <a:rPr lang="en-US" sz="1000"/>
                        <a:t>Fake News Detection Using LSTM</a:t>
                      </a:r>
                    </a:p>
                  </a:txBody>
                  <a:tcPr marL="12700" marR="12700" marT="12700" anchor="ctr"/>
                </a:tc>
                <a:tc>
                  <a:txBody>
                    <a:bodyPr/>
                    <a:lstStyle/>
                    <a:p>
                      <a:pPr indent="0">
                        <a:buNone/>
                      </a:pPr>
                      <a:r>
                        <a:rPr lang="en-US" sz="1000"/>
                        <a:t>LSTM                                      </a:t>
                      </a:r>
                    </a:p>
                  </a:txBody>
                  <a:tcPr marL="12700" marR="12700" marT="12700" anchor="ctr"/>
                </a:tc>
                <a:tc>
                  <a:txBody>
                    <a:bodyPr/>
                    <a:lstStyle/>
                    <a:p>
                      <a:pPr indent="0">
                        <a:buNone/>
                      </a:pPr>
                      <a:r>
                        <a:rPr lang="en-US" sz="1000"/>
                        <a:t>From Kaggle</a:t>
                      </a:r>
                    </a:p>
                  </a:txBody>
                  <a:tcPr marL="12700" marR="12700" marT="12700" anchor="ctr"/>
                </a:tc>
                <a:tc>
                  <a:txBody>
                    <a:bodyPr/>
                    <a:lstStyle/>
                    <a:p>
                      <a:pPr indent="0">
                        <a:buNone/>
                      </a:pPr>
                      <a:r>
                        <a:rPr lang="en-US" sz="1000"/>
                        <a:t>91.5</a:t>
                      </a:r>
                    </a:p>
                  </a:txBody>
                  <a:tcPr marL="12700" marR="12700" marT="12700"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2802255" y="1256030"/>
            <a:ext cx="71424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03</a:t>
            </a:r>
            <a:endParaRPr lang="zh-CN" altLang="en-US" sz="8800" b="1" dirty="0">
              <a:solidFill>
                <a:schemeClr val="accent1"/>
              </a:solidFill>
              <a:cs typeface="+mn-ea"/>
              <a:sym typeface="+mn-lt"/>
            </a:endParaRPr>
          </a:p>
        </p:txBody>
      </p:sp>
      <p:sp>
        <p:nvSpPr>
          <p:cNvPr id="6" name="文本框 35"/>
          <p:cNvSpPr txBox="1"/>
          <p:nvPr/>
        </p:nvSpPr>
        <p:spPr>
          <a:xfrm>
            <a:off x="3039110" y="408940"/>
            <a:ext cx="6669405" cy="768350"/>
          </a:xfrm>
          <a:prstGeom prst="rect">
            <a:avLst/>
          </a:prstGeom>
          <a:noFill/>
        </p:spPr>
        <p:txBody>
          <a:bodyPr wrap="square" rtlCol="0">
            <a:spAutoFit/>
          </a:bodyPr>
          <a:lstStyle/>
          <a:p>
            <a:pPr algn="ctr"/>
            <a:r>
              <a:rPr lang="en-US" altLang="zh-CN" sz="4400" dirty="0">
                <a:solidFill>
                  <a:schemeClr val="bg1"/>
                </a:solidFill>
                <a:cs typeface="+mn-ea"/>
                <a:sym typeface="+mn-lt"/>
              </a:rPr>
              <a:t>LITERATURE SURVEY</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graphicFrame>
        <p:nvGraphicFramePr>
          <p:cNvPr id="13" name="Picture Placeholder 12"/>
          <p:cNvGraphicFramePr>
            <a:graphicFrameLocks noGrp="1"/>
          </p:cNvGraphicFramePr>
          <p:nvPr>
            <p:ph type="pic" sz="quarter" idx="10"/>
          </p:nvPr>
        </p:nvGraphicFramePr>
        <p:xfrm>
          <a:off x="1053465" y="1971040"/>
          <a:ext cx="10461625" cy="4559300"/>
        </p:xfrm>
        <a:graphic>
          <a:graphicData uri="http://schemas.openxmlformats.org/drawingml/2006/table">
            <a:tbl>
              <a:tblPr bandCol="1">
                <a:tableStyleId>{C4B1156A-380E-4F78-BDF5-A606A8083BF9}</a:tableStyleId>
              </a:tblPr>
              <a:tblGrid>
                <a:gridCol w="678180">
                  <a:extLst>
                    <a:ext uri="{9D8B030D-6E8A-4147-A177-3AD203B41FA5}">
                      <a16:colId xmlns:a16="http://schemas.microsoft.com/office/drawing/2014/main" val="20000"/>
                    </a:ext>
                  </a:extLst>
                </a:gridCol>
                <a:gridCol w="2357755">
                  <a:extLst>
                    <a:ext uri="{9D8B030D-6E8A-4147-A177-3AD203B41FA5}">
                      <a16:colId xmlns:a16="http://schemas.microsoft.com/office/drawing/2014/main" val="20001"/>
                    </a:ext>
                  </a:extLst>
                </a:gridCol>
                <a:gridCol w="1517650">
                  <a:extLst>
                    <a:ext uri="{9D8B030D-6E8A-4147-A177-3AD203B41FA5}">
                      <a16:colId xmlns:a16="http://schemas.microsoft.com/office/drawing/2014/main" val="20002"/>
                    </a:ext>
                  </a:extLst>
                </a:gridCol>
                <a:gridCol w="1835150">
                  <a:extLst>
                    <a:ext uri="{9D8B030D-6E8A-4147-A177-3AD203B41FA5}">
                      <a16:colId xmlns:a16="http://schemas.microsoft.com/office/drawing/2014/main" val="20003"/>
                    </a:ext>
                  </a:extLst>
                </a:gridCol>
                <a:gridCol w="1794510">
                  <a:extLst>
                    <a:ext uri="{9D8B030D-6E8A-4147-A177-3AD203B41FA5}">
                      <a16:colId xmlns:a16="http://schemas.microsoft.com/office/drawing/2014/main" val="20004"/>
                    </a:ext>
                  </a:extLst>
                </a:gridCol>
                <a:gridCol w="1294765">
                  <a:extLst>
                    <a:ext uri="{9D8B030D-6E8A-4147-A177-3AD203B41FA5}">
                      <a16:colId xmlns:a16="http://schemas.microsoft.com/office/drawing/2014/main" val="20005"/>
                    </a:ext>
                  </a:extLst>
                </a:gridCol>
                <a:gridCol w="983615">
                  <a:extLst>
                    <a:ext uri="{9D8B030D-6E8A-4147-A177-3AD203B41FA5}">
                      <a16:colId xmlns:a16="http://schemas.microsoft.com/office/drawing/2014/main" val="20006"/>
                    </a:ext>
                  </a:extLst>
                </a:gridCol>
              </a:tblGrid>
              <a:tr h="473075">
                <a:tc>
                  <a:txBody>
                    <a:bodyPr/>
                    <a:lstStyle/>
                    <a:p>
                      <a:pPr indent="0" algn="ctr">
                        <a:buNone/>
                      </a:pPr>
                      <a:r>
                        <a:rPr lang="en-US" sz="1000"/>
                        <a:t>6</a:t>
                      </a:r>
                    </a:p>
                  </a:txBody>
                  <a:tcPr marL="12700" marR="12700" marT="12700" anchor="ctr"/>
                </a:tc>
                <a:tc>
                  <a:txBody>
                    <a:bodyPr/>
                    <a:lstStyle/>
                    <a:p>
                      <a:pPr indent="0" algn="ctr">
                        <a:buNone/>
                      </a:pPr>
                      <a:r>
                        <a:rPr lang="en-US" sz="1000"/>
                        <a:t>July, 2021.</a:t>
                      </a:r>
                    </a:p>
                  </a:txBody>
                  <a:tcPr marL="12700" marR="12700" marT="12700" anchor="ctr"/>
                </a:tc>
                <a:tc>
                  <a:txBody>
                    <a:bodyPr/>
                    <a:lstStyle/>
                    <a:p>
                      <a:pPr indent="0">
                        <a:buNone/>
                      </a:pPr>
                      <a:r>
                        <a:rPr lang="en-US" sz="1000"/>
                        <a:t>kajal Kumari </a:t>
                      </a:r>
                    </a:p>
                  </a:txBody>
                  <a:tcPr marL="12700" marR="12700" marT="12700" anchor="ctr"/>
                </a:tc>
                <a:tc>
                  <a:txBody>
                    <a:bodyPr/>
                    <a:lstStyle/>
                    <a:p>
                      <a:pPr indent="0">
                        <a:buNone/>
                      </a:pPr>
                      <a:r>
                        <a:rPr lang="en-US" sz="1000"/>
                        <a:t>Detecting Fake News with Natural Language Processing </a:t>
                      </a:r>
                    </a:p>
                  </a:txBody>
                  <a:tcPr marL="12700" marR="12700" marT="12700" anchor="ctr"/>
                </a:tc>
                <a:tc>
                  <a:txBody>
                    <a:bodyPr/>
                    <a:lstStyle/>
                    <a:p>
                      <a:pPr indent="0">
                        <a:buNone/>
                      </a:pPr>
                      <a:r>
                        <a:rPr lang="en-US" sz="1000"/>
                        <a:t>TfidfVectorizer</a:t>
                      </a:r>
                    </a:p>
                    <a:p>
                      <a:pPr indent="0">
                        <a:buNone/>
                      </a:pPr>
                      <a:r>
                        <a:rPr lang="en-US" sz="1000"/>
                        <a:t>Count Vectorizer</a:t>
                      </a:r>
                    </a:p>
                    <a:p>
                      <a:pPr indent="0">
                        <a:buNone/>
                      </a:pPr>
                      <a:r>
                        <a:rPr lang="en-US" sz="1000"/>
                        <a:t>Hash Vectorizer </a:t>
                      </a:r>
                    </a:p>
                  </a:txBody>
                  <a:tcPr marL="12700" marR="12700" marT="12700" anchor="ctr"/>
                </a:tc>
                <a:tc>
                  <a:txBody>
                    <a:bodyPr/>
                    <a:lstStyle/>
                    <a:p>
                      <a:pPr indent="0">
                        <a:buNone/>
                      </a:pPr>
                      <a:r>
                        <a:rPr lang="en-US" sz="1000"/>
                        <a:t>From Kaggle </a:t>
                      </a:r>
                    </a:p>
                  </a:txBody>
                  <a:tcPr marL="12700" marR="12700" marT="12700" anchor="ctr"/>
                </a:tc>
                <a:tc>
                  <a:txBody>
                    <a:bodyPr/>
                    <a:lstStyle/>
                    <a:p>
                      <a:pPr indent="0">
                        <a:buNone/>
                      </a:pPr>
                      <a:r>
                        <a:rPr lang="en-US" sz="1000"/>
                        <a:t>93.2</a:t>
                      </a:r>
                    </a:p>
                  </a:txBody>
                  <a:tcPr marL="12700" marR="12700" marT="12700" anchor="ctr"/>
                </a:tc>
                <a:extLst>
                  <a:ext uri="{0D108BD9-81ED-4DB2-BD59-A6C34878D82A}">
                    <a16:rowId xmlns:a16="http://schemas.microsoft.com/office/drawing/2014/main" val="10000"/>
                  </a:ext>
                </a:extLst>
              </a:tr>
              <a:tr h="776605">
                <a:tc>
                  <a:txBody>
                    <a:bodyPr/>
                    <a:lstStyle/>
                    <a:p>
                      <a:pPr indent="0" algn="ctr">
                        <a:buNone/>
                      </a:pPr>
                      <a:r>
                        <a:rPr lang="en-US" sz="1000"/>
                        <a:t>7</a:t>
                      </a:r>
                    </a:p>
                  </a:txBody>
                  <a:tcPr marL="12700" marR="12700" marT="12700" anchor="ctr"/>
                </a:tc>
                <a:tc>
                  <a:txBody>
                    <a:bodyPr/>
                    <a:lstStyle/>
                    <a:p>
                      <a:pPr indent="0" algn="ctr">
                        <a:buNone/>
                      </a:pPr>
                      <a:r>
                        <a:rPr lang="en-US" sz="1000"/>
                        <a:t>May, 2021.</a:t>
                      </a:r>
                    </a:p>
                  </a:txBody>
                  <a:tcPr marL="12700" marR="12700" marT="12700" anchor="ctr"/>
                </a:tc>
                <a:tc>
                  <a:txBody>
                    <a:bodyPr/>
                    <a:lstStyle/>
                    <a:p>
                      <a:pPr indent="0">
                        <a:buNone/>
                      </a:pPr>
                      <a:r>
                        <a:rPr lang="en-US" sz="1000"/>
                        <a:t>Nabanita Roy</a:t>
                      </a:r>
                    </a:p>
                  </a:txBody>
                  <a:tcPr marL="12700" marR="12700" marT="12700" anchor="ctr"/>
                </a:tc>
                <a:tc>
                  <a:txBody>
                    <a:bodyPr/>
                    <a:lstStyle/>
                    <a:p>
                      <a:pPr indent="0">
                        <a:buNone/>
                      </a:pPr>
                      <a:r>
                        <a:rPr lang="en-US" sz="1000"/>
                        <a:t>Predicting Fake News using NLP and Machine Learning/Scikit-learn/GloVe/Keras/LSPM</a:t>
                      </a:r>
                    </a:p>
                  </a:txBody>
                  <a:tcPr marL="12700" marR="12700" marT="12700" anchor="ctr"/>
                </a:tc>
                <a:tc>
                  <a:txBody>
                    <a:bodyPr/>
                    <a:lstStyle/>
                    <a:p>
                      <a:pPr indent="0">
                        <a:buNone/>
                      </a:pPr>
                      <a:r>
                        <a:rPr lang="en-US" sz="1000"/>
                        <a:t>Tf-idf and count vectorizer</a:t>
                      </a:r>
                    </a:p>
                    <a:p>
                      <a:pPr indent="0">
                        <a:buNone/>
                      </a:pPr>
                      <a:r>
                        <a:rPr lang="en-US" sz="1000"/>
                        <a:t>Using logistic regression</a:t>
                      </a:r>
                    </a:p>
                    <a:p>
                      <a:pPr indent="0">
                        <a:buNone/>
                      </a:pPr>
                      <a:r>
                        <a:rPr lang="en-US" sz="1000"/>
                        <a:t>Random Forest</a:t>
                      </a:r>
                    </a:p>
                    <a:p>
                      <a:pPr indent="0">
                        <a:buNone/>
                      </a:pPr>
                      <a:r>
                        <a:rPr lang="en-US" sz="1000"/>
                        <a:t>Decision Tree</a:t>
                      </a:r>
                    </a:p>
                    <a:p>
                      <a:pPr indent="0">
                        <a:buNone/>
                      </a:pPr>
                      <a:r>
                        <a:rPr lang="en-US" sz="1000"/>
                        <a:t>Gradient and Adaboost</a:t>
                      </a:r>
                    </a:p>
                  </a:txBody>
                  <a:tcPr marL="12700" marR="12700" marT="12700" anchor="ctr"/>
                </a:tc>
                <a:tc>
                  <a:txBody>
                    <a:bodyPr/>
                    <a:lstStyle/>
                    <a:p>
                      <a:pPr indent="0">
                        <a:buNone/>
                      </a:pPr>
                      <a:r>
                        <a:rPr lang="en-US" sz="1000"/>
                        <a:t>Kaggle fake news dataset</a:t>
                      </a:r>
                    </a:p>
                  </a:txBody>
                  <a:tcPr marL="12700" marR="12700" marT="12700" anchor="ctr"/>
                </a:tc>
                <a:tc>
                  <a:txBody>
                    <a:bodyPr/>
                    <a:lstStyle/>
                    <a:p>
                      <a:pPr indent="0">
                        <a:buNone/>
                      </a:pPr>
                      <a:r>
                        <a:rPr lang="en-US" sz="1000"/>
                        <a:t>96.5</a:t>
                      </a:r>
                    </a:p>
                  </a:txBody>
                  <a:tcPr marL="12700" marR="12700" marT="12700" anchor="ctr"/>
                </a:tc>
                <a:extLst>
                  <a:ext uri="{0D108BD9-81ED-4DB2-BD59-A6C34878D82A}">
                    <a16:rowId xmlns:a16="http://schemas.microsoft.com/office/drawing/2014/main" val="10001"/>
                  </a:ext>
                </a:extLst>
              </a:tr>
              <a:tr h="850900">
                <a:tc>
                  <a:txBody>
                    <a:bodyPr/>
                    <a:lstStyle/>
                    <a:p>
                      <a:pPr indent="0" algn="ctr">
                        <a:buNone/>
                      </a:pPr>
                      <a:r>
                        <a:rPr lang="en-US" sz="1000"/>
                        <a:t>8</a:t>
                      </a:r>
                    </a:p>
                  </a:txBody>
                  <a:tcPr marL="12700" marR="12700" marT="12700" anchor="ctr"/>
                </a:tc>
                <a:tc>
                  <a:txBody>
                    <a:bodyPr/>
                    <a:lstStyle/>
                    <a:p>
                      <a:pPr indent="0" algn="ctr">
                        <a:buNone/>
                      </a:pPr>
                      <a:r>
                        <a:rPr lang="en-US" sz="1000"/>
                        <a:t>October, 2021.</a:t>
                      </a:r>
                    </a:p>
                  </a:txBody>
                  <a:tcPr marL="12700" marR="12700" marT="12700" anchor="ctr"/>
                </a:tc>
                <a:tc>
                  <a:txBody>
                    <a:bodyPr/>
                    <a:lstStyle/>
                    <a:p>
                      <a:pPr indent="0">
                        <a:buNone/>
                      </a:pPr>
                      <a:r>
                        <a:rPr lang="en-US" sz="1000"/>
                        <a:t>Barbara Probierz</a:t>
                      </a:r>
                    </a:p>
                    <a:p>
                      <a:pPr indent="0">
                        <a:buNone/>
                      </a:pPr>
                      <a:r>
                        <a:rPr lang="en-US" sz="1000"/>
                        <a:t>Piotr Stefański</a:t>
                      </a:r>
                    </a:p>
                    <a:p>
                      <a:pPr indent="0">
                        <a:buNone/>
                      </a:pPr>
                      <a:r>
                        <a:rPr lang="en-US" sz="1000"/>
                        <a:t>Jan Kozak </a:t>
                      </a:r>
                    </a:p>
                  </a:txBody>
                  <a:tcPr marL="12700" marR="12700" marT="12700" anchor="ctr"/>
                </a:tc>
                <a:tc>
                  <a:txBody>
                    <a:bodyPr/>
                    <a:lstStyle/>
                    <a:p>
                      <a:pPr indent="0">
                        <a:buNone/>
                      </a:pPr>
                      <a:r>
                        <a:rPr lang="en-US" sz="1000"/>
                        <a:t>Rapid detection of Fake News based on Machine Learning Method</a:t>
                      </a:r>
                    </a:p>
                  </a:txBody>
                  <a:tcPr marL="12700" marR="12700" marT="12700" anchor="ctr"/>
                </a:tc>
                <a:tc>
                  <a:txBody>
                    <a:bodyPr/>
                    <a:lstStyle/>
                    <a:p>
                      <a:pPr indent="0">
                        <a:buNone/>
                      </a:pPr>
                      <a:r>
                        <a:rPr lang="en-US" sz="1000"/>
                        <a:t>TfidfVectorizer</a:t>
                      </a:r>
                    </a:p>
                    <a:p>
                      <a:pPr indent="0">
                        <a:buNone/>
                      </a:pPr>
                      <a:r>
                        <a:rPr lang="en-US" sz="1000"/>
                        <a:t>Random Forest</a:t>
                      </a:r>
                    </a:p>
                    <a:p>
                      <a:pPr indent="0">
                        <a:buNone/>
                      </a:pPr>
                      <a:r>
                        <a:rPr lang="en-US" sz="1000"/>
                        <a:t>SVM</a:t>
                      </a:r>
                    </a:p>
                    <a:p>
                      <a:pPr indent="0">
                        <a:buNone/>
                      </a:pPr>
                      <a:r>
                        <a:rPr lang="en-US" sz="1000"/>
                        <a:t>CART</a:t>
                      </a:r>
                    </a:p>
                    <a:p>
                      <a:pPr indent="0">
                        <a:buNone/>
                      </a:pPr>
                      <a:r>
                        <a:rPr lang="en-US" sz="1000"/>
                        <a:t>Adaboost</a:t>
                      </a:r>
                    </a:p>
                    <a:p>
                      <a:pPr indent="0">
                        <a:buNone/>
                      </a:pPr>
                      <a:r>
                        <a:rPr lang="en-US" sz="1000"/>
                        <a:t>Bagging </a:t>
                      </a:r>
                    </a:p>
                  </a:txBody>
                  <a:tcPr marL="12700" marR="12700" marT="12700" anchor="ctr"/>
                </a:tc>
                <a:tc>
                  <a:txBody>
                    <a:bodyPr/>
                    <a:lstStyle/>
                    <a:p>
                      <a:pPr indent="0">
                        <a:buNone/>
                      </a:pPr>
                      <a:r>
                        <a:rPr lang="en-US" sz="1000"/>
                        <a:t>Kaggle</a:t>
                      </a:r>
                    </a:p>
                  </a:txBody>
                  <a:tcPr marL="12700" marR="12700" marT="12700" anchor="ctr"/>
                </a:tc>
                <a:tc>
                  <a:txBody>
                    <a:bodyPr/>
                    <a:lstStyle/>
                    <a:p>
                      <a:pPr indent="0">
                        <a:buNone/>
                      </a:pPr>
                      <a:r>
                        <a:rPr lang="en-US" sz="1000"/>
                        <a:t>99.6</a:t>
                      </a:r>
                    </a:p>
                  </a:txBody>
                  <a:tcPr marL="12700" marR="12700" marT="12700" anchor="ctr"/>
                </a:tc>
                <a:extLst>
                  <a:ext uri="{0D108BD9-81ED-4DB2-BD59-A6C34878D82A}">
                    <a16:rowId xmlns:a16="http://schemas.microsoft.com/office/drawing/2014/main" val="10002"/>
                  </a:ext>
                </a:extLst>
              </a:tr>
              <a:tr h="1526540">
                <a:tc>
                  <a:txBody>
                    <a:bodyPr/>
                    <a:lstStyle/>
                    <a:p>
                      <a:pPr indent="0" algn="ctr">
                        <a:buNone/>
                      </a:pPr>
                      <a:r>
                        <a:rPr lang="en-US" sz="1000"/>
                        <a:t>9</a:t>
                      </a:r>
                    </a:p>
                  </a:txBody>
                  <a:tcPr marL="12700" marR="12700" marT="12700" anchor="ctr"/>
                </a:tc>
                <a:tc>
                  <a:txBody>
                    <a:bodyPr/>
                    <a:lstStyle/>
                    <a:p>
                      <a:pPr indent="0" algn="ctr">
                        <a:buNone/>
                      </a:pPr>
                      <a:r>
                        <a:rPr lang="en-US" sz="1000"/>
                        <a:t>August, 2021.</a:t>
                      </a:r>
                    </a:p>
                  </a:txBody>
                  <a:tcPr marL="12700" marR="12700" marT="12700" anchor="ctr"/>
                </a:tc>
                <a:tc>
                  <a:txBody>
                    <a:bodyPr/>
                    <a:lstStyle/>
                    <a:p>
                      <a:pPr indent="0" algn="ctr">
                        <a:buNone/>
                      </a:pPr>
                      <a:r>
                        <a:rPr lang="en-US" sz="1000"/>
                        <a:t>Phayung  Meesad</a:t>
                      </a:r>
                    </a:p>
                  </a:txBody>
                  <a:tcPr marL="12700" marR="12700" marT="12700" anchor="ctr"/>
                </a:tc>
                <a:tc>
                  <a:txBody>
                    <a:bodyPr/>
                    <a:lstStyle/>
                    <a:p>
                      <a:pPr indent="0">
                        <a:buNone/>
                      </a:pPr>
                      <a:r>
                        <a:rPr lang="en-US" sz="1000"/>
                        <a:t>Thai Fake News Detection Based on Information Retrieval, Natural Language Processing and Machine Learning</a:t>
                      </a:r>
                    </a:p>
                  </a:txBody>
                  <a:tcPr marL="12700" marR="12700" marT="12700" anchor="ctr"/>
                </a:tc>
                <a:tc>
                  <a:txBody>
                    <a:bodyPr/>
                    <a:lstStyle/>
                    <a:p>
                      <a:pPr indent="0">
                        <a:buNone/>
                      </a:pPr>
                      <a:endParaRPr lang="en-US" sz="1000"/>
                    </a:p>
                    <a:p>
                      <a:pPr indent="0">
                        <a:buNone/>
                      </a:pPr>
                      <a:r>
                        <a:rPr lang="en-US" sz="1000"/>
                        <a:t>Naïve Bayesian</a:t>
                      </a:r>
                    </a:p>
                    <a:p>
                      <a:pPr indent="0">
                        <a:buNone/>
                      </a:pPr>
                      <a:r>
                        <a:rPr lang="en-US" sz="1000"/>
                        <a:t>Logistic Regression</a:t>
                      </a:r>
                    </a:p>
                    <a:p>
                      <a:pPr indent="0">
                        <a:buNone/>
                      </a:pPr>
                      <a:r>
                        <a:rPr lang="en-US" sz="1000"/>
                        <a:t>K-Nearest Neighbor</a:t>
                      </a:r>
                    </a:p>
                    <a:p>
                      <a:pPr indent="0">
                        <a:buNone/>
                      </a:pPr>
                      <a:r>
                        <a:rPr lang="en-US" sz="1000"/>
                        <a:t>Multilayer Perceptron</a:t>
                      </a:r>
                    </a:p>
                    <a:p>
                      <a:pPr indent="0">
                        <a:buNone/>
                      </a:pPr>
                      <a:r>
                        <a:rPr lang="en-US" sz="1000"/>
                        <a:t>Support Vector Machine Decision Tree</a:t>
                      </a:r>
                    </a:p>
                    <a:p>
                      <a:pPr indent="0">
                        <a:buNone/>
                      </a:pPr>
                      <a:r>
                        <a:rPr lang="en-US" sz="1000"/>
                        <a:t> Random Forest</a:t>
                      </a:r>
                    </a:p>
                    <a:p>
                      <a:pPr indent="0">
                        <a:buNone/>
                      </a:pPr>
                      <a:r>
                        <a:rPr lang="en-US" sz="1000"/>
                        <a:t>Rule-Based Classifier</a:t>
                      </a:r>
                    </a:p>
                    <a:p>
                      <a:pPr indent="0">
                        <a:buNone/>
                      </a:pPr>
                      <a:r>
                        <a:rPr lang="en-US" sz="1000"/>
                        <a:t>LSPM</a:t>
                      </a:r>
                    </a:p>
                    <a:p>
                      <a:pPr indent="0">
                        <a:buNone/>
                      </a:pPr>
                      <a:endParaRPr lang="en-US" sz="1000"/>
                    </a:p>
                  </a:txBody>
                  <a:tcPr marL="12700" marR="12700" marT="12700" anchor="ctr"/>
                </a:tc>
                <a:tc>
                  <a:txBody>
                    <a:bodyPr/>
                    <a:lstStyle/>
                    <a:p>
                      <a:pPr indent="0">
                        <a:buNone/>
                      </a:pPr>
                      <a:r>
                        <a:rPr lang="en-US" sz="1000"/>
                        <a:t>Real, Fake and Suspicious </a:t>
                      </a:r>
                    </a:p>
                  </a:txBody>
                  <a:tcPr marL="12700" marR="12700" marT="12700" anchor="ctr"/>
                </a:tc>
                <a:tc>
                  <a:txBody>
                    <a:bodyPr/>
                    <a:lstStyle/>
                    <a:p>
                      <a:pPr indent="0">
                        <a:buNone/>
                      </a:pPr>
                      <a:r>
                        <a:rPr lang="en-US" sz="1000"/>
                        <a:t>90.0</a:t>
                      </a:r>
                    </a:p>
                  </a:txBody>
                  <a:tcPr marL="12700" marR="12700" marT="12700" anchor="ctr"/>
                </a:tc>
                <a:extLst>
                  <a:ext uri="{0D108BD9-81ED-4DB2-BD59-A6C34878D82A}">
                    <a16:rowId xmlns:a16="http://schemas.microsoft.com/office/drawing/2014/main" val="10003"/>
                  </a:ext>
                </a:extLst>
              </a:tr>
              <a:tr h="473075">
                <a:tc>
                  <a:txBody>
                    <a:bodyPr/>
                    <a:lstStyle/>
                    <a:p>
                      <a:pPr indent="0" algn="ctr">
                        <a:buNone/>
                      </a:pPr>
                      <a:r>
                        <a:rPr lang="en-US" sz="1000"/>
                        <a:t>10</a:t>
                      </a:r>
                    </a:p>
                  </a:txBody>
                  <a:tcPr marL="12700" marR="12700" marT="12700" anchor="ctr"/>
                </a:tc>
                <a:tc>
                  <a:txBody>
                    <a:bodyPr/>
                    <a:lstStyle/>
                    <a:p>
                      <a:pPr indent="0" algn="ctr">
                        <a:buNone/>
                      </a:pPr>
                      <a:r>
                        <a:rPr lang="en-US" sz="1000"/>
                        <a:t>June, 2020.</a:t>
                      </a:r>
                    </a:p>
                  </a:txBody>
                  <a:tcPr marL="12700" marR="12700" marT="12700" anchor="ctr"/>
                </a:tc>
                <a:tc>
                  <a:txBody>
                    <a:bodyPr/>
                    <a:lstStyle/>
                    <a:p>
                      <a:pPr indent="0" algn="ctr">
                        <a:buNone/>
                      </a:pPr>
                      <a:r>
                        <a:rPr lang="en-US" sz="1000"/>
                        <a:t>Joyce Annie George</a:t>
                      </a:r>
                    </a:p>
                  </a:txBody>
                  <a:tcPr marL="12700" marR="12700" marT="12700" anchor="ctr"/>
                </a:tc>
                <a:tc>
                  <a:txBody>
                    <a:bodyPr/>
                    <a:lstStyle/>
                    <a:p>
                      <a:pPr indent="0">
                        <a:buNone/>
                      </a:pPr>
                      <a:r>
                        <a:rPr lang="en-US" sz="1000"/>
                        <a:t>Fake News Detection Using NLP Techniques </a:t>
                      </a:r>
                    </a:p>
                  </a:txBody>
                  <a:tcPr marL="12700" marR="12700" marT="12700" anchor="ctr"/>
                </a:tc>
                <a:tc>
                  <a:txBody>
                    <a:bodyPr/>
                    <a:lstStyle/>
                    <a:p>
                      <a:pPr indent="0">
                        <a:buNone/>
                      </a:pPr>
                      <a:r>
                        <a:rPr lang="en-US" sz="1000"/>
                        <a:t>SVM</a:t>
                      </a:r>
                    </a:p>
                    <a:p>
                      <a:pPr indent="0">
                        <a:buNone/>
                      </a:pPr>
                      <a:r>
                        <a:rPr lang="en-US" sz="1000"/>
                        <a:t>Count Vectorizer</a:t>
                      </a:r>
                    </a:p>
                    <a:p>
                      <a:pPr indent="0">
                        <a:buNone/>
                      </a:pPr>
                      <a:r>
                        <a:rPr lang="en-US" sz="1000"/>
                        <a:t>TfidfVectorizer </a:t>
                      </a:r>
                    </a:p>
                  </a:txBody>
                  <a:tcPr marL="12700" marR="12700" marT="12700" anchor="ctr"/>
                </a:tc>
                <a:tc>
                  <a:txBody>
                    <a:bodyPr/>
                    <a:lstStyle/>
                    <a:p>
                      <a:pPr indent="0">
                        <a:buNone/>
                      </a:pPr>
                      <a:r>
                        <a:rPr lang="en-US" sz="1000"/>
                        <a:t>Fake and real news from Kaggle </a:t>
                      </a:r>
                    </a:p>
                  </a:txBody>
                  <a:tcPr marL="12700" marR="12700" marT="12700" anchor="ctr"/>
                </a:tc>
                <a:tc>
                  <a:txBody>
                    <a:bodyPr/>
                    <a:lstStyle/>
                    <a:p>
                      <a:pPr indent="0">
                        <a:buNone/>
                      </a:pPr>
                      <a:r>
                        <a:rPr lang="en-US" sz="1000"/>
                        <a:t>99.6</a:t>
                      </a:r>
                    </a:p>
                  </a:txBody>
                  <a:tcPr marL="12700" marR="12700" marT="12700" anchor="ctr"/>
                </a:tc>
                <a:extLst>
                  <a:ext uri="{0D108BD9-81ED-4DB2-BD59-A6C34878D82A}">
                    <a16:rowId xmlns:a16="http://schemas.microsoft.com/office/drawing/2014/main" val="10004"/>
                  </a:ext>
                </a:extLst>
              </a:tr>
            </a:tbl>
          </a:graphicData>
        </a:graphic>
      </p:graphicFrame>
      <p:graphicFrame>
        <p:nvGraphicFramePr>
          <p:cNvPr id="11" name="Table 10"/>
          <p:cNvGraphicFramePr/>
          <p:nvPr/>
        </p:nvGraphicFramePr>
        <p:xfrm>
          <a:off x="1053465" y="1689735"/>
          <a:ext cx="10461625" cy="281305"/>
        </p:xfrm>
        <a:graphic>
          <a:graphicData uri="http://schemas.openxmlformats.org/drawingml/2006/table">
            <a:tbl>
              <a:tblPr bandCol="1">
                <a:tableStyleId>{C4B1156A-380E-4F78-BDF5-A606A8083BF9}</a:tableStyleId>
              </a:tblPr>
              <a:tblGrid>
                <a:gridCol w="678180">
                  <a:extLst>
                    <a:ext uri="{9D8B030D-6E8A-4147-A177-3AD203B41FA5}">
                      <a16:colId xmlns:a16="http://schemas.microsoft.com/office/drawing/2014/main" val="20000"/>
                    </a:ext>
                  </a:extLst>
                </a:gridCol>
                <a:gridCol w="2357755">
                  <a:extLst>
                    <a:ext uri="{9D8B030D-6E8A-4147-A177-3AD203B41FA5}">
                      <a16:colId xmlns:a16="http://schemas.microsoft.com/office/drawing/2014/main" val="20001"/>
                    </a:ext>
                  </a:extLst>
                </a:gridCol>
                <a:gridCol w="1517650">
                  <a:extLst>
                    <a:ext uri="{9D8B030D-6E8A-4147-A177-3AD203B41FA5}">
                      <a16:colId xmlns:a16="http://schemas.microsoft.com/office/drawing/2014/main" val="20002"/>
                    </a:ext>
                  </a:extLst>
                </a:gridCol>
                <a:gridCol w="1835150">
                  <a:extLst>
                    <a:ext uri="{9D8B030D-6E8A-4147-A177-3AD203B41FA5}">
                      <a16:colId xmlns:a16="http://schemas.microsoft.com/office/drawing/2014/main" val="20003"/>
                    </a:ext>
                  </a:extLst>
                </a:gridCol>
                <a:gridCol w="1794510">
                  <a:extLst>
                    <a:ext uri="{9D8B030D-6E8A-4147-A177-3AD203B41FA5}">
                      <a16:colId xmlns:a16="http://schemas.microsoft.com/office/drawing/2014/main" val="20004"/>
                    </a:ext>
                  </a:extLst>
                </a:gridCol>
                <a:gridCol w="1294765">
                  <a:extLst>
                    <a:ext uri="{9D8B030D-6E8A-4147-A177-3AD203B41FA5}">
                      <a16:colId xmlns:a16="http://schemas.microsoft.com/office/drawing/2014/main" val="20005"/>
                    </a:ext>
                  </a:extLst>
                </a:gridCol>
                <a:gridCol w="983615">
                  <a:extLst>
                    <a:ext uri="{9D8B030D-6E8A-4147-A177-3AD203B41FA5}">
                      <a16:colId xmlns:a16="http://schemas.microsoft.com/office/drawing/2014/main" val="20006"/>
                    </a:ext>
                  </a:extLst>
                </a:gridCol>
              </a:tblGrid>
              <a:tr h="281305">
                <a:tc>
                  <a:txBody>
                    <a:bodyPr/>
                    <a:lstStyle/>
                    <a:p>
                      <a:pPr indent="0" algn="ctr">
                        <a:buNone/>
                      </a:pPr>
                      <a:r>
                        <a:rPr lang="en-US" sz="1000"/>
                        <a:t>SI NO</a:t>
                      </a:r>
                    </a:p>
                  </a:txBody>
                  <a:tcPr marL="12700" marR="12700" marT="12700" anchor="ctr"/>
                </a:tc>
                <a:tc>
                  <a:txBody>
                    <a:bodyPr/>
                    <a:lstStyle/>
                    <a:p>
                      <a:pPr indent="0" algn="ctr">
                        <a:buNone/>
                      </a:pPr>
                      <a:r>
                        <a:rPr lang="en-US" sz="1000"/>
                        <a:t>DATE OF PUBLICATION</a:t>
                      </a:r>
                    </a:p>
                  </a:txBody>
                  <a:tcPr marL="12700" marR="12700" marT="12700" anchor="ctr"/>
                </a:tc>
                <a:tc>
                  <a:txBody>
                    <a:bodyPr/>
                    <a:lstStyle/>
                    <a:p>
                      <a:pPr indent="0">
                        <a:buNone/>
                      </a:pPr>
                      <a:r>
                        <a:rPr lang="en-US" sz="1000"/>
                        <a:t>AUTHORS</a:t>
                      </a:r>
                    </a:p>
                  </a:txBody>
                  <a:tcPr marL="12700" marR="12700" marT="12700" anchor="ctr"/>
                </a:tc>
                <a:tc>
                  <a:txBody>
                    <a:bodyPr/>
                    <a:lstStyle/>
                    <a:p>
                      <a:pPr indent="0">
                        <a:buNone/>
                      </a:pPr>
                      <a:r>
                        <a:rPr lang="en-US" sz="1000"/>
                        <a:t>NAME</a:t>
                      </a:r>
                    </a:p>
                  </a:txBody>
                  <a:tcPr marL="12700" marR="12700" marT="12700" anchor="ctr"/>
                </a:tc>
                <a:tc>
                  <a:txBody>
                    <a:bodyPr/>
                    <a:lstStyle/>
                    <a:p>
                      <a:pPr indent="0">
                        <a:buNone/>
                      </a:pPr>
                      <a:r>
                        <a:rPr lang="en-US" sz="1000"/>
                        <a:t>METHADOLOGY</a:t>
                      </a:r>
                    </a:p>
                  </a:txBody>
                  <a:tcPr marL="12700" marR="12700" marT="12700" anchor="ctr"/>
                </a:tc>
                <a:tc>
                  <a:txBody>
                    <a:bodyPr/>
                    <a:lstStyle/>
                    <a:p>
                      <a:pPr indent="0">
                        <a:buNone/>
                      </a:pPr>
                      <a:r>
                        <a:rPr lang="en-US" sz="1000"/>
                        <a:t>DATASET</a:t>
                      </a:r>
                    </a:p>
                  </a:txBody>
                  <a:tcPr marL="12700" marR="12700" marT="12700" anchor="ctr"/>
                </a:tc>
                <a:tc>
                  <a:txBody>
                    <a:bodyPr/>
                    <a:lstStyle/>
                    <a:p>
                      <a:pPr indent="0">
                        <a:buNone/>
                      </a:pPr>
                      <a:r>
                        <a:rPr lang="en-US" sz="1000"/>
                        <a:t>ACCURACY</a:t>
                      </a:r>
                    </a:p>
                  </a:txBody>
                  <a:tcPr marL="12700" marR="12700" marT="12700" anchor="ct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2121535" y="1235075"/>
            <a:ext cx="953008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72160" y="1706880"/>
            <a:ext cx="10648315" cy="502920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04</a:t>
            </a:r>
            <a:endParaRPr lang="zh-CN" altLang="en-US" sz="8800" b="1" dirty="0">
              <a:solidFill>
                <a:schemeClr val="accent1"/>
              </a:solidFill>
              <a:cs typeface="+mn-ea"/>
              <a:sym typeface="+mn-lt"/>
            </a:endParaRPr>
          </a:p>
        </p:txBody>
      </p:sp>
      <p:sp>
        <p:nvSpPr>
          <p:cNvPr id="6" name="文本框 35"/>
          <p:cNvSpPr txBox="1"/>
          <p:nvPr/>
        </p:nvSpPr>
        <p:spPr>
          <a:xfrm>
            <a:off x="672465" y="408940"/>
            <a:ext cx="12133580" cy="768350"/>
          </a:xfrm>
          <a:prstGeom prst="rect">
            <a:avLst/>
          </a:prstGeom>
          <a:noFill/>
        </p:spPr>
        <p:txBody>
          <a:bodyPr wrap="square" rtlCol="0">
            <a:spAutoFit/>
          </a:bodyPr>
          <a:lstStyle/>
          <a:p>
            <a:pPr algn="ctr"/>
            <a:r>
              <a:rPr lang="en-US" altLang="zh-CN" sz="4400" dirty="0">
                <a:solidFill>
                  <a:schemeClr val="bg1"/>
                </a:solidFill>
                <a:cs typeface="+mn-ea"/>
                <a:sym typeface="+mn-lt"/>
              </a:rPr>
              <a:t>METHADOLOGY AND PROCEDURE</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2" name="Text Box 1"/>
          <p:cNvSpPr txBox="1"/>
          <p:nvPr/>
        </p:nvSpPr>
        <p:spPr>
          <a:xfrm>
            <a:off x="1069975" y="1706880"/>
            <a:ext cx="9617710" cy="4799965"/>
          </a:xfrm>
          <a:prstGeom prst="rect">
            <a:avLst/>
          </a:prstGeom>
          <a:noFill/>
        </p:spPr>
        <p:txBody>
          <a:bodyPr wrap="square" rtlCol="0">
            <a:spAutoFit/>
          </a:bodyPr>
          <a:lstStyle/>
          <a:p>
            <a:pPr indent="0" algn="l">
              <a:buNone/>
            </a:pPr>
            <a:r>
              <a:rPr lang="en-US">
                <a:solidFill>
                  <a:schemeClr val="bg1"/>
                </a:solidFill>
              </a:rPr>
              <a:t>DATA PREPROCESSING:</a:t>
            </a:r>
          </a:p>
          <a:p>
            <a:pPr indent="0" algn="l">
              <a:buNone/>
            </a:pPr>
            <a:endParaRPr lang="en-US">
              <a:solidFill>
                <a:schemeClr val="bg1"/>
              </a:solidFill>
            </a:endParaRPr>
          </a:p>
          <a:p>
            <a:pPr marL="342900" indent="-342900" algn="l">
              <a:buAutoNum type="arabicPeriod"/>
            </a:pPr>
            <a:r>
              <a:rPr lang="en-US">
                <a:solidFill>
                  <a:schemeClr val="bg1"/>
                </a:solidFill>
              </a:rPr>
              <a:t>	Data pre-processing is essential while working on large dataset because algorithms could only be applied on the vectorized text. Data pre - processing thereby aims at covertin text into vectorized simple form which means tokenizing. Tokenizing means dividing the text into units of words or sentences. Tokenizing is the fundamental step for stemming and lemmatizaion. </a:t>
            </a:r>
          </a:p>
          <a:p>
            <a:pPr marL="342900" indent="-342900" algn="l">
              <a:buAutoNum type="arabicPeriod"/>
            </a:pPr>
            <a:endParaRPr lang="en-US">
              <a:solidFill>
                <a:schemeClr val="bg1"/>
              </a:solidFill>
            </a:endParaRPr>
          </a:p>
          <a:p>
            <a:pPr marL="342900" indent="-342900" algn="l">
              <a:buAutoNum type="arabicPeriod"/>
            </a:pPr>
            <a:r>
              <a:rPr lang="en-US">
                <a:solidFill>
                  <a:schemeClr val="bg1"/>
                </a:solidFill>
              </a:rPr>
              <a:t>We have elimated stop wards from the dataset as they have no significance in deciding the meaning of the text. Stemming has been applied to correlate the words belonging to same root.</a:t>
            </a:r>
          </a:p>
          <a:p>
            <a:pPr marL="342900" indent="-342900" algn="l">
              <a:buAutoNum type="arabicPeriod"/>
            </a:pPr>
            <a:endParaRPr lang="en-US">
              <a:solidFill>
                <a:schemeClr val="bg1"/>
              </a:solidFill>
            </a:endParaRPr>
          </a:p>
          <a:p>
            <a:pPr marL="342900" indent="-342900" algn="l">
              <a:buAutoNum type="arabicPeriod"/>
            </a:pPr>
            <a:r>
              <a:rPr lang="en-US">
                <a:solidFill>
                  <a:schemeClr val="bg1"/>
                </a:solidFill>
              </a:rPr>
              <a:t>Then we would proceed with label encoding, the label encoding is to signify the categorical data for the semi-structured or unstructured data. The label encoding means giving the labels for the data in numericals.</a:t>
            </a:r>
          </a:p>
          <a:p>
            <a:pPr marL="342900" indent="-342900" algn="l">
              <a:buAutoNum type="arabicPeriod"/>
            </a:pPr>
            <a:endParaRPr lang="en-US">
              <a:solidFill>
                <a:schemeClr val="bg1"/>
              </a:solidFill>
            </a:endParaRPr>
          </a:p>
          <a:p>
            <a:pPr indent="0" algn="l">
              <a:buNone/>
            </a:pPr>
            <a:endParaRPr 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V="1">
            <a:off x="2121535" y="1235075"/>
            <a:ext cx="953008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72160" y="1706880"/>
            <a:ext cx="10648315" cy="502920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34"/>
          <p:cNvSpPr/>
          <p:nvPr/>
        </p:nvSpPr>
        <p:spPr>
          <a:xfrm>
            <a:off x="-167246" y="-138"/>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6"/>
          <p:cNvSpPr txBox="1"/>
          <p:nvPr/>
        </p:nvSpPr>
        <p:spPr>
          <a:xfrm>
            <a:off x="-80886" y="70330"/>
            <a:ext cx="1587487" cy="1445260"/>
          </a:xfrm>
          <a:prstGeom prst="rect">
            <a:avLst/>
          </a:prstGeom>
          <a:noFill/>
        </p:spPr>
        <p:txBody>
          <a:bodyPr wrap="square" rtlCol="0">
            <a:spAutoFit/>
          </a:bodyPr>
          <a:lstStyle/>
          <a:p>
            <a:pPr algn="ctr"/>
            <a:r>
              <a:rPr lang="en-US" altLang="zh-CN" sz="8800" b="1" dirty="0">
                <a:solidFill>
                  <a:schemeClr val="accent1"/>
                </a:solidFill>
                <a:cs typeface="+mn-ea"/>
                <a:sym typeface="+mn-lt"/>
              </a:rPr>
              <a:t>04</a:t>
            </a:r>
            <a:endParaRPr lang="zh-CN" altLang="en-US" sz="8800" b="1" dirty="0">
              <a:solidFill>
                <a:schemeClr val="accent1"/>
              </a:solidFill>
              <a:cs typeface="+mn-ea"/>
              <a:sym typeface="+mn-lt"/>
            </a:endParaRPr>
          </a:p>
        </p:txBody>
      </p:sp>
      <p:sp>
        <p:nvSpPr>
          <p:cNvPr id="6" name="文本框 35"/>
          <p:cNvSpPr txBox="1"/>
          <p:nvPr/>
        </p:nvSpPr>
        <p:spPr>
          <a:xfrm>
            <a:off x="672465" y="408940"/>
            <a:ext cx="12133580" cy="768350"/>
          </a:xfrm>
          <a:prstGeom prst="rect">
            <a:avLst/>
          </a:prstGeom>
          <a:noFill/>
        </p:spPr>
        <p:txBody>
          <a:bodyPr wrap="square" rtlCol="0">
            <a:spAutoFit/>
          </a:bodyPr>
          <a:lstStyle/>
          <a:p>
            <a:pPr algn="ctr"/>
            <a:r>
              <a:rPr lang="en-US" altLang="zh-CN" sz="4400" dirty="0">
                <a:solidFill>
                  <a:schemeClr val="bg1"/>
                </a:solidFill>
                <a:cs typeface="+mn-ea"/>
                <a:sym typeface="+mn-lt"/>
              </a:rPr>
              <a:t>METHADOLOGY AND PROCEDURE</a:t>
            </a:r>
          </a:p>
        </p:txBody>
      </p:sp>
      <p:pic>
        <p:nvPicPr>
          <p:cNvPr id="100" name="Picture 99"/>
          <p:cNvPicPr/>
          <p:nvPr/>
        </p:nvPicPr>
        <p:blipFill>
          <a:blip r:embed="rId3"/>
          <a:stretch>
            <a:fillRect/>
          </a:stretch>
        </p:blipFill>
        <p:spPr>
          <a:xfrm>
            <a:off x="6096000" y="3429000"/>
            <a:ext cx="0" cy="0"/>
          </a:xfrm>
          <a:prstGeom prst="rect">
            <a:avLst/>
          </a:prstGeom>
          <a:noFill/>
          <a:ln w="9525">
            <a:noFill/>
          </a:ln>
        </p:spPr>
      </p:pic>
      <p:sp>
        <p:nvSpPr>
          <p:cNvPr id="2" name="Text Box 1"/>
          <p:cNvSpPr txBox="1"/>
          <p:nvPr/>
        </p:nvSpPr>
        <p:spPr>
          <a:xfrm>
            <a:off x="1069975" y="1706880"/>
            <a:ext cx="9617710" cy="3138170"/>
          </a:xfrm>
          <a:prstGeom prst="rect">
            <a:avLst/>
          </a:prstGeom>
          <a:noFill/>
        </p:spPr>
        <p:txBody>
          <a:bodyPr wrap="square" rtlCol="0">
            <a:spAutoFit/>
          </a:bodyPr>
          <a:lstStyle/>
          <a:p>
            <a:pPr indent="0" algn="l">
              <a:buNone/>
            </a:pPr>
            <a:r>
              <a:rPr lang="en-US">
                <a:solidFill>
                  <a:schemeClr val="bg1"/>
                </a:solidFill>
              </a:rPr>
              <a:t>DATA PREPROCESSING:</a:t>
            </a:r>
          </a:p>
          <a:p>
            <a:pPr indent="0" algn="l">
              <a:buNone/>
            </a:pPr>
            <a:endParaRPr lang="en-US">
              <a:solidFill>
                <a:schemeClr val="bg1"/>
              </a:solidFill>
            </a:endParaRPr>
          </a:p>
          <a:p>
            <a:pPr indent="0" algn="l">
              <a:buNone/>
            </a:pPr>
            <a:r>
              <a:rPr lang="en-US">
                <a:solidFill>
                  <a:schemeClr val="bg1"/>
                </a:solidFill>
                <a:sym typeface="+mn-ea"/>
              </a:rPr>
              <a:t>4.   Next, stemming is done to produce morphological variants of a root/base word. Stemming programs are commonly referred to as stemming algorithms or stemmers. These algorithms are </a:t>
            </a:r>
            <a:endParaRPr lang="en-US">
              <a:solidFill>
                <a:schemeClr val="bg1"/>
              </a:solidFill>
            </a:endParaRPr>
          </a:p>
          <a:p>
            <a:pPr indent="0" algn="l">
              <a:buNone/>
            </a:pPr>
            <a:r>
              <a:rPr lang="en-US">
                <a:solidFill>
                  <a:schemeClr val="bg1"/>
                </a:solidFill>
                <a:sym typeface="+mn-ea"/>
              </a:rPr>
              <a:t>5.   used to give the domain vocabularies in domain analysis.</a:t>
            </a:r>
            <a:endParaRPr lang="en-US">
              <a:solidFill>
                <a:schemeClr val="bg1"/>
              </a:solidFill>
            </a:endParaRPr>
          </a:p>
          <a:p>
            <a:pPr marL="342900" indent="-342900" algn="l">
              <a:buAutoNum type="arabicPeriod"/>
            </a:pPr>
            <a:endParaRPr lang="en-US">
              <a:solidFill>
                <a:schemeClr val="bg1"/>
              </a:solidFill>
            </a:endParaRPr>
          </a:p>
          <a:p>
            <a:pPr indent="0" algn="l">
              <a:buNone/>
            </a:pPr>
            <a:r>
              <a:rPr lang="en-US">
                <a:solidFill>
                  <a:schemeClr val="bg1"/>
                </a:solidFill>
                <a:sym typeface="+mn-ea"/>
              </a:rPr>
              <a:t>6.  Neural networks requires to have inputs with the same size.  Therefore sentence inputs are padded with 0’s after defining the max length and words are dropped and added accordingly.</a:t>
            </a:r>
            <a:endParaRPr lang="en-US">
              <a:solidFill>
                <a:schemeClr val="bg1"/>
              </a:solidFill>
            </a:endParaRPr>
          </a:p>
          <a:p>
            <a:pPr indent="0" algn="l">
              <a:buNone/>
            </a:pPr>
            <a:endParaRPr 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 grpId="0" bldLvl="0" animBg="1"/>
      <p:bldP spid="4" grpId="0"/>
      <p:bldP spid="6" grpId="0"/>
    </p:bldLst>
  </p:timing>
</p:sld>
</file>

<file path=ppt/theme/theme1.xml><?xml version="1.0" encoding="utf-8"?>
<a:theme xmlns:a="http://schemas.openxmlformats.org/drawingml/2006/main" name="Office Theme">
  <a:themeElements>
    <a:clrScheme name="自定义 12">
      <a:dk1>
        <a:srgbClr val="000000"/>
      </a:dk1>
      <a:lt1>
        <a:srgbClr val="FFFFFF"/>
      </a:lt1>
      <a:dk2>
        <a:srgbClr val="768395"/>
      </a:dk2>
      <a:lt2>
        <a:srgbClr val="F0F0F0"/>
      </a:lt2>
      <a:accent1>
        <a:srgbClr val="D3604F"/>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dd5r1iel">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1422</Words>
  <Application>Microsoft Office PowerPoint</Application>
  <PresentationFormat>Widescreen</PresentationFormat>
  <Paragraphs>288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等线</vt:lpstr>
      <vt:lpstr>Arial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meghana daddanala</cp:lastModifiedBy>
  <cp:revision>96</cp:revision>
  <dcterms:created xsi:type="dcterms:W3CDTF">2018-10-16T08:10:00Z</dcterms:created>
  <dcterms:modified xsi:type="dcterms:W3CDTF">2022-11-11T08:57:10Z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60ACA0D7D60948FDB7C1DD6BA52865BB</vt:lpwstr>
  </property>
  <property fmtid="{D5CDD505-2E9C-101B-9397-08002B2CF9AE}" pid="3" name="KSOProductBuildVer">
    <vt:lpwstr>1033-11.2.0.11380</vt:lpwstr>
  </property>
</Properties>
</file>