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5" r:id="rId2"/>
    <p:sldId id="257" r:id="rId3"/>
    <p:sldId id="286" r:id="rId4"/>
    <p:sldId id="258" r:id="rId5"/>
    <p:sldId id="281" r:id="rId6"/>
    <p:sldId id="283" r:id="rId7"/>
    <p:sldId id="259" r:id="rId8"/>
    <p:sldId id="284" r:id="rId9"/>
    <p:sldId id="260" r:id="rId10"/>
    <p:sldId id="282" r:id="rId11"/>
    <p:sldId id="262" r:id="rId12"/>
    <p:sldId id="263" r:id="rId13"/>
    <p:sldId id="264" r:id="rId14"/>
    <p:sldId id="265" r:id="rId15"/>
    <p:sldId id="287"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698711"/>
            <a:ext cx="10363200" cy="573849"/>
          </a:xfrm>
        </p:spPr>
        <p:txBody>
          <a:bodyPr>
            <a:noAutofit/>
          </a:bodyPr>
          <a:lstStyle/>
          <a:p>
            <a:pPr algn="ctr"/>
            <a:r>
              <a:rPr lang="en-US" sz="2400" dirty="0"/>
              <a:t>Diagnosis of acute diseases in villages and smaller towns using AI</a:t>
            </a:r>
            <a:endParaRPr lang="en-GB" sz="24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11811" y="2453306"/>
            <a:ext cx="3970594" cy="552184"/>
          </a:xfrm>
        </p:spPr>
        <p:txBody>
          <a:bodyPr/>
          <a:lstStyle/>
          <a:p>
            <a:pPr algn="l"/>
            <a:r>
              <a:rPr lang="en-GB" b="1" dirty="0"/>
              <a:t>Batch Number:</a:t>
            </a:r>
            <a:r>
              <a:rPr lang="en-GB" dirty="0"/>
              <a:t> G-013</a:t>
            </a:r>
            <a:endParaRPr lang="en-GB" b="1" dirty="0"/>
          </a:p>
          <a:p>
            <a:pPr algn="l"/>
            <a:endParaRPr lang="en-GB" dirty="0"/>
          </a:p>
        </p:txBody>
      </p:sp>
      <p:sp>
        <p:nvSpPr>
          <p:cNvPr id="6" name="Subtitle 2"/>
          <p:cNvSpPr txBox="1">
            <a:spLocks/>
          </p:cNvSpPr>
          <p:nvPr/>
        </p:nvSpPr>
        <p:spPr>
          <a:xfrm>
            <a:off x="790469" y="512447"/>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400" dirty="0">
                <a:solidFill>
                  <a:schemeClr val="tx1"/>
                </a:solidFill>
              </a:rPr>
              <a:t>PIP104 PROFESSIONAL PRACTICE-II</a:t>
            </a:r>
          </a:p>
          <a:p>
            <a:r>
              <a:rPr lang="en-GB" sz="2400" dirty="0">
                <a:solidFill>
                  <a:schemeClr val="tx1"/>
                </a:solidFill>
              </a:rPr>
              <a:t>VIVA-VOCE</a:t>
            </a:r>
          </a:p>
        </p:txBody>
      </p:sp>
      <p:pic>
        <p:nvPicPr>
          <p:cNvPr id="7" name="table">
            <a:extLst>
              <a:ext uri="{FF2B5EF4-FFF2-40B4-BE49-F238E27FC236}">
                <a16:creationId xmlns:a16="http://schemas.microsoft.com/office/drawing/2014/main" id="{D26CC0A7-1E48-3C1C-49E9-731854A3B230}"/>
              </a:ext>
            </a:extLst>
          </p:cNvPr>
          <p:cNvPicPr>
            <a:picLocks noChangeAspect="1"/>
          </p:cNvPicPr>
          <p:nvPr/>
        </p:nvPicPr>
        <p:blipFill>
          <a:blip r:embed="rId2"/>
          <a:stretch>
            <a:fillRect/>
          </a:stretch>
        </p:blipFill>
        <p:spPr>
          <a:xfrm>
            <a:off x="790469" y="3458824"/>
            <a:ext cx="5023654" cy="2049020"/>
          </a:xfrm>
          <a:prstGeom prst="rect">
            <a:avLst/>
          </a:prstGeom>
        </p:spPr>
      </p:pic>
      <p:sp>
        <p:nvSpPr>
          <p:cNvPr id="8" name="Google Shape;90;p13">
            <a:extLst>
              <a:ext uri="{FF2B5EF4-FFF2-40B4-BE49-F238E27FC236}">
                <a16:creationId xmlns:a16="http://schemas.microsoft.com/office/drawing/2014/main" id="{926EB821-2CB9-1299-6F5F-28FD0589EA04}"/>
              </a:ext>
            </a:extLst>
          </p:cNvPr>
          <p:cNvSpPr txBox="1"/>
          <p:nvPr/>
        </p:nvSpPr>
        <p:spPr>
          <a:xfrm>
            <a:off x="6677700" y="331958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b="1"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Dr. </a:t>
            </a:r>
            <a:r>
              <a:rPr lang="en-US" sz="1700" b="1" dirty="0" err="1">
                <a:solidFill>
                  <a:srgbClr val="17365D"/>
                </a:solidFill>
                <a:latin typeface="Cambria" panose="02040503050406030204" pitchFamily="18" charset="0"/>
                <a:ea typeface="Cambria" panose="02040503050406030204" pitchFamily="18" charset="0"/>
                <a:cs typeface="Verdana"/>
                <a:sym typeface="Verdana"/>
              </a:rPr>
              <a:t>Sasidhar</a:t>
            </a:r>
            <a:r>
              <a:rPr lang="en-US" sz="1700" b="1" dirty="0">
                <a:solidFill>
                  <a:srgbClr val="17365D"/>
                </a:solidFill>
                <a:latin typeface="Cambria" panose="02040503050406030204" pitchFamily="18" charset="0"/>
                <a:ea typeface="Cambria" panose="02040503050406030204" pitchFamily="18" charset="0"/>
                <a:cs typeface="Verdana"/>
                <a:sym typeface="Verdana"/>
              </a:rPr>
              <a:t> </a:t>
            </a:r>
            <a:r>
              <a:rPr lang="en-US" sz="1700" b="1" dirty="0" err="1">
                <a:solidFill>
                  <a:srgbClr val="17365D"/>
                </a:solidFill>
                <a:latin typeface="Cambria" panose="02040503050406030204" pitchFamily="18" charset="0"/>
                <a:ea typeface="Cambria" panose="02040503050406030204" pitchFamily="18" charset="0"/>
                <a:cs typeface="Verdana"/>
                <a:sym typeface="Verdana"/>
              </a:rPr>
              <a:t>Babu</a:t>
            </a:r>
            <a:r>
              <a:rPr lang="en-US" sz="1700" b="1" dirty="0">
                <a:solidFill>
                  <a:srgbClr val="17365D"/>
                </a:solidFill>
                <a:latin typeface="Cambria" panose="02040503050406030204" pitchFamily="18" charset="0"/>
                <a:ea typeface="Cambria" panose="02040503050406030204" pitchFamily="18" charset="0"/>
                <a:cs typeface="Verdana"/>
                <a:sym typeface="Verdana"/>
              </a:rPr>
              <a:t> </a:t>
            </a:r>
            <a:r>
              <a:rPr lang="en-US" sz="1700" b="1" dirty="0" err="1">
                <a:solidFill>
                  <a:srgbClr val="17365D"/>
                </a:solidFill>
                <a:latin typeface="Cambria" panose="02040503050406030204" pitchFamily="18" charset="0"/>
                <a:ea typeface="Cambria" panose="02040503050406030204" pitchFamily="18" charset="0"/>
                <a:cs typeface="Verdana"/>
                <a:sym typeface="Verdana"/>
              </a:rPr>
              <a:t>Suvanam</a:t>
            </a:r>
            <a:endParaRPr lang="en-US" sz="1600" b="1"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b="1"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b="1"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b="1"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0" name="TextBox 9">
            <a:extLst>
              <a:ext uri="{FF2B5EF4-FFF2-40B4-BE49-F238E27FC236}">
                <a16:creationId xmlns:a16="http://schemas.microsoft.com/office/drawing/2014/main" id="{A8CE0EE4-5E9A-65FA-85C2-2BE60E0F973D}"/>
              </a:ext>
            </a:extLst>
          </p:cNvPr>
          <p:cNvSpPr txBox="1"/>
          <p:nvPr/>
        </p:nvSpPr>
        <p:spPr>
          <a:xfrm>
            <a:off x="711811" y="2969889"/>
            <a:ext cx="2405015" cy="369332"/>
          </a:xfrm>
          <a:prstGeom prst="rect">
            <a:avLst/>
          </a:prstGeom>
          <a:noFill/>
        </p:spPr>
        <p:txBody>
          <a:bodyPr wrap="square" rtlCol="0">
            <a:spAutoFit/>
          </a:bodyPr>
          <a:lstStyle/>
          <a:p>
            <a:r>
              <a:rPr lang="en-GB" sz="1800" b="1" u="none" strike="noStrike" cap="none" dirty="0">
                <a:solidFill>
                  <a:srgbClr val="17365D"/>
                </a:solidFill>
              </a:rPr>
              <a:t>Roll Number</a:t>
            </a:r>
            <a:endParaRPr lang="en-IN" dirty="0"/>
          </a:p>
        </p:txBody>
      </p:sp>
      <p:sp>
        <p:nvSpPr>
          <p:cNvPr id="11" name="TextBox 10">
            <a:extLst>
              <a:ext uri="{FF2B5EF4-FFF2-40B4-BE49-F238E27FC236}">
                <a16:creationId xmlns:a16="http://schemas.microsoft.com/office/drawing/2014/main" id="{24BF20FF-07C1-9FF7-39FA-CCA49290592E}"/>
              </a:ext>
            </a:extLst>
          </p:cNvPr>
          <p:cNvSpPr txBox="1"/>
          <p:nvPr/>
        </p:nvSpPr>
        <p:spPr>
          <a:xfrm>
            <a:off x="3274142" y="2962236"/>
            <a:ext cx="2539981" cy="646331"/>
          </a:xfrm>
          <a:prstGeom prst="rect">
            <a:avLst/>
          </a:prstGeom>
          <a:noFill/>
        </p:spPr>
        <p:txBody>
          <a:bodyPr wrap="square" rtlCol="0">
            <a:spAutoFit/>
          </a:bodyPr>
          <a:lstStyle/>
          <a:p>
            <a:r>
              <a:rPr lang="en-GB" sz="1800" b="1" u="none" strike="noStrike" cap="none" dirty="0">
                <a:solidFill>
                  <a:srgbClr val="17365D"/>
                </a:solidFill>
              </a:rPr>
              <a:t>Student Name</a:t>
            </a:r>
          </a:p>
          <a:p>
            <a:endParaRPr lang="en-IN"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System design and Implementation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Cambria" panose="02040503050406030204" pitchFamily="18" charset="0"/>
                <a:ea typeface="Cambria" panose="02040503050406030204" pitchFamily="18" charset="0"/>
              </a:rPr>
              <a:t>The design and implementation of an AI-based healthcare diagnostic tool for diagnosing acute diseases in rural areas requires careful consideration of various components, from user interfaces to backend machine learning models.</a:t>
            </a:r>
          </a:p>
          <a:p>
            <a:pPr marL="0" indent="0" algn="just">
              <a:lnSpc>
                <a:spcPct val="150000"/>
              </a:lnSpc>
              <a:buNone/>
            </a:pPr>
            <a:r>
              <a:rPr lang="en-US" sz="1800" dirty="0">
                <a:latin typeface="Cambria" panose="02040503050406030204" pitchFamily="18" charset="0"/>
                <a:ea typeface="Cambria" panose="02040503050406030204" pitchFamily="18" charset="0"/>
              </a:rPr>
              <a:t>The system includes:</a:t>
            </a:r>
          </a:p>
          <a:p>
            <a:pPr algn="just">
              <a:lnSpc>
                <a:spcPct val="150000"/>
              </a:lnSpc>
              <a:buAutoNum type="arabicPeriod"/>
            </a:pPr>
            <a:r>
              <a:rPr lang="en-US" sz="1800" dirty="0">
                <a:latin typeface="Cambria" panose="02040503050406030204" pitchFamily="18" charset="0"/>
                <a:ea typeface="Cambria" panose="02040503050406030204" pitchFamily="18" charset="0"/>
              </a:rPr>
              <a:t>A user-friendly web interface built with HTML, CSS, and Django framework.</a:t>
            </a:r>
          </a:p>
          <a:p>
            <a:pPr algn="just">
              <a:lnSpc>
                <a:spcPct val="150000"/>
              </a:lnSpc>
              <a:buAutoNum type="arabicPeriod"/>
            </a:pPr>
            <a:r>
              <a:rPr lang="en-US" sz="1800" dirty="0">
                <a:latin typeface="Cambria" panose="02040503050406030204" pitchFamily="18" charset="0"/>
                <a:ea typeface="Cambria" panose="02040503050406030204" pitchFamily="18" charset="0"/>
              </a:rPr>
              <a:t>A machine learning model (Decision Tree Classifier) trained on a dataset of symptoms and diagnoses.</a:t>
            </a:r>
          </a:p>
          <a:p>
            <a:pPr algn="just">
              <a:lnSpc>
                <a:spcPct val="150000"/>
              </a:lnSpc>
              <a:buAutoNum type="arabicPeriod"/>
            </a:pPr>
            <a:r>
              <a:rPr lang="en-US" sz="1800" dirty="0">
                <a:latin typeface="Cambria" panose="02040503050406030204" pitchFamily="18" charset="0"/>
                <a:ea typeface="Cambria" panose="02040503050406030204" pitchFamily="18" charset="0"/>
              </a:rPr>
              <a:t>Treatment recommendations and doctor details dynamically populated based on diagnosis.</a:t>
            </a:r>
          </a:p>
          <a:p>
            <a:pPr algn="just">
              <a:lnSpc>
                <a:spcPct val="150000"/>
              </a:lnSpc>
              <a:buAutoNum type="arabicPeriod"/>
            </a:pPr>
            <a:r>
              <a:rPr lang="en-US" sz="1800" dirty="0">
                <a:latin typeface="Cambria" panose="02040503050406030204" pitchFamily="18" charset="0"/>
                <a:ea typeface="Cambria" panose="02040503050406030204" pitchFamily="18" charset="0"/>
              </a:rPr>
              <a:t>Feedback collection module for continuous improvement.</a:t>
            </a:r>
          </a:p>
        </p:txBody>
      </p:sp>
    </p:spTree>
    <p:extLst>
      <p:ext uri="{BB962C8B-B14F-4D97-AF65-F5344CB8AC3E}">
        <p14:creationId xmlns:p14="http://schemas.microsoft.com/office/powerpoint/2010/main" val="184601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4" name="Content Placeholder 3">
            <a:extLst>
              <a:ext uri="{FF2B5EF4-FFF2-40B4-BE49-F238E27FC236}">
                <a16:creationId xmlns:a16="http://schemas.microsoft.com/office/drawing/2014/main" id="{EB2C8EEF-BE9E-F01D-FEA2-2E597B1825AC}"/>
              </a:ext>
            </a:extLst>
          </p:cNvPr>
          <p:cNvPicPr>
            <a:picLocks noGrp="1" noChangeAspect="1"/>
          </p:cNvPicPr>
          <p:nvPr>
            <p:ph idx="1"/>
          </p:nvPr>
        </p:nvPicPr>
        <p:blipFill>
          <a:blip r:embed="rId2"/>
          <a:stretch>
            <a:fillRect/>
          </a:stretch>
        </p:blipFill>
        <p:spPr>
          <a:xfrm>
            <a:off x="2770847" y="1611456"/>
            <a:ext cx="6751905" cy="4016088"/>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Outcomes/Results Obtained</a:t>
            </a:r>
          </a:p>
        </p:txBody>
      </p:sp>
      <p:sp>
        <p:nvSpPr>
          <p:cNvPr id="3" name="Content Placeholder 2"/>
          <p:cNvSpPr>
            <a:spLocks noGrp="1"/>
          </p:cNvSpPr>
          <p:nvPr>
            <p:ph idx="1"/>
          </p:nvPr>
        </p:nvSpPr>
        <p:spPr/>
        <p:txBody>
          <a:bodyPr>
            <a:normAutofit/>
          </a:bodyPr>
          <a:lstStyle/>
          <a:p>
            <a:pPr marL="0" indent="0" algn="just">
              <a:lnSpc>
                <a:spcPct val="150000"/>
              </a:lnSpc>
              <a:buNone/>
            </a:pPr>
            <a:r>
              <a:rPr lang="en-US" b="1" dirty="0">
                <a:latin typeface="Cambria" panose="02040503050406030204" pitchFamily="18" charset="0"/>
                <a:ea typeface="Cambria" panose="02040503050406030204" pitchFamily="18" charset="0"/>
              </a:rPr>
              <a:t>Accurate Diagnosis</a:t>
            </a:r>
            <a:r>
              <a:rPr lang="en-US" dirty="0">
                <a:latin typeface="Cambria" panose="02040503050406030204" pitchFamily="18" charset="0"/>
                <a:ea typeface="Cambria" panose="02040503050406030204" pitchFamily="18" charset="0"/>
              </a:rPr>
              <a:t>: The AI system will diagnose common acute diseases with an accuracy of over 80%.</a:t>
            </a:r>
          </a:p>
          <a:p>
            <a:pPr marL="0" indent="0" algn="just">
              <a:lnSpc>
                <a:spcPct val="150000"/>
              </a:lnSpc>
              <a:buNone/>
            </a:pPr>
            <a:r>
              <a:rPr lang="en-US" b="1" dirty="0">
                <a:latin typeface="Cambria" panose="02040503050406030204" pitchFamily="18" charset="0"/>
                <a:ea typeface="Cambria" panose="02040503050406030204" pitchFamily="18" charset="0"/>
              </a:rPr>
              <a:t>Improved Healthcare Accessibility</a:t>
            </a:r>
            <a:r>
              <a:rPr lang="en-US" dirty="0">
                <a:latin typeface="Cambria" panose="02040503050406030204" pitchFamily="18" charset="0"/>
                <a:ea typeface="Cambria" panose="02040503050406030204" pitchFamily="18" charset="0"/>
              </a:rPr>
              <a:t>: Villages and smaller towns will have access to instant diagnostic services without the need for travel.</a:t>
            </a:r>
          </a:p>
          <a:p>
            <a:pPr marL="0" indent="0" algn="just">
              <a:lnSpc>
                <a:spcPct val="150000"/>
              </a:lnSpc>
              <a:buNone/>
            </a:pPr>
            <a:r>
              <a:rPr lang="en-US" b="1" dirty="0">
                <a:latin typeface="Cambria" panose="02040503050406030204" pitchFamily="18" charset="0"/>
                <a:ea typeface="Cambria" panose="02040503050406030204" pitchFamily="18" charset="0"/>
              </a:rPr>
              <a:t>Scalability</a:t>
            </a:r>
            <a:r>
              <a:rPr lang="en-US" dirty="0">
                <a:latin typeface="Cambria" panose="02040503050406030204" pitchFamily="18" charset="0"/>
                <a:ea typeface="Cambria" panose="02040503050406030204" pitchFamily="18" charset="0"/>
              </a:rPr>
              <a:t>: The AI-based solution will be scalable to cover a wide variety of diseases as more data is collected and processed.</a:t>
            </a:r>
          </a:p>
          <a:p>
            <a:pPr marL="0" indent="0" algn="just">
              <a:lnSpc>
                <a:spcPct val="150000"/>
              </a:lnSpc>
              <a:buNone/>
            </a:pPr>
            <a:r>
              <a:rPr lang="en-US" b="1" dirty="0">
                <a:latin typeface="Cambria" panose="02040503050406030204" pitchFamily="18" charset="0"/>
                <a:ea typeface="Cambria" panose="02040503050406030204" pitchFamily="18" charset="0"/>
              </a:rPr>
              <a:t>Seamless Usability and Scalable Potential: </a:t>
            </a:r>
            <a:r>
              <a:rPr lang="en-US" dirty="0">
                <a:latin typeface="Cambria" panose="02040503050406030204" pitchFamily="18" charset="0"/>
                <a:ea typeface="Cambria" panose="02040503050406030204" pitchFamily="18" charset="0"/>
              </a:rPr>
              <a:t>User feedback highlights ease of use and potential for wide-scale deployment.</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The development of an AI-based healthcare solution leveraging machine learning models like decision trees and Django holds immense potential to transform healthcare in rural India. By providing timely and accurate diagnostics, this solution can address the challenges of healthcare accessibility and improve diagnosis accuracy in remote areas. Such innovations not only reduce the burden on healthcare systems but also enhance patient outcomes, ultimately contributing to the overall well-being of populations in smaller towns and villages.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3" name="Content Placeholder 2"/>
          <p:cNvSpPr>
            <a:spLocks noGrp="1"/>
          </p:cNvSpPr>
          <p:nvPr>
            <p:ph idx="1"/>
          </p:nvPr>
        </p:nvSpPr>
        <p:spPr/>
        <p:txBody>
          <a:bodyPr>
            <a:normAutofit fontScale="92500" lnSpcReduction="20000"/>
          </a:bodyPr>
          <a:lstStyle/>
          <a:p>
            <a:pPr>
              <a:lnSpc>
                <a:spcPct val="170000"/>
              </a:lnSpc>
            </a:pPr>
            <a:r>
              <a:rPr lang="en-US" sz="2400" dirty="0">
                <a:latin typeface="Cambria" panose="02040503050406030204" pitchFamily="18" charset="0"/>
                <a:ea typeface="Cambria" panose="02040503050406030204" pitchFamily="18" charset="0"/>
              </a:rPr>
              <a:t>Kumar Y, Koul A, Singla R, Ijaz MF. "Artificial intelligence in disease diagnosis: a systematic literature review, synthesizing framework and future research agenda." </a:t>
            </a:r>
            <a:r>
              <a:rPr lang="en-US" sz="2400" i="1" dirty="0">
                <a:latin typeface="Cambria" panose="02040503050406030204" pitchFamily="18" charset="0"/>
                <a:ea typeface="Cambria" panose="02040503050406030204" pitchFamily="18" charset="0"/>
              </a:rPr>
              <a:t>J Ambient </a:t>
            </a:r>
            <a:r>
              <a:rPr lang="en-US" sz="2400" i="1" dirty="0" err="1">
                <a:latin typeface="Cambria" panose="02040503050406030204" pitchFamily="18" charset="0"/>
                <a:ea typeface="Cambria" panose="02040503050406030204" pitchFamily="18" charset="0"/>
              </a:rPr>
              <a:t>Intell</a:t>
            </a:r>
            <a:r>
              <a:rPr lang="en-US" sz="2400" i="1" dirty="0">
                <a:latin typeface="Cambria" panose="02040503050406030204" pitchFamily="18" charset="0"/>
                <a:ea typeface="Cambria" panose="02040503050406030204" pitchFamily="18" charset="0"/>
              </a:rPr>
              <a:t> </a:t>
            </a:r>
            <a:r>
              <a:rPr lang="en-US" sz="2400" i="1" dirty="0" err="1">
                <a:latin typeface="Cambria" panose="02040503050406030204" pitchFamily="18" charset="0"/>
                <a:ea typeface="Cambria" panose="02040503050406030204" pitchFamily="18" charset="0"/>
              </a:rPr>
              <a:t>Humaniz</a:t>
            </a:r>
            <a:r>
              <a:rPr lang="en-US" sz="2400" i="1" dirty="0">
                <a:latin typeface="Cambria" panose="02040503050406030204" pitchFamily="18" charset="0"/>
                <a:ea typeface="Cambria" panose="02040503050406030204" pitchFamily="18" charset="0"/>
              </a:rPr>
              <a:t> </a:t>
            </a:r>
            <a:r>
              <a:rPr lang="en-US" sz="2400" i="1" dirty="0" err="1">
                <a:latin typeface="Cambria" panose="02040503050406030204" pitchFamily="18" charset="0"/>
                <a:ea typeface="Cambria" panose="02040503050406030204" pitchFamily="18" charset="0"/>
              </a:rPr>
              <a:t>Comput</a:t>
            </a:r>
            <a:r>
              <a:rPr lang="en-US" sz="2400" dirty="0">
                <a:latin typeface="Cambria" panose="02040503050406030204" pitchFamily="18" charset="0"/>
                <a:ea typeface="Cambria" panose="02040503050406030204" pitchFamily="18" charset="0"/>
              </a:rPr>
              <a:t>. 2023;14(7):8459-8486. doi:10.1007/s12652-021-03612-z.</a:t>
            </a:r>
          </a:p>
          <a:p>
            <a:pPr>
              <a:lnSpc>
                <a:spcPct val="170000"/>
              </a:lnSpc>
            </a:pPr>
            <a:r>
              <a:rPr lang="en-US" sz="2400" dirty="0">
                <a:latin typeface="Cambria" panose="02040503050406030204" pitchFamily="18" charset="0"/>
                <a:ea typeface="Cambria" panose="02040503050406030204" pitchFamily="18" charset="0"/>
              </a:rPr>
              <a:t>Guo, Jonathan &amp; Li, Bin. (2018). "The Application of Medical Artificial Intelligence Technology in Rural Areas of Developing Countries." </a:t>
            </a:r>
            <a:r>
              <a:rPr lang="en-US" sz="2400" i="1" dirty="0">
                <a:latin typeface="Cambria" panose="02040503050406030204" pitchFamily="18" charset="0"/>
                <a:ea typeface="Cambria" panose="02040503050406030204" pitchFamily="18" charset="0"/>
              </a:rPr>
              <a:t>Health Equity</a:t>
            </a:r>
            <a:r>
              <a:rPr lang="en-US" sz="2400" dirty="0">
                <a:latin typeface="Cambria" panose="02040503050406030204" pitchFamily="18" charset="0"/>
                <a:ea typeface="Cambria" panose="02040503050406030204" pitchFamily="18" charset="0"/>
              </a:rPr>
              <a:t>. 2:174-181. doi:10.1089/heq.2018.0037.</a:t>
            </a:r>
          </a:p>
          <a:p>
            <a:pPr>
              <a:lnSpc>
                <a:spcPct val="170000"/>
              </a:lnSpc>
            </a:pPr>
            <a:r>
              <a:rPr lang="en-US" sz="2400" dirty="0">
                <a:latin typeface="Cambria" panose="02040503050406030204" pitchFamily="18" charset="0"/>
                <a:ea typeface="Cambria" panose="02040503050406030204" pitchFamily="18" charset="0"/>
              </a:rPr>
              <a:t>Pathak, </a:t>
            </a:r>
            <a:r>
              <a:rPr lang="en-US" sz="2400" dirty="0" err="1">
                <a:latin typeface="Cambria" panose="02040503050406030204" pitchFamily="18" charset="0"/>
                <a:ea typeface="Cambria" panose="02040503050406030204" pitchFamily="18" charset="0"/>
              </a:rPr>
              <a:t>Chandramaprasad</a:t>
            </a:r>
            <a:r>
              <a:rPr lang="en-US" sz="2400" dirty="0">
                <a:latin typeface="Cambria" panose="02040503050406030204" pitchFamily="18" charset="0"/>
                <a:ea typeface="Cambria" panose="02040503050406030204" pitchFamily="18" charset="0"/>
              </a:rPr>
              <a:t> and Ansari, Namrata. "Chatbot based Disease Prediction and Treatment Recommendation using AI." (May 7, 2021). </a:t>
            </a:r>
          </a:p>
          <a:p>
            <a:pPr algn="just">
              <a:lnSpc>
                <a:spcPct val="15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C2A07-0704-83E5-77FC-556D133DDF11}"/>
              </a:ext>
            </a:extLst>
          </p:cNvPr>
          <p:cNvSpPr>
            <a:spLocks noGrp="1"/>
          </p:cNvSpPr>
          <p:nvPr>
            <p:ph idx="1"/>
          </p:nvPr>
        </p:nvSpPr>
        <p:spPr/>
        <p:txBody>
          <a:bodyPr>
            <a:normAutofit lnSpcReduction="10000"/>
          </a:bodyPr>
          <a:lstStyle/>
          <a:p>
            <a:pPr>
              <a:lnSpc>
                <a:spcPct val="170000"/>
              </a:lnSpc>
            </a:pPr>
            <a:r>
              <a:rPr lang="en-US" sz="2400" dirty="0">
                <a:latin typeface="Cambria" panose="02040503050406030204" pitchFamily="18" charset="0"/>
                <a:ea typeface="Cambria" panose="02040503050406030204" pitchFamily="18" charset="0"/>
              </a:rPr>
              <a:t>Fan X, Chao D, Zhang Z, Wang D, Li X, Tian F. "Utilization of Self-Diagnosis Health Chatbots in Real-World Settings: Case Study." </a:t>
            </a:r>
            <a:r>
              <a:rPr lang="en-US" sz="2400" i="1" dirty="0">
                <a:latin typeface="Cambria" panose="02040503050406030204" pitchFamily="18" charset="0"/>
                <a:ea typeface="Cambria" panose="02040503050406030204" pitchFamily="18" charset="0"/>
              </a:rPr>
              <a:t>J Med Internet Res</a:t>
            </a:r>
            <a:r>
              <a:rPr lang="en-US" sz="2400" dirty="0">
                <a:latin typeface="Cambria" panose="02040503050406030204" pitchFamily="18" charset="0"/>
                <a:ea typeface="Cambria" panose="02040503050406030204" pitchFamily="18" charset="0"/>
              </a:rPr>
              <a:t>. 2021 Jan 6;23(1)</a:t>
            </a:r>
          </a:p>
          <a:p>
            <a:pPr>
              <a:lnSpc>
                <a:spcPct val="170000"/>
              </a:lnSpc>
            </a:pPr>
            <a:r>
              <a:rPr lang="en-US" sz="2400" dirty="0">
                <a:latin typeface="Cambria" panose="02040503050406030204" pitchFamily="18" charset="0"/>
                <a:ea typeface="Cambria" panose="02040503050406030204" pitchFamily="18" charset="0"/>
              </a:rPr>
              <a:t>Diagnosis Of Acute Diseases In Villages And </a:t>
            </a:r>
            <a:r>
              <a:rPr lang="en-US" sz="2400" dirty="0" err="1">
                <a:latin typeface="Cambria" panose="02040503050406030204" pitchFamily="18" charset="0"/>
                <a:ea typeface="Cambria" panose="02040503050406030204" pitchFamily="18" charset="0"/>
              </a:rPr>
              <a:t>SmallerTowns</a:t>
            </a:r>
            <a:r>
              <a:rPr lang="en-US" sz="2400" dirty="0">
                <a:latin typeface="Cambria" panose="02040503050406030204" pitchFamily="18" charset="0"/>
                <a:ea typeface="Cambria" panose="02040503050406030204" pitchFamily="18" charset="0"/>
              </a:rPr>
              <a:t> Using </a:t>
            </a:r>
            <a:r>
              <a:rPr lang="en-US" sz="2400" dirty="0" err="1">
                <a:latin typeface="Cambria" panose="02040503050406030204" pitchFamily="18" charset="0"/>
                <a:ea typeface="Cambria" panose="02040503050406030204" pitchFamily="18" charset="0"/>
              </a:rPr>
              <a:t>AIMohammed</a:t>
            </a:r>
            <a:r>
              <a:rPr lang="en-US" sz="2400" dirty="0">
                <a:latin typeface="Cambria" panose="02040503050406030204" pitchFamily="18" charset="0"/>
                <a:ea typeface="Cambria" panose="02040503050406030204" pitchFamily="18" charset="0"/>
              </a:rPr>
              <a:t> Naseeruddin Taufiq, </a:t>
            </a:r>
            <a:r>
              <a:rPr lang="en-US" sz="2400" dirty="0" err="1">
                <a:latin typeface="Cambria" panose="02040503050406030204" pitchFamily="18" charset="0"/>
                <a:ea typeface="Cambria" panose="02040503050406030204" pitchFamily="18" charset="0"/>
              </a:rPr>
              <a:t>Bandaru</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Bhavagna</a:t>
            </a:r>
            <a:r>
              <a:rPr lang="en-US" sz="2400" dirty="0">
                <a:latin typeface="Cambria" panose="02040503050406030204" pitchFamily="18" charset="0"/>
                <a:ea typeface="Cambria" panose="02040503050406030204" pitchFamily="18" charset="0"/>
              </a:rPr>
              <a:t> Shreya, Sahil Anil Thole Chitra S, </a:t>
            </a:r>
            <a:r>
              <a:rPr lang="en-US" sz="2400" dirty="0" err="1">
                <a:latin typeface="Cambria" panose="02040503050406030204" pitchFamily="18" charset="0"/>
                <a:ea typeface="Cambria" panose="02040503050406030204" pitchFamily="18" charset="0"/>
              </a:rPr>
              <a:t>A.Mohammed</a:t>
            </a:r>
            <a:r>
              <a:rPr lang="en-US" sz="2400" dirty="0">
                <a:latin typeface="Cambria" panose="02040503050406030204" pitchFamily="18" charset="0"/>
                <a:ea typeface="Cambria" panose="02040503050406030204" pitchFamily="18" charset="0"/>
              </a:rPr>
              <a:t> A</a:t>
            </a:r>
          </a:p>
          <a:p>
            <a:pPr>
              <a:lnSpc>
                <a:spcPct val="170000"/>
              </a:lnSpc>
            </a:pPr>
            <a:r>
              <a:rPr lang="en-US" sz="2400" dirty="0">
                <a:latin typeface="Cambria" panose="02040503050406030204" pitchFamily="18" charset="0"/>
                <a:ea typeface="Cambria" panose="02040503050406030204" pitchFamily="18" charset="0"/>
              </a:rPr>
              <a:t>Using AI, Diagnosis of Acute Diseases in Villages and Smaller </a:t>
            </a:r>
            <a:r>
              <a:rPr lang="en-US" sz="2400" dirty="0" err="1">
                <a:latin typeface="Cambria" panose="02040503050406030204" pitchFamily="18" charset="0"/>
                <a:ea typeface="Cambria" panose="02040503050406030204" pitchFamily="18" charset="0"/>
              </a:rPr>
              <a:t>TownsMadhu</a:t>
            </a:r>
            <a:r>
              <a:rPr lang="en-US" sz="2400" dirty="0">
                <a:latin typeface="Cambria" panose="02040503050406030204" pitchFamily="18" charset="0"/>
                <a:ea typeface="Cambria" panose="02040503050406030204" pitchFamily="18" charset="0"/>
              </a:rPr>
              <a:t> H T1, Sachin S2, Manjunath Kavishetti3 , Puneeth4 , Karthik Mahesh Gadyal5</a:t>
            </a:r>
          </a:p>
          <a:p>
            <a:endParaRPr lang="en-IN" dirty="0"/>
          </a:p>
        </p:txBody>
      </p:sp>
    </p:spTree>
    <p:extLst>
      <p:ext uri="{BB962C8B-B14F-4D97-AF65-F5344CB8AC3E}">
        <p14:creationId xmlns:p14="http://schemas.microsoft.com/office/powerpoint/2010/main" val="1354586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Publication Details</a:t>
            </a: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D69B7B22-0B1A-AEE9-EE1F-325045E714B8}"/>
              </a:ext>
            </a:extLst>
          </p:cNvPr>
          <p:cNvSpPr txBox="1"/>
          <p:nvPr/>
        </p:nvSpPr>
        <p:spPr>
          <a:xfrm>
            <a:off x="812800" y="1788187"/>
            <a:ext cx="6097554" cy="2308324"/>
          </a:xfrm>
          <a:prstGeom prst="rect">
            <a:avLst/>
          </a:prstGeom>
          <a:noFill/>
        </p:spPr>
        <p:txBody>
          <a:bodyPr wrap="square">
            <a:spAutoFit/>
          </a:bodyPr>
          <a:lstStyle/>
          <a:p>
            <a:r>
              <a:rPr lang="en-IN" dirty="0"/>
              <a:t>Submission date: 06-Jan-2025 11:35AM (UTC+0530)</a:t>
            </a:r>
          </a:p>
          <a:p>
            <a:r>
              <a:rPr lang="en-IN" dirty="0"/>
              <a:t>Submission ID: 2560137303</a:t>
            </a:r>
          </a:p>
          <a:p>
            <a:r>
              <a:rPr lang="en-IN" dirty="0"/>
              <a:t>File name: iagnosis_of_acute_diseases_in_villages_and_smaller_towns_2.docx (814K)</a:t>
            </a:r>
          </a:p>
          <a:p>
            <a:r>
              <a:rPr lang="en-IN" dirty="0"/>
              <a:t>Word count: 2998</a:t>
            </a:r>
          </a:p>
          <a:p>
            <a:r>
              <a:rPr lang="en-IN" dirty="0"/>
              <a:t>Character count: 19658</a:t>
            </a:r>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4400" dirty="0">
                <a:latin typeface="Cambria" panose="02040503050406030204" pitchFamily="18" charset="0"/>
                <a:ea typeface="Cambria" panose="02040503050406030204" pitchFamily="18" charset="0"/>
              </a:rPr>
              <a:t>                     Thank You</a:t>
            </a:r>
          </a:p>
          <a:p>
            <a:pPr marL="0" indent="0" algn="ctr">
              <a:buNone/>
            </a:pPr>
            <a:endParaRPr lang="en-GB" sz="4400" dirty="0"/>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1364506" y="1437328"/>
            <a:ext cx="421204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Introduction of our Project</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Healthcare accessibility in India, particularly in rural and smaller towns, has long been a challenge due to the shortage of doctors and healthcare facilities. With a significant proportion of the population residing in these areas, healthcare disparities are evident, contributing to high mortality rates from treatable conditions. </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2C882-AB7B-9332-2EA5-0957F4912644}"/>
              </a:ext>
            </a:extLst>
          </p:cNvPr>
          <p:cNvSpPr>
            <a:spLocks noGrp="1"/>
          </p:cNvSpPr>
          <p:nvPr>
            <p:ph idx="1"/>
          </p:nvPr>
        </p:nvSpPr>
        <p:spPr/>
        <p:txBody>
          <a:bodyPr/>
          <a:lstStyle/>
          <a:p>
            <a:pPr marL="0" indent="0">
              <a:lnSpc>
                <a:spcPct val="150000"/>
              </a:lnSpc>
              <a:buNone/>
            </a:pPr>
            <a:r>
              <a:rPr lang="en-US" dirty="0">
                <a:latin typeface="Cambria" panose="02040503050406030204" pitchFamily="18" charset="0"/>
                <a:ea typeface="Cambria" panose="02040503050406030204" pitchFamily="18" charset="0"/>
              </a:rPr>
              <a:t>Telemedicine has been proposed as a solution, but its implementation and scalability have faced numerous obstacles, such as internet connectivity issues, lack of proper infrastructure, and limited availability of healthcare </a:t>
            </a:r>
            <a:r>
              <a:rPr lang="en-US" dirty="0" err="1">
                <a:latin typeface="Cambria" panose="02040503050406030204" pitchFamily="18" charset="0"/>
                <a:ea typeface="Cambria" panose="02040503050406030204" pitchFamily="18" charset="0"/>
              </a:rPr>
              <a:t>professionals.This</a:t>
            </a:r>
            <a:r>
              <a:rPr lang="en-US" dirty="0">
                <a:latin typeface="Cambria" panose="02040503050406030204" pitchFamily="18" charset="0"/>
                <a:ea typeface="Cambria" panose="02040503050406030204" pitchFamily="18" charset="0"/>
              </a:rPr>
              <a:t> project explores the development of an AI-based system designed to diagnose acute everyday diseases (e.g., common cold, flu, fever) by analyzing responses to simple questions, thereby filling a critical gap in healthcare delivery.</a:t>
            </a:r>
            <a:endParaRPr lang="en-IN" dirty="0"/>
          </a:p>
        </p:txBody>
      </p:sp>
    </p:spTree>
    <p:extLst>
      <p:ext uri="{BB962C8B-B14F-4D97-AF65-F5344CB8AC3E}">
        <p14:creationId xmlns:p14="http://schemas.microsoft.com/office/powerpoint/2010/main" val="214692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pic>
        <p:nvPicPr>
          <p:cNvPr id="6" name="Picture 2">
            <a:extLst>
              <a:ext uri="{FF2B5EF4-FFF2-40B4-BE49-F238E27FC236}">
                <a16:creationId xmlns:a16="http://schemas.microsoft.com/office/drawing/2014/main" id="{FC2CA952-DF3B-E75B-6F66-445BC55A35BD}"/>
              </a:ext>
            </a:extLst>
          </p:cNvPr>
          <p:cNvPicPr>
            <a:picLocks noGrp="1" noChangeAspect="1" noChangeArrowheads="1"/>
          </p:cNvPicPr>
          <p:nvPr>
            <p:ph idx="1"/>
          </p:nvPr>
        </p:nvPicPr>
        <p:blipFill>
          <a:blip r:embed="rId2"/>
          <a:srcRect/>
          <a:stretch>
            <a:fillRect/>
          </a:stretch>
        </p:blipFill>
        <p:spPr bwMode="auto">
          <a:xfrm>
            <a:off x="3104015" y="1143000"/>
            <a:ext cx="6085570" cy="4953000"/>
          </a:xfrm>
          <a:prstGeom prst="rect">
            <a:avLst/>
          </a:prstGeom>
          <a:noFill/>
          <a:ln w="9525">
            <a:noFill/>
            <a:miter lim="800000"/>
            <a:headEnd/>
            <a:tailEnd/>
          </a:ln>
          <a:effectLst/>
        </p:spPr>
      </p:pic>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Research Gaps Identified</a:t>
            </a:r>
          </a:p>
        </p:txBody>
      </p:sp>
      <p:sp>
        <p:nvSpPr>
          <p:cNvPr id="3" name="Content Placeholder 2"/>
          <p:cNvSpPr>
            <a:spLocks noGrp="1"/>
          </p:cNvSpPr>
          <p:nvPr>
            <p:ph idx="1"/>
          </p:nvPr>
        </p:nvSpPr>
        <p:spPr/>
        <p:txBody>
          <a:bodyPr>
            <a:normAutofit/>
          </a:bodyPr>
          <a:lstStyle/>
          <a:p>
            <a:pPr marL="0" indent="0">
              <a:lnSpc>
                <a:spcPct val="160000"/>
              </a:lnSpc>
              <a:buNone/>
            </a:pPr>
            <a:r>
              <a:rPr lang="en-US" b="1" dirty="0">
                <a:latin typeface="Cambria" panose="02040503050406030204" pitchFamily="18" charset="0"/>
                <a:ea typeface="Cambria" panose="02040503050406030204" pitchFamily="18" charset="0"/>
              </a:rPr>
              <a:t>Data Availability and Quality</a:t>
            </a:r>
            <a:r>
              <a:rPr lang="en-US" dirty="0">
                <a:latin typeface="Cambria" panose="02040503050406030204" pitchFamily="18" charset="0"/>
                <a:ea typeface="Cambria" panose="02040503050406030204" pitchFamily="18" charset="0"/>
              </a:rPr>
              <a:t>: One major research gap is the </a:t>
            </a:r>
            <a:r>
              <a:rPr lang="en-US" b="1" dirty="0">
                <a:latin typeface="Cambria" panose="02040503050406030204" pitchFamily="18" charset="0"/>
                <a:ea typeface="Cambria" panose="02040503050406030204" pitchFamily="18" charset="0"/>
              </a:rPr>
              <a:t>lack of high-quality, diverse datasets</a:t>
            </a:r>
            <a:r>
              <a:rPr lang="en-US" dirty="0">
                <a:latin typeface="Cambria" panose="02040503050406030204" pitchFamily="18" charset="0"/>
                <a:ea typeface="Cambria" panose="02040503050406030204" pitchFamily="18" charset="0"/>
              </a:rPr>
              <a:t> that represent the healthcare needs of rural populations. Many AI models are trained on urban and clinical data, which may not capture the unique health challenges faced in rural areas, including the prevalence of certain diseases and the variation in symptom reporting.</a:t>
            </a:r>
          </a:p>
          <a:p>
            <a:pPr marL="0" indent="0">
              <a:lnSpc>
                <a:spcPct val="160000"/>
              </a:lnSpc>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9484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DF03D-BD60-3B8A-ADD1-66B265BDB431}"/>
              </a:ext>
            </a:extLst>
          </p:cNvPr>
          <p:cNvSpPr>
            <a:spLocks noGrp="1"/>
          </p:cNvSpPr>
          <p:nvPr>
            <p:ph idx="1"/>
          </p:nvPr>
        </p:nvSpPr>
        <p:spPr>
          <a:xfrm>
            <a:off x="762000" y="1133670"/>
            <a:ext cx="10668000" cy="4952997"/>
          </a:xfrm>
        </p:spPr>
        <p:txBody>
          <a:bodyPr/>
          <a:lstStyle/>
          <a:p>
            <a:pPr marL="0" indent="0">
              <a:lnSpc>
                <a:spcPct val="150000"/>
              </a:lnSpc>
              <a:buNone/>
            </a:pPr>
            <a:r>
              <a:rPr lang="en-US" sz="2400" b="1" dirty="0">
                <a:latin typeface="Cambria" panose="02040503050406030204" pitchFamily="18" charset="0"/>
                <a:ea typeface="Cambria" panose="02040503050406030204" pitchFamily="18" charset="0"/>
              </a:rPr>
              <a:t>Algorithm Generalizability</a:t>
            </a:r>
            <a:r>
              <a:rPr lang="en-US" sz="2400" dirty="0">
                <a:latin typeface="Cambria" panose="02040503050406030204" pitchFamily="18" charset="0"/>
                <a:ea typeface="Cambria" panose="02040503050406030204" pitchFamily="18" charset="0"/>
              </a:rPr>
              <a:t>: Existing AI models often struggle with </a:t>
            </a:r>
            <a:r>
              <a:rPr lang="en-US" sz="2400" b="1" dirty="0">
                <a:latin typeface="Cambria" panose="02040503050406030204" pitchFamily="18" charset="0"/>
                <a:ea typeface="Cambria" panose="02040503050406030204" pitchFamily="18" charset="0"/>
              </a:rPr>
              <a:t>generalizability</a:t>
            </a:r>
            <a:r>
              <a:rPr lang="en-US" sz="2400" dirty="0">
                <a:latin typeface="Cambria" panose="02040503050406030204" pitchFamily="18" charset="0"/>
                <a:ea typeface="Cambria" panose="02040503050406030204" pitchFamily="18" charset="0"/>
              </a:rPr>
              <a:t> across different populations and contexts. An AI system trained in one region or demographic may not work effectively in another due to differences in language, healthcare access, and disease prevalence. Research needs to focus on creating algorithms that are adaptable and reliable in various low-resource environments.</a:t>
            </a:r>
            <a:endParaRPr lang="en-GB" sz="24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99191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Proposed Methodology</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We propose an AI-based "doctor" system capable of diagnosing common acute diseases based on a set of predefined questions. The system utilizes a decision tree classifier, a machine learning model, to analyze user-provided symptoms, generate potential diagnoses, and offer recommendations for treatment, including doctor suggestions and doctor availability time. The model is trained on a comprehensive dataset of common symptoms and diseases, enabling accurate and reliable diagnostic capabilities.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EC815-8A8C-945B-9DF0-4427E5EC6EA0}"/>
              </a:ext>
            </a:extLst>
          </p:cNvPr>
          <p:cNvSpPr>
            <a:spLocks noGrp="1"/>
          </p:cNvSpPr>
          <p:nvPr>
            <p:ph idx="1"/>
          </p:nvPr>
        </p:nvSpPr>
        <p:spPr/>
        <p:txBody>
          <a:bodyPr/>
          <a:lstStyle/>
          <a:p>
            <a:pPr marL="0" indent="0">
              <a:lnSpc>
                <a:spcPct val="150000"/>
              </a:lnSpc>
              <a:buNone/>
            </a:pPr>
            <a:r>
              <a:rPr lang="en-US" dirty="0">
                <a:latin typeface="Cambria" panose="02040503050406030204" pitchFamily="18" charset="0"/>
                <a:ea typeface="Cambria" panose="02040503050406030204" pitchFamily="18" charset="0"/>
              </a:rPr>
              <a:t>This system is designed to function effectively in regions with limited or no internet connectivity and is optimized to run on low-cost devices or through existing digital assistants. By addressing the challenges of existing diagnostic systems in rural and smaller towns, this AI-powered tool offers real-time diagnosis of common acute diseases such as cold, flu, and fever. Its accessible design ensures healthcare support for underserved populations, improving medical access and outcomes.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074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3" name="Content Placeholder 2"/>
          <p:cNvSpPr>
            <a:spLocks noGrp="1"/>
          </p:cNvSpPr>
          <p:nvPr>
            <p:ph idx="1"/>
          </p:nvPr>
        </p:nvSpPr>
        <p:spPr/>
        <p:txBody>
          <a:bodyPr>
            <a:normAutofit/>
          </a:bodyPr>
          <a:lstStyle/>
          <a:p>
            <a:pPr marL="0" indent="0" algn="just">
              <a:lnSpc>
                <a:spcPct val="150000"/>
              </a:lnSpc>
              <a:buNone/>
            </a:pPr>
            <a:r>
              <a:rPr lang="en-US" b="1" dirty="0">
                <a:latin typeface="Cambria" panose="02040503050406030204" pitchFamily="18" charset="0"/>
                <a:ea typeface="Cambria" panose="02040503050406030204" pitchFamily="18" charset="0"/>
              </a:rPr>
              <a:t>Enhance healthcare accessibility</a:t>
            </a:r>
            <a:r>
              <a:rPr lang="en-US" dirty="0">
                <a:latin typeface="Cambria" panose="02040503050406030204" pitchFamily="18" charset="0"/>
                <a:ea typeface="Cambria" panose="02040503050406030204" pitchFamily="18" charset="0"/>
              </a:rPr>
              <a:t>: Provide immediate diagnosis for common acute diseases in remote areas.</a:t>
            </a:r>
          </a:p>
          <a:p>
            <a:pPr marL="0" indent="0" algn="just">
              <a:lnSpc>
                <a:spcPct val="150000"/>
              </a:lnSpc>
              <a:buNone/>
            </a:pPr>
            <a:r>
              <a:rPr lang="en-US" b="1" dirty="0">
                <a:latin typeface="Cambria" panose="02040503050406030204" pitchFamily="18" charset="0"/>
                <a:ea typeface="Cambria" panose="02040503050406030204" pitchFamily="18" charset="0"/>
              </a:rPr>
              <a:t>Leverage ML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Utilize’s</a:t>
            </a:r>
            <a:r>
              <a:rPr lang="en-US" dirty="0">
                <a:latin typeface="Cambria" panose="02040503050406030204" pitchFamily="18" charset="0"/>
                <a:ea typeface="Cambria" panose="02040503050406030204" pitchFamily="18" charset="0"/>
              </a:rPr>
              <a:t> Decision Tree Classifier to accurately interpret patient symptoms.</a:t>
            </a:r>
          </a:p>
          <a:p>
            <a:pPr marL="0" indent="0" algn="just">
              <a:lnSpc>
                <a:spcPct val="150000"/>
              </a:lnSpc>
              <a:buNone/>
            </a:pPr>
            <a:r>
              <a:rPr lang="en-US" b="1" dirty="0">
                <a:latin typeface="Cambria" panose="02040503050406030204" pitchFamily="18" charset="0"/>
                <a:ea typeface="Cambria" panose="02040503050406030204" pitchFamily="18" charset="0"/>
              </a:rPr>
              <a:t>Offline Capability</a:t>
            </a:r>
            <a:r>
              <a:rPr lang="en-US" dirty="0">
                <a:latin typeface="Cambria" panose="02040503050406030204" pitchFamily="18" charset="0"/>
                <a:ea typeface="Cambria" panose="02040503050406030204" pitchFamily="18" charset="0"/>
              </a:rPr>
              <a:t>: Develop a solution that can work even in areas with intermittent or no internet.</a:t>
            </a:r>
          </a:p>
          <a:p>
            <a:pPr marL="0" indent="0" algn="just">
              <a:lnSpc>
                <a:spcPct val="150000"/>
              </a:lnSpc>
              <a:buNone/>
            </a:pPr>
            <a:r>
              <a:rPr lang="en-US" b="1" dirty="0">
                <a:latin typeface="Cambria" panose="02040503050406030204" pitchFamily="18" charset="0"/>
                <a:ea typeface="Cambria" panose="02040503050406030204" pitchFamily="18" charset="0"/>
              </a:rPr>
              <a:t>User-Friendly Interface</a:t>
            </a:r>
            <a:r>
              <a:rPr lang="en-US" dirty="0">
                <a:latin typeface="Cambria" panose="02040503050406030204" pitchFamily="18" charset="0"/>
                <a:ea typeface="Cambria" panose="02040503050406030204" pitchFamily="18" charset="0"/>
              </a:rPr>
              <a:t>: Design an easy-to-use interface to ensure adoption in rural areas.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247</TotalTime>
  <Words>1045</Words>
  <Application>Microsoft Office PowerPoint</Application>
  <PresentationFormat>Widescreen</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Bioinformatics</vt:lpstr>
      <vt:lpstr>Diagnosis of acute diseases in villages and smaller towns using AI</vt:lpstr>
      <vt:lpstr>Introduction of our Project</vt:lpstr>
      <vt:lpstr>PowerPoint Presentation</vt:lpstr>
      <vt:lpstr>Literature Review</vt:lpstr>
      <vt:lpstr>Research Gaps Identified</vt:lpstr>
      <vt:lpstr>PowerPoint Presentation</vt:lpstr>
      <vt:lpstr>Proposed Methodology</vt:lpstr>
      <vt:lpstr>PowerPoint Presentation</vt:lpstr>
      <vt:lpstr>Objectives</vt:lpstr>
      <vt:lpstr>System design and Implementation</vt:lpstr>
      <vt:lpstr>Timeline of Project</vt:lpstr>
      <vt:lpstr>Outcomes/Results Obtained</vt:lpstr>
      <vt:lpstr>Conclusion</vt:lpstr>
      <vt:lpstr>References</vt:lpstr>
      <vt:lpstr>PowerPoint Presentation</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vyshnavi velpula</cp:lastModifiedBy>
  <cp:revision>28</cp:revision>
  <dcterms:created xsi:type="dcterms:W3CDTF">2023-03-16T03:26:27Z</dcterms:created>
  <dcterms:modified xsi:type="dcterms:W3CDTF">2025-01-16T09:35:21Z</dcterms:modified>
</cp:coreProperties>
</file>