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10/20/2018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10/20/2018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BC9A-7585-4B2F-9F88-F79349D6626B}"/>
              </a:ext>
            </a:extLst>
          </p:cNvPr>
          <p:cNvSpPr>
            <a:spLocks noGrp="1"/>
          </p:cNvSpPr>
          <p:nvPr>
            <p:ph type="ctrTitle"/>
          </p:nvPr>
        </p:nvSpPr>
        <p:spPr/>
        <p:txBody>
          <a:bodyPr/>
          <a:lstStyle/>
          <a:p>
            <a:r>
              <a:rPr lang="en-IN" dirty="0"/>
              <a:t>Climate change indicators- </a:t>
            </a:r>
            <a:r>
              <a:rPr lang="en-IN" dirty="0" err="1"/>
              <a:t>india</a:t>
            </a:r>
            <a:endParaRPr lang="en-IN" dirty="0"/>
          </a:p>
        </p:txBody>
      </p:sp>
      <p:sp>
        <p:nvSpPr>
          <p:cNvPr id="3" name="Subtitle 2">
            <a:extLst>
              <a:ext uri="{FF2B5EF4-FFF2-40B4-BE49-F238E27FC236}">
                <a16:creationId xmlns:a16="http://schemas.microsoft.com/office/drawing/2014/main" id="{49459AF1-A49D-43E1-B30A-9667C65FB9FA}"/>
              </a:ext>
            </a:extLst>
          </p:cNvPr>
          <p:cNvSpPr>
            <a:spLocks noGrp="1"/>
          </p:cNvSpPr>
          <p:nvPr>
            <p:ph type="subTitle" idx="1"/>
          </p:nvPr>
        </p:nvSpPr>
        <p:spPr/>
        <p:txBody>
          <a:bodyPr/>
          <a:lstStyle/>
          <a:p>
            <a:r>
              <a:rPr lang="en-IN" dirty="0" err="1"/>
              <a:t>k.Nitheesh</a:t>
            </a:r>
            <a:r>
              <a:rPr lang="en-IN" dirty="0"/>
              <a:t> </a:t>
            </a:r>
            <a:r>
              <a:rPr lang="en-IN" dirty="0" err="1"/>
              <a:t>kumar</a:t>
            </a:r>
            <a:endParaRPr lang="en-IN" dirty="0"/>
          </a:p>
          <a:p>
            <a:r>
              <a:rPr lang="en-IN" dirty="0"/>
              <a:t>S20150010030 - </a:t>
            </a:r>
            <a:r>
              <a:rPr lang="en-IN" dirty="0" err="1"/>
              <a:t>cse</a:t>
            </a:r>
            <a:endParaRPr lang="en-IN" dirty="0"/>
          </a:p>
          <a:p>
            <a:endParaRPr lang="en-IN" dirty="0"/>
          </a:p>
        </p:txBody>
      </p:sp>
    </p:spTree>
    <p:extLst>
      <p:ext uri="{BB962C8B-B14F-4D97-AF65-F5344CB8AC3E}">
        <p14:creationId xmlns:p14="http://schemas.microsoft.com/office/powerpoint/2010/main" val="415574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A5CD-F256-4A58-8E17-387116ABFD22}"/>
              </a:ext>
            </a:extLst>
          </p:cNvPr>
          <p:cNvSpPr>
            <a:spLocks noGrp="1"/>
          </p:cNvSpPr>
          <p:nvPr>
            <p:ph type="title"/>
          </p:nvPr>
        </p:nvSpPr>
        <p:spPr/>
        <p:txBody>
          <a:bodyPr/>
          <a:lstStyle/>
          <a:p>
            <a:r>
              <a:rPr lang="en-IN" dirty="0"/>
              <a:t>Green house gases</a:t>
            </a:r>
          </a:p>
        </p:txBody>
      </p:sp>
      <p:sp>
        <p:nvSpPr>
          <p:cNvPr id="3" name="Content Placeholder 2">
            <a:extLst>
              <a:ext uri="{FF2B5EF4-FFF2-40B4-BE49-F238E27FC236}">
                <a16:creationId xmlns:a16="http://schemas.microsoft.com/office/drawing/2014/main" id="{EBD0BFB7-B646-41CE-AD27-F68409692129}"/>
              </a:ext>
            </a:extLst>
          </p:cNvPr>
          <p:cNvSpPr>
            <a:spLocks noGrp="1"/>
          </p:cNvSpPr>
          <p:nvPr>
            <p:ph idx="1"/>
          </p:nvPr>
        </p:nvSpPr>
        <p:spPr/>
        <p:txBody>
          <a:bodyPr/>
          <a:lstStyle/>
          <a:p>
            <a:r>
              <a:rPr lang="en-IN" dirty="0"/>
              <a:t>Life on Earth depends on energy coming from the sun. About half the light reaching Earth's atmosphere passes through the air and clouds to the surface, where it is absorbed and then radiated upward in the form of infrared heat. About 90 percent of this heat is then absorbed by the greenhouse gases and radiated back toward the surface, which is warmed to a life-supporting average of 59 degrees Fahrenheit (15 degrees Celsius).</a:t>
            </a:r>
          </a:p>
        </p:txBody>
      </p:sp>
    </p:spTree>
    <p:extLst>
      <p:ext uri="{BB962C8B-B14F-4D97-AF65-F5344CB8AC3E}">
        <p14:creationId xmlns:p14="http://schemas.microsoft.com/office/powerpoint/2010/main" val="45919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AA5B-F279-4540-B6E9-5B17C447263D}"/>
              </a:ext>
            </a:extLst>
          </p:cNvPr>
          <p:cNvSpPr>
            <a:spLocks noGrp="1"/>
          </p:cNvSpPr>
          <p:nvPr>
            <p:ph type="title"/>
          </p:nvPr>
        </p:nvSpPr>
        <p:spPr/>
        <p:txBody>
          <a:bodyPr/>
          <a:lstStyle/>
          <a:p>
            <a:r>
              <a:rPr lang="en-IN" dirty="0"/>
              <a:t>Effects of climate change</a:t>
            </a:r>
          </a:p>
        </p:txBody>
      </p:sp>
      <p:sp>
        <p:nvSpPr>
          <p:cNvPr id="3" name="Content Placeholder 2">
            <a:extLst>
              <a:ext uri="{FF2B5EF4-FFF2-40B4-BE49-F238E27FC236}">
                <a16:creationId xmlns:a16="http://schemas.microsoft.com/office/drawing/2014/main" id="{27FA0417-516E-4E74-83EE-CDDC1341EB3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411370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156C-EA4B-4B42-AB00-5D080A80DD79}"/>
              </a:ext>
            </a:extLst>
          </p:cNvPr>
          <p:cNvSpPr>
            <a:spLocks noGrp="1"/>
          </p:cNvSpPr>
          <p:nvPr>
            <p:ph type="title"/>
          </p:nvPr>
        </p:nvSpPr>
        <p:spPr/>
        <p:txBody>
          <a:bodyPr/>
          <a:lstStyle/>
          <a:p>
            <a:r>
              <a:rPr lang="en-IN" dirty="0"/>
              <a:t>Effects of climate change</a:t>
            </a:r>
          </a:p>
        </p:txBody>
      </p:sp>
      <p:sp>
        <p:nvSpPr>
          <p:cNvPr id="3" name="Content Placeholder 2">
            <a:extLst>
              <a:ext uri="{FF2B5EF4-FFF2-40B4-BE49-F238E27FC236}">
                <a16:creationId xmlns:a16="http://schemas.microsoft.com/office/drawing/2014/main" id="{ED28E8D5-A33F-4750-B3AF-47B789A4320A}"/>
              </a:ext>
            </a:extLst>
          </p:cNvPr>
          <p:cNvSpPr>
            <a:spLocks noGrp="1"/>
          </p:cNvSpPr>
          <p:nvPr>
            <p:ph idx="1"/>
          </p:nvPr>
        </p:nvSpPr>
        <p:spPr/>
        <p:txBody>
          <a:bodyPr>
            <a:normAutofit fontScale="92500" lnSpcReduction="20000"/>
          </a:bodyPr>
          <a:lstStyle/>
          <a:p>
            <a:pPr lvl="0" fontAlgn="base"/>
            <a:r>
              <a:rPr lang="en-IN" dirty="0"/>
              <a:t>Temperatures will continue to rise</a:t>
            </a:r>
          </a:p>
          <a:p>
            <a:pPr lvl="0" fontAlgn="base"/>
            <a:r>
              <a:rPr lang="en-IN" dirty="0"/>
              <a:t>Frost-free season (and growing season) will lengthen</a:t>
            </a:r>
          </a:p>
          <a:p>
            <a:pPr lvl="0" fontAlgn="base"/>
            <a:r>
              <a:rPr lang="en-IN" dirty="0"/>
              <a:t>Changes in precipitation patterns</a:t>
            </a:r>
          </a:p>
          <a:p>
            <a:pPr lvl="0" fontAlgn="base"/>
            <a:r>
              <a:rPr lang="en-IN" dirty="0"/>
              <a:t>More droughts and heat waves</a:t>
            </a:r>
          </a:p>
          <a:p>
            <a:r>
              <a:rPr lang="en-IN" dirty="0"/>
              <a:t>Hurricanes will become stronger and more intense</a:t>
            </a:r>
          </a:p>
          <a:p>
            <a:r>
              <a:rPr lang="en-IN" dirty="0"/>
              <a:t>Sea level will rise 1-4 feet by 2100</a:t>
            </a:r>
          </a:p>
          <a:p>
            <a:r>
              <a:rPr lang="en-IN" dirty="0"/>
              <a:t>Arctic likely to become ice-free</a:t>
            </a:r>
          </a:p>
          <a:p>
            <a:r>
              <a:rPr lang="en-IN" dirty="0"/>
              <a:t>Human Health</a:t>
            </a:r>
          </a:p>
          <a:p>
            <a:endParaRPr lang="en-IN" dirty="0"/>
          </a:p>
        </p:txBody>
      </p:sp>
    </p:spTree>
    <p:extLst>
      <p:ext uri="{BB962C8B-B14F-4D97-AF65-F5344CB8AC3E}">
        <p14:creationId xmlns:p14="http://schemas.microsoft.com/office/powerpoint/2010/main" val="3041882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B797-5392-46E6-815B-7D0C3B438586}"/>
              </a:ext>
            </a:extLst>
          </p:cNvPr>
          <p:cNvSpPr>
            <a:spLocks noGrp="1"/>
          </p:cNvSpPr>
          <p:nvPr>
            <p:ph type="title"/>
          </p:nvPr>
        </p:nvSpPr>
        <p:spPr>
          <a:xfrm>
            <a:off x="1451579" y="804519"/>
            <a:ext cx="9603275" cy="1049235"/>
          </a:xfrm>
        </p:spPr>
        <p:txBody>
          <a:bodyPr>
            <a:normAutofit/>
          </a:bodyPr>
          <a:lstStyle/>
          <a:p>
            <a:r>
              <a:rPr lang="en-IN" dirty="0"/>
              <a:t>Temperature will continue to rise</a:t>
            </a:r>
          </a:p>
        </p:txBody>
      </p:sp>
      <p:pic>
        <p:nvPicPr>
          <p:cNvPr id="5" name="Picture 4">
            <a:extLst>
              <a:ext uri="{FF2B5EF4-FFF2-40B4-BE49-F238E27FC236}">
                <a16:creationId xmlns:a16="http://schemas.microsoft.com/office/drawing/2014/main" id="{0DF1BBC4-F987-4948-B8DD-47BD979F16EF}"/>
              </a:ext>
            </a:extLst>
          </p:cNvPr>
          <p:cNvPicPr>
            <a:picLocks noChangeAspect="1"/>
          </p:cNvPicPr>
          <p:nvPr/>
        </p:nvPicPr>
        <p:blipFill>
          <a:blip r:embed="rId2"/>
          <a:stretch>
            <a:fillRect/>
          </a:stretch>
        </p:blipFill>
        <p:spPr>
          <a:xfrm>
            <a:off x="1777313" y="2015734"/>
            <a:ext cx="4308974" cy="3450613"/>
          </a:xfrm>
          <a:prstGeom prst="rect">
            <a:avLst/>
          </a:prstGeom>
        </p:spPr>
      </p:pic>
      <p:sp>
        <p:nvSpPr>
          <p:cNvPr id="3" name="Content Placeholder 2">
            <a:extLst>
              <a:ext uri="{FF2B5EF4-FFF2-40B4-BE49-F238E27FC236}">
                <a16:creationId xmlns:a16="http://schemas.microsoft.com/office/drawing/2014/main" id="{90A5121E-EDCF-40ED-8231-F1EEB9A8367B}"/>
              </a:ext>
            </a:extLst>
          </p:cNvPr>
          <p:cNvSpPr>
            <a:spLocks noGrp="1"/>
          </p:cNvSpPr>
          <p:nvPr>
            <p:ph idx="1"/>
          </p:nvPr>
        </p:nvSpPr>
        <p:spPr>
          <a:xfrm>
            <a:off x="6892299" y="2015734"/>
            <a:ext cx="4162555" cy="3450613"/>
          </a:xfrm>
        </p:spPr>
        <p:txBody>
          <a:bodyPr>
            <a:normAutofit/>
          </a:bodyPr>
          <a:lstStyle/>
          <a:p>
            <a:r>
              <a:rPr lang="en-IN" dirty="0"/>
              <a:t>Because human-induced warming is superimposed on a naturally varying climate, the temperature rise has not been, and will not be, uniform or smooth across the country or over time.</a:t>
            </a:r>
          </a:p>
        </p:txBody>
      </p:sp>
    </p:spTree>
    <p:extLst>
      <p:ext uri="{BB962C8B-B14F-4D97-AF65-F5344CB8AC3E}">
        <p14:creationId xmlns:p14="http://schemas.microsoft.com/office/powerpoint/2010/main" val="28375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CD4C86A-AD7D-4087-AD1C-B93D2CD3B095}"/>
              </a:ext>
            </a:extLst>
          </p:cNvPr>
          <p:cNvSpPr>
            <a:spLocks noGrp="1"/>
          </p:cNvSpPr>
          <p:nvPr>
            <p:ph type="title"/>
          </p:nvPr>
        </p:nvSpPr>
        <p:spPr>
          <a:xfrm>
            <a:off x="1451580" y="804520"/>
            <a:ext cx="4176511" cy="1049235"/>
          </a:xfrm>
        </p:spPr>
        <p:txBody>
          <a:bodyPr>
            <a:normAutofit/>
          </a:bodyPr>
          <a:lstStyle/>
          <a:p>
            <a:r>
              <a:rPr lang="en-IN" sz="2200"/>
              <a:t>Frost-free season (and growing season) will lengthen</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AA237F21-FF19-4310-A616-B090E7A72A09}"/>
              </a:ext>
            </a:extLst>
          </p:cNvPr>
          <p:cNvSpPr>
            <a:spLocks noGrp="1"/>
          </p:cNvSpPr>
          <p:nvPr>
            <p:ph idx="1"/>
          </p:nvPr>
        </p:nvSpPr>
        <p:spPr>
          <a:xfrm>
            <a:off x="1451581" y="2015732"/>
            <a:ext cx="4172212" cy="3450613"/>
          </a:xfrm>
        </p:spPr>
        <p:txBody>
          <a:bodyPr>
            <a:normAutofit/>
          </a:bodyPr>
          <a:lstStyle/>
          <a:p>
            <a:pPr>
              <a:lnSpc>
                <a:spcPct val="110000"/>
              </a:lnSpc>
            </a:pPr>
            <a:r>
              <a:rPr lang="en-IN" dirty="0"/>
              <a:t>The length of the frost-free season (and the corresponding growing season) has been increasing nationally since the 1980s, with the largest increases occurring in the western United States, affecting ecosystems and agriculture. Across the United States, the growing season is projected to continue to lengthen.</a:t>
            </a:r>
            <a:endParaRPr lang="en-IN"/>
          </a:p>
        </p:txBody>
      </p:sp>
      <p:pic>
        <p:nvPicPr>
          <p:cNvPr id="5" name="Picture 4">
            <a:extLst>
              <a:ext uri="{FF2B5EF4-FFF2-40B4-BE49-F238E27FC236}">
                <a16:creationId xmlns:a16="http://schemas.microsoft.com/office/drawing/2014/main" id="{4F124314-439D-4E28-BFBE-2E96C9F3ACDE}"/>
              </a:ext>
            </a:extLst>
          </p:cNvPr>
          <p:cNvPicPr>
            <a:picLocks noChangeAspect="1"/>
          </p:cNvPicPr>
          <p:nvPr/>
        </p:nvPicPr>
        <p:blipFill>
          <a:blip r:embed="rId2"/>
          <a:stretch>
            <a:fillRect/>
          </a:stretch>
        </p:blipFill>
        <p:spPr>
          <a:xfrm>
            <a:off x="6094411" y="1278192"/>
            <a:ext cx="4960442" cy="3715543"/>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786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F689BA8-9E72-41A1-8C19-6A98458A4EC1}"/>
              </a:ext>
            </a:extLst>
          </p:cNvPr>
          <p:cNvSpPr>
            <a:spLocks noGrp="1"/>
          </p:cNvSpPr>
          <p:nvPr>
            <p:ph type="title"/>
          </p:nvPr>
        </p:nvSpPr>
        <p:spPr>
          <a:xfrm>
            <a:off x="1451580" y="804520"/>
            <a:ext cx="4176511" cy="1049235"/>
          </a:xfrm>
        </p:spPr>
        <p:txBody>
          <a:bodyPr>
            <a:normAutofit/>
          </a:bodyPr>
          <a:lstStyle/>
          <a:p>
            <a:r>
              <a:rPr lang="en-IN" dirty="0"/>
              <a:t>More droughts and heat waves</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B68A0366-BE50-41CE-9C58-949C91031F4E}"/>
              </a:ext>
            </a:extLst>
          </p:cNvPr>
          <p:cNvSpPr>
            <a:spLocks noGrp="1"/>
          </p:cNvSpPr>
          <p:nvPr>
            <p:ph idx="1"/>
          </p:nvPr>
        </p:nvSpPr>
        <p:spPr>
          <a:xfrm>
            <a:off x="1451581" y="2015732"/>
            <a:ext cx="4172212" cy="3450613"/>
          </a:xfrm>
        </p:spPr>
        <p:txBody>
          <a:bodyPr>
            <a:normAutofit/>
          </a:bodyPr>
          <a:lstStyle/>
          <a:p>
            <a:r>
              <a:rPr lang="en-IN" dirty="0"/>
              <a:t>Droughts in the Southwest and heat waves (periods of abnormally hot weather lasting days to weeks) everywhere are projected to become more intense, and cold waves less intense everywhere.</a:t>
            </a:r>
          </a:p>
        </p:txBody>
      </p:sp>
      <p:pic>
        <p:nvPicPr>
          <p:cNvPr id="5" name="Picture 4">
            <a:extLst>
              <a:ext uri="{FF2B5EF4-FFF2-40B4-BE49-F238E27FC236}">
                <a16:creationId xmlns:a16="http://schemas.microsoft.com/office/drawing/2014/main" id="{17ADC85B-A095-43FE-8AB1-D9A6061339B1}"/>
              </a:ext>
            </a:extLst>
          </p:cNvPr>
          <p:cNvPicPr>
            <a:picLocks noChangeAspect="1"/>
          </p:cNvPicPr>
          <p:nvPr/>
        </p:nvPicPr>
        <p:blipFill>
          <a:blip r:embed="rId2"/>
          <a:stretch>
            <a:fillRect/>
          </a:stretch>
        </p:blipFill>
        <p:spPr>
          <a:xfrm>
            <a:off x="6094411" y="1590192"/>
            <a:ext cx="4960442" cy="3091543"/>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392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02BBC57-769E-4BFC-AB4E-C9B8B3092055}"/>
              </a:ext>
            </a:extLst>
          </p:cNvPr>
          <p:cNvSpPr>
            <a:spLocks noGrp="1"/>
          </p:cNvSpPr>
          <p:nvPr>
            <p:ph type="title"/>
          </p:nvPr>
        </p:nvSpPr>
        <p:spPr>
          <a:xfrm>
            <a:off x="1451580" y="804520"/>
            <a:ext cx="4176511" cy="1049235"/>
          </a:xfrm>
        </p:spPr>
        <p:txBody>
          <a:bodyPr>
            <a:normAutofit/>
          </a:bodyPr>
          <a:lstStyle/>
          <a:p>
            <a:r>
              <a:rPr lang="en-IN" sz="1800" b="1"/>
              <a:t>Hurricanes will become stronger and more intense</a:t>
            </a:r>
            <a:br>
              <a:rPr lang="en-IN" sz="1800" b="1"/>
            </a:br>
            <a:endParaRPr lang="en-IN" sz="1800"/>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D25D20FC-C99E-4E45-9723-C378BA2BB674}"/>
              </a:ext>
            </a:extLst>
          </p:cNvPr>
          <p:cNvSpPr>
            <a:spLocks noGrp="1"/>
          </p:cNvSpPr>
          <p:nvPr>
            <p:ph idx="1"/>
          </p:nvPr>
        </p:nvSpPr>
        <p:spPr>
          <a:xfrm>
            <a:off x="1451581" y="2015732"/>
            <a:ext cx="4172212" cy="3450613"/>
          </a:xfrm>
        </p:spPr>
        <p:txBody>
          <a:bodyPr>
            <a:normAutofit fontScale="92500" lnSpcReduction="20000"/>
          </a:bodyPr>
          <a:lstStyle/>
          <a:p>
            <a:r>
              <a:rPr lang="en-IN" dirty="0"/>
              <a:t>The intensity, frequency and duration of North Atlantic hurricanes, as well as the frequency of the strongest (Category 4 and 5) hurricanes, have all increased since the early 1980s. The relative contributions of human and natural causes to these increases are still uncertain. Hurricane-associated storm intensity and rainfall rates are projected to increase as the climate continues to warm.</a:t>
            </a:r>
          </a:p>
          <a:p>
            <a:endParaRPr lang="en-IN" dirty="0"/>
          </a:p>
        </p:txBody>
      </p:sp>
      <p:pic>
        <p:nvPicPr>
          <p:cNvPr id="5" name="Picture 4">
            <a:extLst>
              <a:ext uri="{FF2B5EF4-FFF2-40B4-BE49-F238E27FC236}">
                <a16:creationId xmlns:a16="http://schemas.microsoft.com/office/drawing/2014/main" id="{C890079A-C349-49FA-8A29-2A968E52C6BB}"/>
              </a:ext>
            </a:extLst>
          </p:cNvPr>
          <p:cNvPicPr>
            <a:picLocks noChangeAspect="1"/>
          </p:cNvPicPr>
          <p:nvPr/>
        </p:nvPicPr>
        <p:blipFill>
          <a:blip r:embed="rId2"/>
          <a:stretch>
            <a:fillRect/>
          </a:stretch>
        </p:blipFill>
        <p:spPr>
          <a:xfrm>
            <a:off x="6094411" y="1666518"/>
            <a:ext cx="4960442" cy="2938892"/>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12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7C99-031B-4B3F-9E31-0AA851C37806}"/>
              </a:ext>
            </a:extLst>
          </p:cNvPr>
          <p:cNvSpPr>
            <a:spLocks noGrp="1"/>
          </p:cNvSpPr>
          <p:nvPr>
            <p:ph type="title"/>
          </p:nvPr>
        </p:nvSpPr>
        <p:spPr>
          <a:xfrm>
            <a:off x="1451579" y="804519"/>
            <a:ext cx="9603275" cy="1049235"/>
          </a:xfrm>
        </p:spPr>
        <p:txBody>
          <a:bodyPr>
            <a:normAutofit/>
          </a:bodyPr>
          <a:lstStyle/>
          <a:p>
            <a:r>
              <a:rPr lang="en-IN" b="1"/>
              <a:t>Sea level will rise 1-4 feet by 2100</a:t>
            </a:r>
            <a:br>
              <a:rPr lang="en-IN" b="1"/>
            </a:br>
            <a:endParaRPr lang="en-IN" dirty="0"/>
          </a:p>
        </p:txBody>
      </p:sp>
      <p:sp>
        <p:nvSpPr>
          <p:cNvPr id="3" name="Content Placeholder 2">
            <a:extLst>
              <a:ext uri="{FF2B5EF4-FFF2-40B4-BE49-F238E27FC236}">
                <a16:creationId xmlns:a16="http://schemas.microsoft.com/office/drawing/2014/main" id="{24AA2D30-4787-4124-9129-2446146CB7BE}"/>
              </a:ext>
            </a:extLst>
          </p:cNvPr>
          <p:cNvSpPr>
            <a:spLocks noGrp="1"/>
          </p:cNvSpPr>
          <p:nvPr>
            <p:ph idx="1"/>
          </p:nvPr>
        </p:nvSpPr>
        <p:spPr>
          <a:xfrm>
            <a:off x="1451579" y="2015734"/>
            <a:ext cx="4162555" cy="3450613"/>
          </a:xfrm>
        </p:spPr>
        <p:txBody>
          <a:bodyPr>
            <a:normAutofit/>
          </a:bodyPr>
          <a:lstStyle/>
          <a:p>
            <a:r>
              <a:rPr lang="en-IN" dirty="0"/>
              <a:t>Global sea level has risen by about 8 inches since reliable record keeping began in 1880. It is projected to rise another 1 to 4 feet by 2100. This is the result of added water from melting land ice and the expansion of seawater as it warms.</a:t>
            </a:r>
          </a:p>
        </p:txBody>
      </p:sp>
      <p:pic>
        <p:nvPicPr>
          <p:cNvPr id="5" name="Picture 4">
            <a:extLst>
              <a:ext uri="{FF2B5EF4-FFF2-40B4-BE49-F238E27FC236}">
                <a16:creationId xmlns:a16="http://schemas.microsoft.com/office/drawing/2014/main" id="{CF875943-97F7-4FBA-8054-9B172364D271}"/>
              </a:ext>
            </a:extLst>
          </p:cNvPr>
          <p:cNvPicPr>
            <a:picLocks noChangeAspect="1"/>
          </p:cNvPicPr>
          <p:nvPr/>
        </p:nvPicPr>
        <p:blipFill>
          <a:blip r:embed="rId2"/>
          <a:stretch>
            <a:fillRect/>
          </a:stretch>
        </p:blipFill>
        <p:spPr>
          <a:xfrm>
            <a:off x="6094411" y="2352116"/>
            <a:ext cx="4960443" cy="2777848"/>
          </a:xfrm>
          <a:prstGeom prst="rect">
            <a:avLst/>
          </a:prstGeom>
        </p:spPr>
      </p:pic>
    </p:spTree>
    <p:extLst>
      <p:ext uri="{BB962C8B-B14F-4D97-AF65-F5344CB8AC3E}">
        <p14:creationId xmlns:p14="http://schemas.microsoft.com/office/powerpoint/2010/main" val="3393305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961BE6C-185C-4C78-B8F1-04C176F54DBF}"/>
              </a:ext>
            </a:extLst>
          </p:cNvPr>
          <p:cNvSpPr>
            <a:spLocks noGrp="1"/>
          </p:cNvSpPr>
          <p:nvPr>
            <p:ph type="title"/>
          </p:nvPr>
        </p:nvSpPr>
        <p:spPr>
          <a:xfrm>
            <a:off x="1451580" y="804520"/>
            <a:ext cx="4176511" cy="1049235"/>
          </a:xfrm>
        </p:spPr>
        <p:txBody>
          <a:bodyPr>
            <a:normAutofit/>
          </a:bodyPr>
          <a:lstStyle/>
          <a:p>
            <a:r>
              <a:rPr lang="en-IN" dirty="0"/>
              <a:t>Arctic likely to become ice-free</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3A151352-CF94-4467-B0F4-E7DFEFD24204}"/>
              </a:ext>
            </a:extLst>
          </p:cNvPr>
          <p:cNvSpPr>
            <a:spLocks noGrp="1"/>
          </p:cNvSpPr>
          <p:nvPr>
            <p:ph idx="1"/>
          </p:nvPr>
        </p:nvSpPr>
        <p:spPr>
          <a:xfrm>
            <a:off x="1451581" y="2015732"/>
            <a:ext cx="4172212" cy="3450613"/>
          </a:xfrm>
        </p:spPr>
        <p:txBody>
          <a:bodyPr>
            <a:normAutofit/>
          </a:bodyPr>
          <a:lstStyle/>
          <a:p>
            <a:r>
              <a:rPr lang="en-IN" dirty="0"/>
              <a:t>The Arctic Ocean is expected to become essentially ice free in summer before mid-century.</a:t>
            </a:r>
          </a:p>
        </p:txBody>
      </p:sp>
      <p:pic>
        <p:nvPicPr>
          <p:cNvPr id="5" name="Picture 4">
            <a:extLst>
              <a:ext uri="{FF2B5EF4-FFF2-40B4-BE49-F238E27FC236}">
                <a16:creationId xmlns:a16="http://schemas.microsoft.com/office/drawing/2014/main" id="{C851FDEB-9503-4A11-BFC5-0F1E5AAE587D}"/>
              </a:ext>
            </a:extLst>
          </p:cNvPr>
          <p:cNvPicPr>
            <a:picLocks noChangeAspect="1"/>
          </p:cNvPicPr>
          <p:nvPr/>
        </p:nvPicPr>
        <p:blipFill>
          <a:blip r:embed="rId2"/>
          <a:stretch>
            <a:fillRect/>
          </a:stretch>
        </p:blipFill>
        <p:spPr>
          <a:xfrm>
            <a:off x="6094411" y="1742395"/>
            <a:ext cx="4960442" cy="2787137"/>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243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CAEA-509C-4166-B359-E42831EE3F00}"/>
              </a:ext>
            </a:extLst>
          </p:cNvPr>
          <p:cNvSpPr>
            <a:spLocks noGrp="1"/>
          </p:cNvSpPr>
          <p:nvPr>
            <p:ph type="title"/>
          </p:nvPr>
        </p:nvSpPr>
        <p:spPr>
          <a:xfrm>
            <a:off x="1451579" y="804519"/>
            <a:ext cx="9603275" cy="1049235"/>
          </a:xfrm>
        </p:spPr>
        <p:txBody>
          <a:bodyPr>
            <a:normAutofit/>
          </a:bodyPr>
          <a:lstStyle/>
          <a:p>
            <a:r>
              <a:rPr lang="en-IN" dirty="0"/>
              <a:t>Human Health Issue</a:t>
            </a:r>
          </a:p>
        </p:txBody>
      </p:sp>
      <p:sp>
        <p:nvSpPr>
          <p:cNvPr id="3" name="Content Placeholder 2">
            <a:extLst>
              <a:ext uri="{FF2B5EF4-FFF2-40B4-BE49-F238E27FC236}">
                <a16:creationId xmlns:a16="http://schemas.microsoft.com/office/drawing/2014/main" id="{FE195047-899F-4AB6-8013-BE0A32E33A3C}"/>
              </a:ext>
            </a:extLst>
          </p:cNvPr>
          <p:cNvSpPr>
            <a:spLocks noGrp="1"/>
          </p:cNvSpPr>
          <p:nvPr>
            <p:ph idx="1"/>
          </p:nvPr>
        </p:nvSpPr>
        <p:spPr>
          <a:xfrm>
            <a:off x="1451579" y="2015734"/>
            <a:ext cx="6195784" cy="3450613"/>
          </a:xfrm>
        </p:spPr>
        <p:txBody>
          <a:bodyPr>
            <a:normAutofit/>
          </a:bodyPr>
          <a:lstStyle/>
          <a:p>
            <a:r>
              <a:rPr lang="en-IN" dirty="0"/>
              <a:t>The influences of weather and climate on human health are significant and varied. Exposure to health hazards related to climate change affects different people and different communities to different degrees. While often assessed individually, exposure to multiple climate change threats can occur simultaneously, resulting in compounding or cascading health impacts. </a:t>
            </a:r>
          </a:p>
          <a:p>
            <a:endParaRPr lang="en-IN" dirty="0"/>
          </a:p>
        </p:txBody>
      </p:sp>
      <p:pic>
        <p:nvPicPr>
          <p:cNvPr id="5" name="Picture 4">
            <a:extLst>
              <a:ext uri="{FF2B5EF4-FFF2-40B4-BE49-F238E27FC236}">
                <a16:creationId xmlns:a16="http://schemas.microsoft.com/office/drawing/2014/main" id="{B2EB7605-01AB-4BFB-AB84-CD3A20327690}"/>
              </a:ext>
            </a:extLst>
          </p:cNvPr>
          <p:cNvPicPr>
            <a:picLocks noChangeAspect="1"/>
          </p:cNvPicPr>
          <p:nvPr/>
        </p:nvPicPr>
        <p:blipFill>
          <a:blip r:embed="rId2"/>
          <a:stretch>
            <a:fillRect/>
          </a:stretch>
        </p:blipFill>
        <p:spPr>
          <a:xfrm>
            <a:off x="8128756" y="2449395"/>
            <a:ext cx="2926098" cy="2583291"/>
          </a:xfrm>
          <a:prstGeom prst="rect">
            <a:avLst/>
          </a:prstGeom>
        </p:spPr>
      </p:pic>
    </p:spTree>
    <p:extLst>
      <p:ext uri="{BB962C8B-B14F-4D97-AF65-F5344CB8AC3E}">
        <p14:creationId xmlns:p14="http://schemas.microsoft.com/office/powerpoint/2010/main" val="146853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13A9-9392-4651-8133-02388EE2707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03FFE8A-0429-4918-9C30-D2DE012CDBFA}"/>
              </a:ext>
            </a:extLst>
          </p:cNvPr>
          <p:cNvSpPr>
            <a:spLocks noGrp="1"/>
          </p:cNvSpPr>
          <p:nvPr>
            <p:ph idx="1"/>
          </p:nvPr>
        </p:nvSpPr>
        <p:spPr/>
        <p:txBody>
          <a:bodyPr/>
          <a:lstStyle/>
          <a:p>
            <a:r>
              <a:rPr lang="en-IN" dirty="0"/>
              <a:t>Climate Change :</a:t>
            </a:r>
          </a:p>
          <a:p>
            <a:r>
              <a:rPr lang="en-IN" dirty="0"/>
              <a:t> A change in global or regional climate patterns, in particular a change apparent from the mid to late 20th century onwards and attributed largely to the increased levels of atmospheric carbon dioxide produced by the use of fossil fuels.</a:t>
            </a:r>
          </a:p>
          <a:p>
            <a:r>
              <a:rPr lang="en-IN" dirty="0"/>
              <a:t>Global Temperature rise, Warming oceans, Shrinking ice sheets, Glacial retreat, Decreased snow cover, Sea level rise, Ocean acidification are some indicators of Climate Change. </a:t>
            </a:r>
          </a:p>
          <a:p>
            <a:endParaRPr lang="en-IN" dirty="0"/>
          </a:p>
        </p:txBody>
      </p:sp>
    </p:spTree>
    <p:extLst>
      <p:ext uri="{BB962C8B-B14F-4D97-AF65-F5344CB8AC3E}">
        <p14:creationId xmlns:p14="http://schemas.microsoft.com/office/powerpoint/2010/main" val="4103035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1C03-17AF-4AB3-99F9-D18B8CA9581B}"/>
              </a:ext>
            </a:extLst>
          </p:cNvPr>
          <p:cNvSpPr>
            <a:spLocks noGrp="1"/>
          </p:cNvSpPr>
          <p:nvPr>
            <p:ph type="title"/>
          </p:nvPr>
        </p:nvSpPr>
        <p:spPr/>
        <p:txBody>
          <a:bodyPr/>
          <a:lstStyle/>
          <a:p>
            <a:r>
              <a:rPr lang="en-IN" dirty="0"/>
              <a:t>Stopping climate changer and greener living</a:t>
            </a:r>
          </a:p>
        </p:txBody>
      </p:sp>
      <p:sp>
        <p:nvSpPr>
          <p:cNvPr id="3" name="Content Placeholder 2">
            <a:extLst>
              <a:ext uri="{FF2B5EF4-FFF2-40B4-BE49-F238E27FC236}">
                <a16:creationId xmlns:a16="http://schemas.microsoft.com/office/drawing/2014/main" id="{FC57D804-F69D-4571-B6CF-915E5B83AB80}"/>
              </a:ext>
            </a:extLst>
          </p:cNvPr>
          <p:cNvSpPr>
            <a:spLocks noGrp="1"/>
          </p:cNvSpPr>
          <p:nvPr>
            <p:ph idx="1"/>
          </p:nvPr>
        </p:nvSpPr>
        <p:spPr/>
        <p:txBody>
          <a:bodyPr>
            <a:normAutofit fontScale="85000" lnSpcReduction="10000"/>
          </a:bodyPr>
          <a:lstStyle/>
          <a:p>
            <a:r>
              <a:rPr lang="en-IN" dirty="0"/>
              <a:t>Climate Change can be slowed down by </a:t>
            </a:r>
            <a:r>
              <a:rPr lang="en-IN" dirty="0" err="1"/>
              <a:t>adpoting</a:t>
            </a:r>
            <a:r>
              <a:rPr lang="en-IN" dirty="0"/>
              <a:t> to Greener Living  which means -</a:t>
            </a:r>
            <a:r>
              <a:rPr lang="en-IN" u="sng" dirty="0"/>
              <a:t> A lifestyle that tries in as many ways as it can </a:t>
            </a:r>
            <a:r>
              <a:rPr lang="en-IN" u="sng"/>
              <a:t>to</a:t>
            </a:r>
            <a:r>
              <a:rPr lang="en-IN"/>
              <a:t> </a:t>
            </a:r>
            <a:r>
              <a:rPr lang="en-IN" u="sng"/>
              <a:t>bring </a:t>
            </a:r>
            <a:r>
              <a:rPr lang="en-IN" u="sng" dirty="0"/>
              <a:t>into balance the conservation and preservation of the Earth's</a:t>
            </a:r>
            <a:r>
              <a:rPr lang="en-IN" dirty="0"/>
              <a:t> </a:t>
            </a:r>
            <a:r>
              <a:rPr lang="en-IN" u="sng" dirty="0"/>
              <a:t>natural resources, habitats, and biodiversity with human culture and</a:t>
            </a:r>
            <a:r>
              <a:rPr lang="en-IN" dirty="0"/>
              <a:t> </a:t>
            </a:r>
            <a:r>
              <a:rPr lang="en-IN" u="sng" dirty="0"/>
              <a:t>communities.</a:t>
            </a:r>
          </a:p>
          <a:p>
            <a:r>
              <a:rPr lang="en-IN" dirty="0"/>
              <a:t>Reducing the usage of fossil </a:t>
            </a:r>
            <a:r>
              <a:rPr lang="en-IN" dirty="0" err="1"/>
              <a:t>fules</a:t>
            </a:r>
            <a:r>
              <a:rPr lang="en-IN" dirty="0"/>
              <a:t>.</a:t>
            </a:r>
          </a:p>
          <a:p>
            <a:r>
              <a:rPr lang="en-IN" dirty="0"/>
              <a:t>Reduce Fracking.</a:t>
            </a:r>
          </a:p>
          <a:p>
            <a:r>
              <a:rPr lang="en-IN" dirty="0"/>
              <a:t>Use Renewable sources of Energy.</a:t>
            </a:r>
          </a:p>
          <a:p>
            <a:r>
              <a:rPr lang="en-IN" dirty="0"/>
              <a:t>Plant more Trees. </a:t>
            </a:r>
          </a:p>
          <a:p>
            <a:r>
              <a:rPr lang="en-IN" dirty="0"/>
              <a:t>Reduce Meat Consumption. </a:t>
            </a:r>
          </a:p>
          <a:p>
            <a:r>
              <a:rPr lang="en-IN" dirty="0"/>
              <a:t>Reduce Water Usage.</a:t>
            </a:r>
          </a:p>
          <a:p>
            <a:endParaRPr lang="en-IN" dirty="0"/>
          </a:p>
        </p:txBody>
      </p:sp>
    </p:spTree>
    <p:extLst>
      <p:ext uri="{BB962C8B-B14F-4D97-AF65-F5344CB8AC3E}">
        <p14:creationId xmlns:p14="http://schemas.microsoft.com/office/powerpoint/2010/main" val="19276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9E73-5786-4399-A0E6-693A0860FF4D}"/>
              </a:ext>
            </a:extLst>
          </p:cNvPr>
          <p:cNvSpPr>
            <a:spLocks noGrp="1"/>
          </p:cNvSpPr>
          <p:nvPr>
            <p:ph type="title"/>
          </p:nvPr>
        </p:nvSpPr>
        <p:spPr/>
        <p:txBody>
          <a:bodyPr/>
          <a:lstStyle/>
          <a:p>
            <a:r>
              <a:rPr lang="en-IN" dirty="0"/>
              <a:t>Evidence for climate change: </a:t>
            </a:r>
            <a:br>
              <a:rPr lang="en-IN" dirty="0"/>
            </a:br>
            <a:endParaRPr lang="en-IN" dirty="0"/>
          </a:p>
        </p:txBody>
      </p:sp>
      <p:pic>
        <p:nvPicPr>
          <p:cNvPr id="5" name="Content Placeholder 4">
            <a:extLst>
              <a:ext uri="{FF2B5EF4-FFF2-40B4-BE49-F238E27FC236}">
                <a16:creationId xmlns:a16="http://schemas.microsoft.com/office/drawing/2014/main" id="{7FB68828-F0DA-42AF-A579-1FCA209F9730}"/>
              </a:ext>
            </a:extLst>
          </p:cNvPr>
          <p:cNvPicPr>
            <a:picLocks noGrp="1" noChangeAspect="1"/>
          </p:cNvPicPr>
          <p:nvPr>
            <p:ph idx="1"/>
          </p:nvPr>
        </p:nvPicPr>
        <p:blipFill>
          <a:blip r:embed="rId2"/>
          <a:stretch>
            <a:fillRect/>
          </a:stretch>
        </p:blipFill>
        <p:spPr>
          <a:xfrm>
            <a:off x="2725445" y="2077374"/>
            <a:ext cx="5291091" cy="3133817"/>
          </a:xfrm>
        </p:spPr>
      </p:pic>
    </p:spTree>
    <p:extLst>
      <p:ext uri="{BB962C8B-B14F-4D97-AF65-F5344CB8AC3E}">
        <p14:creationId xmlns:p14="http://schemas.microsoft.com/office/powerpoint/2010/main" val="39061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9AE4-1A1C-4E49-B977-31B529E3113F}"/>
              </a:ext>
            </a:extLst>
          </p:cNvPr>
          <p:cNvSpPr>
            <a:spLocks noGrp="1"/>
          </p:cNvSpPr>
          <p:nvPr>
            <p:ph type="title"/>
          </p:nvPr>
        </p:nvSpPr>
        <p:spPr>
          <a:xfrm>
            <a:off x="1451579" y="804519"/>
            <a:ext cx="9603275" cy="1049235"/>
          </a:xfrm>
        </p:spPr>
        <p:txBody>
          <a:bodyPr>
            <a:normAutofit/>
          </a:bodyPr>
          <a:lstStyle/>
          <a:p>
            <a:r>
              <a:rPr lang="en-IN" b="1" dirty="0"/>
              <a:t>Global Temperature Rise</a:t>
            </a:r>
            <a:br>
              <a:rPr lang="en-IN" b="1" dirty="0"/>
            </a:br>
            <a:endParaRPr lang="en-IN" dirty="0"/>
          </a:p>
        </p:txBody>
      </p:sp>
      <p:sp>
        <p:nvSpPr>
          <p:cNvPr id="3" name="Content Placeholder 2">
            <a:extLst>
              <a:ext uri="{FF2B5EF4-FFF2-40B4-BE49-F238E27FC236}">
                <a16:creationId xmlns:a16="http://schemas.microsoft.com/office/drawing/2014/main" id="{A13454F7-6AEB-4F2F-944C-D9110773AA1D}"/>
              </a:ext>
            </a:extLst>
          </p:cNvPr>
          <p:cNvSpPr>
            <a:spLocks noGrp="1"/>
          </p:cNvSpPr>
          <p:nvPr>
            <p:ph idx="1"/>
          </p:nvPr>
        </p:nvSpPr>
        <p:spPr>
          <a:xfrm>
            <a:off x="1451579" y="2015734"/>
            <a:ext cx="6195784" cy="3450613"/>
          </a:xfrm>
        </p:spPr>
        <p:txBody>
          <a:bodyPr>
            <a:normAutofit/>
          </a:bodyPr>
          <a:lstStyle/>
          <a:p>
            <a:pPr>
              <a:lnSpc>
                <a:spcPct val="110000"/>
              </a:lnSpc>
            </a:pPr>
            <a:r>
              <a:rPr lang="en-IN" sz="1700"/>
              <a:t>The planet's average surface temperature has risen about 1.62 degrees Fahrenheit (0.9 degrees Celsius) since the late 19th century, a change driven largely by increased carbon dioxide and other human-made emissions into the atmosphere.4 Most of the warming occurred in the past 35 years, with the five warmest years on record taking place since 2010. Not only was 2016 the warmest year on record, but eight of the 12 months that make up the year — from January through </a:t>
            </a:r>
            <a:r>
              <a:rPr lang="en-IN" sz="1700" err="1"/>
              <a:t>september</a:t>
            </a:r>
            <a:r>
              <a:rPr lang="en-IN" sz="1700"/>
              <a:t>, with the exception of June — were the warmest on record for those respective months. </a:t>
            </a:r>
          </a:p>
        </p:txBody>
      </p:sp>
      <p:pic>
        <p:nvPicPr>
          <p:cNvPr id="5" name="Picture 4">
            <a:extLst>
              <a:ext uri="{FF2B5EF4-FFF2-40B4-BE49-F238E27FC236}">
                <a16:creationId xmlns:a16="http://schemas.microsoft.com/office/drawing/2014/main" id="{D95DAAD4-EB3F-4D1D-BFF7-DD7B9AC30F76}"/>
              </a:ext>
            </a:extLst>
          </p:cNvPr>
          <p:cNvPicPr>
            <a:picLocks noChangeAspect="1"/>
          </p:cNvPicPr>
          <p:nvPr/>
        </p:nvPicPr>
        <p:blipFill>
          <a:blip r:embed="rId2"/>
          <a:stretch>
            <a:fillRect/>
          </a:stretch>
        </p:blipFill>
        <p:spPr>
          <a:xfrm>
            <a:off x="8128756" y="2639517"/>
            <a:ext cx="2926098" cy="2203046"/>
          </a:xfrm>
          <a:prstGeom prst="rect">
            <a:avLst/>
          </a:prstGeom>
        </p:spPr>
      </p:pic>
    </p:spTree>
    <p:extLst>
      <p:ext uri="{BB962C8B-B14F-4D97-AF65-F5344CB8AC3E}">
        <p14:creationId xmlns:p14="http://schemas.microsoft.com/office/powerpoint/2010/main" val="185433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5365-2E07-418B-B51A-97E52456BA62}"/>
              </a:ext>
            </a:extLst>
          </p:cNvPr>
          <p:cNvSpPr>
            <a:spLocks noGrp="1"/>
          </p:cNvSpPr>
          <p:nvPr>
            <p:ph type="title"/>
          </p:nvPr>
        </p:nvSpPr>
        <p:spPr>
          <a:xfrm>
            <a:off x="1451579" y="804519"/>
            <a:ext cx="9603275" cy="1049235"/>
          </a:xfrm>
        </p:spPr>
        <p:txBody>
          <a:bodyPr>
            <a:normAutofit/>
          </a:bodyPr>
          <a:lstStyle/>
          <a:p>
            <a:r>
              <a:rPr lang="en-IN" dirty="0"/>
              <a:t>Warming seas</a:t>
            </a:r>
          </a:p>
        </p:txBody>
      </p:sp>
      <p:sp>
        <p:nvSpPr>
          <p:cNvPr id="3" name="Content Placeholder 2">
            <a:extLst>
              <a:ext uri="{FF2B5EF4-FFF2-40B4-BE49-F238E27FC236}">
                <a16:creationId xmlns:a16="http://schemas.microsoft.com/office/drawing/2014/main" id="{7B69BD4F-E3AD-4227-84F8-4A9B0DB002D2}"/>
              </a:ext>
            </a:extLst>
          </p:cNvPr>
          <p:cNvSpPr>
            <a:spLocks noGrp="1"/>
          </p:cNvSpPr>
          <p:nvPr>
            <p:ph idx="1"/>
          </p:nvPr>
        </p:nvSpPr>
        <p:spPr>
          <a:xfrm>
            <a:off x="1451579" y="2015734"/>
            <a:ext cx="4162555" cy="3450613"/>
          </a:xfrm>
        </p:spPr>
        <p:txBody>
          <a:bodyPr>
            <a:normAutofit/>
          </a:bodyPr>
          <a:lstStyle/>
          <a:p>
            <a:r>
              <a:rPr lang="en-IN" dirty="0"/>
              <a:t>The oceans have absorbed much of this increased heat, with the top 700 meters (about 2,300 feet) of ocean showing warming of more than 0.4 degrees Fahrenheit since 1969. </a:t>
            </a:r>
          </a:p>
        </p:txBody>
      </p:sp>
      <p:pic>
        <p:nvPicPr>
          <p:cNvPr id="5" name="Picture 4">
            <a:extLst>
              <a:ext uri="{FF2B5EF4-FFF2-40B4-BE49-F238E27FC236}">
                <a16:creationId xmlns:a16="http://schemas.microsoft.com/office/drawing/2014/main" id="{27042F6F-B23F-43D3-88F1-05AD7C0DABFD}"/>
              </a:ext>
            </a:extLst>
          </p:cNvPr>
          <p:cNvPicPr>
            <a:picLocks noChangeAspect="1"/>
          </p:cNvPicPr>
          <p:nvPr/>
        </p:nvPicPr>
        <p:blipFill>
          <a:blip r:embed="rId2"/>
          <a:stretch>
            <a:fillRect/>
          </a:stretch>
        </p:blipFill>
        <p:spPr>
          <a:xfrm>
            <a:off x="6271259" y="2015734"/>
            <a:ext cx="4606746" cy="3450613"/>
          </a:xfrm>
          <a:prstGeom prst="rect">
            <a:avLst/>
          </a:prstGeom>
        </p:spPr>
      </p:pic>
    </p:spTree>
    <p:extLst>
      <p:ext uri="{BB962C8B-B14F-4D97-AF65-F5344CB8AC3E}">
        <p14:creationId xmlns:p14="http://schemas.microsoft.com/office/powerpoint/2010/main" val="129039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55BB-3455-49CB-85DD-BF4B8530A003}"/>
              </a:ext>
            </a:extLst>
          </p:cNvPr>
          <p:cNvSpPr>
            <a:spLocks noGrp="1"/>
          </p:cNvSpPr>
          <p:nvPr>
            <p:ph type="title"/>
          </p:nvPr>
        </p:nvSpPr>
        <p:spPr>
          <a:xfrm>
            <a:off x="1451579" y="804519"/>
            <a:ext cx="9603275" cy="1049235"/>
          </a:xfrm>
        </p:spPr>
        <p:txBody>
          <a:bodyPr>
            <a:normAutofit/>
          </a:bodyPr>
          <a:lstStyle/>
          <a:p>
            <a:r>
              <a:rPr lang="en-IN" b="1" dirty="0"/>
              <a:t>Shrinking ice sheets</a:t>
            </a:r>
            <a:br>
              <a:rPr lang="en-IN" b="1" dirty="0"/>
            </a:br>
            <a:endParaRPr lang="en-IN" dirty="0"/>
          </a:p>
        </p:txBody>
      </p:sp>
      <p:pic>
        <p:nvPicPr>
          <p:cNvPr id="5" name="Picture 4">
            <a:extLst>
              <a:ext uri="{FF2B5EF4-FFF2-40B4-BE49-F238E27FC236}">
                <a16:creationId xmlns:a16="http://schemas.microsoft.com/office/drawing/2014/main" id="{5BE2A74A-354F-424A-83AC-7D9D6E263C96}"/>
              </a:ext>
            </a:extLst>
          </p:cNvPr>
          <p:cNvPicPr>
            <a:picLocks noChangeAspect="1"/>
          </p:cNvPicPr>
          <p:nvPr/>
        </p:nvPicPr>
        <p:blipFill>
          <a:blip r:embed="rId2"/>
          <a:stretch>
            <a:fillRect/>
          </a:stretch>
        </p:blipFill>
        <p:spPr>
          <a:xfrm>
            <a:off x="1451579" y="2090566"/>
            <a:ext cx="4960443" cy="3300949"/>
          </a:xfrm>
          <a:prstGeom prst="rect">
            <a:avLst/>
          </a:prstGeom>
        </p:spPr>
      </p:pic>
      <p:sp>
        <p:nvSpPr>
          <p:cNvPr id="3" name="Content Placeholder 2">
            <a:extLst>
              <a:ext uri="{FF2B5EF4-FFF2-40B4-BE49-F238E27FC236}">
                <a16:creationId xmlns:a16="http://schemas.microsoft.com/office/drawing/2014/main" id="{56011C4F-9AD9-4303-B876-06A69D8C8091}"/>
              </a:ext>
            </a:extLst>
          </p:cNvPr>
          <p:cNvSpPr>
            <a:spLocks noGrp="1"/>
          </p:cNvSpPr>
          <p:nvPr>
            <p:ph idx="1"/>
          </p:nvPr>
        </p:nvSpPr>
        <p:spPr>
          <a:xfrm>
            <a:off x="6892299" y="2015734"/>
            <a:ext cx="4162555" cy="3450613"/>
          </a:xfrm>
        </p:spPr>
        <p:txBody>
          <a:bodyPr>
            <a:normAutofit/>
          </a:bodyPr>
          <a:lstStyle/>
          <a:p>
            <a:pPr>
              <a:lnSpc>
                <a:spcPct val="110000"/>
              </a:lnSpc>
            </a:pPr>
            <a:r>
              <a:rPr lang="en-IN" sz="1900"/>
              <a:t>The Greenland and Antarctic ice sheets have decreased in mass. Data from NASA's Gravity Recovery and Climate Experiment show Greenland lost an average of 281 billion tons of ice per year between 1993 and 2016, while Antarctica lost about 119 billion tons during the same time period. The rate of Antarctica ice mass loss has tripled in the last decade. </a:t>
            </a:r>
          </a:p>
        </p:txBody>
      </p:sp>
    </p:spTree>
    <p:extLst>
      <p:ext uri="{BB962C8B-B14F-4D97-AF65-F5344CB8AC3E}">
        <p14:creationId xmlns:p14="http://schemas.microsoft.com/office/powerpoint/2010/main" val="3250407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A619-C3C6-44E1-A8B8-DDF7211C47CF}"/>
              </a:ext>
            </a:extLst>
          </p:cNvPr>
          <p:cNvSpPr>
            <a:spLocks noGrp="1"/>
          </p:cNvSpPr>
          <p:nvPr>
            <p:ph type="title"/>
          </p:nvPr>
        </p:nvSpPr>
        <p:spPr/>
        <p:txBody>
          <a:bodyPr/>
          <a:lstStyle/>
          <a:p>
            <a:r>
              <a:rPr lang="en-IN" dirty="0"/>
              <a:t>Glacial retreat</a:t>
            </a:r>
          </a:p>
        </p:txBody>
      </p:sp>
      <p:sp>
        <p:nvSpPr>
          <p:cNvPr id="3" name="Content Placeholder 2">
            <a:extLst>
              <a:ext uri="{FF2B5EF4-FFF2-40B4-BE49-F238E27FC236}">
                <a16:creationId xmlns:a16="http://schemas.microsoft.com/office/drawing/2014/main" id="{6680BA0E-90E4-44CC-AFC1-0F1C61039248}"/>
              </a:ext>
            </a:extLst>
          </p:cNvPr>
          <p:cNvSpPr>
            <a:spLocks noGrp="1"/>
          </p:cNvSpPr>
          <p:nvPr>
            <p:ph idx="1"/>
          </p:nvPr>
        </p:nvSpPr>
        <p:spPr/>
        <p:txBody>
          <a:bodyPr/>
          <a:lstStyle/>
          <a:p>
            <a:r>
              <a:rPr lang="en-IN" dirty="0"/>
              <a:t>Glaciers are retreating almost everywhere around the world — including in the Alps, Himalayas, Andes, Rockies, Alaska and Africa.</a:t>
            </a:r>
          </a:p>
        </p:txBody>
      </p:sp>
      <p:pic>
        <p:nvPicPr>
          <p:cNvPr id="5" name="Picture 4">
            <a:extLst>
              <a:ext uri="{FF2B5EF4-FFF2-40B4-BE49-F238E27FC236}">
                <a16:creationId xmlns:a16="http://schemas.microsoft.com/office/drawing/2014/main" id="{01A2E78D-C711-4570-82EE-63498878AF29}"/>
              </a:ext>
            </a:extLst>
          </p:cNvPr>
          <p:cNvPicPr>
            <a:picLocks noChangeAspect="1"/>
          </p:cNvPicPr>
          <p:nvPr/>
        </p:nvPicPr>
        <p:blipFill>
          <a:blip r:embed="rId2"/>
          <a:stretch>
            <a:fillRect/>
          </a:stretch>
        </p:blipFill>
        <p:spPr>
          <a:xfrm>
            <a:off x="8121046" y="2699505"/>
            <a:ext cx="2619375" cy="1743075"/>
          </a:xfrm>
          <a:prstGeom prst="rect">
            <a:avLst/>
          </a:prstGeom>
        </p:spPr>
      </p:pic>
    </p:spTree>
    <p:extLst>
      <p:ext uri="{BB962C8B-B14F-4D97-AF65-F5344CB8AC3E}">
        <p14:creationId xmlns:p14="http://schemas.microsoft.com/office/powerpoint/2010/main" val="90047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AC40-22C7-47AD-9B75-D3E2970047EB}"/>
              </a:ext>
            </a:extLst>
          </p:cNvPr>
          <p:cNvSpPr>
            <a:spLocks noGrp="1"/>
          </p:cNvSpPr>
          <p:nvPr>
            <p:ph type="title"/>
          </p:nvPr>
        </p:nvSpPr>
        <p:spPr>
          <a:xfrm>
            <a:off x="1451579" y="804519"/>
            <a:ext cx="9603275" cy="1049235"/>
          </a:xfrm>
        </p:spPr>
        <p:txBody>
          <a:bodyPr>
            <a:normAutofit/>
          </a:bodyPr>
          <a:lstStyle/>
          <a:p>
            <a:r>
              <a:rPr lang="en-IN" dirty="0"/>
              <a:t>Sea level rise</a:t>
            </a:r>
          </a:p>
        </p:txBody>
      </p:sp>
      <p:sp>
        <p:nvSpPr>
          <p:cNvPr id="3" name="Content Placeholder 2">
            <a:extLst>
              <a:ext uri="{FF2B5EF4-FFF2-40B4-BE49-F238E27FC236}">
                <a16:creationId xmlns:a16="http://schemas.microsoft.com/office/drawing/2014/main" id="{01102EF4-CB11-4717-8F02-87F91897DD59}"/>
              </a:ext>
            </a:extLst>
          </p:cNvPr>
          <p:cNvSpPr>
            <a:spLocks noGrp="1"/>
          </p:cNvSpPr>
          <p:nvPr>
            <p:ph idx="1"/>
          </p:nvPr>
        </p:nvSpPr>
        <p:spPr>
          <a:xfrm>
            <a:off x="1451579" y="2015734"/>
            <a:ext cx="4162555" cy="3450613"/>
          </a:xfrm>
        </p:spPr>
        <p:txBody>
          <a:bodyPr>
            <a:normAutofit/>
          </a:bodyPr>
          <a:lstStyle/>
          <a:p>
            <a:r>
              <a:rPr lang="en-IN" dirty="0"/>
              <a:t>Global sea level rose about 8 inches in the last century. The rate in the last two decades, however, is nearly double that of the last century and is accelerating slightly every year. </a:t>
            </a:r>
          </a:p>
        </p:txBody>
      </p:sp>
      <p:pic>
        <p:nvPicPr>
          <p:cNvPr id="5" name="Picture 4">
            <a:extLst>
              <a:ext uri="{FF2B5EF4-FFF2-40B4-BE49-F238E27FC236}">
                <a16:creationId xmlns:a16="http://schemas.microsoft.com/office/drawing/2014/main" id="{E042C7A1-50EB-4EE5-A4E5-7BEB09971680}"/>
              </a:ext>
            </a:extLst>
          </p:cNvPr>
          <p:cNvPicPr>
            <a:picLocks noChangeAspect="1"/>
          </p:cNvPicPr>
          <p:nvPr/>
        </p:nvPicPr>
        <p:blipFill>
          <a:blip r:embed="rId2"/>
          <a:stretch>
            <a:fillRect/>
          </a:stretch>
        </p:blipFill>
        <p:spPr>
          <a:xfrm>
            <a:off x="6094411" y="2347471"/>
            <a:ext cx="4960443" cy="2787138"/>
          </a:xfrm>
          <a:prstGeom prst="rect">
            <a:avLst/>
          </a:prstGeom>
        </p:spPr>
      </p:pic>
    </p:spTree>
    <p:extLst>
      <p:ext uri="{BB962C8B-B14F-4D97-AF65-F5344CB8AC3E}">
        <p14:creationId xmlns:p14="http://schemas.microsoft.com/office/powerpoint/2010/main" val="272593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87E0-187E-4CAD-8C31-062CEB0E81DA}"/>
              </a:ext>
            </a:extLst>
          </p:cNvPr>
          <p:cNvSpPr>
            <a:spLocks noGrp="1"/>
          </p:cNvSpPr>
          <p:nvPr>
            <p:ph type="title"/>
          </p:nvPr>
        </p:nvSpPr>
        <p:spPr>
          <a:xfrm>
            <a:off x="1451579" y="804519"/>
            <a:ext cx="9603275" cy="1049235"/>
          </a:xfrm>
        </p:spPr>
        <p:txBody>
          <a:bodyPr>
            <a:normAutofit/>
          </a:bodyPr>
          <a:lstStyle/>
          <a:p>
            <a:r>
              <a:rPr lang="en-IN" b="1" dirty="0"/>
              <a:t>Ocean Acidification</a:t>
            </a:r>
            <a:br>
              <a:rPr lang="en-IN" b="1" dirty="0"/>
            </a:br>
            <a:endParaRPr lang="en-IN" dirty="0"/>
          </a:p>
        </p:txBody>
      </p:sp>
      <p:sp>
        <p:nvSpPr>
          <p:cNvPr id="3" name="Content Placeholder 2">
            <a:extLst>
              <a:ext uri="{FF2B5EF4-FFF2-40B4-BE49-F238E27FC236}">
                <a16:creationId xmlns:a16="http://schemas.microsoft.com/office/drawing/2014/main" id="{B9B69026-15BA-431A-9FF7-1777E6381BA0}"/>
              </a:ext>
            </a:extLst>
          </p:cNvPr>
          <p:cNvSpPr>
            <a:spLocks noGrp="1"/>
          </p:cNvSpPr>
          <p:nvPr>
            <p:ph idx="1"/>
          </p:nvPr>
        </p:nvSpPr>
        <p:spPr>
          <a:xfrm>
            <a:off x="1451579" y="2015734"/>
            <a:ext cx="6195784" cy="3450613"/>
          </a:xfrm>
        </p:spPr>
        <p:txBody>
          <a:bodyPr>
            <a:normAutofit/>
          </a:bodyPr>
          <a:lstStyle/>
          <a:p>
            <a:r>
              <a:rPr lang="en-IN" dirty="0"/>
              <a:t>Since the beginning of the Industrial Revolution, the acidity of surface ocean waters has increased by about 30 percent.13,14 This increase is the result of humans emitting more carbon dioxide into the atmosphere and hence more being absorbed into the oceans. The amount of carbon dioxide absorbed by the upper layer of the oceans is increasing by about 2 billion tons per year. </a:t>
            </a:r>
          </a:p>
        </p:txBody>
      </p:sp>
      <p:pic>
        <p:nvPicPr>
          <p:cNvPr id="5" name="Picture 4">
            <a:extLst>
              <a:ext uri="{FF2B5EF4-FFF2-40B4-BE49-F238E27FC236}">
                <a16:creationId xmlns:a16="http://schemas.microsoft.com/office/drawing/2014/main" id="{0B6BF4CE-EECC-4345-BD94-90E2FA1E90BF}"/>
              </a:ext>
            </a:extLst>
          </p:cNvPr>
          <p:cNvPicPr>
            <a:picLocks noChangeAspect="1"/>
          </p:cNvPicPr>
          <p:nvPr/>
        </p:nvPicPr>
        <p:blipFill>
          <a:blip r:embed="rId2"/>
          <a:stretch>
            <a:fillRect/>
          </a:stretch>
        </p:blipFill>
        <p:spPr>
          <a:xfrm>
            <a:off x="8128756" y="2723977"/>
            <a:ext cx="2926098" cy="2034127"/>
          </a:xfrm>
          <a:prstGeom prst="rect">
            <a:avLst/>
          </a:prstGeom>
        </p:spPr>
      </p:pic>
    </p:spTree>
    <p:extLst>
      <p:ext uri="{BB962C8B-B14F-4D97-AF65-F5344CB8AC3E}">
        <p14:creationId xmlns:p14="http://schemas.microsoft.com/office/powerpoint/2010/main" val="5877471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TotalTime>
  <Words>1004</Words>
  <Application>Microsoft Office PowerPoint</Application>
  <PresentationFormat>Widescreen</PresentationFormat>
  <Paragraphs>54</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Climate change indicators- india</vt:lpstr>
      <vt:lpstr>INTRODUCTION</vt:lpstr>
      <vt:lpstr>Evidence for climate change:  </vt:lpstr>
      <vt:lpstr>Global Temperature Rise </vt:lpstr>
      <vt:lpstr>Warming seas</vt:lpstr>
      <vt:lpstr>Shrinking ice sheets </vt:lpstr>
      <vt:lpstr>Glacial retreat</vt:lpstr>
      <vt:lpstr>Sea level rise</vt:lpstr>
      <vt:lpstr>Ocean Acidification </vt:lpstr>
      <vt:lpstr>Green house gases</vt:lpstr>
      <vt:lpstr>Effects of climate change</vt:lpstr>
      <vt:lpstr>Effects of climate change</vt:lpstr>
      <vt:lpstr>Temperature will continue to rise</vt:lpstr>
      <vt:lpstr>Frost-free season (and growing season) will lengthen</vt:lpstr>
      <vt:lpstr>More droughts and heat waves</vt:lpstr>
      <vt:lpstr>Hurricanes will become stronger and more intense </vt:lpstr>
      <vt:lpstr>Sea level will rise 1-4 feet by 2100 </vt:lpstr>
      <vt:lpstr>Arctic likely to become ice-free</vt:lpstr>
      <vt:lpstr>Human Health Issue</vt:lpstr>
      <vt:lpstr>Stopping climate changer and greener living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indicators- india</dc:title>
  <dc:creator>NITIN ABHI</dc:creator>
  <cp:lastModifiedBy>NITIN ABHI</cp:lastModifiedBy>
  <cp:revision>2</cp:revision>
  <dcterms:created xsi:type="dcterms:W3CDTF">2018-10-19T20:06:05Z</dcterms:created>
  <dcterms:modified xsi:type="dcterms:W3CDTF">2018-10-19T20:08:46Z</dcterms:modified>
</cp:coreProperties>
</file>