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5" r:id="rId4"/>
    <p:sldId id="260" r:id="rId5"/>
    <p:sldId id="261" r:id="rId6"/>
    <p:sldId id="262" r:id="rId7"/>
    <p:sldId id="264" r:id="rId8"/>
    <p:sldId id="270" r:id="rId9"/>
    <p:sldId id="267" r:id="rId10"/>
    <p:sldId id="269"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4B72A93-F448-6F44-91C1-889A4D22089B}">
          <p14:sldIdLst>
            <p14:sldId id="256"/>
            <p14:sldId id="258"/>
            <p14:sldId id="265"/>
            <p14:sldId id="260"/>
            <p14:sldId id="261"/>
            <p14:sldId id="262"/>
            <p14:sldId id="264"/>
            <p14:sldId id="270"/>
            <p14:sldId id="267"/>
            <p14:sldId id="269"/>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71" autoAdjust="0"/>
    <p:restoredTop sz="94690" autoAdjust="0"/>
  </p:normalViewPr>
  <p:slideViewPr>
    <p:cSldViewPr snapToGrid="0">
      <p:cViewPr varScale="1">
        <p:scale>
          <a:sx n="72" d="100"/>
          <a:sy n="72" d="100"/>
        </p:scale>
        <p:origin x="86" y="2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E42E6-1C6F-4E30-B6CC-0DAF57B78EA8}"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21209EC-B46F-4E0B-94FD-4397EED001E1}">
      <dgm:prSet/>
      <dgm:spPr/>
      <dgm:t>
        <a:bodyPr/>
        <a:lstStyle/>
        <a:p>
          <a:r>
            <a:rPr lang="en-US"/>
            <a:t>Data on border crossings and entries is also used to track security issues such the smuggling of people, weapons, and drugs.</a:t>
          </a:r>
        </a:p>
      </dgm:t>
    </dgm:pt>
    <dgm:pt modelId="{3B026F30-19BE-4D45-8267-920116C59AE3}" type="parTrans" cxnId="{3D77E9F5-3D6B-4185-98FD-241EBDF47F09}">
      <dgm:prSet/>
      <dgm:spPr/>
      <dgm:t>
        <a:bodyPr/>
        <a:lstStyle/>
        <a:p>
          <a:endParaRPr lang="en-US"/>
        </a:p>
      </dgm:t>
    </dgm:pt>
    <dgm:pt modelId="{E70A5147-7317-435A-BDAD-B194F76E9942}" type="sibTrans" cxnId="{3D77E9F5-3D6B-4185-98FD-241EBDF47F09}">
      <dgm:prSet/>
      <dgm:spPr/>
      <dgm:t>
        <a:bodyPr/>
        <a:lstStyle/>
        <a:p>
          <a:endParaRPr lang="en-US"/>
        </a:p>
      </dgm:t>
    </dgm:pt>
    <dgm:pt modelId="{EF8D45E3-BA06-4C39-8B24-78DE59F40DB7}">
      <dgm:prSet/>
      <dgm:spPr/>
      <dgm:t>
        <a:bodyPr/>
        <a:lstStyle/>
        <a:p>
          <a:r>
            <a:rPr lang="en-US"/>
            <a:t>The information can be used to identify cross-border criminal activity's patterns and trends and to inform prevention and defense tactics.</a:t>
          </a:r>
        </a:p>
      </dgm:t>
    </dgm:pt>
    <dgm:pt modelId="{69BE65D8-9136-4258-BFAC-1BDD73B97842}" type="parTrans" cxnId="{13AA4836-0793-49EA-B8CB-6584DF3AD448}">
      <dgm:prSet/>
      <dgm:spPr/>
      <dgm:t>
        <a:bodyPr/>
        <a:lstStyle/>
        <a:p>
          <a:endParaRPr lang="en-US"/>
        </a:p>
      </dgm:t>
    </dgm:pt>
    <dgm:pt modelId="{92A00CBB-8FFA-4511-AC71-B3607F51CB9D}" type="sibTrans" cxnId="{13AA4836-0793-49EA-B8CB-6584DF3AD448}">
      <dgm:prSet/>
      <dgm:spPr/>
      <dgm:t>
        <a:bodyPr/>
        <a:lstStyle/>
        <a:p>
          <a:endParaRPr lang="en-US"/>
        </a:p>
      </dgm:t>
    </dgm:pt>
    <dgm:pt modelId="{F224C747-A24A-4846-B98D-417474AABD63}" type="pres">
      <dgm:prSet presAssocID="{AA3E42E6-1C6F-4E30-B6CC-0DAF57B78EA8}" presName="diagram" presStyleCnt="0">
        <dgm:presLayoutVars>
          <dgm:dir/>
          <dgm:resizeHandles val="exact"/>
        </dgm:presLayoutVars>
      </dgm:prSet>
      <dgm:spPr/>
    </dgm:pt>
    <dgm:pt modelId="{2EB04C45-1EA7-4C44-8576-E33E0DB3B1CF}" type="pres">
      <dgm:prSet presAssocID="{E21209EC-B46F-4E0B-94FD-4397EED001E1}" presName="node" presStyleLbl="node1" presStyleIdx="0" presStyleCnt="2">
        <dgm:presLayoutVars>
          <dgm:bulletEnabled val="1"/>
        </dgm:presLayoutVars>
      </dgm:prSet>
      <dgm:spPr/>
    </dgm:pt>
    <dgm:pt modelId="{57109F50-C724-3043-BF86-5FCCE81D3E6F}" type="pres">
      <dgm:prSet presAssocID="{E70A5147-7317-435A-BDAD-B194F76E9942}" presName="sibTrans" presStyleCnt="0"/>
      <dgm:spPr/>
    </dgm:pt>
    <dgm:pt modelId="{5B4ABBC8-4AA4-7F4F-98D6-24B01DFBC6F9}" type="pres">
      <dgm:prSet presAssocID="{EF8D45E3-BA06-4C39-8B24-78DE59F40DB7}" presName="node" presStyleLbl="node1" presStyleIdx="1" presStyleCnt="2">
        <dgm:presLayoutVars>
          <dgm:bulletEnabled val="1"/>
        </dgm:presLayoutVars>
      </dgm:prSet>
      <dgm:spPr/>
    </dgm:pt>
  </dgm:ptLst>
  <dgm:cxnLst>
    <dgm:cxn modelId="{3A7CBB1B-DB71-3F48-A9AE-CF987268363A}" type="presOf" srcId="{AA3E42E6-1C6F-4E30-B6CC-0DAF57B78EA8}" destId="{F224C747-A24A-4846-B98D-417474AABD63}" srcOrd="0" destOrd="0" presId="urn:microsoft.com/office/officeart/2005/8/layout/default"/>
    <dgm:cxn modelId="{13AA4836-0793-49EA-B8CB-6584DF3AD448}" srcId="{AA3E42E6-1C6F-4E30-B6CC-0DAF57B78EA8}" destId="{EF8D45E3-BA06-4C39-8B24-78DE59F40DB7}" srcOrd="1" destOrd="0" parTransId="{69BE65D8-9136-4258-BFAC-1BDD73B97842}" sibTransId="{92A00CBB-8FFA-4511-AC71-B3607F51CB9D}"/>
    <dgm:cxn modelId="{ECB7A3E0-EAE4-4D49-A461-5E668BC39D08}" type="presOf" srcId="{E21209EC-B46F-4E0B-94FD-4397EED001E1}" destId="{2EB04C45-1EA7-4C44-8576-E33E0DB3B1CF}" srcOrd="0" destOrd="0" presId="urn:microsoft.com/office/officeart/2005/8/layout/default"/>
    <dgm:cxn modelId="{C5B322EB-BA85-4E4A-9426-4DF7009A43A3}" type="presOf" srcId="{EF8D45E3-BA06-4C39-8B24-78DE59F40DB7}" destId="{5B4ABBC8-4AA4-7F4F-98D6-24B01DFBC6F9}" srcOrd="0" destOrd="0" presId="urn:microsoft.com/office/officeart/2005/8/layout/default"/>
    <dgm:cxn modelId="{3D77E9F5-3D6B-4185-98FD-241EBDF47F09}" srcId="{AA3E42E6-1C6F-4E30-B6CC-0DAF57B78EA8}" destId="{E21209EC-B46F-4E0B-94FD-4397EED001E1}" srcOrd="0" destOrd="0" parTransId="{3B026F30-19BE-4D45-8267-920116C59AE3}" sibTransId="{E70A5147-7317-435A-BDAD-B194F76E9942}"/>
    <dgm:cxn modelId="{FAD23938-47AF-D943-A97E-21686EC0584D}" type="presParOf" srcId="{F224C747-A24A-4846-B98D-417474AABD63}" destId="{2EB04C45-1EA7-4C44-8576-E33E0DB3B1CF}" srcOrd="0" destOrd="0" presId="urn:microsoft.com/office/officeart/2005/8/layout/default"/>
    <dgm:cxn modelId="{3C0CF083-BB15-BD4F-BBC1-BD63602542AD}" type="presParOf" srcId="{F224C747-A24A-4846-B98D-417474AABD63}" destId="{57109F50-C724-3043-BF86-5FCCE81D3E6F}" srcOrd="1" destOrd="0" presId="urn:microsoft.com/office/officeart/2005/8/layout/default"/>
    <dgm:cxn modelId="{6D840663-45BA-E84C-AC4B-503D15D39384}" type="presParOf" srcId="{F224C747-A24A-4846-B98D-417474AABD63}" destId="{5B4ABBC8-4AA4-7F4F-98D6-24B01DFBC6F9}"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F74EB2-32C2-467B-9DBB-198C20E0595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B9E3019-DEE7-454B-A79E-594FA023E7E5}">
      <dgm:prSet/>
      <dgm:spPr/>
      <dgm:t>
        <a:bodyPr/>
        <a:lstStyle/>
        <a:p>
          <a:r>
            <a:rPr lang="en-US"/>
            <a:t>In conclusion, data on border crossings and entries offers important information about international travel and security issues between the United States and its neighbors.</a:t>
          </a:r>
        </a:p>
      </dgm:t>
    </dgm:pt>
    <dgm:pt modelId="{B011E71A-2481-44C2-9692-B3917C4CB7FE}" type="parTrans" cxnId="{F70F4643-34CA-4BCF-9860-0EF0DEE9532A}">
      <dgm:prSet/>
      <dgm:spPr/>
      <dgm:t>
        <a:bodyPr/>
        <a:lstStyle/>
        <a:p>
          <a:endParaRPr lang="en-US"/>
        </a:p>
      </dgm:t>
    </dgm:pt>
    <dgm:pt modelId="{5DD178D8-4733-44E5-A52B-B537EF0240F4}" type="sibTrans" cxnId="{F70F4643-34CA-4BCF-9860-0EF0DEE9532A}">
      <dgm:prSet/>
      <dgm:spPr/>
      <dgm:t>
        <a:bodyPr/>
        <a:lstStyle/>
        <a:p>
          <a:endParaRPr lang="en-US"/>
        </a:p>
      </dgm:t>
    </dgm:pt>
    <dgm:pt modelId="{1B89E35D-A976-41D9-AF0B-BEC6AD1F6434}">
      <dgm:prSet/>
      <dgm:spPr/>
      <dgm:t>
        <a:bodyPr/>
        <a:lstStyle/>
        <a:p>
          <a:r>
            <a:rPr lang="en-US"/>
            <a:t>Policymakers and researchers can better understand the nature and volume of cross-border travel by evaluating this data, and they can create plans to deal with any problems that may occur.</a:t>
          </a:r>
        </a:p>
      </dgm:t>
    </dgm:pt>
    <dgm:pt modelId="{4014AD09-E04C-49A8-A4A9-E40C781D3685}" type="parTrans" cxnId="{A94E8725-DE39-46B1-81AD-6B5FB908DCDE}">
      <dgm:prSet/>
      <dgm:spPr/>
      <dgm:t>
        <a:bodyPr/>
        <a:lstStyle/>
        <a:p>
          <a:endParaRPr lang="en-US"/>
        </a:p>
      </dgm:t>
    </dgm:pt>
    <dgm:pt modelId="{86764C00-660C-47FE-A0A7-12B71C74F692}" type="sibTrans" cxnId="{A94E8725-DE39-46B1-81AD-6B5FB908DCDE}">
      <dgm:prSet/>
      <dgm:spPr/>
      <dgm:t>
        <a:bodyPr/>
        <a:lstStyle/>
        <a:p>
          <a:endParaRPr lang="en-US"/>
        </a:p>
      </dgm:t>
    </dgm:pt>
    <dgm:pt modelId="{20AF1DE1-DA78-F847-9E98-443B0BFA8315}" type="pres">
      <dgm:prSet presAssocID="{F5F74EB2-32C2-467B-9DBB-198C20E0595D}" presName="vert0" presStyleCnt="0">
        <dgm:presLayoutVars>
          <dgm:dir/>
          <dgm:animOne val="branch"/>
          <dgm:animLvl val="lvl"/>
        </dgm:presLayoutVars>
      </dgm:prSet>
      <dgm:spPr/>
    </dgm:pt>
    <dgm:pt modelId="{B488E9C7-CDCB-A24B-BCDD-40ECDDDD9DDE}" type="pres">
      <dgm:prSet presAssocID="{BB9E3019-DEE7-454B-A79E-594FA023E7E5}" presName="thickLine" presStyleLbl="alignNode1" presStyleIdx="0" presStyleCnt="2"/>
      <dgm:spPr/>
    </dgm:pt>
    <dgm:pt modelId="{40154B79-C092-AD40-96DB-FE2526F64038}" type="pres">
      <dgm:prSet presAssocID="{BB9E3019-DEE7-454B-A79E-594FA023E7E5}" presName="horz1" presStyleCnt="0"/>
      <dgm:spPr/>
    </dgm:pt>
    <dgm:pt modelId="{AE6D1E88-4FB4-0548-982F-DE672C7A64FB}" type="pres">
      <dgm:prSet presAssocID="{BB9E3019-DEE7-454B-A79E-594FA023E7E5}" presName="tx1" presStyleLbl="revTx" presStyleIdx="0" presStyleCnt="2"/>
      <dgm:spPr/>
    </dgm:pt>
    <dgm:pt modelId="{18DB2A6E-4743-034E-9D54-E7F6237CE0F8}" type="pres">
      <dgm:prSet presAssocID="{BB9E3019-DEE7-454B-A79E-594FA023E7E5}" presName="vert1" presStyleCnt="0"/>
      <dgm:spPr/>
    </dgm:pt>
    <dgm:pt modelId="{3390F1D8-6DBB-D640-A956-3EF0F20B9696}" type="pres">
      <dgm:prSet presAssocID="{1B89E35D-A976-41D9-AF0B-BEC6AD1F6434}" presName="thickLine" presStyleLbl="alignNode1" presStyleIdx="1" presStyleCnt="2"/>
      <dgm:spPr/>
    </dgm:pt>
    <dgm:pt modelId="{4C5F7F4C-BC54-094B-86CF-4733A0BEF774}" type="pres">
      <dgm:prSet presAssocID="{1B89E35D-A976-41D9-AF0B-BEC6AD1F6434}" presName="horz1" presStyleCnt="0"/>
      <dgm:spPr/>
    </dgm:pt>
    <dgm:pt modelId="{D0DC14B1-FCED-054F-8C73-9EC50C81189D}" type="pres">
      <dgm:prSet presAssocID="{1B89E35D-A976-41D9-AF0B-BEC6AD1F6434}" presName="tx1" presStyleLbl="revTx" presStyleIdx="1" presStyleCnt="2"/>
      <dgm:spPr/>
    </dgm:pt>
    <dgm:pt modelId="{32D0259E-D094-5D4E-915F-E8D3361CFC0D}" type="pres">
      <dgm:prSet presAssocID="{1B89E35D-A976-41D9-AF0B-BEC6AD1F6434}" presName="vert1" presStyleCnt="0"/>
      <dgm:spPr/>
    </dgm:pt>
  </dgm:ptLst>
  <dgm:cxnLst>
    <dgm:cxn modelId="{A94E8725-DE39-46B1-81AD-6B5FB908DCDE}" srcId="{F5F74EB2-32C2-467B-9DBB-198C20E0595D}" destId="{1B89E35D-A976-41D9-AF0B-BEC6AD1F6434}" srcOrd="1" destOrd="0" parTransId="{4014AD09-E04C-49A8-A4A9-E40C781D3685}" sibTransId="{86764C00-660C-47FE-A0A7-12B71C74F692}"/>
    <dgm:cxn modelId="{F70F4643-34CA-4BCF-9860-0EF0DEE9532A}" srcId="{F5F74EB2-32C2-467B-9DBB-198C20E0595D}" destId="{BB9E3019-DEE7-454B-A79E-594FA023E7E5}" srcOrd="0" destOrd="0" parTransId="{B011E71A-2481-44C2-9692-B3917C4CB7FE}" sibTransId="{5DD178D8-4733-44E5-A52B-B537EF0240F4}"/>
    <dgm:cxn modelId="{1E404D69-92DE-7F4C-A63D-6E5899A8505C}" type="presOf" srcId="{F5F74EB2-32C2-467B-9DBB-198C20E0595D}" destId="{20AF1DE1-DA78-F847-9E98-443B0BFA8315}" srcOrd="0" destOrd="0" presId="urn:microsoft.com/office/officeart/2008/layout/LinedList"/>
    <dgm:cxn modelId="{F8AA4877-BECD-364C-9D82-1031CFD1054E}" type="presOf" srcId="{1B89E35D-A976-41D9-AF0B-BEC6AD1F6434}" destId="{D0DC14B1-FCED-054F-8C73-9EC50C81189D}" srcOrd="0" destOrd="0" presId="urn:microsoft.com/office/officeart/2008/layout/LinedList"/>
    <dgm:cxn modelId="{372D49AF-1510-3840-AA3A-1DD0A83BF13B}" type="presOf" srcId="{BB9E3019-DEE7-454B-A79E-594FA023E7E5}" destId="{AE6D1E88-4FB4-0548-982F-DE672C7A64FB}" srcOrd="0" destOrd="0" presId="urn:microsoft.com/office/officeart/2008/layout/LinedList"/>
    <dgm:cxn modelId="{8DA74D50-C59D-8C45-A369-3D96C4B21F0B}" type="presParOf" srcId="{20AF1DE1-DA78-F847-9E98-443B0BFA8315}" destId="{B488E9C7-CDCB-A24B-BCDD-40ECDDDD9DDE}" srcOrd="0" destOrd="0" presId="urn:microsoft.com/office/officeart/2008/layout/LinedList"/>
    <dgm:cxn modelId="{483FD8AB-3344-F045-BFA9-005D3E804F63}" type="presParOf" srcId="{20AF1DE1-DA78-F847-9E98-443B0BFA8315}" destId="{40154B79-C092-AD40-96DB-FE2526F64038}" srcOrd="1" destOrd="0" presId="urn:microsoft.com/office/officeart/2008/layout/LinedList"/>
    <dgm:cxn modelId="{7AABCDFC-9F82-4E44-A498-75C14B195A65}" type="presParOf" srcId="{40154B79-C092-AD40-96DB-FE2526F64038}" destId="{AE6D1E88-4FB4-0548-982F-DE672C7A64FB}" srcOrd="0" destOrd="0" presId="urn:microsoft.com/office/officeart/2008/layout/LinedList"/>
    <dgm:cxn modelId="{7428C199-BFEA-2A42-830F-603F439846E2}" type="presParOf" srcId="{40154B79-C092-AD40-96DB-FE2526F64038}" destId="{18DB2A6E-4743-034E-9D54-E7F6237CE0F8}" srcOrd="1" destOrd="0" presId="urn:microsoft.com/office/officeart/2008/layout/LinedList"/>
    <dgm:cxn modelId="{E1379F2A-9E19-2A41-8B15-8543786F3657}" type="presParOf" srcId="{20AF1DE1-DA78-F847-9E98-443B0BFA8315}" destId="{3390F1D8-6DBB-D640-A956-3EF0F20B9696}" srcOrd="2" destOrd="0" presId="urn:microsoft.com/office/officeart/2008/layout/LinedList"/>
    <dgm:cxn modelId="{3D6E7019-06FC-0944-91F1-6C30AE778EC8}" type="presParOf" srcId="{20AF1DE1-DA78-F847-9E98-443B0BFA8315}" destId="{4C5F7F4C-BC54-094B-86CF-4733A0BEF774}" srcOrd="3" destOrd="0" presId="urn:microsoft.com/office/officeart/2008/layout/LinedList"/>
    <dgm:cxn modelId="{6B859A4F-D4FF-CE44-97F4-96B29D8E898D}" type="presParOf" srcId="{4C5F7F4C-BC54-094B-86CF-4733A0BEF774}" destId="{D0DC14B1-FCED-054F-8C73-9EC50C81189D}" srcOrd="0" destOrd="0" presId="urn:microsoft.com/office/officeart/2008/layout/LinedList"/>
    <dgm:cxn modelId="{B657FC1D-DA37-6740-89EF-31D0965D1004}" type="presParOf" srcId="{4C5F7F4C-BC54-094B-86CF-4733A0BEF774}" destId="{32D0259E-D094-5D4E-915F-E8D3361CFC0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B04C45-1EA7-4C44-8576-E33E0DB3B1CF}">
      <dsp:nvSpPr>
        <dsp:cNvPr id="0" name=""/>
        <dsp:cNvSpPr/>
      </dsp:nvSpPr>
      <dsp:spPr>
        <a:xfrm>
          <a:off x="1283" y="472576"/>
          <a:ext cx="5006206" cy="30037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Data on border crossings and entries is also used to track security issues such the smuggling of people, weapons, and drugs.</a:t>
          </a:r>
        </a:p>
      </dsp:txBody>
      <dsp:txXfrm>
        <a:off x="1283" y="472576"/>
        <a:ext cx="5006206" cy="3003723"/>
      </dsp:txXfrm>
    </dsp:sp>
    <dsp:sp modelId="{5B4ABBC8-4AA4-7F4F-98D6-24B01DFBC6F9}">
      <dsp:nvSpPr>
        <dsp:cNvPr id="0" name=""/>
        <dsp:cNvSpPr/>
      </dsp:nvSpPr>
      <dsp:spPr>
        <a:xfrm>
          <a:off x="5508110" y="472576"/>
          <a:ext cx="5006206" cy="300372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t>The information can be used to identify cross-border criminal activity's patterns and trends and to inform prevention and defense tactics.</a:t>
          </a:r>
        </a:p>
      </dsp:txBody>
      <dsp:txXfrm>
        <a:off x="5508110" y="472576"/>
        <a:ext cx="5006206" cy="30037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8E9C7-CDCB-A24B-BCDD-40ECDDDD9DDE}">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6D1E88-4FB4-0548-982F-DE672C7A64FB}">
      <dsp:nvSpPr>
        <dsp:cNvPr id="0" name=""/>
        <dsp:cNvSpPr/>
      </dsp:nvSpPr>
      <dsp:spPr>
        <a:xfrm>
          <a:off x="0" y="0"/>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In conclusion, data on border crossings and entries offers important information about international travel and security issues between the United States and its neighbors.</a:t>
          </a:r>
        </a:p>
      </dsp:txBody>
      <dsp:txXfrm>
        <a:off x="0" y="0"/>
        <a:ext cx="10515600" cy="2175669"/>
      </dsp:txXfrm>
    </dsp:sp>
    <dsp:sp modelId="{3390F1D8-6DBB-D640-A956-3EF0F20B9696}">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DC14B1-FCED-054F-8C73-9EC50C81189D}">
      <dsp:nvSpPr>
        <dsp:cNvPr id="0" name=""/>
        <dsp:cNvSpPr/>
      </dsp:nvSpPr>
      <dsp:spPr>
        <a:xfrm>
          <a:off x="0" y="2175669"/>
          <a:ext cx="105156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US" sz="3400" kern="1200"/>
            <a:t>Policymakers and researchers can better understand the nature and volume of cross-border travel by evaluating this data, and they can create plans to deal with any problems that may occur.</a:t>
          </a:r>
        </a:p>
      </dsp:txBody>
      <dsp:txXfrm>
        <a:off x="0" y="2175669"/>
        <a:ext cx="10515600" cy="21756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E6C52-C0E6-0384-1F86-2B074DEBD0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B96607-E61B-A53B-DA21-EA42692BC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EBFEDD-4D17-933C-7346-1D4145FF089E}"/>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5" name="Footer Placeholder 4">
            <a:extLst>
              <a:ext uri="{FF2B5EF4-FFF2-40B4-BE49-F238E27FC236}">
                <a16:creationId xmlns:a16="http://schemas.microsoft.com/office/drawing/2014/main" id="{338820AF-46E1-CE9A-04B6-E7A216CFD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1FE64A-2A0F-0C85-D806-F833F2A5228E}"/>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1174938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71BE7-FC72-2CF1-3215-9A8A7C6AC3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1FECB0-CB34-50C3-E59C-EAC741AEF6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894E9-E35D-4C00-0350-60EBF53BA913}"/>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5" name="Footer Placeholder 4">
            <a:extLst>
              <a:ext uri="{FF2B5EF4-FFF2-40B4-BE49-F238E27FC236}">
                <a16:creationId xmlns:a16="http://schemas.microsoft.com/office/drawing/2014/main" id="{4A43E54B-FB04-961B-00E6-6139BBD7E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96A02-D9BD-745C-31F6-CA0091650A69}"/>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3958006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6838F7-CF80-945D-9466-7194FFA99B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788748-75E1-A1C5-E056-C49EAA6C7D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98EFEA-FC80-43B6-CF1F-505D7D9ABA87}"/>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5" name="Footer Placeholder 4">
            <a:extLst>
              <a:ext uri="{FF2B5EF4-FFF2-40B4-BE49-F238E27FC236}">
                <a16:creationId xmlns:a16="http://schemas.microsoft.com/office/drawing/2014/main" id="{65C07D95-0BFC-96A2-A56A-FC98ECEC1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DC871-7171-7F5A-101B-4476B8145EA1}"/>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304100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AB6EA-94F2-8732-7F75-86BD7E5ECD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A36DF1-0480-1D6D-7A43-78E4F210FA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AFE442-98CB-37BC-9227-B23BC89E8191}"/>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5" name="Footer Placeholder 4">
            <a:extLst>
              <a:ext uri="{FF2B5EF4-FFF2-40B4-BE49-F238E27FC236}">
                <a16:creationId xmlns:a16="http://schemas.microsoft.com/office/drawing/2014/main" id="{FC0D26AF-55D9-1128-9152-51402EF1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EED427-29D0-ABA5-1FD7-32EDDEF0F7B3}"/>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1260158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A38F-E69A-35B8-4B83-3EB7D1E3FC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65025C-902B-E550-BD16-F2548113A3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B07168-EE05-907D-B5B6-4AAE2DBD2388}"/>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5" name="Footer Placeholder 4">
            <a:extLst>
              <a:ext uri="{FF2B5EF4-FFF2-40B4-BE49-F238E27FC236}">
                <a16:creationId xmlns:a16="http://schemas.microsoft.com/office/drawing/2014/main" id="{90B83992-23C4-C4B0-5482-0A6E92E1B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EDEF0C-0212-13FC-639C-379D4D29501A}"/>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98810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6B705-A78C-7BFD-403F-5E3F5F852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0AB0D-3C9F-70F1-CCEF-2F82283272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DEE0B7-854F-3ACE-253C-3132ABC184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9BE75B-0E77-6574-2FA6-9BBFD0929C2E}"/>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6" name="Footer Placeholder 5">
            <a:extLst>
              <a:ext uri="{FF2B5EF4-FFF2-40B4-BE49-F238E27FC236}">
                <a16:creationId xmlns:a16="http://schemas.microsoft.com/office/drawing/2014/main" id="{4B5C9B8C-9F67-8A1A-1549-ECBDDD6634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7613FF-FC09-D2CF-538B-02F3E6232300}"/>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340417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A3128-5912-5C98-75CC-979FC711C0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BC067-A2C1-29E7-30F0-E2B6FB208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661B5E-CD77-FF35-F077-6CB402B89F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50F30D-0110-1A7C-77A4-5DA843C1BA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7DFB3-BEA4-5409-6225-AD6B1B20B4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3D65C-CB53-0770-2725-4CE6BF0E7BAB}"/>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8" name="Footer Placeholder 7">
            <a:extLst>
              <a:ext uri="{FF2B5EF4-FFF2-40B4-BE49-F238E27FC236}">
                <a16:creationId xmlns:a16="http://schemas.microsoft.com/office/drawing/2014/main" id="{01CD447E-92C7-04B1-9133-95F1215356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154E0E-1011-1B6C-086C-7DB311211C28}"/>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2393712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9C56B-1109-F092-C0B6-442C05FE6E0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35726-8EAC-CBFE-6EC2-F95C28C5A0A4}"/>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4" name="Footer Placeholder 3">
            <a:extLst>
              <a:ext uri="{FF2B5EF4-FFF2-40B4-BE49-F238E27FC236}">
                <a16:creationId xmlns:a16="http://schemas.microsoft.com/office/drawing/2014/main" id="{896E0C71-E84E-9BA7-A92D-43D8D091E5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5CFE14-24D8-7C0B-3CB5-31107C715612}"/>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362228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9093D9-9462-8C99-F187-9CA4116A503F}"/>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3" name="Footer Placeholder 2">
            <a:extLst>
              <a:ext uri="{FF2B5EF4-FFF2-40B4-BE49-F238E27FC236}">
                <a16:creationId xmlns:a16="http://schemas.microsoft.com/office/drawing/2014/main" id="{9B248A1C-5245-ED40-DD14-81342EE9BA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04D0E6-FB9F-777D-3014-2D3C6969133D}"/>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22603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B9D4-3841-4E3B-57F2-453B9D162E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234C00-4C7B-33A8-D2AF-D07025B4A8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CE8AB0-53A1-C3F4-DB3C-1736997848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ECCF4A-3785-D6E0-1348-F72F11A71617}"/>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6" name="Footer Placeholder 5">
            <a:extLst>
              <a:ext uri="{FF2B5EF4-FFF2-40B4-BE49-F238E27FC236}">
                <a16:creationId xmlns:a16="http://schemas.microsoft.com/office/drawing/2014/main" id="{8B14931B-BF21-250C-8AEC-694664DE7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673E67-65B2-6F79-DE52-39EC2449D6ED}"/>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4148158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A5D7D-6BC1-2ACE-3E88-8E0385945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F5CAF-32BD-E2CA-0C18-73E135E961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8D77E6-823F-E1B9-D8A7-8AED555EB1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AD28C6-DD06-B474-329C-C058F4FAA71B}"/>
              </a:ext>
            </a:extLst>
          </p:cNvPr>
          <p:cNvSpPr>
            <a:spLocks noGrp="1"/>
          </p:cNvSpPr>
          <p:nvPr>
            <p:ph type="dt" sz="half" idx="10"/>
          </p:nvPr>
        </p:nvSpPr>
        <p:spPr/>
        <p:txBody>
          <a:bodyPr/>
          <a:lstStyle/>
          <a:p>
            <a:fld id="{1A487E62-8296-7646-BF7D-B95D0871AFE8}" type="datetimeFigureOut">
              <a:rPr lang="en-US" smtClean="0"/>
              <a:t>4/26/2023</a:t>
            </a:fld>
            <a:endParaRPr lang="en-US"/>
          </a:p>
        </p:txBody>
      </p:sp>
      <p:sp>
        <p:nvSpPr>
          <p:cNvPr id="6" name="Footer Placeholder 5">
            <a:extLst>
              <a:ext uri="{FF2B5EF4-FFF2-40B4-BE49-F238E27FC236}">
                <a16:creationId xmlns:a16="http://schemas.microsoft.com/office/drawing/2014/main" id="{70900632-B703-E929-6EC6-9CA85373CE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F6A9C1-EA6A-234A-AE1C-7CEE0463AC8C}"/>
              </a:ext>
            </a:extLst>
          </p:cNvPr>
          <p:cNvSpPr>
            <a:spLocks noGrp="1"/>
          </p:cNvSpPr>
          <p:nvPr>
            <p:ph type="sldNum" sz="quarter" idx="12"/>
          </p:nvPr>
        </p:nvSpPr>
        <p:spPr/>
        <p:txBody>
          <a:bodyPr/>
          <a:lstStyle/>
          <a:p>
            <a:fld id="{A69B08A2-A71D-1B40-96C6-23523BE0904C}" type="slidenum">
              <a:rPr lang="en-US" smtClean="0"/>
              <a:t>‹#›</a:t>
            </a:fld>
            <a:endParaRPr lang="en-US"/>
          </a:p>
        </p:txBody>
      </p:sp>
    </p:spTree>
    <p:extLst>
      <p:ext uri="{BB962C8B-B14F-4D97-AF65-F5344CB8AC3E}">
        <p14:creationId xmlns:p14="http://schemas.microsoft.com/office/powerpoint/2010/main" val="2439667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50B673-0CC3-E473-E28B-D33333E0BA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D3D36C-9A27-8E8B-E01C-73DD6C7FD6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6AF32E-B804-C970-327F-C9C80E820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487E62-8296-7646-BF7D-B95D0871AFE8}" type="datetimeFigureOut">
              <a:rPr lang="en-US" smtClean="0"/>
              <a:t>4/26/2023</a:t>
            </a:fld>
            <a:endParaRPr lang="en-US"/>
          </a:p>
        </p:txBody>
      </p:sp>
      <p:sp>
        <p:nvSpPr>
          <p:cNvPr id="5" name="Footer Placeholder 4">
            <a:extLst>
              <a:ext uri="{FF2B5EF4-FFF2-40B4-BE49-F238E27FC236}">
                <a16:creationId xmlns:a16="http://schemas.microsoft.com/office/drawing/2014/main" id="{7EB7F8B2-A233-0E49-418C-A46CC831F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345BCC-FD43-1946-C5F5-30EEF21467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B08A2-A71D-1B40-96C6-23523BE0904C}" type="slidenum">
              <a:rPr lang="en-US" smtClean="0"/>
              <a:t>‹#›</a:t>
            </a:fld>
            <a:endParaRPr lang="en-US"/>
          </a:p>
        </p:txBody>
      </p:sp>
    </p:spTree>
    <p:extLst>
      <p:ext uri="{BB962C8B-B14F-4D97-AF65-F5344CB8AC3E}">
        <p14:creationId xmlns:p14="http://schemas.microsoft.com/office/powerpoint/2010/main" val="1891695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List_of_Canada%E2%80%93United_States_border_crossing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8F8BE-AAE9-8B77-1F57-868C22119084}"/>
              </a:ext>
            </a:extLst>
          </p:cNvPr>
          <p:cNvSpPr>
            <a:spLocks noGrp="1"/>
          </p:cNvSpPr>
          <p:nvPr>
            <p:ph type="ctrTitle"/>
          </p:nvPr>
        </p:nvSpPr>
        <p:spPr>
          <a:xfrm>
            <a:off x="890338" y="205909"/>
            <a:ext cx="3734014" cy="3223091"/>
          </a:xfrm>
        </p:spPr>
        <p:txBody>
          <a:bodyPr anchor="b">
            <a:normAutofit/>
          </a:bodyPr>
          <a:lstStyle/>
          <a:p>
            <a:pPr algn="l"/>
            <a:r>
              <a:rPr lang="en-US" sz="5400" dirty="0">
                <a:latin typeface="Times New Roman" panose="02020603050405020304" pitchFamily="18" charset="0"/>
                <a:cs typeface="Times New Roman" panose="02020603050405020304" pitchFamily="18" charset="0"/>
              </a:rPr>
              <a:t>BORDER CROSSING  ENTRY DATA</a:t>
            </a:r>
          </a:p>
        </p:txBody>
      </p:sp>
      <p:sp>
        <p:nvSpPr>
          <p:cNvPr id="3" name="Subtitle 2">
            <a:extLst>
              <a:ext uri="{FF2B5EF4-FFF2-40B4-BE49-F238E27FC236}">
                <a16:creationId xmlns:a16="http://schemas.microsoft.com/office/drawing/2014/main" id="{FF4CA8D6-0A0B-5217-A894-1BB8D480EA8E}"/>
              </a:ext>
            </a:extLst>
          </p:cNvPr>
          <p:cNvSpPr>
            <a:spLocks noGrp="1"/>
          </p:cNvSpPr>
          <p:nvPr>
            <p:ph type="subTitle" idx="1"/>
          </p:nvPr>
        </p:nvSpPr>
        <p:spPr>
          <a:xfrm>
            <a:off x="890339" y="4636007"/>
            <a:ext cx="3734014" cy="2016083"/>
          </a:xfrm>
        </p:spPr>
        <p:txBody>
          <a:bodyPr>
            <a:normAutofit/>
          </a:bodyPr>
          <a:lstStyle/>
          <a:p>
            <a:pPr algn="l"/>
            <a:r>
              <a:rPr lang="en-US" sz="1600" dirty="0">
                <a:latin typeface="Times New Roman" panose="02020603050405020304" pitchFamily="18" charset="0"/>
                <a:cs typeface="Times New Roman" panose="02020603050405020304" pitchFamily="18" charset="0"/>
              </a:rPr>
              <a:t>SANTHOSH VARDHAN NAYUDU(G01414178)</a:t>
            </a:r>
          </a:p>
          <a:p>
            <a:pPr algn="l"/>
            <a:r>
              <a:rPr lang="en-US" sz="1600" dirty="0">
                <a:latin typeface="Times New Roman" panose="02020603050405020304" pitchFamily="18" charset="0"/>
                <a:cs typeface="Times New Roman" panose="02020603050405020304" pitchFamily="18" charset="0"/>
              </a:rPr>
              <a:t>LEELA SAGAR GUDHE(G01408516)</a:t>
            </a:r>
          </a:p>
          <a:p>
            <a:pPr algn="l"/>
            <a:r>
              <a:rPr lang="en-US" sz="1600" dirty="0">
                <a:latin typeface="Times New Roman" panose="02020603050405020304" pitchFamily="18" charset="0"/>
                <a:cs typeface="Times New Roman" panose="02020603050405020304" pitchFamily="18" charset="0"/>
              </a:rPr>
              <a:t>MEGHANA KATTA(G01408184)</a:t>
            </a:r>
          </a:p>
        </p:txBody>
      </p:sp>
      <p:sp>
        <p:nvSpPr>
          <p:cNvPr id="20"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sky, outdoor, tree&#10;&#10;Description automatically generated">
            <a:extLst>
              <a:ext uri="{FF2B5EF4-FFF2-40B4-BE49-F238E27FC236}">
                <a16:creationId xmlns:a16="http://schemas.microsoft.com/office/drawing/2014/main" id="{1852EC15-5E03-436C-A9D9-A4E55CAB4E13}"/>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357" r="2241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486F8D76-B8D4-8D28-D91A-B018029A415F}"/>
              </a:ext>
            </a:extLst>
          </p:cNvPr>
          <p:cNvSpPr txBox="1"/>
          <p:nvPr/>
        </p:nvSpPr>
        <p:spPr>
          <a:xfrm>
            <a:off x="9884958" y="6657945"/>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en.wikipedia.org/wiki/List_of_Canada%E2%80%93United_States_border_crossings">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161472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36F400F-DF28-43BC-8D8E-4929793B39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8ADB39-0EA2-7035-2F5F-ECE9A3752815}"/>
              </a:ext>
            </a:extLst>
          </p:cNvPr>
          <p:cNvSpPr>
            <a:spLocks noGrp="1"/>
          </p:cNvSpPr>
          <p:nvPr>
            <p:ph type="title"/>
          </p:nvPr>
        </p:nvSpPr>
        <p:spPr>
          <a:xfrm>
            <a:off x="838200" y="668377"/>
            <a:ext cx="10515600" cy="1325563"/>
          </a:xfrm>
        </p:spPr>
        <p:txBody>
          <a:bodyPr>
            <a:normAutofit/>
          </a:bodyPr>
          <a:lstStyle/>
          <a:p>
            <a:r>
              <a:rPr lang="en-US"/>
              <a:t>POTENTIAL USES VS LIMITATIONS:</a:t>
            </a:r>
          </a:p>
        </p:txBody>
      </p:sp>
      <p:sp>
        <p:nvSpPr>
          <p:cNvPr id="3" name="Content Placeholder 2">
            <a:extLst>
              <a:ext uri="{FF2B5EF4-FFF2-40B4-BE49-F238E27FC236}">
                <a16:creationId xmlns:a16="http://schemas.microsoft.com/office/drawing/2014/main" id="{2479F942-8FD2-12D2-67E6-6D2F17EB25E2}"/>
              </a:ext>
            </a:extLst>
          </p:cNvPr>
          <p:cNvSpPr>
            <a:spLocks noGrp="1"/>
          </p:cNvSpPr>
          <p:nvPr>
            <p:ph sz="half" idx="1"/>
          </p:nvPr>
        </p:nvSpPr>
        <p:spPr>
          <a:xfrm>
            <a:off x="838200" y="2177456"/>
            <a:ext cx="5097780" cy="3795748"/>
          </a:xfrm>
        </p:spPr>
        <p:txBody>
          <a:bodyPr>
            <a:normAutofit/>
          </a:bodyPr>
          <a:lstStyle/>
          <a:p>
            <a:r>
              <a:rPr lang="en-US" sz="2200"/>
              <a:t>The dataset for border crossings has a variety of potential applications, including studying historical trends in border crossings, identifying trends in travel behaviors, and guiding immigration and border security policy decisions. </a:t>
            </a:r>
          </a:p>
          <a:p>
            <a:r>
              <a:rPr lang="en-US" sz="2200"/>
              <a:t>It can be utilized to strengthen border security, ease commerce and tourism, and advance public security and safety.</a:t>
            </a:r>
          </a:p>
        </p:txBody>
      </p:sp>
      <p:sp>
        <p:nvSpPr>
          <p:cNvPr id="4" name="Content Placeholder 3">
            <a:extLst>
              <a:ext uri="{FF2B5EF4-FFF2-40B4-BE49-F238E27FC236}">
                <a16:creationId xmlns:a16="http://schemas.microsoft.com/office/drawing/2014/main" id="{CC3E84B7-6535-F404-FCA5-D5305746AAE7}"/>
              </a:ext>
            </a:extLst>
          </p:cNvPr>
          <p:cNvSpPr>
            <a:spLocks noGrp="1"/>
          </p:cNvSpPr>
          <p:nvPr>
            <p:ph sz="half" idx="2"/>
          </p:nvPr>
        </p:nvSpPr>
        <p:spPr>
          <a:xfrm>
            <a:off x="6256020" y="2177456"/>
            <a:ext cx="5097780" cy="3795748"/>
          </a:xfrm>
        </p:spPr>
        <p:txBody>
          <a:bodyPr>
            <a:normAutofit/>
          </a:bodyPr>
          <a:lstStyle/>
          <a:p>
            <a:r>
              <a:rPr lang="en-US" sz="2400"/>
              <a:t>The Border Crossing Entry Data dataset has certain drawbacks in addition to its many advantages.</a:t>
            </a:r>
          </a:p>
          <a:p>
            <a:r>
              <a:rPr lang="en-US" sz="2400"/>
              <a:t> These include restrictions in the breadth of the data, missing or erroneous data, and potential biases in the data collection process.</a:t>
            </a:r>
          </a:p>
        </p:txBody>
      </p:sp>
    </p:spTree>
    <p:extLst>
      <p:ext uri="{BB962C8B-B14F-4D97-AF65-F5344CB8AC3E}">
        <p14:creationId xmlns:p14="http://schemas.microsoft.com/office/powerpoint/2010/main" val="257821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538F-6742-71F7-EF22-2FCB9C88D179}"/>
              </a:ext>
            </a:extLst>
          </p:cNvPr>
          <p:cNvSpPr>
            <a:spLocks noGrp="1"/>
          </p:cNvSpPr>
          <p:nvPr>
            <p:ph type="title"/>
          </p:nvPr>
        </p:nvSpPr>
        <p:spPr/>
        <p:txBody>
          <a:bodyPr/>
          <a:lstStyle/>
          <a:p>
            <a:r>
              <a:rPr lang="en-US" dirty="0"/>
              <a:t>CONCLUSION:</a:t>
            </a:r>
          </a:p>
        </p:txBody>
      </p:sp>
      <p:graphicFrame>
        <p:nvGraphicFramePr>
          <p:cNvPr id="5" name="Content Placeholder 2">
            <a:extLst>
              <a:ext uri="{FF2B5EF4-FFF2-40B4-BE49-F238E27FC236}">
                <a16:creationId xmlns:a16="http://schemas.microsoft.com/office/drawing/2014/main" id="{DF96CD4D-79BC-473C-8D55-B7399A21972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494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4DA514-B513-84AF-9635-FDBC9CFBA99E}"/>
              </a:ext>
            </a:extLst>
          </p:cNvPr>
          <p:cNvSpPr>
            <a:spLocks noGrp="1"/>
          </p:cNvSpPr>
          <p:nvPr>
            <p:ph type="title"/>
          </p:nvPr>
        </p:nvSpPr>
        <p:spPr>
          <a:xfrm>
            <a:off x="838201" y="365125"/>
            <a:ext cx="5251316" cy="1807305"/>
          </a:xfrm>
        </p:spPr>
        <p:txBody>
          <a:bodyPr>
            <a:normAutofit/>
          </a:bodyPr>
          <a:lstStyle/>
          <a:p>
            <a:r>
              <a:rPr lang="en-US" b="1">
                <a:latin typeface="Times New Roman" panose="02020603050405020304" pitchFamily="18" charset="0"/>
                <a:cs typeface="Times New Roman" panose="02020603050405020304" pitchFamily="18" charset="0"/>
              </a:rPr>
              <a:t>BORDER CROSSING DATA </a:t>
            </a:r>
          </a:p>
        </p:txBody>
      </p:sp>
      <p:sp>
        <p:nvSpPr>
          <p:cNvPr id="3" name="Content Placeholder 2">
            <a:extLst>
              <a:ext uri="{FF2B5EF4-FFF2-40B4-BE49-F238E27FC236}">
                <a16:creationId xmlns:a16="http://schemas.microsoft.com/office/drawing/2014/main" id="{77D9C452-09C3-C609-0490-7014ECA0D40B}"/>
              </a:ext>
            </a:extLst>
          </p:cNvPr>
          <p:cNvSpPr>
            <a:spLocks noGrp="1"/>
          </p:cNvSpPr>
          <p:nvPr>
            <p:ph idx="1"/>
          </p:nvPr>
        </p:nvSpPr>
        <p:spPr>
          <a:xfrm>
            <a:off x="838200" y="2333297"/>
            <a:ext cx="4619621" cy="3843666"/>
          </a:xfrm>
        </p:spPr>
        <p:txBody>
          <a:bodyPr>
            <a:normAutofit/>
          </a:bodyPr>
          <a:lstStyle/>
          <a:p>
            <a:r>
              <a:rPr lang="en-US" sz="1600"/>
              <a:t>For inbound crossings at the port level at the U.S.-Canada and U.S.-Mexico borders, the Bureau of Transportation Statistics (BTS) Border Crossing Data give summary statistics. </a:t>
            </a:r>
          </a:p>
          <a:p>
            <a:endParaRPr lang="en-US" sz="1600"/>
          </a:p>
          <a:p>
            <a:r>
              <a:rPr lang="en-US" sz="1600"/>
              <a:t>For trucks, trains, containers, buses, private cars, passengers, and pedestrians, data are accessible. U.S. Customs and Border Protection (CBP) gathers border crossing data at points of entry. </a:t>
            </a:r>
          </a:p>
          <a:p>
            <a:endParaRPr lang="en-US" sz="1600"/>
          </a:p>
          <a:p>
            <a:r>
              <a:rPr lang="en-US" sz="1600"/>
              <a:t>The information shows how many vehicles, containers, people, or pedestrians enter the country. </a:t>
            </a:r>
          </a:p>
        </p:txBody>
      </p:sp>
      <p:pic>
        <p:nvPicPr>
          <p:cNvPr id="5" name="Picture 4" descr="Cars in a traffic jam">
            <a:extLst>
              <a:ext uri="{FF2B5EF4-FFF2-40B4-BE49-F238E27FC236}">
                <a16:creationId xmlns:a16="http://schemas.microsoft.com/office/drawing/2014/main" id="{191B41C3-FE25-2504-E34A-924F8BC0BA2F}"/>
              </a:ext>
            </a:extLst>
          </p:cNvPr>
          <p:cNvPicPr>
            <a:picLocks noChangeAspect="1"/>
          </p:cNvPicPr>
          <p:nvPr/>
        </p:nvPicPr>
        <p:blipFill rotWithShape="1">
          <a:blip r:embed="rId2"/>
          <a:srcRect l="21383" r="2210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7420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80CD1A-2EA3-446D-D2AD-D25CE5744E1C}"/>
              </a:ext>
            </a:extLst>
          </p:cNvPr>
          <p:cNvSpPr>
            <a:spLocks noGrp="1"/>
          </p:cNvSpPr>
          <p:nvPr>
            <p:ph type="title"/>
          </p:nvPr>
        </p:nvSpPr>
        <p:spPr>
          <a:xfrm>
            <a:off x="686834" y="1153572"/>
            <a:ext cx="3200400" cy="4461163"/>
          </a:xfrm>
        </p:spPr>
        <p:txBody>
          <a:bodyPr>
            <a:normAutofit/>
          </a:bodyPr>
          <a:lstStyle/>
          <a:p>
            <a:r>
              <a:rPr lang="en-US" sz="4100">
                <a:solidFill>
                  <a:srgbClr val="FFFFFF"/>
                </a:solidFill>
              </a:rPr>
              <a:t>IMPORTANCE OF COLLECTING DATA</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451FB47-CC84-88B1-F7F5-48DF58FF8DD4}"/>
              </a:ext>
            </a:extLst>
          </p:cNvPr>
          <p:cNvSpPr>
            <a:spLocks noGrp="1"/>
          </p:cNvSpPr>
          <p:nvPr>
            <p:ph idx="1"/>
          </p:nvPr>
        </p:nvSpPr>
        <p:spPr>
          <a:xfrm>
            <a:off x="4447308" y="591344"/>
            <a:ext cx="7186527" cy="5585619"/>
          </a:xfrm>
        </p:spPr>
        <p:txBody>
          <a:bodyPr anchor="ctr">
            <a:normAutofit/>
          </a:bodyPr>
          <a:lstStyle/>
          <a:p>
            <a:r>
              <a:rPr lang="en-US" sz="2400" dirty="0"/>
              <a:t>The movement of people, goods, and vehicles across international borders is referred to as a border crossing. Trade, tourism, and other economic and social activity depend on these crossings. </a:t>
            </a:r>
          </a:p>
          <a:p>
            <a:r>
              <a:rPr lang="en-US" sz="2400" dirty="0"/>
              <a:t>Such information, which includes the quantity of crossings, the varieties of people and commodities moving across borders, as well as the routes and means of transportation taken, can shed light on trends and patterns in cross-border mobility. </a:t>
            </a:r>
          </a:p>
          <a:p>
            <a:r>
              <a:rPr lang="en-US" sz="2400" dirty="0"/>
              <a:t>The utilization of this information can enhance border security, ease commerce and tourism, and advance public health and safety.</a:t>
            </a:r>
          </a:p>
        </p:txBody>
      </p:sp>
    </p:spTree>
    <p:extLst>
      <p:ext uri="{BB962C8B-B14F-4D97-AF65-F5344CB8AC3E}">
        <p14:creationId xmlns:p14="http://schemas.microsoft.com/office/powerpoint/2010/main" val="2201202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62C5D-94CF-7696-AA8A-095E8439DE6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DATASET</a:t>
            </a:r>
          </a:p>
        </p:txBody>
      </p:sp>
      <p:pic>
        <p:nvPicPr>
          <p:cNvPr id="4" name="Content Placeholder 3">
            <a:extLst>
              <a:ext uri="{FF2B5EF4-FFF2-40B4-BE49-F238E27FC236}">
                <a16:creationId xmlns:a16="http://schemas.microsoft.com/office/drawing/2014/main" id="{3F73CD93-5988-29E4-7F00-BA38A631E9AB}"/>
              </a:ext>
            </a:extLst>
          </p:cNvPr>
          <p:cNvPicPr>
            <a:picLocks noGrp="1" noChangeAspect="1"/>
          </p:cNvPicPr>
          <p:nvPr>
            <p:ph idx="1"/>
          </p:nvPr>
        </p:nvPicPr>
        <p:blipFill>
          <a:blip r:embed="rId2"/>
          <a:stretch>
            <a:fillRect/>
          </a:stretch>
        </p:blipFill>
        <p:spPr>
          <a:xfrm>
            <a:off x="643467" y="1773102"/>
            <a:ext cx="10905066" cy="4198448"/>
          </a:xfrm>
          <a:prstGeom prst="rect">
            <a:avLst/>
          </a:prstGeom>
        </p:spPr>
      </p:pic>
    </p:spTree>
    <p:extLst>
      <p:ext uri="{BB962C8B-B14F-4D97-AF65-F5344CB8AC3E}">
        <p14:creationId xmlns:p14="http://schemas.microsoft.com/office/powerpoint/2010/main" val="2088165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1AAEF3-7329-0C41-B172-34AB3F11281A}"/>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Which states and ports receives the highest number of inbound flow?</a:t>
            </a:r>
          </a:p>
        </p:txBody>
      </p:sp>
      <p:pic>
        <p:nvPicPr>
          <p:cNvPr id="4" name="Picture 3">
            <a:extLst>
              <a:ext uri="{FF2B5EF4-FFF2-40B4-BE49-F238E27FC236}">
                <a16:creationId xmlns:a16="http://schemas.microsoft.com/office/drawing/2014/main" id="{6CE40AE7-50EC-934C-2266-688C1DE247A6}"/>
              </a:ext>
            </a:extLst>
          </p:cNvPr>
          <p:cNvPicPr>
            <a:picLocks noChangeAspect="1"/>
          </p:cNvPicPr>
          <p:nvPr/>
        </p:nvPicPr>
        <p:blipFill>
          <a:blip r:embed="rId2"/>
          <a:stretch>
            <a:fillRect/>
          </a:stretch>
        </p:blipFill>
        <p:spPr>
          <a:xfrm>
            <a:off x="6095998" y="2295532"/>
            <a:ext cx="5653704" cy="3807011"/>
          </a:xfrm>
          <a:prstGeom prst="rect">
            <a:avLst/>
          </a:prstGeom>
        </p:spPr>
      </p:pic>
      <p:pic>
        <p:nvPicPr>
          <p:cNvPr id="7" name="Picture 6">
            <a:extLst>
              <a:ext uri="{FF2B5EF4-FFF2-40B4-BE49-F238E27FC236}">
                <a16:creationId xmlns:a16="http://schemas.microsoft.com/office/drawing/2014/main" id="{CAB80A83-D2DC-5031-2AF9-90881113E03C}"/>
              </a:ext>
            </a:extLst>
          </p:cNvPr>
          <p:cNvPicPr>
            <a:picLocks noChangeAspect="1"/>
          </p:cNvPicPr>
          <p:nvPr/>
        </p:nvPicPr>
        <p:blipFill>
          <a:blip r:embed="rId3"/>
          <a:stretch>
            <a:fillRect/>
          </a:stretch>
        </p:blipFill>
        <p:spPr>
          <a:xfrm>
            <a:off x="226748" y="2295532"/>
            <a:ext cx="5869250" cy="3903051"/>
          </a:xfrm>
          <a:prstGeom prst="rect">
            <a:avLst/>
          </a:prstGeom>
        </p:spPr>
      </p:pic>
    </p:spTree>
    <p:extLst>
      <p:ext uri="{BB962C8B-B14F-4D97-AF65-F5344CB8AC3E}">
        <p14:creationId xmlns:p14="http://schemas.microsoft.com/office/powerpoint/2010/main" val="4214833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DF0E63-47EB-0CE7-9878-8B501729FC13}"/>
              </a:ext>
            </a:extLst>
          </p:cNvPr>
          <p:cNvSpPr>
            <a:spLocks noGrp="1"/>
          </p:cNvSpPr>
          <p:nvPr>
            <p:ph type="title"/>
          </p:nvPr>
        </p:nvSpPr>
        <p:spPr>
          <a:xfrm>
            <a:off x="93473" y="452348"/>
            <a:ext cx="5185538" cy="2290852"/>
          </a:xfrm>
        </p:spPr>
        <p:txBody>
          <a:bodyPr vert="horz" lIns="91440" tIns="45720" rIns="91440" bIns="45720" rtlCol="0" anchor="b">
            <a:normAutofit/>
          </a:bodyPr>
          <a:lstStyle/>
          <a:p>
            <a:pPr algn="ctr"/>
            <a:r>
              <a:rPr lang="en-US" sz="3600" b="1" dirty="0"/>
              <a:t>How does the border crossing volume at the different borders changed over time?</a:t>
            </a:r>
          </a:p>
        </p:txBody>
      </p:sp>
      <p:pic>
        <p:nvPicPr>
          <p:cNvPr id="4" name="Content Placeholder 3">
            <a:extLst>
              <a:ext uri="{FF2B5EF4-FFF2-40B4-BE49-F238E27FC236}">
                <a16:creationId xmlns:a16="http://schemas.microsoft.com/office/drawing/2014/main" id="{C188F5F3-BCD9-6369-13F4-9088B889D5A6}"/>
              </a:ext>
            </a:extLst>
          </p:cNvPr>
          <p:cNvPicPr>
            <a:picLocks noGrp="1" noChangeAspect="1"/>
          </p:cNvPicPr>
          <p:nvPr>
            <p:ph idx="1"/>
          </p:nvPr>
        </p:nvPicPr>
        <p:blipFill>
          <a:blip r:embed="rId2"/>
          <a:stretch>
            <a:fillRect/>
          </a:stretch>
        </p:blipFill>
        <p:spPr>
          <a:xfrm>
            <a:off x="5366331" y="96875"/>
            <a:ext cx="6530780" cy="3429000"/>
          </a:xfrm>
          <a:prstGeom prst="rect">
            <a:avLst/>
          </a:prstGeom>
        </p:spPr>
      </p:pic>
      <p:pic>
        <p:nvPicPr>
          <p:cNvPr id="10" name="Picture 9">
            <a:extLst>
              <a:ext uri="{FF2B5EF4-FFF2-40B4-BE49-F238E27FC236}">
                <a16:creationId xmlns:a16="http://schemas.microsoft.com/office/drawing/2014/main" id="{A460F57C-9169-85C7-05EE-73F2ACBEB834}"/>
              </a:ext>
            </a:extLst>
          </p:cNvPr>
          <p:cNvPicPr>
            <a:picLocks noChangeAspect="1"/>
          </p:cNvPicPr>
          <p:nvPr/>
        </p:nvPicPr>
        <p:blipFill>
          <a:blip r:embed="rId3"/>
          <a:stretch>
            <a:fillRect/>
          </a:stretch>
        </p:blipFill>
        <p:spPr>
          <a:xfrm>
            <a:off x="93472" y="3438427"/>
            <a:ext cx="6236027" cy="3429000"/>
          </a:xfrm>
          <a:prstGeom prst="rect">
            <a:avLst/>
          </a:prstGeom>
        </p:spPr>
      </p:pic>
    </p:spTree>
    <p:extLst>
      <p:ext uri="{BB962C8B-B14F-4D97-AF65-F5344CB8AC3E}">
        <p14:creationId xmlns:p14="http://schemas.microsoft.com/office/powerpoint/2010/main" val="2182016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D38E42-BD24-FA66-A892-CFC21A5336FB}"/>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rPr>
              <a:t>what are the frequently used measures at US-Mexico border for different States </a:t>
            </a:r>
          </a:p>
        </p:txBody>
      </p:sp>
      <p:pic>
        <p:nvPicPr>
          <p:cNvPr id="5" name="Picture 4" descr="Chart, bar chart&#10;&#10;Description automatically generated">
            <a:extLst>
              <a:ext uri="{FF2B5EF4-FFF2-40B4-BE49-F238E27FC236}">
                <a16:creationId xmlns:a16="http://schemas.microsoft.com/office/drawing/2014/main" id="{EA7FDFD7-29A1-CF66-C0F8-4D35C75E51AF}"/>
              </a:ext>
            </a:extLst>
          </p:cNvPr>
          <p:cNvPicPr>
            <a:picLocks noChangeAspect="1"/>
          </p:cNvPicPr>
          <p:nvPr/>
        </p:nvPicPr>
        <p:blipFill rotWithShape="1">
          <a:blip r:embed="rId2"/>
          <a:srcRect l="1728" r="5410" b="2"/>
          <a:stretch/>
        </p:blipFill>
        <p:spPr>
          <a:xfrm>
            <a:off x="175944" y="2334175"/>
            <a:ext cx="5670892" cy="3526601"/>
          </a:xfrm>
          <a:prstGeom prst="rect">
            <a:avLst/>
          </a:prstGeom>
        </p:spPr>
      </p:pic>
      <p:pic>
        <p:nvPicPr>
          <p:cNvPr id="12" name="Picture 11" descr="Chart">
            <a:extLst>
              <a:ext uri="{FF2B5EF4-FFF2-40B4-BE49-F238E27FC236}">
                <a16:creationId xmlns:a16="http://schemas.microsoft.com/office/drawing/2014/main" id="{6F1A883E-E2F1-7BAE-42A6-1CBC767019AD}"/>
              </a:ext>
            </a:extLst>
          </p:cNvPr>
          <p:cNvPicPr>
            <a:picLocks noChangeAspect="1"/>
          </p:cNvPicPr>
          <p:nvPr/>
        </p:nvPicPr>
        <p:blipFill>
          <a:blip r:embed="rId3"/>
          <a:stretch>
            <a:fillRect/>
          </a:stretch>
        </p:blipFill>
        <p:spPr>
          <a:xfrm>
            <a:off x="6345165" y="2292573"/>
            <a:ext cx="5131087" cy="3848315"/>
          </a:xfrm>
          <a:prstGeom prst="rect">
            <a:avLst/>
          </a:prstGeom>
        </p:spPr>
      </p:pic>
    </p:spTree>
    <p:extLst>
      <p:ext uri="{BB962C8B-B14F-4D97-AF65-F5344CB8AC3E}">
        <p14:creationId xmlns:p14="http://schemas.microsoft.com/office/powerpoint/2010/main" val="3269984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E13392-9A6B-A0E9-710B-D7D83A3731CF}"/>
              </a:ext>
            </a:extLst>
          </p:cNvPr>
          <p:cNvPicPr>
            <a:picLocks noChangeAspect="1"/>
          </p:cNvPicPr>
          <p:nvPr/>
        </p:nvPicPr>
        <p:blipFill>
          <a:blip r:embed="rId2"/>
          <a:stretch>
            <a:fillRect/>
          </a:stretch>
        </p:blipFill>
        <p:spPr>
          <a:xfrm>
            <a:off x="490891" y="2956222"/>
            <a:ext cx="5166808" cy="3901778"/>
          </a:xfrm>
          <a:prstGeom prst="rect">
            <a:avLst/>
          </a:prstGeom>
        </p:spPr>
      </p:pic>
      <p:sp>
        <p:nvSpPr>
          <p:cNvPr id="9" name="TextBox 8">
            <a:extLst>
              <a:ext uri="{FF2B5EF4-FFF2-40B4-BE49-F238E27FC236}">
                <a16:creationId xmlns:a16="http://schemas.microsoft.com/office/drawing/2014/main" id="{24BEC1C8-C667-37C6-031C-54DBF95CA653}"/>
              </a:ext>
            </a:extLst>
          </p:cNvPr>
          <p:cNvSpPr txBox="1"/>
          <p:nvPr/>
        </p:nvSpPr>
        <p:spPr>
          <a:xfrm>
            <a:off x="383457" y="245806"/>
            <a:ext cx="11631561" cy="1384995"/>
          </a:xfrm>
          <a:prstGeom prst="rect">
            <a:avLst/>
          </a:prstGeom>
          <a:noFill/>
        </p:spPr>
        <p:txBody>
          <a:bodyPr wrap="square">
            <a:spAutoFit/>
          </a:bodyPr>
          <a:lstStyle/>
          <a:p>
            <a:r>
              <a:rPr lang="en-GB" sz="2800" b="1" i="0" dirty="0">
                <a:effectLst/>
                <a:latin typeface="+mj-lt"/>
              </a:rPr>
              <a:t>Can we develop a regression model to predict the volume of border crossings at a given port and date based on the type of border crossing measure, latitude, and longitude?</a:t>
            </a:r>
            <a:endParaRPr lang="en-IN" sz="2800" b="1" dirty="0">
              <a:latin typeface="+mj-lt"/>
            </a:endParaRPr>
          </a:p>
        </p:txBody>
      </p:sp>
      <p:pic>
        <p:nvPicPr>
          <p:cNvPr id="13" name="Picture 12">
            <a:extLst>
              <a:ext uri="{FF2B5EF4-FFF2-40B4-BE49-F238E27FC236}">
                <a16:creationId xmlns:a16="http://schemas.microsoft.com/office/drawing/2014/main" id="{28E83B1C-2DD6-F163-187C-56D1E3B050CE}"/>
              </a:ext>
            </a:extLst>
          </p:cNvPr>
          <p:cNvPicPr>
            <a:picLocks noChangeAspect="1"/>
          </p:cNvPicPr>
          <p:nvPr/>
        </p:nvPicPr>
        <p:blipFill>
          <a:blip r:embed="rId3"/>
          <a:stretch>
            <a:fillRect/>
          </a:stretch>
        </p:blipFill>
        <p:spPr>
          <a:xfrm>
            <a:off x="6672376" y="2956222"/>
            <a:ext cx="5220152" cy="3886537"/>
          </a:xfrm>
          <a:prstGeom prst="rect">
            <a:avLst/>
          </a:prstGeom>
        </p:spPr>
      </p:pic>
      <p:sp>
        <p:nvSpPr>
          <p:cNvPr id="15" name="TextBox 14">
            <a:extLst>
              <a:ext uri="{FF2B5EF4-FFF2-40B4-BE49-F238E27FC236}">
                <a16:creationId xmlns:a16="http://schemas.microsoft.com/office/drawing/2014/main" id="{9444D0B3-47B8-0051-3C2C-87181814E905}"/>
              </a:ext>
            </a:extLst>
          </p:cNvPr>
          <p:cNvSpPr txBox="1"/>
          <p:nvPr/>
        </p:nvSpPr>
        <p:spPr>
          <a:xfrm>
            <a:off x="2736911" y="1571227"/>
            <a:ext cx="6361472"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rPr>
              <a:t>Random Forest model (Regression)</a:t>
            </a:r>
            <a:br>
              <a:rPr kumimoji="0" lang="en-US" altLang="en-US" sz="1200" b="1" i="0" u="none" strike="noStrike" cap="none" normalizeH="0" baseline="0" dirty="0">
                <a:ln>
                  <a:noFill/>
                </a:ln>
                <a:solidFill>
                  <a:srgbClr val="000000"/>
                </a:solidFill>
                <a:effectLst/>
              </a:rPr>
            </a:br>
            <a:br>
              <a:rPr kumimoji="0" lang="en-US" altLang="en-US" sz="1200" b="0" i="0" u="none" strike="noStrike" cap="none" normalizeH="0" baseline="0" dirty="0">
                <a:ln>
                  <a:noFill/>
                </a:ln>
                <a:solidFill>
                  <a:srgbClr val="000000"/>
                </a:solidFill>
                <a:effectLst/>
              </a:rPr>
            </a:br>
            <a:r>
              <a:rPr kumimoji="0" lang="en-US" altLang="en-US" sz="1200" b="1" i="0" u="none" strike="noStrike" cap="none" normalizeH="0" baseline="0" dirty="0">
                <a:ln>
                  <a:noFill/>
                </a:ln>
                <a:solidFill>
                  <a:srgbClr val="000000"/>
                </a:solidFill>
                <a:effectLst/>
              </a:rPr>
              <a:t>Feature Variables:</a:t>
            </a:r>
            <a:r>
              <a:rPr kumimoji="0" lang="en-US" altLang="en-US" sz="1200" b="0" i="0" u="none" strike="noStrike" cap="none" normalizeH="0" baseline="0" dirty="0">
                <a:ln>
                  <a:noFill/>
                </a:ln>
                <a:solidFill>
                  <a:srgbClr val="000000"/>
                </a:solidFill>
                <a:effectLst/>
              </a:rPr>
              <a:t> Month, Latitude, Longitude, Measure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1" dirty="0">
                <a:solidFill>
                  <a:srgbClr val="000000"/>
                </a:solidFill>
              </a:rPr>
              <a:t>Target Variable: </a:t>
            </a:r>
            <a:r>
              <a:rPr lang="en-US" altLang="en-US" sz="1200" dirty="0">
                <a:solidFill>
                  <a:srgbClr val="000000"/>
                </a:solidFill>
              </a:rPr>
              <a:t>Value</a:t>
            </a:r>
            <a:br>
              <a:rPr kumimoji="0" lang="en-US" altLang="en-US" sz="1200" b="0" i="0" u="none" strike="noStrike" cap="none" normalizeH="0" baseline="0" dirty="0">
                <a:ln>
                  <a:noFill/>
                </a:ln>
                <a:solidFill>
                  <a:srgbClr val="000000"/>
                </a:solidFill>
                <a:effectLst/>
              </a:rPr>
            </a:br>
            <a:br>
              <a:rPr kumimoji="0" lang="en-US" altLang="en-US" sz="1200" b="0" i="0" u="none" strike="noStrike" cap="none" normalizeH="0" baseline="0" dirty="0">
                <a:ln>
                  <a:noFill/>
                </a:ln>
                <a:solidFill>
                  <a:srgbClr val="000000"/>
                </a:solidFill>
                <a:effectLst/>
              </a:rPr>
            </a:br>
            <a:r>
              <a:rPr kumimoji="0" lang="en-US" altLang="en-US" sz="1200" b="1" i="0" u="none" strike="noStrike" cap="none" normalizeH="0" baseline="0" dirty="0">
                <a:ln>
                  <a:noFill/>
                </a:ln>
                <a:solidFill>
                  <a:srgbClr val="000000"/>
                </a:solidFill>
                <a:effectLst/>
              </a:rPr>
              <a:t>Result metrics</a:t>
            </a:r>
            <a:br>
              <a:rPr kumimoji="0" lang="en-US" altLang="en-US" sz="1200" b="0" i="0" u="none" strike="noStrike" cap="none" normalizeH="0" baseline="0" dirty="0">
                <a:ln>
                  <a:noFill/>
                </a:ln>
                <a:solidFill>
                  <a:srgbClr val="000000"/>
                </a:solidFill>
                <a:effectLst/>
              </a:rPr>
            </a:br>
            <a:r>
              <a:rPr kumimoji="0" lang="en-US" altLang="en-US" sz="1200" b="0" i="0" u="none" strike="noStrike" cap="none" normalizeH="0" baseline="0" dirty="0">
                <a:ln>
                  <a:noFill/>
                </a:ln>
                <a:solidFill>
                  <a:srgbClr val="000000"/>
                </a:solidFill>
                <a:effectLst/>
              </a:rPr>
              <a:t>R-Squared: 0.87</a:t>
            </a:r>
            <a:endParaRPr kumimoji="0" lang="en-US" altLang="en-US" sz="1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558393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BA11EE-32DE-C2F7-6D74-BF25041A7230}"/>
              </a:ext>
            </a:extLst>
          </p:cNvPr>
          <p:cNvSpPr>
            <a:spLocks noGrp="1"/>
          </p:cNvSpPr>
          <p:nvPr>
            <p:ph type="title"/>
          </p:nvPr>
        </p:nvSpPr>
        <p:spPr>
          <a:xfrm>
            <a:off x="838200" y="365125"/>
            <a:ext cx="10515600" cy="1325563"/>
          </a:xfrm>
        </p:spPr>
        <p:txBody>
          <a:bodyPr>
            <a:normAutofit/>
          </a:bodyPr>
          <a:lstStyle/>
          <a:p>
            <a:r>
              <a:rPr lang="en-US" sz="4200"/>
              <a:t>DATA ON BORDER CROSSINGS AND SECURITY CONCERNS </a:t>
            </a:r>
          </a:p>
        </p:txBody>
      </p:sp>
      <p:sp>
        <p:nvSpPr>
          <p:cNvPr id="1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943CA84-8FDF-21A5-781E-2E28F9171550}"/>
              </a:ext>
            </a:extLst>
          </p:cNvPr>
          <p:cNvGraphicFramePr>
            <a:graphicFrameLocks noGrp="1"/>
          </p:cNvGraphicFramePr>
          <p:nvPr>
            <p:ph idx="1"/>
            <p:extLst>
              <p:ext uri="{D42A27DB-BD31-4B8C-83A1-F6EECF244321}">
                <p14:modId xmlns:p14="http://schemas.microsoft.com/office/powerpoint/2010/main" val="428033488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3799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TotalTime>
  <Words>548</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BORDER CROSSING  ENTRY DATA</vt:lpstr>
      <vt:lpstr>BORDER CROSSING DATA </vt:lpstr>
      <vt:lpstr>IMPORTANCE OF COLLECTING DATA</vt:lpstr>
      <vt:lpstr>DATASET</vt:lpstr>
      <vt:lpstr>Which states and ports receives the highest number of inbound flow?</vt:lpstr>
      <vt:lpstr>How does the border crossing volume at the different borders changed over time?</vt:lpstr>
      <vt:lpstr>what are the frequently used measures at US-Mexico border for different States </vt:lpstr>
      <vt:lpstr>PowerPoint Presentation</vt:lpstr>
      <vt:lpstr>DATA ON BORDER CROSSINGS AND SECURITY CONCERNS </vt:lpstr>
      <vt:lpstr>POTENTIAL USES VS 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BORDER CROSSING  ENTRY DATA</dc:title>
  <dc:creator>Meghana Katta</dc:creator>
  <cp:lastModifiedBy>Leela Sagar Gudhe</cp:lastModifiedBy>
  <cp:revision>10</cp:revision>
  <dcterms:created xsi:type="dcterms:W3CDTF">2023-04-21T00:24:43Z</dcterms:created>
  <dcterms:modified xsi:type="dcterms:W3CDTF">2023-04-27T20:47:31Z</dcterms:modified>
</cp:coreProperties>
</file>